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8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2"/>
    <p:restoredTop sz="95098"/>
  </p:normalViewPr>
  <p:slideViewPr>
    <p:cSldViewPr snapToObjects="1">
      <p:cViewPr varScale="1">
        <p:scale>
          <a:sx n="105" d="100"/>
          <a:sy n="105" d="100"/>
        </p:scale>
        <p:origin x="1098" y="102"/>
      </p:cViewPr>
      <p:guideLst>
        <p:guide orient="horz" pos="2157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8101FA86-8D90-44CB-859B-1916FF84CB11}" type="datetime1">
              <a:rPr lang="ko-KR" altLang="en-US"/>
              <a:pPr lvl="0">
                <a:defRPr lang="ko-KR" altLang="en-US"/>
              </a:pPr>
              <a:t>2020-09-28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F450E784-2449-4FFD-AA69-3F5CFAA75BC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E2B2BC9D-A816-4D0A-858B-1D023B3A8ACA}" type="datetime1">
              <a:rPr lang="ko-KR" altLang="en-US"/>
              <a:pPr lvl="0">
                <a:defRPr lang="ko-KR" altLang="en-US"/>
              </a:pPr>
              <a:t>2020-09-28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09F4262C-968C-4EE9-8164-CE16364706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09F4262C-968C-4EE9-8164-CE16364706B3}" type="slidenum">
              <a:rPr lang="en-US" altLang="en-US"/>
              <a:pPr lvl="0">
                <a:defRPr lang="ko-KR" altLang="en-US"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09F4262C-968C-4EE9-8164-CE16364706B3}" type="slidenum">
              <a:rPr lang="en-US" altLang="en-US"/>
              <a:pPr lvl="0">
                <a:defRPr lang="ko-KR" altLang="en-US"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09F4262C-968C-4EE9-8164-CE16364706B3}" type="slidenum">
              <a:rPr lang="en-US" altLang="en-US"/>
              <a:pPr lvl="0">
                <a:defRPr lang="ko-KR" altLang="en-US"/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09F4262C-968C-4EE9-8164-CE16364706B3}" type="slidenum">
              <a:rPr lang="en-US" altLang="en-US"/>
              <a:pPr lvl="0">
                <a:defRPr lang="ko-KR" altLang="en-US"/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4B17277-7C67-49EC-B769-75BC91E20D38}" type="datetimeFigureOut">
              <a:rPr lang="ko-KR" altLang="en-US"/>
              <a:pPr lvl="0">
                <a:defRPr lang="ko-KR" altLang="en-US"/>
              </a:pPr>
              <a:t>2020-09-28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24E127B-A763-49B2-A7B8-38E83B234C67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4B17277-7C67-49EC-B769-75BC91E20D38}" type="datetimeFigureOut">
              <a:rPr lang="ko-KR" altLang="en-US"/>
              <a:pPr lvl="0">
                <a:defRPr lang="ko-KR" altLang="en-US"/>
              </a:pPr>
              <a:t>2020-09-28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24E127B-A763-49B2-A7B8-38E83B234C67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4B17277-7C67-49EC-B769-75BC91E20D38}" type="datetimeFigureOut">
              <a:rPr lang="ko-KR" altLang="en-US"/>
              <a:pPr lvl="0">
                <a:defRPr lang="ko-KR" altLang="en-US"/>
              </a:pPr>
              <a:t>2020-09-28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24E127B-A763-49B2-A7B8-38E83B234C67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4B17277-7C67-49EC-B769-75BC91E20D38}" type="datetimeFigureOut">
              <a:rPr lang="ko-KR" altLang="en-US"/>
              <a:pPr lvl="0">
                <a:defRPr lang="ko-KR" altLang="en-US"/>
              </a:pPr>
              <a:t>2020-09-28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24E127B-A763-49B2-A7B8-38E83B234C67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4B17277-7C67-49EC-B769-75BC91E20D38}" type="datetimeFigureOut">
              <a:rPr lang="ko-KR" altLang="en-US"/>
              <a:pPr lvl="0">
                <a:defRPr lang="ko-KR" altLang="en-US"/>
              </a:pPr>
              <a:t>2020-09-28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24E127B-A763-49B2-A7B8-38E83B234C67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4B17277-7C67-49EC-B769-75BC91E20D38}" type="datetimeFigureOut">
              <a:rPr lang="ko-KR" altLang="en-US"/>
              <a:pPr lvl="0">
                <a:defRPr lang="ko-KR" altLang="en-US"/>
              </a:pPr>
              <a:t>2020-09-28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24E127B-A763-49B2-A7B8-38E83B234C67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4B17277-7C67-49EC-B769-75BC91E20D38}" type="datetimeFigureOut">
              <a:rPr lang="ko-KR" altLang="en-US"/>
              <a:pPr lvl="0">
                <a:defRPr lang="ko-KR" altLang="en-US"/>
              </a:pPr>
              <a:t>2020-09-28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24E127B-A763-49B2-A7B8-38E83B234C67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4B17277-7C67-49EC-B769-75BC91E20D38}" type="datetimeFigureOut">
              <a:rPr lang="ko-KR" altLang="en-US"/>
              <a:pPr lvl="0">
                <a:defRPr lang="ko-KR" altLang="en-US"/>
              </a:pPr>
              <a:t>2020-09-28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24E127B-A763-49B2-A7B8-38E83B234C67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4B17277-7C67-49EC-B769-75BC91E20D38}" type="datetimeFigureOut">
              <a:rPr lang="ko-KR" altLang="en-US"/>
              <a:pPr lvl="0">
                <a:defRPr lang="ko-KR" altLang="en-US"/>
              </a:pPr>
              <a:t>2020-09-28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24E127B-A763-49B2-A7B8-38E83B234C67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4B17277-7C67-49EC-B769-75BC91E20D38}" type="datetimeFigureOut">
              <a:rPr lang="ko-KR" altLang="en-US"/>
              <a:pPr lvl="0">
                <a:defRPr lang="ko-KR" altLang="en-US"/>
              </a:pPr>
              <a:t>2020-09-28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24E127B-A763-49B2-A7B8-38E83B234C67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4B17277-7C67-49EC-B769-75BC91E20D38}" type="datetimeFigureOut">
              <a:rPr lang="ko-KR" altLang="en-US"/>
              <a:pPr lvl="0">
                <a:defRPr lang="ko-KR" altLang="en-US"/>
              </a:pPr>
              <a:t>2020-09-28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24E127B-A763-49B2-A7B8-38E83B234C67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Pr>
        <a:solidFill>
          <a:srgbClr val="F286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34B17277-7C67-49EC-B769-75BC91E20D38}" type="datetimeFigureOut">
              <a:rPr lang="ko-KR" altLang="en-US"/>
              <a:pPr lvl="0">
                <a:defRPr lang="ko-KR" altLang="en-US"/>
              </a:pPr>
              <a:t>2020-09-28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F24E127B-A763-49B2-A7B8-38E83B234C67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Shn_PydZH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755522" y="1844802"/>
            <a:ext cx="7704963" cy="2665997"/>
            <a:chOff x="2123693" y="2893924"/>
            <a:chExt cx="4896307" cy="1071835"/>
          </a:xfrm>
        </p:grpSpPr>
        <p:sp>
          <p:nvSpPr>
            <p:cNvPr id="6" name="직사각형 5"/>
            <p:cNvSpPr/>
            <p:nvPr/>
          </p:nvSpPr>
          <p:spPr>
            <a:xfrm>
              <a:off x="2123693" y="2964653"/>
              <a:ext cx="4820103" cy="928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r>
                <a:rPr lang="ko-KR" altLang="en-US" sz="4900" b="1">
                  <a:solidFill>
                    <a:schemeClr val="tx1"/>
                  </a:solidFill>
                </a:rPr>
                <a:t>일본의 의식주 문화</a:t>
              </a:r>
            </a:p>
            <a:p>
              <a:pPr algn="ctr">
                <a:defRPr lang="ko-KR" altLang="en-US"/>
              </a:pPr>
              <a:endParaRPr lang="ko-KR" altLang="en-US" sz="2000" b="1">
                <a:solidFill>
                  <a:schemeClr val="tx1"/>
                </a:solidFill>
              </a:endParaRPr>
            </a:p>
            <a:p>
              <a:pPr algn="ctr">
                <a:defRPr lang="ko-KR" altLang="en-US"/>
              </a:pPr>
              <a:r>
                <a:rPr lang="en-US" altLang="ko-KR" sz="2300">
                  <a:solidFill>
                    <a:schemeClr val="tx1"/>
                  </a:solidFill>
                </a:rPr>
                <a:t>22002124</a:t>
              </a:r>
              <a:r>
                <a:rPr lang="ko-KR" altLang="en-US" sz="2300">
                  <a:solidFill>
                    <a:schemeClr val="tx1"/>
                  </a:solidFill>
                </a:rPr>
                <a:t> 일본어일본학과 안지은</a:t>
              </a:r>
            </a:p>
          </p:txBody>
        </p:sp>
        <p:sp>
          <p:nvSpPr>
            <p:cNvPr id="5" name="액자 4"/>
            <p:cNvSpPr/>
            <p:nvPr/>
          </p:nvSpPr>
          <p:spPr>
            <a:xfrm>
              <a:off x="2124000" y="2893924"/>
              <a:ext cx="4896000" cy="1071835"/>
            </a:xfrm>
            <a:prstGeom prst="frame">
              <a:avLst>
                <a:gd name="adj1" fmla="val 12500"/>
              </a:avLst>
            </a:prstGeom>
            <a:solidFill>
              <a:schemeClr val="bg1">
                <a:lumMod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 sz="38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39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액자 4"/>
          <p:cNvSpPr/>
          <p:nvPr/>
        </p:nvSpPr>
        <p:spPr>
          <a:xfrm>
            <a:off x="683513" y="342000"/>
            <a:ext cx="7776486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3700" b="1">
                <a:solidFill>
                  <a:schemeClr val="bg1"/>
                </a:solidFill>
              </a:rPr>
              <a:t>일본 남성 기모노 </a:t>
            </a:r>
          </a:p>
        </p:txBody>
      </p:sp>
      <p:sp>
        <p:nvSpPr>
          <p:cNvPr id="60" name="액자 4"/>
          <p:cNvSpPr/>
          <p:nvPr/>
        </p:nvSpPr>
        <p:spPr>
          <a:xfrm>
            <a:off x="3220900" y="5445252"/>
            <a:ext cx="2629270" cy="936117"/>
          </a:xfrm>
          <a:prstGeom prst="frame">
            <a:avLst>
              <a:gd name="adj1" fmla="val 125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100" b="1">
                <a:solidFill>
                  <a:schemeClr val="bg1"/>
                </a:solidFill>
              </a:rPr>
              <a:t>하카마(袴, はかま)</a:t>
            </a:r>
          </a:p>
        </p:txBody>
      </p:sp>
      <p:sp>
        <p:nvSpPr>
          <p:cNvPr id="61" name="액자 4"/>
          <p:cNvSpPr/>
          <p:nvPr/>
        </p:nvSpPr>
        <p:spPr>
          <a:xfrm>
            <a:off x="6156000" y="4941405"/>
            <a:ext cx="2736541" cy="971905"/>
          </a:xfrm>
          <a:prstGeom prst="frame">
            <a:avLst>
              <a:gd name="adj1" fmla="val 125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ko-KR" altLang="en-US"/>
            </a:pPr>
            <a:r>
              <a:rPr lang="ko-KR" altLang="en-US" sz="2000" b="1">
                <a:solidFill>
                  <a:schemeClr val="bg1"/>
                </a:solidFill>
              </a:rPr>
              <a:t>유카타(浴衣, ゆかた)</a:t>
            </a:r>
          </a:p>
        </p:txBody>
      </p:sp>
      <p:sp>
        <p:nvSpPr>
          <p:cNvPr id="63" name="액자 4"/>
          <p:cNvSpPr/>
          <p:nvPr/>
        </p:nvSpPr>
        <p:spPr>
          <a:xfrm>
            <a:off x="431639" y="4797171"/>
            <a:ext cx="2519999" cy="864216"/>
          </a:xfrm>
          <a:prstGeom prst="frame">
            <a:avLst>
              <a:gd name="adj1" fmla="val 125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000" b="1">
                <a:solidFill>
                  <a:schemeClr val="bg1"/>
                </a:solidFill>
              </a:rPr>
              <a:t>하오리(羽織, はおり)</a:t>
            </a:r>
          </a:p>
        </p:txBody>
      </p:sp>
      <p:sp>
        <p:nvSpPr>
          <p:cNvPr id="51" name="타원 43"/>
          <p:cNvSpPr/>
          <p:nvPr/>
        </p:nvSpPr>
        <p:spPr>
          <a:xfrm>
            <a:off x="341638" y="1916811"/>
            <a:ext cx="2700000" cy="2700000"/>
          </a:xfrm>
          <a:prstGeom prst="ellipse">
            <a:avLst/>
          </a:prstGeom>
          <a:solidFill>
            <a:srgbClr val="E9999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4" name="타원 63"/>
          <p:cNvSpPr>
            <a:spLocks noChangeAspect="1"/>
          </p:cNvSpPr>
          <p:nvPr/>
        </p:nvSpPr>
        <p:spPr>
          <a:xfrm>
            <a:off x="528984" y="2109411"/>
            <a:ext cx="2314800" cy="2314800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800">
                <a:solidFill>
                  <a:schemeClr val="tx1"/>
                </a:solidFill>
                <a:latin typeface="나눔명조 ExtraBold"/>
                <a:ea typeface="나눔명조 ExtraBold"/>
              </a:rPr>
              <a:t># 사진</a:t>
            </a:r>
          </a:p>
        </p:txBody>
      </p:sp>
      <p:sp>
        <p:nvSpPr>
          <p:cNvPr id="50" name="타원 43"/>
          <p:cNvSpPr/>
          <p:nvPr/>
        </p:nvSpPr>
        <p:spPr>
          <a:xfrm>
            <a:off x="3220900" y="2566800"/>
            <a:ext cx="2700000" cy="2700000"/>
          </a:xfrm>
          <a:prstGeom prst="ellipse">
            <a:avLst/>
          </a:prstGeom>
          <a:solidFill>
            <a:srgbClr val="393E44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5" name="타원 63"/>
          <p:cNvSpPr>
            <a:spLocks noChangeAspect="1"/>
          </p:cNvSpPr>
          <p:nvPr/>
        </p:nvSpPr>
        <p:spPr>
          <a:xfrm>
            <a:off x="3400756" y="2759400"/>
            <a:ext cx="2314800" cy="2314800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800">
                <a:solidFill>
                  <a:schemeClr val="tx1"/>
                </a:solidFill>
                <a:latin typeface="나눔명조 ExtraBold"/>
                <a:ea typeface="나눔명조 ExtraBold"/>
              </a:rPr>
              <a:t># 사진</a:t>
            </a:r>
          </a:p>
        </p:txBody>
      </p:sp>
      <p:sp>
        <p:nvSpPr>
          <p:cNvPr id="52" name="타원 43"/>
          <p:cNvSpPr/>
          <p:nvPr/>
        </p:nvSpPr>
        <p:spPr>
          <a:xfrm>
            <a:off x="6156000" y="1916811"/>
            <a:ext cx="2700000" cy="2700000"/>
          </a:xfrm>
          <a:prstGeom prst="ellipse">
            <a:avLst/>
          </a:prstGeom>
          <a:solidFill>
            <a:srgbClr val="F3C2BA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6" name="타원 63"/>
          <p:cNvSpPr>
            <a:spLocks noChangeAspect="1"/>
          </p:cNvSpPr>
          <p:nvPr/>
        </p:nvSpPr>
        <p:spPr>
          <a:xfrm>
            <a:off x="6361713" y="2109411"/>
            <a:ext cx="2314800" cy="2314800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800">
                <a:solidFill>
                  <a:schemeClr val="tx1"/>
                </a:solidFill>
                <a:latin typeface="나눔명조 ExtraBold"/>
                <a:ea typeface="나눔명조 ExtraBold"/>
              </a:rPr>
              <a:t># 사진</a:t>
            </a:r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38" y="2036316"/>
            <a:ext cx="2314800" cy="2387894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227" y="2663100"/>
            <a:ext cx="2309545" cy="2507400"/>
          </a:xfrm>
          <a:prstGeom prst="rect">
            <a:avLst/>
          </a:prstGeom>
        </p:spPr>
      </p:pic>
      <p:pic>
        <p:nvPicPr>
          <p:cNvPr id="73" name="그림 7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227" y="2036316"/>
            <a:ext cx="2309545" cy="23878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액자 4"/>
          <p:cNvSpPr/>
          <p:nvPr/>
        </p:nvSpPr>
        <p:spPr>
          <a:xfrm>
            <a:off x="683756" y="2780919"/>
            <a:ext cx="7776486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4000" b="1">
                <a:solidFill>
                  <a:schemeClr val="bg1"/>
                </a:solidFill>
              </a:rPr>
              <a:t>일본 식문화 특징</a:t>
            </a:r>
          </a:p>
        </p:txBody>
      </p:sp>
      <p:sp>
        <p:nvSpPr>
          <p:cNvPr id="13" name="직사각형 42"/>
          <p:cNvSpPr/>
          <p:nvPr/>
        </p:nvSpPr>
        <p:spPr>
          <a:xfrm>
            <a:off x="683756" y="2780919"/>
            <a:ext cx="1008126" cy="1080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5400" b="1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액자 4"/>
          <p:cNvSpPr/>
          <p:nvPr/>
        </p:nvSpPr>
        <p:spPr>
          <a:xfrm>
            <a:off x="252603" y="342000"/>
            <a:ext cx="8639938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ko-KR" altLang="en-US" sz="3800" b="1"/>
              <a:t> 일본 요리의 특징</a:t>
            </a:r>
          </a:p>
        </p:txBody>
      </p:sp>
      <p:sp>
        <p:nvSpPr>
          <p:cNvPr id="54" name="직사각형 50"/>
          <p:cNvSpPr txBox="1"/>
          <p:nvPr/>
        </p:nvSpPr>
        <p:spPr>
          <a:xfrm>
            <a:off x="4898898" y="2165242"/>
            <a:ext cx="4245102" cy="3290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400">
                <a:solidFill>
                  <a:schemeClr val="bg1"/>
                </a:solidFill>
                <a:latin typeface="한컴 윤고딕 250"/>
                <a:ea typeface="한컴 윤고딕 250"/>
              </a:rPr>
              <a:t>*</a:t>
            </a:r>
            <a:r>
              <a:rPr lang="ko-KR" altLang="en-US" sz="2400">
                <a:solidFill>
                  <a:schemeClr val="bg1"/>
                </a:solidFill>
                <a:latin typeface="한컴 윤고딕 250"/>
                <a:ea typeface="한컴 윤고딕 250"/>
              </a:rPr>
              <a:t>어패류 풍부      </a:t>
            </a:r>
            <a:r>
              <a:rPr lang="ko-KR" altLang="en-US" sz="2400">
                <a:solidFill>
                  <a:schemeClr val="accent4"/>
                </a:solidFill>
                <a:effectLst/>
                <a:latin typeface="한컴 윤고딕 250"/>
                <a:ea typeface="한컴 윤고딕 250"/>
              </a:rPr>
              <a:t>생선요리 발달</a:t>
            </a:r>
            <a:endParaRPr lang="ko-KR" altLang="en-US" sz="2000">
              <a:solidFill>
                <a:schemeClr val="accent4"/>
              </a:solidFill>
              <a:effectLst/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endParaRPr lang="ko-KR" altLang="en-US" sz="2000">
              <a:solidFill>
                <a:schemeClr val="accent4"/>
              </a:solidFill>
              <a:effectLst/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100">
                <a:solidFill>
                  <a:schemeClr val="lt1"/>
                </a:solidFill>
                <a:effectLst/>
                <a:latin typeface="한컴 윤고딕 250"/>
                <a:ea typeface="한컴 윤고딕 250"/>
              </a:rPr>
              <a:t>*</a:t>
            </a:r>
            <a:r>
              <a:rPr lang="ko-KR" altLang="en-US" sz="2100">
                <a:solidFill>
                  <a:schemeClr val="lt1"/>
                </a:solidFill>
                <a:effectLst/>
                <a:latin typeface="한컴 윤고딕 250"/>
                <a:ea typeface="한컴 윤고딕 250"/>
              </a:rPr>
              <a:t>대부분 요리에 </a:t>
            </a:r>
            <a:r>
              <a:rPr lang="en-US" altLang="ko-KR" sz="2100">
                <a:solidFill>
                  <a:schemeClr val="lt1"/>
                </a:solidFill>
                <a:effectLst/>
                <a:latin typeface="한컴 윤고딕 250"/>
                <a:ea typeface="한컴 윤고딕 250"/>
              </a:rPr>
              <a:t>자극적</a:t>
            </a:r>
            <a:r>
              <a:rPr lang="ko-KR" altLang="en-US" sz="2100">
                <a:solidFill>
                  <a:schemeClr val="lt1"/>
                </a:solidFill>
                <a:effectLst/>
                <a:latin typeface="한컴 윤고딕 250"/>
                <a:ea typeface="한컴 윤고딕 250"/>
              </a:rPr>
              <a:t> </a:t>
            </a:r>
            <a:r>
              <a:rPr lang="en-US" altLang="ko-KR" sz="2100">
                <a:solidFill>
                  <a:schemeClr val="lt1"/>
                </a:solidFill>
                <a:effectLst/>
                <a:latin typeface="한컴 윤고딕 250"/>
                <a:ea typeface="한컴 윤고딕 250"/>
              </a:rPr>
              <a:t>조미료,향신료</a:t>
            </a:r>
            <a:r>
              <a:rPr lang="ko-KR" altLang="en-US" sz="2100">
                <a:solidFill>
                  <a:schemeClr val="lt1"/>
                </a:solidFill>
                <a:effectLst/>
                <a:latin typeface="한컴 윤고딕 250"/>
                <a:ea typeface="한컴 윤고딕 250"/>
              </a:rPr>
              <a:t> </a:t>
            </a:r>
            <a:r>
              <a:rPr lang="en-US" altLang="ko-KR" sz="2100">
                <a:solidFill>
                  <a:schemeClr val="lt1"/>
                </a:solidFill>
                <a:effectLst/>
                <a:latin typeface="한컴 윤고딕 250"/>
                <a:ea typeface="한컴 윤고딕 250"/>
              </a:rPr>
              <a:t>많이 사용</a:t>
            </a:r>
            <a:r>
              <a:rPr lang="ko-KR" altLang="en-US" sz="2100">
                <a:solidFill>
                  <a:schemeClr val="lt1"/>
                </a:solidFill>
                <a:effectLst/>
                <a:latin typeface="한컴 윤고딕 250"/>
                <a:ea typeface="한컴 윤고딕 250"/>
              </a:rPr>
              <a:t>하지</a:t>
            </a:r>
            <a:r>
              <a:rPr lang="en-US" altLang="ko-KR" sz="2100">
                <a:solidFill>
                  <a:schemeClr val="lt1"/>
                </a:solidFill>
                <a:effectLst/>
                <a:latin typeface="한컴 윤고딕 250"/>
                <a:ea typeface="한컴 윤고딕 250"/>
              </a:rPr>
              <a:t> </a:t>
            </a:r>
            <a:r>
              <a:rPr lang="ko-KR" altLang="en-US" sz="2100">
                <a:solidFill>
                  <a:schemeClr val="lt1"/>
                </a:solidFill>
                <a:effectLst/>
                <a:latin typeface="한컴 윤고딕 250"/>
                <a:ea typeface="한컴 윤고딕 250"/>
              </a:rPr>
              <a:t>않음</a:t>
            </a:r>
            <a:r>
              <a:rPr lang="ko-KR" altLang="en-US" sz="2100">
                <a:solidFill>
                  <a:schemeClr val="accent4"/>
                </a:solidFill>
                <a:effectLst/>
                <a:latin typeface="한컴 윤고딕 250"/>
                <a:ea typeface="한컴 윤고딕 250"/>
              </a:rPr>
              <a:t> </a:t>
            </a:r>
            <a:r>
              <a:rPr lang="en-US" altLang="ko-KR" sz="2100">
                <a:solidFill>
                  <a:schemeClr val="accent4"/>
                </a:solidFill>
                <a:effectLst/>
                <a:latin typeface="한컴 윤고딕 250"/>
                <a:ea typeface="한컴 윤고딕 250"/>
              </a:rPr>
              <a:t> </a:t>
            </a:r>
            <a:r>
              <a:rPr lang="ko-KR" altLang="en-US" sz="2100">
                <a:solidFill>
                  <a:schemeClr val="accent4"/>
                </a:solidFill>
                <a:effectLst/>
                <a:latin typeface="한컴 윤고딕 250"/>
                <a:ea typeface="한컴 윤고딕 250"/>
              </a:rPr>
              <a:t>       </a:t>
            </a:r>
            <a:r>
              <a:rPr lang="en-US" altLang="ko-KR" sz="2100">
                <a:solidFill>
                  <a:schemeClr val="accent4"/>
                </a:solidFill>
                <a:effectLst/>
                <a:latin typeface="한컴 윤고딕 250"/>
                <a:ea typeface="한컴 윤고딕 250"/>
              </a:rPr>
              <a:t>담백</a:t>
            </a:r>
            <a:r>
              <a:rPr lang="ko-KR" altLang="en-US" sz="2100">
                <a:solidFill>
                  <a:schemeClr val="accent4"/>
                </a:solidFill>
                <a:effectLst/>
                <a:latin typeface="한컴 윤고딕 250"/>
                <a:ea typeface="한컴 윤고딕 250"/>
              </a:rPr>
              <a:t>함</a:t>
            </a:r>
            <a:endParaRPr lang="ko-KR" altLang="en-US" sz="2000">
              <a:solidFill>
                <a:schemeClr val="accent4"/>
              </a:solidFill>
              <a:effectLst/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endParaRPr lang="ko-KR" altLang="en-US" sz="2000">
              <a:solidFill>
                <a:schemeClr val="bg1"/>
              </a:solidFill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ko-KR" altLang="en-US" sz="2000">
                <a:solidFill>
                  <a:srgbClr val="502962"/>
                </a:solidFill>
                <a:latin typeface="한컴 윤고딕 250"/>
                <a:ea typeface="한컴 윤고딕 250"/>
              </a:rPr>
              <a:t>          </a:t>
            </a:r>
            <a:r>
              <a:rPr lang="ko-KR" altLang="en-US" sz="2500">
                <a:solidFill>
                  <a:srgbClr val="502962"/>
                </a:solidFill>
                <a:latin typeface="한컴 윤고딕 250"/>
                <a:ea typeface="한컴 윤고딕 250"/>
              </a:rPr>
              <a:t>일본 아침 식사</a:t>
            </a:r>
          </a:p>
        </p:txBody>
      </p:sp>
      <p:sp>
        <p:nvSpPr>
          <p:cNvPr id="55" name="직사각형 50"/>
          <p:cNvSpPr txBox="1"/>
          <p:nvPr/>
        </p:nvSpPr>
        <p:spPr>
          <a:xfrm>
            <a:off x="252603" y="4653153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내용</a:t>
            </a:r>
          </a:p>
        </p:txBody>
      </p:sp>
      <p:sp>
        <p:nvSpPr>
          <p:cNvPr id="56" name="직사각형 50"/>
          <p:cNvSpPr txBox="1"/>
          <p:nvPr/>
        </p:nvSpPr>
        <p:spPr>
          <a:xfrm>
            <a:off x="252603" y="2996946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내용</a:t>
            </a:r>
          </a:p>
        </p:txBody>
      </p:sp>
      <p:pic>
        <p:nvPicPr>
          <p:cNvPr id="67" name="그림 6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2603" y="2132838"/>
            <a:ext cx="4646295" cy="3655655"/>
          </a:xfrm>
          <a:prstGeom prst="rect">
            <a:avLst/>
          </a:prstGeom>
        </p:spPr>
      </p:pic>
      <p:sp>
        <p:nvSpPr>
          <p:cNvPr id="68" name="화살표: 오른쪽 67"/>
          <p:cNvSpPr/>
          <p:nvPr/>
        </p:nvSpPr>
        <p:spPr>
          <a:xfrm>
            <a:off x="6732270" y="2420874"/>
            <a:ext cx="469201" cy="21602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solidFill>
              <a:schemeClr val="dk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9D5CBB"/>
              </a:solidFill>
            </a:endParaRPr>
          </a:p>
        </p:txBody>
      </p:sp>
      <p:sp>
        <p:nvSpPr>
          <p:cNvPr id="70" name="화살표: 오른쪽 69"/>
          <p:cNvSpPr/>
          <p:nvPr/>
        </p:nvSpPr>
        <p:spPr>
          <a:xfrm rot="10738052">
            <a:off x="5220063" y="4978658"/>
            <a:ext cx="501474" cy="29386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1" name="화살표: 오른쪽 70"/>
          <p:cNvSpPr/>
          <p:nvPr/>
        </p:nvSpPr>
        <p:spPr>
          <a:xfrm>
            <a:off x="7596378" y="3960665"/>
            <a:ext cx="469201" cy="21602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9D5CBB"/>
              </a:solidFill>
              <a:latin typeface="맑은 고딕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액자 4"/>
          <p:cNvSpPr/>
          <p:nvPr/>
        </p:nvSpPr>
        <p:spPr>
          <a:xfrm>
            <a:off x="683513" y="342000"/>
            <a:ext cx="7776486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3000" b="1"/>
              <a:t>일본 음식의 종류 </a:t>
            </a:r>
            <a:r>
              <a:rPr lang="en-US" altLang="ko-KR" sz="3000" b="1"/>
              <a:t>一つ目</a:t>
            </a:r>
          </a:p>
        </p:txBody>
      </p:sp>
      <p:sp>
        <p:nvSpPr>
          <p:cNvPr id="35" name="원호 25"/>
          <p:cNvSpPr/>
          <p:nvPr/>
        </p:nvSpPr>
        <p:spPr>
          <a:xfrm rot="21600000" flipV="1">
            <a:off x="3690600" y="3177215"/>
            <a:ext cx="1980000" cy="1980000"/>
          </a:xfrm>
          <a:prstGeom prst="arc">
            <a:avLst>
              <a:gd name="adj1" fmla="val 16066359"/>
              <a:gd name="adj2" fmla="val 0"/>
            </a:avLst>
          </a:prstGeom>
          <a:ln w="190500">
            <a:solidFill>
              <a:srgbClr val="393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6" name="직사각형 26"/>
          <p:cNvSpPr/>
          <p:nvPr/>
        </p:nvSpPr>
        <p:spPr>
          <a:xfrm rot="21600000" flipV="1">
            <a:off x="5652135" y="4167117"/>
            <a:ext cx="3492000" cy="198000"/>
          </a:xfrm>
          <a:prstGeom prst="rect">
            <a:avLst/>
          </a:prstGeom>
          <a:solidFill>
            <a:srgbClr val="393E44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9" name="원호 44"/>
          <p:cNvSpPr/>
          <p:nvPr/>
        </p:nvSpPr>
        <p:spPr>
          <a:xfrm rot="10800000">
            <a:off x="3456108" y="3177215"/>
            <a:ext cx="1980000" cy="1980000"/>
          </a:xfrm>
          <a:prstGeom prst="arc">
            <a:avLst>
              <a:gd name="adj1" fmla="val 16066359"/>
              <a:gd name="adj2" fmla="val 0"/>
            </a:avLst>
          </a:prstGeom>
          <a:ln w="190500">
            <a:solidFill>
              <a:srgbClr val="839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0" name="직사각형 45"/>
          <p:cNvSpPr/>
          <p:nvPr/>
        </p:nvSpPr>
        <p:spPr>
          <a:xfrm rot="10800000">
            <a:off x="0" y="4167216"/>
            <a:ext cx="3492000" cy="198000"/>
          </a:xfrm>
          <a:prstGeom prst="rect">
            <a:avLst/>
          </a:prstGeom>
          <a:solidFill>
            <a:srgbClr val="839893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1" name="원호 47"/>
          <p:cNvSpPr/>
          <p:nvPr/>
        </p:nvSpPr>
        <p:spPr>
          <a:xfrm>
            <a:off x="3690600" y="2926800"/>
            <a:ext cx="1980000" cy="1980000"/>
          </a:xfrm>
          <a:prstGeom prst="arc">
            <a:avLst>
              <a:gd name="adj1" fmla="val 16066359"/>
              <a:gd name="adj2" fmla="val 0"/>
            </a:avLst>
          </a:prstGeom>
          <a:noFill/>
          <a:ln w="1905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2" name="직사각형 48"/>
          <p:cNvSpPr/>
          <p:nvPr/>
        </p:nvSpPr>
        <p:spPr>
          <a:xfrm>
            <a:off x="5652135" y="3717036"/>
            <a:ext cx="3491564" cy="19799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7" name="원호 41"/>
          <p:cNvSpPr/>
          <p:nvPr/>
        </p:nvSpPr>
        <p:spPr>
          <a:xfrm rot="10800000" flipV="1">
            <a:off x="3456108" y="2926800"/>
            <a:ext cx="1980000" cy="1980000"/>
          </a:xfrm>
          <a:prstGeom prst="arc">
            <a:avLst>
              <a:gd name="adj1" fmla="val 16066359"/>
              <a:gd name="adj2" fmla="val 0"/>
            </a:avLst>
          </a:prstGeom>
          <a:ln w="190500">
            <a:solidFill>
              <a:srgbClr val="6A6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8" name="직사각형 42"/>
          <p:cNvSpPr/>
          <p:nvPr/>
        </p:nvSpPr>
        <p:spPr>
          <a:xfrm rot="10800000" flipV="1">
            <a:off x="-134" y="3717036"/>
            <a:ext cx="3492000" cy="198000"/>
          </a:xfrm>
          <a:prstGeom prst="rect">
            <a:avLst/>
          </a:prstGeom>
          <a:solidFill>
            <a:srgbClr val="6A615A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9" name="타원 58"/>
          <p:cNvSpPr/>
          <p:nvPr/>
        </p:nvSpPr>
        <p:spPr>
          <a:xfrm>
            <a:off x="3708000" y="3177215"/>
            <a:ext cx="1728000" cy="172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400">
                <a:solidFill>
                  <a:schemeClr val="tx1"/>
                </a:solidFill>
                <a:latin typeface="나눔명조 ExtraBold"/>
                <a:ea typeface="나눔명조 ExtraBold"/>
              </a:rPr>
              <a:t># </a:t>
            </a:r>
            <a:r>
              <a:rPr lang="ko-KR" altLang="en-US" sz="2400" b="1">
                <a:solidFill>
                  <a:schemeClr val="accent2"/>
                </a:solidFill>
                <a:effectLst/>
                <a:latin typeface="나눔명조 ExtraBold"/>
                <a:ea typeface="나눔명조 ExtraBold"/>
              </a:rPr>
              <a:t>料理</a:t>
            </a:r>
          </a:p>
        </p:txBody>
      </p:sp>
      <p:sp>
        <p:nvSpPr>
          <p:cNvPr id="60" name="직사각형 50"/>
          <p:cNvSpPr txBox="1"/>
          <p:nvPr/>
        </p:nvSpPr>
        <p:spPr>
          <a:xfrm>
            <a:off x="5670600" y="3192780"/>
            <a:ext cx="3473400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스이모노</a:t>
            </a:r>
            <a:r>
              <a:rPr lang="en-US" altLang="ko-KR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(</a:t>
            </a:r>
            <a:r>
              <a:rPr lang="zh-CN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吸い物</a:t>
            </a:r>
            <a:r>
              <a:rPr lang="en-US" altLang="ko-KR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)</a:t>
            </a:r>
          </a:p>
        </p:txBody>
      </p:sp>
      <p:sp>
        <p:nvSpPr>
          <p:cNvPr id="61" name="직사각형 50"/>
          <p:cNvSpPr txBox="1"/>
          <p:nvPr/>
        </p:nvSpPr>
        <p:spPr>
          <a:xfrm>
            <a:off x="5521413" y="6237351"/>
            <a:ext cx="3168398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니모노(煮物)</a:t>
            </a:r>
          </a:p>
        </p:txBody>
      </p:sp>
      <p:sp>
        <p:nvSpPr>
          <p:cNvPr id="62" name="직사각형 50"/>
          <p:cNvSpPr txBox="1"/>
          <p:nvPr/>
        </p:nvSpPr>
        <p:spPr>
          <a:xfrm>
            <a:off x="323468" y="6237351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하치사카나(鉢肴)</a:t>
            </a:r>
          </a:p>
        </p:txBody>
      </p:sp>
      <p:sp>
        <p:nvSpPr>
          <p:cNvPr id="63" name="직사각형 50"/>
          <p:cNvSpPr txBox="1"/>
          <p:nvPr/>
        </p:nvSpPr>
        <p:spPr>
          <a:xfrm>
            <a:off x="323468" y="3192780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무코쓰케(向附)</a:t>
            </a:r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1576959"/>
            <a:ext cx="2133674" cy="1600255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775" y="1567871"/>
            <a:ext cx="2133674" cy="1609343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49" y="4509135"/>
            <a:ext cx="2133674" cy="1609343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776" y="4509135"/>
            <a:ext cx="2133674" cy="1609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액자 4"/>
          <p:cNvSpPr/>
          <p:nvPr/>
        </p:nvSpPr>
        <p:spPr>
          <a:xfrm>
            <a:off x="683513" y="342000"/>
            <a:ext cx="7776486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3000" b="1"/>
              <a:t>일본 음식의 종류 </a:t>
            </a:r>
            <a:r>
              <a:rPr lang="en-US" altLang="ko-KR" sz="3000" b="1"/>
              <a:t>二度目</a:t>
            </a:r>
          </a:p>
        </p:txBody>
      </p:sp>
      <p:sp>
        <p:nvSpPr>
          <p:cNvPr id="35" name="원호 25"/>
          <p:cNvSpPr/>
          <p:nvPr/>
        </p:nvSpPr>
        <p:spPr>
          <a:xfrm rot="21600000" flipV="1">
            <a:off x="3690600" y="3177215"/>
            <a:ext cx="1980000" cy="1980000"/>
          </a:xfrm>
          <a:prstGeom prst="arc">
            <a:avLst>
              <a:gd name="adj1" fmla="val 16066359"/>
              <a:gd name="adj2" fmla="val 0"/>
            </a:avLst>
          </a:prstGeom>
          <a:ln w="190500">
            <a:solidFill>
              <a:srgbClr val="393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6" name="직사각형 26"/>
          <p:cNvSpPr/>
          <p:nvPr/>
        </p:nvSpPr>
        <p:spPr>
          <a:xfrm rot="21600000" flipV="1">
            <a:off x="5652135" y="4167117"/>
            <a:ext cx="3492000" cy="198000"/>
          </a:xfrm>
          <a:prstGeom prst="rect">
            <a:avLst/>
          </a:prstGeom>
          <a:solidFill>
            <a:srgbClr val="393E44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9" name="원호 44"/>
          <p:cNvSpPr/>
          <p:nvPr/>
        </p:nvSpPr>
        <p:spPr>
          <a:xfrm rot="10800000">
            <a:off x="3456108" y="3177215"/>
            <a:ext cx="1980000" cy="1980000"/>
          </a:xfrm>
          <a:prstGeom prst="arc">
            <a:avLst>
              <a:gd name="adj1" fmla="val 16066359"/>
              <a:gd name="adj2" fmla="val 0"/>
            </a:avLst>
          </a:prstGeom>
          <a:ln w="190500">
            <a:solidFill>
              <a:srgbClr val="839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0" name="직사각형 45"/>
          <p:cNvSpPr/>
          <p:nvPr/>
        </p:nvSpPr>
        <p:spPr>
          <a:xfrm rot="10800000">
            <a:off x="0" y="4167216"/>
            <a:ext cx="3492000" cy="198000"/>
          </a:xfrm>
          <a:prstGeom prst="rect">
            <a:avLst/>
          </a:prstGeom>
          <a:solidFill>
            <a:srgbClr val="839893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1" name="원호 47"/>
          <p:cNvSpPr/>
          <p:nvPr/>
        </p:nvSpPr>
        <p:spPr>
          <a:xfrm>
            <a:off x="3690600" y="2926800"/>
            <a:ext cx="1980000" cy="1980000"/>
          </a:xfrm>
          <a:prstGeom prst="arc">
            <a:avLst>
              <a:gd name="adj1" fmla="val 16066359"/>
              <a:gd name="adj2" fmla="val 0"/>
            </a:avLst>
          </a:prstGeom>
          <a:noFill/>
          <a:ln w="1905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2" name="직사각형 48"/>
          <p:cNvSpPr/>
          <p:nvPr/>
        </p:nvSpPr>
        <p:spPr>
          <a:xfrm>
            <a:off x="5652135" y="3717036"/>
            <a:ext cx="3491564" cy="19799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7" name="원호 41"/>
          <p:cNvSpPr/>
          <p:nvPr/>
        </p:nvSpPr>
        <p:spPr>
          <a:xfrm rot="10800000" flipV="1">
            <a:off x="3456108" y="2926800"/>
            <a:ext cx="1980000" cy="1980000"/>
          </a:xfrm>
          <a:prstGeom prst="arc">
            <a:avLst>
              <a:gd name="adj1" fmla="val 16066359"/>
              <a:gd name="adj2" fmla="val 0"/>
            </a:avLst>
          </a:prstGeom>
          <a:ln w="190500">
            <a:solidFill>
              <a:srgbClr val="6A6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8" name="직사각형 42"/>
          <p:cNvSpPr/>
          <p:nvPr/>
        </p:nvSpPr>
        <p:spPr>
          <a:xfrm rot="10800000" flipV="1">
            <a:off x="-134" y="3717036"/>
            <a:ext cx="3492000" cy="198000"/>
          </a:xfrm>
          <a:prstGeom prst="rect">
            <a:avLst/>
          </a:prstGeom>
          <a:solidFill>
            <a:srgbClr val="6A615A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9" name="타원 58"/>
          <p:cNvSpPr/>
          <p:nvPr/>
        </p:nvSpPr>
        <p:spPr>
          <a:xfrm>
            <a:off x="3708000" y="3177215"/>
            <a:ext cx="1728000" cy="172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400">
                <a:solidFill>
                  <a:schemeClr val="tx1"/>
                </a:solidFill>
                <a:latin typeface="나눔명조 ExtraBold"/>
                <a:ea typeface="나눔명조 ExtraBold"/>
              </a:rPr>
              <a:t># </a:t>
            </a:r>
            <a:r>
              <a:rPr lang="ko-KR" altLang="en-US" sz="2400" b="1">
                <a:solidFill>
                  <a:schemeClr val="accent2"/>
                </a:solidFill>
                <a:effectLst/>
                <a:latin typeface="나눔명조 ExtraBold"/>
                <a:ea typeface="나눔명조 ExtraBold"/>
              </a:rPr>
              <a:t>料理</a:t>
            </a:r>
          </a:p>
        </p:txBody>
      </p:sp>
      <p:sp>
        <p:nvSpPr>
          <p:cNvPr id="60" name="직사각형 50"/>
          <p:cNvSpPr txBox="1"/>
          <p:nvPr/>
        </p:nvSpPr>
        <p:spPr>
          <a:xfrm>
            <a:off x="5670600" y="3192780"/>
            <a:ext cx="3473400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구치도리(口取り)</a:t>
            </a:r>
          </a:p>
        </p:txBody>
      </p:sp>
      <p:sp>
        <p:nvSpPr>
          <p:cNvPr id="62" name="직사각형 50"/>
          <p:cNvSpPr txBox="1"/>
          <p:nvPr/>
        </p:nvSpPr>
        <p:spPr>
          <a:xfrm>
            <a:off x="323468" y="6237351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고노모노(香の物)</a:t>
            </a:r>
          </a:p>
        </p:txBody>
      </p:sp>
      <p:sp>
        <p:nvSpPr>
          <p:cNvPr id="63" name="직사각형 50"/>
          <p:cNvSpPr txBox="1"/>
          <p:nvPr/>
        </p:nvSpPr>
        <p:spPr>
          <a:xfrm>
            <a:off x="323468" y="3192780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고돔부리(小</a:t>
            </a:r>
            <a:r>
              <a:rPr lang="ko-KR" altLang="en-US" sz="2500" b="1" i="1">
                <a:solidFill>
                  <a:schemeClr val="bg1"/>
                </a:solidFill>
                <a:latin typeface="한컴 윤고딕 250"/>
                <a:ea typeface="한컴 윤고딕 250"/>
              </a:rPr>
              <a:t>丼</a:t>
            </a: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)</a:t>
            </a:r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1576959"/>
            <a:ext cx="2133674" cy="1600255"/>
          </a:xfrm>
          <a:prstGeom prst="rect">
            <a:avLst/>
          </a:prstGeom>
        </p:spPr>
      </p:pic>
      <p:pic>
        <p:nvPicPr>
          <p:cNvPr id="69" name="그림 6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1576959"/>
            <a:ext cx="2133674" cy="1600256"/>
          </a:xfrm>
          <a:prstGeom prst="rect">
            <a:avLst/>
          </a:prstGeom>
        </p:spPr>
      </p:pic>
      <p:pic>
        <p:nvPicPr>
          <p:cNvPr id="70" name="그림 6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325" y="1576959"/>
            <a:ext cx="2133674" cy="1624908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" y="4637095"/>
            <a:ext cx="2133674" cy="1600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액자 4"/>
          <p:cNvSpPr/>
          <p:nvPr/>
        </p:nvSpPr>
        <p:spPr>
          <a:xfrm>
            <a:off x="252603" y="342000"/>
            <a:ext cx="8639938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ko-KR" altLang="en-US" sz="3000" b="1"/>
              <a:t> </a:t>
            </a:r>
            <a:r>
              <a:rPr lang="ko-KR" altLang="en-US" sz="3200" b="1"/>
              <a:t>일본 가정식의 구성</a:t>
            </a:r>
          </a:p>
        </p:txBody>
      </p:sp>
      <p:sp>
        <p:nvSpPr>
          <p:cNvPr id="54" name="직사각형 50"/>
          <p:cNvSpPr txBox="1"/>
          <p:nvPr/>
        </p:nvSpPr>
        <p:spPr>
          <a:xfrm>
            <a:off x="4230243" y="1756164"/>
            <a:ext cx="4913757" cy="458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000">
                <a:solidFill>
                  <a:schemeClr val="dk1"/>
                </a:solidFill>
                <a:latin typeface="한컴 윤고딕 250"/>
                <a:ea typeface="한컴 윤고딕 250"/>
              </a:rPr>
              <a:t>[</a:t>
            </a:r>
            <a:r>
              <a:rPr lang="ko-KR" altLang="en-US" sz="2000">
                <a:solidFill>
                  <a:schemeClr val="dk1"/>
                </a:solidFill>
                <a:latin typeface="한컴 윤고딕 250"/>
                <a:ea typeface="한컴 윤고딕 250"/>
              </a:rPr>
              <a:t>밥, 국, 쓰케모노 기본</a:t>
            </a:r>
            <a:r>
              <a:rPr lang="ko-KR" altLang="en-US" sz="2000" b="1">
                <a:solidFill>
                  <a:schemeClr val="dk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400" b="1">
                <a:solidFill>
                  <a:schemeClr val="dk1"/>
                </a:solidFill>
                <a:latin typeface="한컴 윤고딕 250"/>
                <a:ea typeface="한컴 윤고딕 250"/>
              </a:rPr>
              <a:t>+</a:t>
            </a:r>
            <a:r>
              <a:rPr lang="ko-KR" altLang="en-US" sz="1900">
                <a:solidFill>
                  <a:schemeClr val="dk1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2000">
                <a:solidFill>
                  <a:schemeClr val="dk1"/>
                </a:solidFill>
                <a:latin typeface="한컴 윤고딕 250"/>
                <a:ea typeface="한컴 윤고딕 250"/>
              </a:rPr>
              <a:t>주반찬 </a:t>
            </a:r>
            <a:r>
              <a:rPr lang="en-US" altLang="ko-KR" sz="2000">
                <a:solidFill>
                  <a:schemeClr val="dk1"/>
                </a:solidFill>
                <a:latin typeface="한컴 윤고딕 250"/>
                <a:ea typeface="한컴 윤고딕 250"/>
              </a:rPr>
              <a:t>,</a:t>
            </a:r>
            <a:r>
              <a:rPr lang="ko-KR" altLang="en-US" sz="2000">
                <a:solidFill>
                  <a:schemeClr val="dk1"/>
                </a:solidFill>
                <a:latin typeface="한컴 윤고딕 250"/>
                <a:ea typeface="한컴 윤고딕 250"/>
              </a:rPr>
              <a:t>밑반찬</a:t>
            </a:r>
            <a:r>
              <a:rPr lang="en-US" altLang="ko-KR" sz="2000">
                <a:solidFill>
                  <a:schemeClr val="dk1"/>
                </a:solidFill>
                <a:latin typeface="한컴 윤고딕 250"/>
                <a:ea typeface="한컴 윤고딕 250"/>
              </a:rPr>
              <a:t>]</a:t>
            </a:r>
            <a:r>
              <a:rPr lang="ko-KR" altLang="en-US" sz="200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000">
                <a:solidFill>
                  <a:schemeClr val="bg1"/>
                </a:solidFill>
                <a:latin typeface="한컴 윤고딕 250"/>
                <a:ea typeface="한컴 윤고딕 250"/>
              </a:rPr>
              <a:t>*</a:t>
            </a:r>
            <a:r>
              <a:rPr lang="ko-KR" altLang="en-US" sz="2000">
                <a:solidFill>
                  <a:schemeClr val="bg1"/>
                </a:solidFill>
                <a:latin typeface="한컴 윤고딕 250"/>
                <a:ea typeface="한컴 윤고딕 250"/>
              </a:rPr>
              <a:t>일반적으로는 위의 기본 구성에 3찬을 더해 차려짐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endParaRPr lang="ko-KR" altLang="en-US" sz="2000">
              <a:solidFill>
                <a:schemeClr val="bg1"/>
              </a:solidFill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000">
                <a:solidFill>
                  <a:schemeClr val="dk1"/>
                </a:solidFill>
                <a:latin typeface="한컴 윤고딕 250"/>
                <a:ea typeface="한컴 윤고딕 250"/>
              </a:rPr>
              <a:t>[</a:t>
            </a:r>
            <a:r>
              <a:rPr lang="ko-KR" altLang="en-US" sz="2000">
                <a:solidFill>
                  <a:schemeClr val="dk1"/>
                </a:solidFill>
                <a:latin typeface="한컴 윤고딕 250"/>
                <a:ea typeface="한컴 윤고딕 250"/>
              </a:rPr>
              <a:t>무코쓰케 </a:t>
            </a:r>
            <a:r>
              <a:rPr lang="en-US" altLang="ko-KR" sz="2000">
                <a:solidFill>
                  <a:schemeClr val="dk1"/>
                </a:solidFill>
                <a:latin typeface="한컴 윤고딕 250"/>
                <a:ea typeface="한컴 윤고딕 250"/>
              </a:rPr>
              <a:t>+</a:t>
            </a:r>
            <a:r>
              <a:rPr lang="ko-KR" altLang="en-US" sz="2000">
                <a:solidFill>
                  <a:schemeClr val="dk1"/>
                </a:solidFill>
                <a:latin typeface="한컴 윤고딕 250"/>
                <a:ea typeface="한컴 윤고딕 250"/>
              </a:rPr>
              <a:t> 시루모노 </a:t>
            </a:r>
            <a:r>
              <a:rPr lang="en-US" altLang="ko-KR" sz="2000">
                <a:solidFill>
                  <a:schemeClr val="dk1"/>
                </a:solidFill>
                <a:latin typeface="한컴 윤고딕 250"/>
                <a:ea typeface="한컴 윤고딕 250"/>
              </a:rPr>
              <a:t>,</a:t>
            </a:r>
            <a:r>
              <a:rPr lang="ko-KR" altLang="en-US" sz="2000">
                <a:solidFill>
                  <a:schemeClr val="dk1"/>
                </a:solidFill>
                <a:latin typeface="한컴 윤고딕 250"/>
                <a:ea typeface="한컴 윤고딕 250"/>
              </a:rPr>
              <a:t> 하치사카나 </a:t>
            </a:r>
            <a:r>
              <a:rPr lang="en-US" altLang="ko-KR" sz="2000">
                <a:solidFill>
                  <a:schemeClr val="dk1"/>
                </a:solidFill>
                <a:latin typeface="한컴 윤고딕 250"/>
                <a:ea typeface="한컴 윤고딕 250"/>
              </a:rPr>
              <a:t>+</a:t>
            </a:r>
            <a:r>
              <a:rPr lang="ko-KR" altLang="en-US" sz="2000">
                <a:solidFill>
                  <a:schemeClr val="dk1"/>
                </a:solidFill>
                <a:latin typeface="한컴 윤고딕 250"/>
                <a:ea typeface="한컴 윤고딕 250"/>
              </a:rPr>
              <a:t> 니모노로</a:t>
            </a:r>
            <a:r>
              <a:rPr lang="en-US" altLang="ko-KR" sz="2000">
                <a:solidFill>
                  <a:schemeClr val="dk1"/>
                </a:solidFill>
                <a:latin typeface="한컴 윤고딕 250"/>
                <a:ea typeface="한컴 윤고딕 250"/>
              </a:rPr>
              <a:t>]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000">
                <a:solidFill>
                  <a:schemeClr val="bg1"/>
                </a:solidFill>
                <a:latin typeface="한컴 윤고딕 250"/>
                <a:ea typeface="한컴 윤고딕 250"/>
              </a:rPr>
              <a:t>*</a:t>
            </a:r>
            <a:r>
              <a:rPr lang="ko-KR" altLang="en-US" sz="2000">
                <a:solidFill>
                  <a:schemeClr val="bg1"/>
                </a:solidFill>
                <a:latin typeface="한컴 윤고딕 250"/>
                <a:ea typeface="한컴 윤고딕 250"/>
              </a:rPr>
              <a:t>이 구성이 현재 일상 생활에서 많이 쓰이는 식단 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ko-KR" altLang="en-US" sz="2000">
                <a:solidFill>
                  <a:srgbClr val="502962"/>
                </a:solidFill>
                <a:latin typeface="한컴 윤고딕 250"/>
                <a:ea typeface="한컴 윤고딕 250"/>
              </a:rPr>
              <a:t>          </a:t>
            </a:r>
          </a:p>
        </p:txBody>
      </p:sp>
      <p:sp>
        <p:nvSpPr>
          <p:cNvPr id="55" name="직사각형 50"/>
          <p:cNvSpPr txBox="1"/>
          <p:nvPr/>
        </p:nvSpPr>
        <p:spPr>
          <a:xfrm>
            <a:off x="252603" y="4653153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내용</a:t>
            </a:r>
          </a:p>
        </p:txBody>
      </p:sp>
      <p:sp>
        <p:nvSpPr>
          <p:cNvPr id="56" name="직사각형 50"/>
          <p:cNvSpPr txBox="1"/>
          <p:nvPr/>
        </p:nvSpPr>
        <p:spPr>
          <a:xfrm>
            <a:off x="252603" y="2996946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내용</a:t>
            </a: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96" y="1709865"/>
            <a:ext cx="3569970" cy="2348862"/>
          </a:xfrm>
          <a:prstGeom prst="rect">
            <a:avLst/>
          </a:prstGeom>
        </p:spPr>
      </p:pic>
      <p:pic>
        <p:nvPicPr>
          <p:cNvPr id="73" name="그림 7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96" y="4129088"/>
            <a:ext cx="3569970" cy="2468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39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액자 4"/>
          <p:cNvSpPr/>
          <p:nvPr/>
        </p:nvSpPr>
        <p:spPr>
          <a:xfrm>
            <a:off x="683513" y="342000"/>
            <a:ext cx="7776486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solidFill>
                  <a:schemeClr val="bg1"/>
                </a:solidFill>
              </a:rPr>
              <a:t>일본 가정식 조리법의 특징</a:t>
            </a:r>
          </a:p>
        </p:txBody>
      </p:sp>
      <p:sp>
        <p:nvSpPr>
          <p:cNvPr id="60" name="액자 4"/>
          <p:cNvSpPr/>
          <p:nvPr/>
        </p:nvSpPr>
        <p:spPr>
          <a:xfrm>
            <a:off x="341639" y="4365117"/>
            <a:ext cx="8550901" cy="2232279"/>
          </a:xfrm>
          <a:prstGeom prst="frame">
            <a:avLst>
              <a:gd name="adj1" fmla="val 125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defRPr lang="ko-KR" altLang="en-US"/>
            </a:pPr>
            <a:endParaRPr lang="ko-KR" altLang="en-US" sz="2100" b="1">
              <a:solidFill>
                <a:schemeClr val="bg1"/>
              </a:solidFill>
            </a:endParaRP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41639" y="1833205"/>
            <a:ext cx="2700000" cy="2387894"/>
          </a:xfrm>
          <a:prstGeom prst="rect">
            <a:avLst/>
          </a:prstGeom>
        </p:spPr>
      </p:pic>
      <p:pic>
        <p:nvPicPr>
          <p:cNvPr id="75" name="그림 7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222000" y="1556766"/>
            <a:ext cx="2700000" cy="2387894"/>
          </a:xfrm>
          <a:prstGeom prst="rect">
            <a:avLst/>
          </a:prstGeom>
        </p:spPr>
      </p:pic>
      <p:pic>
        <p:nvPicPr>
          <p:cNvPr id="76" name="그림 7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169113" y="1833205"/>
            <a:ext cx="2700000" cy="2387893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683513" y="4725162"/>
            <a:ext cx="7848982" cy="1549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>
                <a:solidFill>
                  <a:schemeClr val="lt1"/>
                </a:solidFill>
              </a:rPr>
              <a:t>재료 본래의 맛 두드러지는 요리 많음 → </a:t>
            </a:r>
            <a:r>
              <a:rPr sz="2000" b="1" i="0" u="none" strike="noStrike"/>
              <a:t>재료 비율</a:t>
            </a:r>
            <a:r>
              <a:rPr lang="en-US" altLang="ko-KR" sz="2000" b="1" i="0" u="none" strike="noStrike"/>
              <a:t>,</a:t>
            </a:r>
            <a:r>
              <a:rPr sz="2000" b="1" i="0" u="none" strike="noStrike"/>
              <a:t> 계량</a:t>
            </a:r>
            <a:r>
              <a:rPr lang="ko-KR" altLang="en-US" sz="2000" b="1" i="0" u="none" strike="noStrike"/>
              <a:t> </a:t>
            </a:r>
            <a:r>
              <a:rPr sz="2000" b="1" i="0" u="none" strike="noStrike"/>
              <a:t>매우 중요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i="0" u="none" strike="noStrike">
                <a:solidFill>
                  <a:schemeClr val="lt1"/>
                </a:solidFill>
              </a:rPr>
              <a:t>젓가락 사용하는 문화</a:t>
            </a:r>
            <a:r>
              <a:rPr lang="ko-KR" altLang="en-US" sz="2000" b="1" i="0" u="none" strike="noStrike">
                <a:solidFill>
                  <a:schemeClr val="lt1"/>
                </a:solidFill>
              </a:rPr>
              <a:t> </a:t>
            </a:r>
            <a:r>
              <a:rPr lang="ko-KR" altLang="en-US" sz="2000" b="1">
                <a:solidFill>
                  <a:schemeClr val="lt1"/>
                </a:solidFill>
              </a:rPr>
              <a:t>→ </a:t>
            </a:r>
            <a:r>
              <a:rPr lang="ko-KR" altLang="en-US" sz="2000" b="1">
                <a:solidFill>
                  <a:schemeClr val="dk1"/>
                </a:solidFill>
              </a:rPr>
              <a:t>모</a:t>
            </a:r>
            <a:r>
              <a:rPr sz="2000" b="1" i="0" u="none" strike="noStrike">
                <a:solidFill>
                  <a:schemeClr val="dk1"/>
                </a:solidFill>
              </a:rPr>
              <a:t>든 재료가 작은 크기로 잘려서 조리되거나</a:t>
            </a:r>
            <a:r>
              <a:rPr lang="EN-US" sz="2000" b="1" i="0" u="none" strike="noStrike">
                <a:solidFill>
                  <a:schemeClr val="dk1"/>
                </a:solidFill>
              </a:rPr>
              <a:t>, </a:t>
            </a:r>
            <a:r>
              <a:rPr sz="2000" b="1" i="0" u="none" strike="noStrike">
                <a:solidFill>
                  <a:schemeClr val="dk1"/>
                </a:solidFill>
              </a:rPr>
              <a:t>젓가락으로 집기 좋은 형태로 조리</a:t>
            </a:r>
            <a:endParaRPr lang="ko-KR" altLang="en-US" sz="2000" b="1" i="0" u="none" strike="noStrike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액자 4"/>
          <p:cNvSpPr/>
          <p:nvPr/>
        </p:nvSpPr>
        <p:spPr>
          <a:xfrm>
            <a:off x="683756" y="2780919"/>
            <a:ext cx="7776486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4000" b="1">
                <a:solidFill>
                  <a:schemeClr val="bg1"/>
                </a:solidFill>
              </a:rPr>
              <a:t>   일본 주거 문화</a:t>
            </a:r>
          </a:p>
        </p:txBody>
      </p:sp>
      <p:sp>
        <p:nvSpPr>
          <p:cNvPr id="13" name="직사각형 42"/>
          <p:cNvSpPr/>
          <p:nvPr/>
        </p:nvSpPr>
        <p:spPr>
          <a:xfrm>
            <a:off x="683756" y="2780919"/>
            <a:ext cx="1008126" cy="1080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5400" b="1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액자 4"/>
          <p:cNvSpPr/>
          <p:nvPr/>
        </p:nvSpPr>
        <p:spPr>
          <a:xfrm>
            <a:off x="252603" y="342000"/>
            <a:ext cx="8639938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ko-KR" altLang="en-US" sz="3000" b="1"/>
              <a:t>현대 일본의 주택문화</a:t>
            </a:r>
          </a:p>
        </p:txBody>
      </p:sp>
      <p:sp>
        <p:nvSpPr>
          <p:cNvPr id="54" name="직사각형 50"/>
          <p:cNvSpPr txBox="1"/>
          <p:nvPr/>
        </p:nvSpPr>
        <p:spPr>
          <a:xfrm>
            <a:off x="0" y="5301234"/>
            <a:ext cx="9144000" cy="228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900">
                <a:solidFill>
                  <a:schemeClr val="bg1"/>
                </a:solidFill>
                <a:latin typeface="한컴 윤고딕 250"/>
                <a:ea typeface="한컴 윤고딕 250"/>
              </a:rPr>
              <a:t>*</a:t>
            </a:r>
            <a:r>
              <a:rPr lang="ko-KR" altLang="en-US" sz="3000">
                <a:solidFill>
                  <a:schemeClr val="lt1"/>
                </a:solidFill>
                <a:latin typeface="한컴 윤고딕 250"/>
                <a:ea typeface="한컴 윤고딕 250"/>
              </a:rPr>
              <a:t>현대 일본의 주거는 크게</a:t>
            </a:r>
            <a:r>
              <a:rPr lang="ko-KR" altLang="en-US" sz="3000">
                <a:solidFill>
                  <a:schemeClr val="dk1"/>
                </a:solidFill>
                <a:latin typeface="한컴 윤고딕 250"/>
                <a:ea typeface="한컴 윤고딕 250"/>
              </a:rPr>
              <a:t> 맨션</a:t>
            </a:r>
            <a:r>
              <a:rPr lang="ko-KR" altLang="en-US" sz="3000">
                <a:solidFill>
                  <a:schemeClr val="lt1"/>
                </a:solidFill>
                <a:latin typeface="한컴 윤고딕 250"/>
                <a:ea typeface="한컴 윤고딕 250"/>
              </a:rPr>
              <a:t>과</a:t>
            </a:r>
            <a:r>
              <a:rPr lang="ko-KR" altLang="en-US" sz="3000">
                <a:solidFill>
                  <a:schemeClr val="dk1"/>
                </a:solidFill>
                <a:latin typeface="한컴 윤고딕 250"/>
                <a:ea typeface="한컴 윤고딕 250"/>
              </a:rPr>
              <a:t> 단독주택</a:t>
            </a:r>
            <a:r>
              <a:rPr lang="ko-KR" altLang="en-US" sz="3000">
                <a:solidFill>
                  <a:schemeClr val="lt1"/>
                </a:solidFill>
                <a:latin typeface="한컴 윤고딕 250"/>
                <a:ea typeface="한컴 윤고딕 250"/>
              </a:rPr>
              <a:t>으로 구분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endParaRPr lang="ko-KR" altLang="en-US" sz="2000">
              <a:solidFill>
                <a:schemeClr val="bg1"/>
              </a:solidFill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endParaRPr lang="en-US" altLang="ko-KR" sz="2000">
              <a:solidFill>
                <a:schemeClr val="dk1"/>
              </a:solidFill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ko-KR" altLang="en-US" sz="2000">
                <a:solidFill>
                  <a:srgbClr val="502962"/>
                </a:solidFill>
                <a:latin typeface="한컴 윤고딕 250"/>
                <a:ea typeface="한컴 윤고딕 250"/>
              </a:rPr>
              <a:t>          </a:t>
            </a:r>
          </a:p>
        </p:txBody>
      </p:sp>
      <p:sp>
        <p:nvSpPr>
          <p:cNvPr id="56" name="직사각형 50"/>
          <p:cNvSpPr txBox="1"/>
          <p:nvPr/>
        </p:nvSpPr>
        <p:spPr>
          <a:xfrm>
            <a:off x="252603" y="2996946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내용</a:t>
            </a: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312" y="1580646"/>
            <a:ext cx="3569970" cy="2468308"/>
          </a:xfrm>
          <a:prstGeom prst="rect">
            <a:avLst/>
          </a:prstGeom>
        </p:spPr>
      </p:pic>
      <p:pic>
        <p:nvPicPr>
          <p:cNvPr id="75" name="그림 7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96" y="1580646"/>
            <a:ext cx="3569969" cy="2468308"/>
          </a:xfrm>
          <a:prstGeom prst="rect">
            <a:avLst/>
          </a:prstGeom>
        </p:spPr>
      </p:pic>
      <p:sp>
        <p:nvSpPr>
          <p:cNvPr id="76" name="액자 4"/>
          <p:cNvSpPr/>
          <p:nvPr/>
        </p:nvSpPr>
        <p:spPr>
          <a:xfrm>
            <a:off x="1604390" y="4269335"/>
            <a:ext cx="1440180" cy="599845"/>
          </a:xfrm>
          <a:prstGeom prst="frame">
            <a:avLst>
              <a:gd name="adj1" fmla="val 12500"/>
            </a:avLst>
          </a:prstGeom>
          <a:solidFill>
            <a:schemeClr val="accent4">
              <a:alpha val="100000"/>
            </a:schemeClr>
          </a:solidFill>
          <a:ln w="25400" cap="flat" cmpd="sng" algn="ctr">
            <a:noFill/>
            <a:prstDash val="soli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ko-KR" altLang="en-US"/>
            </a:pPr>
            <a:r>
              <a:rPr kumimoji="0" lang="ko-KR" altLang="en-US" sz="2400" b="1" i="0" u="none" strike="noStrike" kern="1200" cap="none" spc="5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맨션</a:t>
            </a:r>
          </a:p>
        </p:txBody>
      </p:sp>
      <p:sp>
        <p:nvSpPr>
          <p:cNvPr id="77" name="액자 4"/>
          <p:cNvSpPr/>
          <p:nvPr/>
        </p:nvSpPr>
        <p:spPr>
          <a:xfrm>
            <a:off x="6228207" y="4269335"/>
            <a:ext cx="1656207" cy="599845"/>
          </a:xfrm>
          <a:prstGeom prst="frame">
            <a:avLst>
              <a:gd name="adj1" fmla="val 12500"/>
            </a:avLst>
          </a:prstGeom>
          <a:solidFill>
            <a:srgbClr val="8064A2">
              <a:alpha val="100000"/>
            </a:srgbClr>
          </a:solidFill>
          <a:ln w="25400" cap="flat" cmpd="sng" algn="ctr">
            <a:noFill/>
            <a:prstDash val="soli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ko-KR" altLang="en-US"/>
            </a:pPr>
            <a:r>
              <a:rPr kumimoji="0" lang="ko-KR" altLang="en-US" sz="2300" b="1" i="0" u="none" strike="noStrike" kern="1200" cap="none" spc="5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단독주택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액자 4"/>
          <p:cNvSpPr/>
          <p:nvPr/>
        </p:nvSpPr>
        <p:spPr>
          <a:xfrm>
            <a:off x="252603" y="342000"/>
            <a:ext cx="8639938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3500" b="1"/>
              <a:t> 일본의 주거 형태 </a:t>
            </a:r>
            <a:r>
              <a:rPr lang="en-US" altLang="ko-KR" sz="3500" b="1"/>
              <a:t>一つ目</a:t>
            </a:r>
          </a:p>
        </p:txBody>
      </p:sp>
      <p:sp>
        <p:nvSpPr>
          <p:cNvPr id="54" name="직사각형 50"/>
          <p:cNvSpPr txBox="1"/>
          <p:nvPr/>
        </p:nvSpPr>
        <p:spPr>
          <a:xfrm>
            <a:off x="4230243" y="1756164"/>
            <a:ext cx="4913757" cy="4976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000">
                <a:solidFill>
                  <a:schemeClr val="dk1"/>
                </a:solidFill>
                <a:latin typeface="한컴 윤고딕 250"/>
                <a:ea typeface="한컴 윤고딕 250"/>
              </a:rPr>
              <a:t>[</a:t>
            </a:r>
            <a:r>
              <a:rPr lang="ko-KR" altLang="en-US" sz="2000">
                <a:solidFill>
                  <a:schemeClr val="dk1"/>
                </a:solidFill>
                <a:latin typeface="한컴 윤고딕 250"/>
                <a:ea typeface="한컴 윤고딕 250"/>
              </a:rPr>
              <a:t>잇코다테</a:t>
            </a:r>
            <a:r>
              <a:rPr lang="en-US" altLang="ko-KR" sz="2000">
                <a:solidFill>
                  <a:schemeClr val="dk1"/>
                </a:solidFill>
                <a:latin typeface="한컴 윤고딕 250"/>
                <a:ea typeface="한컴 윤고딕 250"/>
              </a:rPr>
              <a:t>(</a:t>
            </a:r>
            <a:r>
              <a:rPr lang="zh-CN" altLang="ko-KR" sz="2000" b="1">
                <a:solidFill>
                  <a:schemeClr val="dk1"/>
                </a:solidFill>
                <a:latin typeface="한컴 윤고딕 250"/>
                <a:ea typeface="한컴 윤고딕 250"/>
              </a:rPr>
              <a:t>一戸</a:t>
            </a:r>
            <a:r>
              <a:rPr lang="zh-CN" altLang="ko-KR" sz="2000">
                <a:solidFill>
                  <a:schemeClr val="dk1"/>
                </a:solidFill>
                <a:latin typeface="한컴 윤고딕 250"/>
                <a:ea typeface="한컴 윤고딕 250"/>
              </a:rPr>
              <a:t>建て</a:t>
            </a:r>
            <a:r>
              <a:rPr lang="en-US" altLang="ko-KR" sz="2000">
                <a:solidFill>
                  <a:schemeClr val="dk1"/>
                </a:solidFill>
                <a:latin typeface="한컴 윤고딕 250"/>
                <a:ea typeface="한컴 윤고딕 250"/>
              </a:rPr>
              <a:t>)]</a:t>
            </a:r>
            <a:r>
              <a:rPr lang="ko-KR" altLang="en-US" sz="200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000">
                <a:solidFill>
                  <a:schemeClr val="bg1"/>
                </a:solidFill>
                <a:latin typeface="한컴 윤고딕 250"/>
                <a:ea typeface="한컴 윤고딕 250"/>
              </a:rPr>
              <a:t>*</a:t>
            </a:r>
            <a:r>
              <a:rPr lang="ko-KR" altLang="en-US" sz="2000">
                <a:solidFill>
                  <a:schemeClr val="bg1"/>
                </a:solidFill>
                <a:latin typeface="한컴 윤고딕 250"/>
                <a:ea typeface="한컴 윤고딕 250"/>
              </a:rPr>
              <a:t>주로 1, 2층으로 된 목조 건물로 이루어짐 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000">
                <a:solidFill>
                  <a:schemeClr val="bg1"/>
                </a:solidFill>
                <a:latin typeface="한컴 윤고딕 250"/>
                <a:ea typeface="한컴 윤고딕 250"/>
              </a:rPr>
              <a:t>*마당,</a:t>
            </a:r>
            <a:r>
              <a:rPr lang="ko-KR" altLang="en-US" sz="200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000">
                <a:solidFill>
                  <a:schemeClr val="bg1"/>
                </a:solidFill>
                <a:latin typeface="한컴 윤고딕 250"/>
                <a:ea typeface="한컴 윤고딕 250"/>
              </a:rPr>
              <a:t>차고 있는 것이 일반적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000">
                <a:solidFill>
                  <a:schemeClr val="bg1"/>
                </a:solidFill>
                <a:latin typeface="한컴 윤고딕 250"/>
                <a:ea typeface="한컴 윤고딕 250"/>
              </a:rPr>
              <a:t>*10명 중 약 6명 거주 할 정도</a:t>
            </a:r>
            <a:r>
              <a:rPr lang="ko-KR" altLang="en-US" sz="200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000">
                <a:solidFill>
                  <a:schemeClr val="bg1"/>
                </a:solidFill>
                <a:latin typeface="한컴 윤고딕 250"/>
                <a:ea typeface="한컴 윤고딕 250"/>
              </a:rPr>
              <a:t>대중적</a:t>
            </a:r>
            <a:r>
              <a:rPr lang="ko-KR" altLang="en-US" sz="200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000">
                <a:solidFill>
                  <a:schemeClr val="bg1"/>
                </a:solidFill>
                <a:latin typeface="한컴 윤고딕 250"/>
                <a:ea typeface="한컴 윤고딕 250"/>
              </a:rPr>
              <a:t>주거 환경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000">
                <a:solidFill>
                  <a:schemeClr val="dk1"/>
                </a:solidFill>
                <a:latin typeface="한컴 윤고딕 250"/>
                <a:ea typeface="한컴 윤고딕 250"/>
              </a:rPr>
              <a:t>[</a:t>
            </a:r>
            <a:r>
              <a:rPr lang="ko-KR" altLang="en-US" sz="2000">
                <a:solidFill>
                  <a:schemeClr val="dk1"/>
                </a:solidFill>
                <a:latin typeface="한컴 윤고딕 250"/>
                <a:ea typeface="한컴 윤고딕 250"/>
              </a:rPr>
              <a:t>아파트</a:t>
            </a:r>
            <a:r>
              <a:rPr lang="en-US" altLang="ko-KR" sz="2000" b="1">
                <a:solidFill>
                  <a:schemeClr val="dk1"/>
                </a:solidFill>
                <a:latin typeface="한컴 윤고딕 250"/>
                <a:ea typeface="한컴 윤고딕 250"/>
              </a:rPr>
              <a:t>(</a:t>
            </a:r>
            <a:r>
              <a:rPr lang="ja-JP" altLang="ko-KR" sz="2000" b="1">
                <a:solidFill>
                  <a:schemeClr val="dk1"/>
                </a:solidFill>
                <a:latin typeface="한컴 윤고딕 250"/>
                <a:ea typeface="한컴 윤고딕 250"/>
              </a:rPr>
              <a:t>アパート</a:t>
            </a:r>
            <a:r>
              <a:rPr lang="en-US" altLang="ko-KR" sz="2000" b="1">
                <a:solidFill>
                  <a:schemeClr val="dk1"/>
                </a:solidFill>
                <a:latin typeface="한컴 윤고딕 250"/>
                <a:ea typeface="한컴 윤고딕 250"/>
              </a:rPr>
              <a:t>)</a:t>
            </a:r>
            <a:r>
              <a:rPr lang="en-US" altLang="ko-KR" sz="2000">
                <a:solidFill>
                  <a:schemeClr val="dk1"/>
                </a:solidFill>
                <a:latin typeface="한컴 윤고딕 250"/>
                <a:ea typeface="한컴 윤고딕 250"/>
              </a:rPr>
              <a:t>]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000">
                <a:solidFill>
                  <a:schemeClr val="bg1"/>
                </a:solidFill>
                <a:latin typeface="한컴 윤고딕 250"/>
                <a:ea typeface="한컴 윤고딕 250"/>
              </a:rPr>
              <a:t>*</a:t>
            </a:r>
            <a:r>
              <a:rPr lang="ko-KR" altLang="en-US" sz="2000">
                <a:solidFill>
                  <a:schemeClr val="bg1"/>
                </a:solidFill>
                <a:latin typeface="한컴 윤고딕 250"/>
                <a:ea typeface="한컴 윤고딕 250"/>
              </a:rPr>
              <a:t>한국 아파트와 다른 개념 주거 형태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000">
                <a:solidFill>
                  <a:schemeClr val="bg1"/>
                </a:solidFill>
                <a:latin typeface="한컴 윤고딕 250"/>
                <a:ea typeface="한컴 윤고딕 250"/>
              </a:rPr>
              <a:t>*목조 or 철근으로 지어진 저층 공동 주택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000">
                <a:solidFill>
                  <a:schemeClr val="bg1"/>
                </a:solidFill>
                <a:latin typeface="한컴 윤고딕 250"/>
                <a:ea typeface="한컴 윤고딕 250"/>
              </a:rPr>
              <a:t>*주로 2~3층 정도, 내부는 원룸 형태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ko-KR" altLang="en-US" sz="2000">
                <a:solidFill>
                  <a:srgbClr val="502962"/>
                </a:solidFill>
                <a:latin typeface="한컴 윤고딕 250"/>
                <a:ea typeface="한컴 윤고딕 250"/>
              </a:rPr>
              <a:t>          </a:t>
            </a:r>
          </a:p>
        </p:txBody>
      </p:sp>
      <p:sp>
        <p:nvSpPr>
          <p:cNvPr id="55" name="직사각형 50"/>
          <p:cNvSpPr txBox="1"/>
          <p:nvPr/>
        </p:nvSpPr>
        <p:spPr>
          <a:xfrm>
            <a:off x="252603" y="4653153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내용</a:t>
            </a:r>
          </a:p>
        </p:txBody>
      </p:sp>
      <p:sp>
        <p:nvSpPr>
          <p:cNvPr id="56" name="직사각형 50"/>
          <p:cNvSpPr txBox="1"/>
          <p:nvPr/>
        </p:nvSpPr>
        <p:spPr>
          <a:xfrm>
            <a:off x="252603" y="2996946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내용</a:t>
            </a: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96" y="1709865"/>
            <a:ext cx="3569970" cy="2339089"/>
          </a:xfrm>
          <a:prstGeom prst="rect">
            <a:avLst/>
          </a:prstGeom>
        </p:spPr>
      </p:pic>
      <p:pic>
        <p:nvPicPr>
          <p:cNvPr id="75" name="그림 7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96" y="4201098"/>
            <a:ext cx="3569970" cy="2468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683513" y="1772793"/>
            <a:ext cx="7776486" cy="4795585"/>
          </a:xfrm>
          <a:prstGeom prst="rect">
            <a:avLst/>
          </a:prstGeom>
          <a:solidFill>
            <a:srgbClr val="6A615A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 sz="1700"/>
          </a:p>
        </p:txBody>
      </p:sp>
      <p:grpSp>
        <p:nvGrpSpPr>
          <p:cNvPr id="7" name="그룹 6"/>
          <p:cNvGrpSpPr/>
          <p:nvPr/>
        </p:nvGrpSpPr>
        <p:grpSpPr>
          <a:xfrm>
            <a:off x="972000" y="1988820"/>
            <a:ext cx="7200001" cy="1152000"/>
            <a:chOff x="2285984" y="2855903"/>
            <a:chExt cx="4572647" cy="1072800"/>
          </a:xfrm>
        </p:grpSpPr>
        <p:sp>
          <p:nvSpPr>
            <p:cNvPr id="6" name="직사각형 5"/>
            <p:cNvSpPr/>
            <p:nvPr/>
          </p:nvSpPr>
          <p:spPr>
            <a:xfrm>
              <a:off x="2285984" y="2928934"/>
              <a:ext cx="4500594" cy="928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r>
                <a:rPr lang="ko-KR" altLang="en-US" sz="3000" b="1">
                  <a:solidFill>
                    <a:schemeClr val="tx1"/>
                  </a:solidFill>
                </a:rPr>
                <a:t>일본 전통 의복 종류</a:t>
              </a:r>
            </a:p>
          </p:txBody>
        </p:sp>
        <p:sp>
          <p:nvSpPr>
            <p:cNvPr id="5" name="액자 4"/>
            <p:cNvSpPr/>
            <p:nvPr/>
          </p:nvSpPr>
          <p:spPr>
            <a:xfrm>
              <a:off x="2287173" y="2855903"/>
              <a:ext cx="4571458" cy="1072800"/>
            </a:xfrm>
            <a:prstGeom prst="frame">
              <a:avLst>
                <a:gd name="adj1" fmla="val 12500"/>
              </a:avLst>
            </a:prstGeom>
            <a:solidFill>
              <a:schemeClr val="bg1">
                <a:lumMod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그룹 6"/>
          <p:cNvGrpSpPr/>
          <p:nvPr/>
        </p:nvGrpSpPr>
        <p:grpSpPr>
          <a:xfrm>
            <a:off x="972000" y="3573018"/>
            <a:ext cx="7200001" cy="1152000"/>
            <a:chOff x="2285984" y="2855838"/>
            <a:chExt cx="4572032" cy="1071570"/>
          </a:xfrm>
        </p:grpSpPr>
        <p:sp>
          <p:nvSpPr>
            <p:cNvPr id="10" name="직사각형 5"/>
            <p:cNvSpPr/>
            <p:nvPr/>
          </p:nvSpPr>
          <p:spPr>
            <a:xfrm>
              <a:off x="2321958" y="2927251"/>
              <a:ext cx="4500594" cy="928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r>
                <a:rPr lang="ko-KR" altLang="en-US" sz="3000" b="1">
                  <a:solidFill>
                    <a:schemeClr val="tx1"/>
                  </a:solidFill>
                </a:rPr>
                <a:t>일본 식문화 특징</a:t>
              </a:r>
            </a:p>
          </p:txBody>
        </p:sp>
        <p:sp>
          <p:nvSpPr>
            <p:cNvPr id="11" name="액자 4"/>
            <p:cNvSpPr/>
            <p:nvPr/>
          </p:nvSpPr>
          <p:spPr>
            <a:xfrm>
              <a:off x="2285984" y="2855838"/>
              <a:ext cx="4572032" cy="1071570"/>
            </a:xfrm>
            <a:prstGeom prst="frame">
              <a:avLst>
                <a:gd name="adj1" fmla="val 12500"/>
              </a:avLst>
            </a:prstGeom>
            <a:solidFill>
              <a:schemeClr val="bg1">
                <a:lumMod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그룹 6"/>
          <p:cNvGrpSpPr/>
          <p:nvPr/>
        </p:nvGrpSpPr>
        <p:grpSpPr>
          <a:xfrm>
            <a:off x="972000" y="5157216"/>
            <a:ext cx="7200001" cy="1152000"/>
            <a:chOff x="2285984" y="2858827"/>
            <a:chExt cx="4572032" cy="1071570"/>
          </a:xfrm>
        </p:grpSpPr>
        <p:sp>
          <p:nvSpPr>
            <p:cNvPr id="13" name="직사각형 5"/>
            <p:cNvSpPr/>
            <p:nvPr/>
          </p:nvSpPr>
          <p:spPr>
            <a:xfrm>
              <a:off x="2285984" y="2928934"/>
              <a:ext cx="4500594" cy="928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r>
                <a:rPr lang="ko-KR" altLang="en-US" sz="3000" b="1">
                  <a:solidFill>
                    <a:schemeClr val="tx1"/>
                  </a:solidFill>
                </a:rPr>
                <a:t>일본 주거 문화</a:t>
              </a:r>
            </a:p>
          </p:txBody>
        </p:sp>
        <p:sp>
          <p:nvSpPr>
            <p:cNvPr id="14" name="액자 4"/>
            <p:cNvSpPr/>
            <p:nvPr/>
          </p:nvSpPr>
          <p:spPr>
            <a:xfrm>
              <a:off x="2285984" y="2858827"/>
              <a:ext cx="4572032" cy="1071570"/>
            </a:xfrm>
            <a:prstGeom prst="frame">
              <a:avLst>
                <a:gd name="adj1" fmla="val 12500"/>
              </a:avLst>
            </a:prstGeom>
            <a:solidFill>
              <a:schemeClr val="bg1">
                <a:lumMod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5" name="액자 4"/>
          <p:cNvSpPr/>
          <p:nvPr/>
        </p:nvSpPr>
        <p:spPr>
          <a:xfrm>
            <a:off x="683513" y="342000"/>
            <a:ext cx="7776486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4000" b="1"/>
              <a:t>목차</a:t>
            </a:r>
          </a:p>
        </p:txBody>
      </p:sp>
      <p:sp>
        <p:nvSpPr>
          <p:cNvPr id="18" name="직사각형 42"/>
          <p:cNvSpPr/>
          <p:nvPr/>
        </p:nvSpPr>
        <p:spPr>
          <a:xfrm>
            <a:off x="972000" y="1988820"/>
            <a:ext cx="1008126" cy="1152000"/>
          </a:xfrm>
          <a:prstGeom prst="rect">
            <a:avLst/>
          </a:prstGeom>
          <a:solidFill>
            <a:srgbClr val="E6E6E6">
              <a:alpha val="100000"/>
            </a:srgbClr>
          </a:solidFill>
          <a:ln w="25400" cap="flat" cmpd="sng" algn="ctr">
            <a:noFill/>
            <a:prstDash val="soli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ko-KR" altLang="en-US"/>
            </a:pPr>
            <a:r>
              <a:rPr kumimoji="0" lang="en-US" altLang="ko-KR" sz="5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1</a:t>
            </a:r>
          </a:p>
        </p:txBody>
      </p:sp>
      <p:sp>
        <p:nvSpPr>
          <p:cNvPr id="19" name="직사각형 42"/>
          <p:cNvSpPr/>
          <p:nvPr/>
        </p:nvSpPr>
        <p:spPr>
          <a:xfrm>
            <a:off x="972000" y="3573018"/>
            <a:ext cx="1008126" cy="1152000"/>
          </a:xfrm>
          <a:prstGeom prst="rect">
            <a:avLst/>
          </a:prstGeom>
          <a:solidFill>
            <a:srgbClr val="E6E6E6">
              <a:alpha val="100000"/>
            </a:srgbClr>
          </a:solidFill>
          <a:ln w="25400" cap="flat" cmpd="sng" algn="ctr">
            <a:noFill/>
            <a:prstDash val="soli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ko-KR" altLang="en-US"/>
            </a:pPr>
            <a:r>
              <a:rPr kumimoji="0" lang="en-US" altLang="ko-KR" sz="5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2</a:t>
            </a:r>
          </a:p>
        </p:txBody>
      </p:sp>
      <p:sp>
        <p:nvSpPr>
          <p:cNvPr id="20" name="직사각형 42"/>
          <p:cNvSpPr/>
          <p:nvPr/>
        </p:nvSpPr>
        <p:spPr>
          <a:xfrm>
            <a:off x="972000" y="5157216"/>
            <a:ext cx="1008126" cy="1152000"/>
          </a:xfrm>
          <a:prstGeom prst="rect">
            <a:avLst/>
          </a:prstGeom>
          <a:solidFill>
            <a:srgbClr val="E6E6E6">
              <a:alpha val="100000"/>
            </a:srgbClr>
          </a:solidFill>
          <a:ln w="25400" cap="flat" cmpd="sng" algn="ctr">
            <a:noFill/>
            <a:prstDash val="soli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ko-KR" altLang="en-US"/>
            </a:pPr>
            <a:r>
              <a:rPr kumimoji="0" lang="en-US" altLang="ko-KR" sz="5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액자 4"/>
          <p:cNvSpPr/>
          <p:nvPr/>
        </p:nvSpPr>
        <p:spPr>
          <a:xfrm>
            <a:off x="252603" y="342000"/>
            <a:ext cx="8639938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3000" b="1"/>
              <a:t> </a:t>
            </a:r>
            <a:r>
              <a:rPr lang="ko-KR" altLang="en-US" sz="3500" b="1"/>
              <a:t>일본의 주거 형태 </a:t>
            </a:r>
            <a:r>
              <a:rPr lang="en-US" altLang="ko-KR" sz="3500" b="1"/>
              <a:t>二度目</a:t>
            </a:r>
          </a:p>
        </p:txBody>
      </p:sp>
      <p:sp>
        <p:nvSpPr>
          <p:cNvPr id="54" name="직사각형 50"/>
          <p:cNvSpPr txBox="1"/>
          <p:nvPr/>
        </p:nvSpPr>
        <p:spPr>
          <a:xfrm>
            <a:off x="4230243" y="1756164"/>
            <a:ext cx="4913757" cy="5309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200">
                <a:solidFill>
                  <a:schemeClr val="dk1"/>
                </a:solidFill>
                <a:latin typeface="한컴 윤고딕 250"/>
                <a:ea typeface="한컴 윤고딕 250"/>
              </a:rPr>
              <a:t>[</a:t>
            </a:r>
            <a:r>
              <a:rPr lang="ko-KR" altLang="en-US" sz="2200">
                <a:solidFill>
                  <a:schemeClr val="dk1"/>
                </a:solidFill>
                <a:latin typeface="한컴 윤고딕 250"/>
                <a:ea typeface="한컴 윤고딕 250"/>
              </a:rPr>
              <a:t>맨션</a:t>
            </a:r>
            <a:r>
              <a:rPr lang="en-US" altLang="ko-KR" sz="2200">
                <a:solidFill>
                  <a:schemeClr val="dk1"/>
                </a:solidFill>
                <a:latin typeface="한컴 윤고딕 250"/>
                <a:ea typeface="한컴 윤고딕 250"/>
              </a:rPr>
              <a:t>(</a:t>
            </a:r>
            <a:r>
              <a:rPr lang="ja-JP" altLang="ko-KR" sz="2200">
                <a:solidFill>
                  <a:schemeClr val="dk1"/>
                </a:solidFill>
                <a:latin typeface="한컴 윤고딕 250"/>
                <a:ea typeface="한컴 윤고딕 250"/>
              </a:rPr>
              <a:t>マンション</a:t>
            </a:r>
            <a:r>
              <a:rPr lang="en-US" altLang="ko-KR" sz="2200">
                <a:solidFill>
                  <a:schemeClr val="dk1"/>
                </a:solidFill>
                <a:latin typeface="한컴 윤고딕 250"/>
                <a:ea typeface="한컴 윤고딕 250"/>
              </a:rPr>
              <a:t>)]</a:t>
            </a:r>
            <a:r>
              <a:rPr lang="ko-KR" altLang="en-US" sz="220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200">
                <a:solidFill>
                  <a:schemeClr val="bg1"/>
                </a:solidFill>
                <a:latin typeface="한컴 윤고딕 250"/>
                <a:ea typeface="한컴 윤고딕 250"/>
              </a:rPr>
              <a:t>*</a:t>
            </a:r>
            <a:r>
              <a:rPr lang="ko-KR" altLang="en-US" sz="2200">
                <a:solidFill>
                  <a:schemeClr val="bg1"/>
                </a:solidFill>
                <a:latin typeface="한컴 윤고딕 250"/>
                <a:ea typeface="한컴 윤고딕 250"/>
              </a:rPr>
              <a:t>한국의 아파트와 비슷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200">
                <a:solidFill>
                  <a:schemeClr val="bg1"/>
                </a:solidFill>
                <a:latin typeface="한컴 윤고딕 250"/>
                <a:ea typeface="한컴 윤고딕 250"/>
              </a:rPr>
              <a:t>*중, 고층의 철근, 콘크리트 건물</a:t>
            </a:r>
            <a:endParaRPr lang="en-US" altLang="ko-KR" sz="2000">
              <a:solidFill>
                <a:schemeClr val="bg1"/>
              </a:solidFill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endParaRPr lang="en-US" altLang="ko-KR" sz="2000">
              <a:solidFill>
                <a:schemeClr val="bg1"/>
              </a:solidFill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endParaRPr lang="en-US" altLang="ko-KR" sz="2000">
              <a:solidFill>
                <a:schemeClr val="bg1"/>
              </a:solidFill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200">
                <a:solidFill>
                  <a:schemeClr val="dk1"/>
                </a:solidFill>
                <a:latin typeface="한컴 윤고딕 250"/>
                <a:ea typeface="한컴 윤고딕 250"/>
              </a:rPr>
              <a:t>[</a:t>
            </a:r>
            <a:r>
              <a:rPr lang="ko-KR" altLang="en-US" sz="2200">
                <a:solidFill>
                  <a:schemeClr val="dk1"/>
                </a:solidFill>
                <a:latin typeface="한컴 윤고딕 250"/>
                <a:ea typeface="한컴 윤고딕 250"/>
              </a:rPr>
              <a:t>타워맨션</a:t>
            </a:r>
            <a:r>
              <a:rPr lang="en-US" altLang="ko-KR" sz="2200">
                <a:solidFill>
                  <a:schemeClr val="dk1"/>
                </a:solidFill>
                <a:latin typeface="한컴 윤고딕 250"/>
                <a:ea typeface="한컴 윤고딕 250"/>
              </a:rPr>
              <a:t>(</a:t>
            </a:r>
            <a:r>
              <a:rPr lang="ja-JP" altLang="ko-KR" sz="2200">
                <a:solidFill>
                  <a:schemeClr val="dk1"/>
                </a:solidFill>
                <a:latin typeface="한컴 윤고딕 250"/>
                <a:ea typeface="한컴 윤고딕 250"/>
              </a:rPr>
              <a:t>タワーマンション</a:t>
            </a:r>
            <a:r>
              <a:rPr lang="en-US" altLang="ko-KR" sz="2200">
                <a:solidFill>
                  <a:schemeClr val="dk1"/>
                </a:solidFill>
                <a:latin typeface="한컴 윤고딕 250"/>
                <a:ea typeface="한컴 윤고딕 250"/>
              </a:rPr>
              <a:t>)]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200">
                <a:solidFill>
                  <a:schemeClr val="bg1"/>
                </a:solidFill>
                <a:latin typeface="한컴 윤고딕 250"/>
                <a:ea typeface="한컴 윤고딕 250"/>
              </a:rPr>
              <a:t>*</a:t>
            </a:r>
            <a:r>
              <a:rPr lang="ko-KR" altLang="en-US" sz="2200">
                <a:solidFill>
                  <a:schemeClr val="bg1"/>
                </a:solidFill>
                <a:latin typeface="한컴 윤고딕 250"/>
                <a:ea typeface="한컴 윤고딕 250"/>
              </a:rPr>
              <a:t>초고층으로 이루어진 건물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200">
                <a:solidFill>
                  <a:schemeClr val="bg1"/>
                </a:solidFill>
                <a:latin typeface="한컴 윤고딕 250"/>
                <a:ea typeface="한컴 윤고딕 250"/>
              </a:rPr>
              <a:t>*주로 도심에 위치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200">
                <a:solidFill>
                  <a:schemeClr val="bg1"/>
                </a:solidFill>
                <a:latin typeface="한컴 윤고딕 250"/>
                <a:ea typeface="한컴 윤고딕 250"/>
              </a:rPr>
              <a:t>*집 값</a:t>
            </a:r>
            <a:r>
              <a:rPr lang="ko-KR" altLang="en-US" sz="2200">
                <a:solidFill>
                  <a:schemeClr val="bg1"/>
                </a:solidFill>
                <a:latin typeface="한컴 윤고딕 250"/>
                <a:ea typeface="한컴 윤고딕 250"/>
              </a:rPr>
              <a:t> 매우 비싼</a:t>
            </a:r>
            <a:r>
              <a:rPr lang="en-US" altLang="ko-KR" sz="2200">
                <a:solidFill>
                  <a:schemeClr val="bg1"/>
                </a:solidFill>
                <a:latin typeface="한컴 윤고딕 250"/>
                <a:ea typeface="한컴 윤고딕 250"/>
              </a:rPr>
              <a:t> 초호화 건물</a:t>
            </a:r>
            <a:endParaRPr lang="en-US" altLang="ko-KR" sz="2000">
              <a:solidFill>
                <a:schemeClr val="bg1"/>
              </a:solidFill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ko-KR" altLang="en-US" sz="2000">
                <a:solidFill>
                  <a:srgbClr val="502962"/>
                </a:solidFill>
                <a:latin typeface="한컴 윤고딕 250"/>
                <a:ea typeface="한컴 윤고딕 250"/>
              </a:rPr>
              <a:t>          </a:t>
            </a:r>
          </a:p>
        </p:txBody>
      </p:sp>
      <p:sp>
        <p:nvSpPr>
          <p:cNvPr id="55" name="직사각형 50"/>
          <p:cNvSpPr txBox="1"/>
          <p:nvPr/>
        </p:nvSpPr>
        <p:spPr>
          <a:xfrm>
            <a:off x="252603" y="4653153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내용</a:t>
            </a:r>
          </a:p>
        </p:txBody>
      </p:sp>
      <p:sp>
        <p:nvSpPr>
          <p:cNvPr id="56" name="직사각형 50"/>
          <p:cNvSpPr txBox="1"/>
          <p:nvPr/>
        </p:nvSpPr>
        <p:spPr>
          <a:xfrm>
            <a:off x="252603" y="2996946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내용</a:t>
            </a: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96" y="1665983"/>
            <a:ext cx="3569970" cy="2339089"/>
          </a:xfrm>
          <a:prstGeom prst="rect">
            <a:avLst/>
          </a:prstGeom>
        </p:spPr>
      </p:pic>
      <p:pic>
        <p:nvPicPr>
          <p:cNvPr id="77" name="그림 7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96" y="4244217"/>
            <a:ext cx="3569970" cy="2468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39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4"/>
          <p:cNvSpPr/>
          <p:nvPr/>
        </p:nvSpPr>
        <p:spPr>
          <a:xfrm>
            <a:off x="539496" y="342000"/>
            <a:ext cx="8281034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3400" b="1"/>
              <a:t>일본 주거 형태 비율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96" y="1665922"/>
            <a:ext cx="8321666" cy="39604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60036" y="3284982"/>
            <a:ext cx="1152144" cy="36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619631" y="6020181"/>
            <a:ext cx="1296162" cy="388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000" b="1"/>
              <a:t>단독주택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3" y="5880163"/>
            <a:ext cx="1224153" cy="699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b="1"/>
              <a:t>공동주택</a:t>
            </a:r>
          </a:p>
          <a:p>
            <a:pPr algn="ctr">
              <a:defRPr/>
            </a:pPr>
            <a:r>
              <a:rPr lang="en-US" altLang="ko-KR" sz="2000" b="1"/>
              <a:t>(</a:t>
            </a:r>
            <a:r>
              <a:rPr lang="ko-KR" altLang="en-US" sz="2000" b="1"/>
              <a:t>아파트</a:t>
            </a:r>
            <a:r>
              <a:rPr lang="en-US" altLang="ko-KR" sz="2000" b="1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64324" y="5878830"/>
            <a:ext cx="1584198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b="1"/>
              <a:t>공동주택</a:t>
            </a:r>
          </a:p>
          <a:p>
            <a:pPr algn="ctr">
              <a:defRPr/>
            </a:pPr>
            <a:r>
              <a:rPr lang="en-US" altLang="ko-KR" sz="2000" b="1"/>
              <a:t>(</a:t>
            </a:r>
            <a:r>
              <a:rPr lang="ko-KR" altLang="en-US" sz="2000" b="1"/>
              <a:t>다세대</a:t>
            </a:r>
            <a:r>
              <a:rPr lang="en-US" altLang="ko-KR" sz="2000" b="1"/>
              <a:t>)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519181" y="6021324"/>
            <a:ext cx="792099" cy="36004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3347847" y="6021324"/>
            <a:ext cx="792099" cy="36004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25400" cap="flat" cmpd="sng" algn="ctr">
            <a:solidFill>
              <a:schemeClr val="accent2">
                <a:alpha val="100000"/>
              </a:schemeClr>
            </a:solidFill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012180" y="6021324"/>
            <a:ext cx="792099" cy="360045"/>
          </a:xfrm>
          <a:prstGeom prst="rect">
            <a:avLst/>
          </a:prstGeom>
          <a:solidFill>
            <a:schemeClr val="accent3">
              <a:alpha val="100000"/>
            </a:schemeClr>
          </a:solidFill>
          <a:ln w="25400" cap="flat" cmpd="sng" algn="ctr">
            <a:solidFill>
              <a:schemeClr val="accent3">
                <a:alpha val="100000"/>
              </a:schemeClr>
            </a:solidFill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2218" y="3284982"/>
            <a:ext cx="1287780" cy="451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47%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84220" y="2329053"/>
            <a:ext cx="1287780" cy="451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16%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20593" y="4013454"/>
            <a:ext cx="1287780" cy="451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4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37%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액자 4"/>
          <p:cNvSpPr/>
          <p:nvPr/>
        </p:nvSpPr>
        <p:spPr>
          <a:xfrm>
            <a:off x="683513" y="342000"/>
            <a:ext cx="7776486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700" b="1">
                <a:solidFill>
                  <a:srgbClr val="000000"/>
                </a:solidFill>
              </a:rPr>
              <a:t>일본의 식문화 中</a:t>
            </a:r>
            <a:r>
              <a:rPr lang="ko-KR" altLang="en-US" sz="2700" b="1">
                <a:solidFill>
                  <a:srgbClr val="FF0000"/>
                </a:solidFill>
              </a:rPr>
              <a:t> </a:t>
            </a:r>
            <a:r>
              <a:rPr lang="en-US" altLang="ko-KR" sz="2700" b="1">
                <a:solidFill>
                  <a:srgbClr val="FFEF99"/>
                </a:solidFill>
              </a:rPr>
              <a:t>PLUS</a:t>
            </a:r>
            <a:r>
              <a:rPr lang="ko-KR" altLang="en-US" sz="2700" b="1">
                <a:solidFill>
                  <a:srgbClr val="FF0000"/>
                </a:solidFill>
              </a:rPr>
              <a:t> </a:t>
            </a:r>
            <a:r>
              <a:rPr lang="en-US" altLang="ko-KR" sz="2700" b="1">
                <a:solidFill>
                  <a:srgbClr val="783E94"/>
                </a:solidFill>
              </a:rPr>
              <a:t>動画</a:t>
            </a:r>
            <a:endParaRPr lang="en-US" altLang="ko-KR" sz="2700" b="1">
              <a:solidFill>
                <a:srgbClr val="FF0000"/>
              </a:solidFill>
            </a:endParaRPr>
          </a:p>
        </p:txBody>
      </p:sp>
      <p:sp>
        <p:nvSpPr>
          <p:cNvPr id="78" name="액자 4"/>
          <p:cNvSpPr/>
          <p:nvPr/>
        </p:nvSpPr>
        <p:spPr>
          <a:xfrm>
            <a:off x="252031" y="2493018"/>
            <a:ext cx="8639938" cy="3816342"/>
          </a:xfrm>
          <a:prstGeom prst="frame">
            <a:avLst>
              <a:gd name="adj1" fmla="val 12500"/>
            </a:avLst>
          </a:prstGeom>
          <a:solidFill>
            <a:schemeClr val="lt1">
              <a:alpha val="100000"/>
            </a:schemeClr>
          </a:solidFill>
          <a:ln w="25400" cap="flat" cmpd="sng" algn="ctr">
            <a:solidFill>
              <a:schemeClr val="lt1"/>
            </a:solidFill>
            <a:prstDash val="soli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kumimoji="0" lang="ko-KR" altLang="en-US" sz="3000" b="1" i="0" u="none" strike="noStrike" kern="1200" cap="none" spc="0" normalizeH="0" baseline="0">
                <a:solidFill>
                  <a:srgbClr val="FFFFFF"/>
                </a:solidFill>
                <a:latin typeface="맑은 고딕"/>
                <a:ea typeface="맑은 고딕"/>
                <a:cs typeface="맑은 고딕"/>
              </a:rPr>
              <a:t> </a:t>
            </a:r>
            <a:r>
              <a:rPr kumimoji="0" lang="ko-KR" altLang="en-US" sz="2300" b="1" i="0" u="none" strike="noStrike" kern="1200" cap="none" spc="0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일본 가정식의 [다큐클래식] 아시아 음식문화 기행 8회-눈으로 먹는 천가지 맛: 일본</a:t>
            </a:r>
            <a:r>
              <a:rPr kumimoji="0" lang="ko-KR" altLang="en-US" sz="2300" b="1" i="0" u="none" strike="noStrike" kern="1200" cap="none" spc="0" normalizeH="0" baseline="0">
                <a:solidFill>
                  <a:srgbClr val="FFFFFF"/>
                </a:solidFill>
                <a:latin typeface="맑은 고딕"/>
                <a:ea typeface="맑은 고딕"/>
                <a:cs typeface="맑은 고딕"/>
              </a:rPr>
              <a:t> </a:t>
            </a:r>
            <a:r>
              <a:rPr kumimoji="0" lang="en-US" altLang="ko-KR" sz="2300" b="1" i="0" u="none" strike="noStrike" kern="1200" cap="none" spc="0" normalizeH="0" baseline="0">
                <a:solidFill>
                  <a:srgbClr val="FFFFFF"/>
                </a:solidFill>
                <a:latin typeface="맑은 고딕"/>
                <a:ea typeface="맑은 고딕"/>
                <a:cs typeface="맑은 고딕"/>
              </a:rPr>
              <a:t>=</a:t>
            </a:r>
            <a:r>
              <a:rPr kumimoji="0" lang="ko-KR" altLang="en-US" sz="2300" b="1" i="0" u="none" strike="noStrike" kern="1200" cap="none" spc="0" normalizeH="0" baseline="0">
                <a:solidFill>
                  <a:srgbClr val="FFFFFF"/>
                </a:solidFill>
                <a:latin typeface="맑은 고딕"/>
                <a:ea typeface="맑은 고딕"/>
                <a:cs typeface="맑은 고딕"/>
              </a:rPr>
              <a:t> </a:t>
            </a:r>
            <a:r>
              <a:rPr kumimoji="0" lang="en-US" altLang="en-US" sz="2300" b="1" i="0" u="none" strike="noStrike" kern="1200" cap="none" spc="0" normalizeH="0" baseline="0">
                <a:solidFill>
                  <a:srgbClr val="FFFFFF"/>
                </a:solidFill>
                <a:latin typeface="맑은 고딕"/>
                <a:ea typeface="맑은 고딕"/>
                <a:cs typeface="맑은 고딕"/>
                <a:hlinkClick r:id="rId3"/>
              </a:rPr>
              <a:t>https://www.youtube.com/watch?v=eShn_PydZHc</a:t>
            </a:r>
            <a:endParaRPr kumimoji="0" lang="en-US" altLang="en-US" sz="2300" b="1" i="0" u="none" strike="noStrike" kern="1200" cap="none" spc="0" normalizeH="0" baseline="0">
              <a:solidFill>
                <a:srgbClr val="FFFFFF"/>
              </a:solidFill>
              <a:latin typeface="맑은 고딕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719759" y="1484756"/>
            <a:ext cx="7704480" cy="3026043"/>
            <a:chOff x="2100967" y="2749172"/>
            <a:chExt cx="4896000" cy="1216587"/>
          </a:xfrm>
        </p:grpSpPr>
        <p:sp>
          <p:nvSpPr>
            <p:cNvPr id="6" name="직사각형 5"/>
            <p:cNvSpPr/>
            <p:nvPr/>
          </p:nvSpPr>
          <p:spPr>
            <a:xfrm>
              <a:off x="2138915" y="2893924"/>
              <a:ext cx="4820103" cy="1071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r>
                <a:rPr lang="ko-KR" altLang="en-US" sz="4900" b="1">
                  <a:solidFill>
                    <a:schemeClr val="tx1"/>
                  </a:solidFill>
                </a:rPr>
                <a:t>  以上で終わりです。</a:t>
              </a:r>
            </a:p>
            <a:p>
              <a:pPr algn="ctr">
                <a:defRPr lang="ko-KR" altLang="en-US"/>
              </a:pPr>
              <a:r>
                <a:rPr lang="ko-KR" altLang="en-US" sz="4900" b="1">
                  <a:solidFill>
                    <a:schemeClr val="tx1"/>
                  </a:solidFill>
                </a:rPr>
                <a:t> ありがとうございます</a:t>
              </a:r>
              <a:r>
                <a:rPr lang="en-US" altLang="ko-KR" sz="4900" b="1">
                  <a:solidFill>
                    <a:schemeClr val="tx1"/>
                  </a:solidFill>
                </a:rPr>
                <a:t>!</a:t>
              </a:r>
            </a:p>
            <a:p>
              <a:pPr algn="ctr">
                <a:defRPr lang="ko-KR" altLang="en-US"/>
              </a:pPr>
              <a:r>
                <a:rPr lang="en-US" altLang="ko-KR" sz="2200">
                  <a:solidFill>
                    <a:schemeClr val="tx1"/>
                  </a:solidFill>
                </a:rPr>
                <a:t>22002124</a:t>
              </a:r>
              <a:r>
                <a:rPr lang="ko-KR" altLang="en-US" sz="2200">
                  <a:solidFill>
                    <a:schemeClr val="tx1"/>
                  </a:solidFill>
                </a:rPr>
                <a:t> 일본어일본학과</a:t>
              </a:r>
              <a:r>
                <a:rPr lang="ko-KR" altLang="en-US" sz="5100">
                  <a:solidFill>
                    <a:schemeClr val="tx1"/>
                  </a:solidFill>
                </a:rPr>
                <a:t> </a:t>
              </a:r>
              <a:r>
                <a:rPr lang="ko-KR" altLang="en-US" sz="2200">
                  <a:solidFill>
                    <a:schemeClr val="tx1"/>
                  </a:solidFill>
                </a:rPr>
                <a:t>안지은</a:t>
              </a:r>
              <a:endParaRPr lang="ko-KR" altLang="en-US" sz="2000" b="1">
                <a:solidFill>
                  <a:schemeClr val="tx1"/>
                </a:solidFill>
              </a:endParaRPr>
            </a:p>
            <a:p>
              <a:pPr algn="ctr">
                <a:defRPr lang="ko-KR" altLang="en-US"/>
              </a:pPr>
              <a:endParaRPr lang="ko-KR" altLang="en-US" sz="800" b="1">
                <a:solidFill>
                  <a:schemeClr val="tx1"/>
                </a:solidFill>
              </a:endParaRPr>
            </a:p>
            <a:p>
              <a:pPr algn="ctr">
                <a:defRPr lang="ko-KR" altLang="en-US"/>
              </a:pPr>
              <a:endParaRPr lang="ko-KR" altLang="en-US" sz="800" b="1">
                <a:solidFill>
                  <a:schemeClr val="tx1"/>
                </a:solidFill>
              </a:endParaRPr>
            </a:p>
          </p:txBody>
        </p:sp>
        <p:sp>
          <p:nvSpPr>
            <p:cNvPr id="5" name="액자 4"/>
            <p:cNvSpPr/>
            <p:nvPr/>
          </p:nvSpPr>
          <p:spPr>
            <a:xfrm>
              <a:off x="2100967" y="2749172"/>
              <a:ext cx="4896000" cy="1216587"/>
            </a:xfrm>
            <a:prstGeom prst="frame">
              <a:avLst>
                <a:gd name="adj1" fmla="val 12500"/>
              </a:avLst>
            </a:prstGeom>
            <a:solidFill>
              <a:schemeClr val="bg1">
                <a:lumMod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 sz="38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액자 4"/>
          <p:cNvSpPr/>
          <p:nvPr/>
        </p:nvSpPr>
        <p:spPr>
          <a:xfrm>
            <a:off x="683756" y="2780919"/>
            <a:ext cx="7776486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4000" b="1">
                <a:solidFill>
                  <a:schemeClr val="bg1"/>
                </a:solidFill>
              </a:rPr>
              <a:t>일본 전통 의복 종류</a:t>
            </a:r>
          </a:p>
        </p:txBody>
      </p:sp>
      <p:sp>
        <p:nvSpPr>
          <p:cNvPr id="13" name="직사각형 42"/>
          <p:cNvSpPr/>
          <p:nvPr/>
        </p:nvSpPr>
        <p:spPr>
          <a:xfrm>
            <a:off x="683756" y="2780919"/>
            <a:ext cx="1008126" cy="1080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5400" b="1">
                <a:solidFill>
                  <a:schemeClr val="tx1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액자 4"/>
          <p:cNvSpPr/>
          <p:nvPr/>
        </p:nvSpPr>
        <p:spPr>
          <a:xfrm>
            <a:off x="252603" y="342000"/>
            <a:ext cx="8639938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ko-KR" altLang="en-US" sz="3000" b="1"/>
              <a:t> 일본 전통 의복 </a:t>
            </a:r>
            <a:r>
              <a:rPr lang="en-US" altLang="ko-KR" sz="3000" b="1"/>
              <a:t>-</a:t>
            </a:r>
            <a:r>
              <a:rPr lang="ko-KR" altLang="en-US" sz="3000" b="1"/>
              <a:t> </a:t>
            </a:r>
            <a:r>
              <a:rPr lang="ko-KR" altLang="en-US" sz="3000" b="1">
                <a:solidFill>
                  <a:srgbClr val="502962"/>
                </a:solidFill>
              </a:rPr>
              <a:t>기모노</a:t>
            </a:r>
            <a:r>
              <a:rPr lang="ko-KR" altLang="en-US" sz="3000" b="1"/>
              <a:t> </a:t>
            </a:r>
            <a:r>
              <a:rPr lang="en-US" altLang="ko-KR" sz="3000" b="1"/>
              <a:t>(</a:t>
            </a:r>
            <a:r>
              <a:rPr sz="3000" b="1" i="0" u="none" strike="noStrike"/>
              <a:t>着物</a:t>
            </a:r>
            <a:r>
              <a:rPr lang="EN-US" sz="3000" b="1" i="0" u="none" strike="noStrike"/>
              <a:t>, </a:t>
            </a:r>
            <a:r>
              <a:rPr sz="3000" b="1" i="0" u="none" strike="noStrike"/>
              <a:t>きもの</a:t>
            </a:r>
            <a:r>
              <a:rPr lang="en-US" altLang="ko-KR" sz="3000" b="0" i="0" u="none" strike="noStrike"/>
              <a:t>)</a:t>
            </a:r>
          </a:p>
        </p:txBody>
      </p:sp>
      <p:sp>
        <p:nvSpPr>
          <p:cNvPr id="54" name="직사각형 50"/>
          <p:cNvSpPr txBox="1"/>
          <p:nvPr/>
        </p:nvSpPr>
        <p:spPr>
          <a:xfrm>
            <a:off x="1044702" y="5362194"/>
            <a:ext cx="7703820" cy="1307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500">
                <a:solidFill>
                  <a:schemeClr val="bg1"/>
                </a:solidFill>
                <a:latin typeface="한컴 윤고딕 250"/>
                <a:ea typeface="한컴 윤고딕 250"/>
              </a:rPr>
              <a:t>*</a:t>
            </a:r>
            <a:r>
              <a:rPr lang="ko-KR" altLang="en-US" sz="2500">
                <a:solidFill>
                  <a:srgbClr val="502962"/>
                </a:solidFill>
                <a:latin typeface="한컴 윤고딕 250"/>
                <a:ea typeface="한컴 윤고딕 250"/>
              </a:rPr>
              <a:t>기모노</a:t>
            </a:r>
            <a:r>
              <a:rPr lang="en-US" altLang="ko-KR" sz="2500">
                <a:solidFill>
                  <a:srgbClr val="502962"/>
                </a:solidFill>
                <a:latin typeface="한컴 윤고딕 250"/>
                <a:ea typeface="한컴 윤고딕 250"/>
              </a:rPr>
              <a:t>(着物)</a:t>
            </a:r>
            <a:r>
              <a:rPr lang="en-US" altLang="ko-KR" sz="2500">
                <a:solidFill>
                  <a:schemeClr val="bg1"/>
                </a:solidFill>
                <a:latin typeface="한컴 윤고딕 250"/>
                <a:ea typeface="한컴 윤고딕 250"/>
              </a:rPr>
              <a:t>=</a:t>
            </a:r>
            <a:r>
              <a:rPr lang="ko-KR" altLang="en-US" sz="250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2500">
                <a:solidFill>
                  <a:srgbClr val="502962"/>
                </a:solidFill>
                <a:latin typeface="한컴 윤고딕 250"/>
                <a:ea typeface="한컴 윤고딕 250"/>
              </a:rPr>
              <a:t>입는 것</a:t>
            </a:r>
            <a:r>
              <a:rPr lang="ko-KR" altLang="en-US" sz="250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500">
                <a:solidFill>
                  <a:schemeClr val="bg1"/>
                </a:solidFill>
                <a:latin typeface="한컴 윤고딕 250"/>
                <a:ea typeface="한컴 윤고딕 250"/>
              </a:rPr>
              <a:t>=</a:t>
            </a:r>
            <a:r>
              <a:rPr lang="ko-KR" altLang="en-US" sz="250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2500">
                <a:solidFill>
                  <a:srgbClr val="502962"/>
                </a:solidFill>
                <a:latin typeface="한컴 윤고딕 250"/>
                <a:ea typeface="한컴 윤고딕 250"/>
              </a:rPr>
              <a:t>일본 전통의상 전체 의미</a:t>
            </a:r>
            <a:endParaRPr lang="ko-KR" altLang="en-US" sz="2500">
              <a:solidFill>
                <a:schemeClr val="bg1"/>
              </a:solidFill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ko-KR" altLang="en-US" sz="2500">
                <a:solidFill>
                  <a:srgbClr val="FF0000"/>
                </a:solidFill>
                <a:latin typeface="한컴 윤고딕 250"/>
                <a:ea typeface="한컴 윤고딕 250"/>
              </a:rPr>
              <a:t>  주의 </a:t>
            </a:r>
            <a:r>
              <a:rPr lang="en-US" altLang="ko-KR" sz="2500">
                <a:solidFill>
                  <a:srgbClr val="FF0000"/>
                </a:solidFill>
                <a:latin typeface="한컴 윤고딕 250"/>
                <a:ea typeface="한컴 윤고딕 250"/>
              </a:rPr>
              <a:t>!</a:t>
            </a:r>
            <a:r>
              <a:rPr lang="ko-KR" altLang="en-US" sz="2500">
                <a:solidFill>
                  <a:srgbClr val="FF0000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500">
                <a:solidFill>
                  <a:schemeClr val="lt1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2500">
                <a:solidFill>
                  <a:srgbClr val="FF0000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2500">
                <a:solidFill>
                  <a:srgbClr val="806B00"/>
                </a:solidFill>
                <a:latin typeface="한컴 윤고딕 250"/>
                <a:ea typeface="한컴 윤고딕 250"/>
              </a:rPr>
              <a:t>아이누 민족</a:t>
            </a:r>
            <a:r>
              <a:rPr lang="en-US" altLang="ko-KR" sz="2500">
                <a:solidFill>
                  <a:schemeClr val="bg1"/>
                </a:solidFill>
                <a:latin typeface="한컴 윤고딕 250"/>
                <a:ea typeface="한컴 윤고딕 250"/>
              </a:rPr>
              <a:t>&amp;</a:t>
            </a:r>
            <a:r>
              <a:rPr lang="ko-KR" altLang="en-US" sz="2500">
                <a:solidFill>
                  <a:srgbClr val="1E7452"/>
                </a:solidFill>
                <a:latin typeface="한컴 윤고딕 250"/>
                <a:ea typeface="한컴 윤고딕 250"/>
              </a:rPr>
              <a:t>오키나와 전통 옷</a:t>
            </a:r>
            <a:r>
              <a:rPr lang="ko-KR" altLang="en-US" sz="250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2500">
                <a:solidFill>
                  <a:srgbClr val="FF0000"/>
                </a:solidFill>
                <a:latin typeface="한컴 윤고딕 250"/>
                <a:ea typeface="한컴 윤고딕 250"/>
              </a:rPr>
              <a:t>포함</a:t>
            </a:r>
            <a:r>
              <a:rPr lang="en-US" altLang="ko-KR" sz="2500">
                <a:solidFill>
                  <a:srgbClr val="FF0000"/>
                </a:solidFill>
                <a:latin typeface="한컴 윤고딕 250"/>
                <a:ea typeface="한컴 윤고딕 250"/>
              </a:rPr>
              <a:t>X</a:t>
            </a:r>
          </a:p>
        </p:txBody>
      </p:sp>
      <p:sp>
        <p:nvSpPr>
          <p:cNvPr id="55" name="직사각형 50"/>
          <p:cNvSpPr txBox="1"/>
          <p:nvPr/>
        </p:nvSpPr>
        <p:spPr>
          <a:xfrm>
            <a:off x="252603" y="4653153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내용</a:t>
            </a:r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87" y="1556766"/>
            <a:ext cx="2953513" cy="3805428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09" y="1614842"/>
            <a:ext cx="4680585" cy="3747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액자 4"/>
          <p:cNvSpPr/>
          <p:nvPr/>
        </p:nvSpPr>
        <p:spPr>
          <a:xfrm>
            <a:off x="252603" y="342000"/>
            <a:ext cx="8639938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ko-KR" altLang="en-US" sz="3000" b="1"/>
              <a:t> 일본 전통 의복 </a:t>
            </a:r>
            <a:r>
              <a:rPr lang="en-US" altLang="ko-KR" sz="3000" b="1"/>
              <a:t>-</a:t>
            </a:r>
            <a:r>
              <a:rPr lang="ko-KR" altLang="en-US" sz="3000" b="1"/>
              <a:t> </a:t>
            </a:r>
            <a:r>
              <a:rPr lang="ko-KR" altLang="en-US" sz="3000" b="1">
                <a:solidFill>
                  <a:srgbClr val="783E94"/>
                </a:solidFill>
              </a:rPr>
              <a:t>와후쿠</a:t>
            </a:r>
            <a:r>
              <a:rPr lang="en-US" altLang="ko-KR" sz="3000" b="1"/>
              <a:t>(</a:t>
            </a:r>
            <a:r>
              <a:rPr lang="en-US" altLang="ko-KR" sz="3000" b="1" i="0" u="none" strike="noStrike"/>
              <a:t>和服, わふく</a:t>
            </a:r>
            <a:r>
              <a:rPr lang="en-US" altLang="ko-KR" sz="3000" b="0" i="0" u="none" strike="noStrike"/>
              <a:t>)</a:t>
            </a:r>
          </a:p>
        </p:txBody>
      </p:sp>
      <p:sp>
        <p:nvSpPr>
          <p:cNvPr id="54" name="직사각형 50"/>
          <p:cNvSpPr txBox="1"/>
          <p:nvPr/>
        </p:nvSpPr>
        <p:spPr>
          <a:xfrm>
            <a:off x="1259583" y="5148451"/>
            <a:ext cx="8281038" cy="1307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500">
                <a:solidFill>
                  <a:schemeClr val="bg1"/>
                </a:solidFill>
                <a:latin typeface="한컴 윤고딕 250"/>
                <a:ea typeface="한컴 윤고딕 250"/>
              </a:rPr>
              <a:t>*</a:t>
            </a:r>
            <a:r>
              <a:rPr lang="ko-KR" altLang="en-US" sz="2500">
                <a:solidFill>
                  <a:schemeClr val="dk1"/>
                </a:solidFill>
                <a:latin typeface="한컴 윤고딕 250"/>
                <a:ea typeface="한컴 윤고딕 250"/>
              </a:rPr>
              <a:t>기모노</a:t>
            </a:r>
            <a:r>
              <a:rPr lang="en-US" altLang="ko-KR" sz="2500">
                <a:solidFill>
                  <a:schemeClr val="dk1"/>
                </a:solidFill>
                <a:latin typeface="한컴 윤고딕 250"/>
                <a:ea typeface="한컴 윤고딕 250"/>
              </a:rPr>
              <a:t>(着物)</a:t>
            </a:r>
            <a:r>
              <a:rPr lang="ko-KR" altLang="en-US" sz="2500">
                <a:solidFill>
                  <a:schemeClr val="bg1"/>
                </a:solidFill>
                <a:latin typeface="한컴 윤고딕 250"/>
                <a:ea typeface="한컴 윤고딕 250"/>
              </a:rPr>
              <a:t>라는 이름으로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ko-KR" altLang="en-US" sz="2500">
                <a:solidFill>
                  <a:schemeClr val="bg1"/>
                </a:solidFill>
                <a:latin typeface="한컴 윤고딕 250"/>
                <a:ea typeface="한컴 윤고딕 250"/>
              </a:rPr>
              <a:t> 잘 알려진 여성들이 입는 </a:t>
            </a:r>
            <a:r>
              <a:rPr lang="ko-KR" altLang="en-US" sz="2500">
                <a:solidFill>
                  <a:srgbClr val="783E94"/>
                </a:solidFill>
                <a:latin typeface="한컴 윤고딕 250"/>
                <a:ea typeface="한컴 윤고딕 250"/>
              </a:rPr>
              <a:t>와후쿠</a:t>
            </a:r>
            <a:r>
              <a:rPr lang="en-US" altLang="ko-KR" sz="2500">
                <a:solidFill>
                  <a:schemeClr val="bg1"/>
                </a:solidFill>
                <a:latin typeface="한컴 윤고딕 250"/>
                <a:ea typeface="한컴 윤고딕 250"/>
              </a:rPr>
              <a:t>(</a:t>
            </a:r>
            <a:r>
              <a:rPr lang="ko-KR" altLang="en-US" sz="2500">
                <a:solidFill>
                  <a:schemeClr val="bg1"/>
                </a:solidFill>
                <a:latin typeface="한컴 윤고딕 250"/>
                <a:ea typeface="한컴 윤고딕 250"/>
              </a:rPr>
              <a:t>和服, わふく</a:t>
            </a:r>
            <a:r>
              <a:rPr lang="en-US" altLang="ko-KR" sz="2500">
                <a:solidFill>
                  <a:schemeClr val="bg1"/>
                </a:solidFill>
                <a:latin typeface="한컴 윤고딕 250"/>
                <a:ea typeface="한컴 윤고딕 250"/>
              </a:rPr>
              <a:t>)</a:t>
            </a:r>
          </a:p>
        </p:txBody>
      </p:sp>
      <p:sp>
        <p:nvSpPr>
          <p:cNvPr id="56" name="직사각형 50"/>
          <p:cNvSpPr txBox="1"/>
          <p:nvPr/>
        </p:nvSpPr>
        <p:spPr>
          <a:xfrm>
            <a:off x="252603" y="2996946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내용</a:t>
            </a:r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17" y="1556766"/>
            <a:ext cx="3096388" cy="4029455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78" y="1976199"/>
            <a:ext cx="4824603" cy="31905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액자 4"/>
          <p:cNvSpPr/>
          <p:nvPr/>
        </p:nvSpPr>
        <p:spPr>
          <a:xfrm>
            <a:off x="252603" y="342000"/>
            <a:ext cx="8639938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ko-KR" altLang="en-US" sz="3000" b="1"/>
              <a:t> 일본 전통 의복 </a:t>
            </a:r>
            <a:r>
              <a:rPr lang="en-US" altLang="ko-KR" sz="3000" b="1"/>
              <a:t>-</a:t>
            </a:r>
            <a:r>
              <a:rPr lang="ko-KR" altLang="en-US" sz="3000" b="1"/>
              <a:t> </a:t>
            </a:r>
            <a:r>
              <a:rPr lang="ko-KR" altLang="en-US" sz="3000" b="1">
                <a:solidFill>
                  <a:srgbClr val="502962"/>
                </a:solidFill>
              </a:rPr>
              <a:t>우치카케 </a:t>
            </a:r>
            <a:r>
              <a:rPr lang="ko-KR" altLang="en-US" sz="3000" b="1"/>
              <a:t>(打掛, うちかけ)</a:t>
            </a:r>
          </a:p>
        </p:txBody>
      </p:sp>
      <p:sp>
        <p:nvSpPr>
          <p:cNvPr id="54" name="직사각형 50"/>
          <p:cNvSpPr txBox="1"/>
          <p:nvPr/>
        </p:nvSpPr>
        <p:spPr>
          <a:xfrm>
            <a:off x="4211955" y="4509135"/>
            <a:ext cx="4824603" cy="224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200">
                <a:solidFill>
                  <a:schemeClr val="bg1"/>
                </a:solidFill>
                <a:latin typeface="한컴 윤고딕 250"/>
                <a:ea typeface="한컴 윤고딕 250"/>
              </a:rPr>
              <a:t>*</a:t>
            </a:r>
            <a:r>
              <a:rPr lang="ko-KR" altLang="en-US" sz="2200">
                <a:solidFill>
                  <a:schemeClr val="bg1"/>
                </a:solidFill>
                <a:latin typeface="한컴 윤고딕 250"/>
                <a:ea typeface="한컴 윤고딕 250"/>
              </a:rPr>
              <a:t>일본에서 신부가 입는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ko-KR" altLang="en-US" sz="220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2200">
                <a:solidFill>
                  <a:srgbClr val="1E7452"/>
                </a:solidFill>
                <a:latin typeface="한컴 윤고딕 250"/>
                <a:ea typeface="한컴 윤고딕 250"/>
              </a:rPr>
              <a:t>전통 혼례 의상</a:t>
            </a:r>
            <a:r>
              <a:rPr lang="ko-KR" altLang="en-US" sz="220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200">
                <a:solidFill>
                  <a:schemeClr val="bg1"/>
                </a:solidFill>
                <a:latin typeface="한컴 윤고딕 250"/>
                <a:ea typeface="한컴 윤고딕 250"/>
              </a:rPr>
              <a:t>or</a:t>
            </a:r>
            <a:r>
              <a:rPr lang="ko-KR" altLang="en-US" sz="220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2200">
                <a:solidFill>
                  <a:srgbClr val="2B2D63"/>
                </a:solidFill>
                <a:latin typeface="한컴 윤고딕 250"/>
                <a:ea typeface="한컴 윤고딕 250"/>
              </a:rPr>
              <a:t>무사 부인의 예복</a:t>
            </a:r>
            <a:endParaRPr lang="ko-KR" altLang="en-US" sz="2200">
              <a:solidFill>
                <a:schemeClr val="bg1"/>
              </a:solidFill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200">
                <a:solidFill>
                  <a:schemeClr val="bg1"/>
                </a:solidFill>
                <a:latin typeface="한컴 윤고딕 250"/>
                <a:ea typeface="한컴 윤고딕 250"/>
              </a:rPr>
              <a:t>*</a:t>
            </a:r>
            <a:r>
              <a:rPr lang="ko-KR" altLang="en-US" sz="2200">
                <a:solidFill>
                  <a:schemeClr val="lt1"/>
                </a:solidFill>
                <a:latin typeface="한컴 윤고딕 250"/>
                <a:ea typeface="한컴 윤고딕 250"/>
              </a:rPr>
              <a:t>혼례복</a:t>
            </a:r>
            <a:r>
              <a:rPr lang="ko-KR" altLang="en-US" sz="2200">
                <a:solidFill>
                  <a:schemeClr val="bg1"/>
                </a:solidFill>
                <a:latin typeface="한컴 윤고딕 250"/>
                <a:ea typeface="한컴 윤고딕 250"/>
              </a:rPr>
              <a:t> </a:t>
            </a:r>
            <a:r>
              <a:rPr lang="en-US" altLang="ko-KR" sz="2200">
                <a:solidFill>
                  <a:schemeClr val="bg1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2200">
                <a:solidFill>
                  <a:schemeClr val="bg1"/>
                </a:solidFill>
                <a:latin typeface="한컴 윤고딕 250"/>
                <a:ea typeface="한컴 윤고딕 250"/>
              </a:rPr>
              <a:t> 소매 길고 꽃무늬 화려 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200">
                <a:solidFill>
                  <a:schemeClr val="bg1"/>
                </a:solidFill>
                <a:latin typeface="한컴 윤고딕 250"/>
                <a:ea typeface="한컴 윤고딕 250"/>
              </a:rPr>
              <a:t>*</a:t>
            </a:r>
            <a:r>
              <a:rPr lang="ko-KR" altLang="en-US" sz="2200">
                <a:solidFill>
                  <a:schemeClr val="bg1"/>
                </a:solidFill>
                <a:latin typeface="한컴 윤고딕 250"/>
                <a:ea typeface="한컴 윤고딕 250"/>
              </a:rPr>
              <a:t>무사 부인 예복 </a:t>
            </a:r>
            <a:r>
              <a:rPr lang="en-US" altLang="ko-KR" sz="2200">
                <a:solidFill>
                  <a:schemeClr val="bg1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2200">
                <a:solidFill>
                  <a:schemeClr val="bg1"/>
                </a:solidFill>
                <a:latin typeface="한컴 윤고딕 250"/>
                <a:ea typeface="한컴 윤고딕 250"/>
              </a:rPr>
              <a:t> 소매 짧음</a:t>
            </a:r>
          </a:p>
        </p:txBody>
      </p:sp>
      <p:sp>
        <p:nvSpPr>
          <p:cNvPr id="55" name="직사각형 50"/>
          <p:cNvSpPr txBox="1"/>
          <p:nvPr/>
        </p:nvSpPr>
        <p:spPr>
          <a:xfrm>
            <a:off x="252603" y="4653153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내용</a:t>
            </a:r>
          </a:p>
        </p:txBody>
      </p:sp>
      <p:sp>
        <p:nvSpPr>
          <p:cNvPr id="56" name="직사각형 50"/>
          <p:cNvSpPr txBox="1"/>
          <p:nvPr/>
        </p:nvSpPr>
        <p:spPr>
          <a:xfrm>
            <a:off x="252603" y="2996946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내용</a:t>
            </a:r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69" y="1728215"/>
            <a:ext cx="3456432" cy="4365117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498" y="1628775"/>
            <a:ext cx="3267455" cy="2736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39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직사각형 38"/>
          <p:cNvSpPr/>
          <p:nvPr/>
        </p:nvSpPr>
        <p:spPr>
          <a:xfrm>
            <a:off x="4716018" y="1700784"/>
            <a:ext cx="4032504" cy="4824603"/>
          </a:xfrm>
          <a:prstGeom prst="rect">
            <a:avLst/>
          </a:prstGeom>
          <a:solidFill>
            <a:schemeClr val="bg1">
              <a:lumMod val="8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395478" y="1700784"/>
            <a:ext cx="3960495" cy="4824603"/>
          </a:xfrm>
          <a:prstGeom prst="rect">
            <a:avLst/>
          </a:prstGeom>
          <a:solidFill>
            <a:schemeClr val="bg1">
              <a:lumMod val="8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2" name="액자 4"/>
          <p:cNvSpPr/>
          <p:nvPr/>
        </p:nvSpPr>
        <p:spPr>
          <a:xfrm>
            <a:off x="683513" y="342000"/>
            <a:ext cx="7776486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700" b="1">
                <a:solidFill>
                  <a:schemeClr val="bg1"/>
                </a:solidFill>
              </a:rPr>
              <a:t>일본인 기혼 여성과 미혼 여성 기모노 </a:t>
            </a:r>
            <a:r>
              <a:rPr lang="ko-KR" altLang="en-US" sz="2700" b="1">
                <a:solidFill>
                  <a:srgbClr val="502962"/>
                </a:solidFill>
              </a:rPr>
              <a:t>차이점</a:t>
            </a:r>
          </a:p>
        </p:txBody>
      </p:sp>
      <p:sp>
        <p:nvSpPr>
          <p:cNvPr id="33" name="타원 32"/>
          <p:cNvSpPr>
            <a:spLocks noChangeAspect="1"/>
          </p:cNvSpPr>
          <p:nvPr/>
        </p:nvSpPr>
        <p:spPr>
          <a:xfrm>
            <a:off x="5436432" y="2201760"/>
            <a:ext cx="2592000" cy="2592000"/>
          </a:xfrm>
          <a:prstGeom prst="ellipse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" name="타원 33"/>
          <p:cNvSpPr>
            <a:spLocks noChangeAspect="1"/>
          </p:cNvSpPr>
          <p:nvPr/>
        </p:nvSpPr>
        <p:spPr>
          <a:xfrm>
            <a:off x="1116000" y="2203217"/>
            <a:ext cx="2592000" cy="2592000"/>
          </a:xfrm>
          <a:prstGeom prst="ellipse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0" name="액자 4"/>
          <p:cNvSpPr/>
          <p:nvPr/>
        </p:nvSpPr>
        <p:spPr>
          <a:xfrm>
            <a:off x="467487" y="5445359"/>
            <a:ext cx="3744468" cy="864000"/>
          </a:xfrm>
          <a:prstGeom prst="frame">
            <a:avLst>
              <a:gd name="adj1" fmla="val 12500"/>
            </a:avLst>
          </a:prstGeom>
          <a:solidFill>
            <a:schemeClr val="tx1">
              <a:lumMod val="70000"/>
              <a:lumOff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algn="ctr" defTabSz="914400" eaLnBrk="1" latinLnBrk="1" hangingPunct="1">
              <a:defRPr lang="ko-KR" altLang="en-US"/>
            </a:pPr>
            <a:r>
              <a:rPr lang="en-US" altLang="ko-KR" sz="2000" b="1" i="0" spc="5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*</a:t>
            </a:r>
            <a:r>
              <a:rPr lang="ko-KR" altLang="en-US" sz="2000" b="1" i="0" spc="5">
                <a:solidFill>
                  <a:srgbClr val="3A3C84"/>
                </a:solidFill>
                <a:latin typeface="맑은 고딕"/>
                <a:ea typeface="맑은 고딕"/>
                <a:cs typeface="맑은 고딕"/>
              </a:rPr>
              <a:t>후리소데</a:t>
            </a:r>
            <a:endParaRPr lang="ko-KR" altLang="en-US" sz="2000" b="1" i="0" spc="5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marL="0" algn="ctr" defTabSz="914400" eaLnBrk="1" latinLnBrk="1" hangingPunct="1">
              <a:defRPr lang="ko-KR" altLang="en-US"/>
            </a:pPr>
            <a:r>
              <a:rPr lang="ko-KR" altLang="en-US" sz="2000" b="1" i="0" spc="5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소매가 매우 김</a:t>
            </a:r>
          </a:p>
        </p:txBody>
      </p:sp>
      <p:sp>
        <p:nvSpPr>
          <p:cNvPr id="42" name="액자 4"/>
          <p:cNvSpPr/>
          <p:nvPr/>
        </p:nvSpPr>
        <p:spPr>
          <a:xfrm>
            <a:off x="4860036" y="5445251"/>
            <a:ext cx="3744468" cy="864108"/>
          </a:xfrm>
          <a:prstGeom prst="frame">
            <a:avLst>
              <a:gd name="adj1" fmla="val 12500"/>
            </a:avLst>
          </a:prstGeom>
          <a:solidFill>
            <a:schemeClr val="tx1">
              <a:lumMod val="70000"/>
              <a:lumOff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algn="ctr" defTabSz="914400" eaLnBrk="1" latinLnBrk="1" hangingPunct="1">
              <a:defRPr lang="ko-KR" altLang="en-US"/>
            </a:pPr>
            <a:r>
              <a:rPr lang="en-US" altLang="ko-KR" sz="2000" b="1" i="0" spc="5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*</a:t>
            </a:r>
            <a:r>
              <a:rPr lang="ko-KR" altLang="en-US" sz="2000" b="1" i="0" spc="5">
                <a:solidFill>
                  <a:srgbClr val="EB5800"/>
                </a:solidFill>
                <a:latin typeface="맑은 고딕"/>
                <a:ea typeface="맑은 고딕"/>
                <a:cs typeface="맑은 고딕"/>
              </a:rPr>
              <a:t>도메소데</a:t>
            </a:r>
            <a:endParaRPr lang="ko-KR" altLang="en-US" sz="2000" b="1" i="0" spc="5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  <a:p>
            <a:pPr marL="0" algn="ctr" defTabSz="914400" eaLnBrk="1" latinLnBrk="1" hangingPunct="1">
              <a:defRPr lang="ko-KR" altLang="en-US"/>
            </a:pPr>
            <a:r>
              <a:rPr lang="ko-KR" altLang="en-US" sz="2000" b="1" i="0" spc="5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소매가 짧음</a:t>
            </a: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456" y="1918827"/>
            <a:ext cx="3131627" cy="3382407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912" y="1918826"/>
            <a:ext cx="3131627" cy="3382406"/>
          </a:xfrm>
          <a:prstGeom prst="rect">
            <a:avLst/>
          </a:prstGeom>
        </p:spPr>
      </p:pic>
      <p:sp>
        <p:nvSpPr>
          <p:cNvPr id="48" name="액자 4"/>
          <p:cNvSpPr/>
          <p:nvPr/>
        </p:nvSpPr>
        <p:spPr>
          <a:xfrm>
            <a:off x="395478" y="1700784"/>
            <a:ext cx="1584198" cy="585216"/>
          </a:xfrm>
          <a:prstGeom prst="frame">
            <a:avLst>
              <a:gd name="adj1" fmla="val 12500"/>
            </a:avLst>
          </a:prstGeom>
          <a:solidFill>
            <a:schemeClr val="accent1">
              <a:alpha val="10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ko-KR" altLang="en-US"/>
            </a:pPr>
            <a:r>
              <a:rPr kumimoji="0" lang="ko-KR" altLang="en-US" sz="2300" b="1" i="0" u="none" strike="noStrike" kern="1200" cap="none" spc="5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미혼여성</a:t>
            </a:r>
          </a:p>
        </p:txBody>
      </p:sp>
      <p:sp>
        <p:nvSpPr>
          <p:cNvPr id="49" name="액자 4"/>
          <p:cNvSpPr/>
          <p:nvPr/>
        </p:nvSpPr>
        <p:spPr>
          <a:xfrm>
            <a:off x="4716018" y="1700784"/>
            <a:ext cx="1584198" cy="585216"/>
          </a:xfrm>
          <a:prstGeom prst="frame">
            <a:avLst>
              <a:gd name="adj1" fmla="val 12500"/>
            </a:avLst>
          </a:prstGeom>
          <a:solidFill>
            <a:schemeClr val="accent2">
              <a:alpha val="10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ko-KR" altLang="en-US"/>
            </a:pPr>
            <a:r>
              <a:rPr kumimoji="0" lang="ko-KR" altLang="en-US" sz="2300" b="1" i="0" u="none" strike="noStrike" kern="1200" cap="none" spc="5" normalizeH="0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기혼여성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39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액자 4"/>
          <p:cNvSpPr/>
          <p:nvPr/>
        </p:nvSpPr>
        <p:spPr>
          <a:xfrm>
            <a:off x="683513" y="342000"/>
            <a:ext cx="7776486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700" b="1">
                <a:solidFill>
                  <a:schemeClr val="bg1"/>
                </a:solidFill>
              </a:rPr>
              <a:t>일본 여성이 기모노 착용하는 대표적 행사</a:t>
            </a:r>
          </a:p>
        </p:txBody>
      </p:sp>
      <p:sp>
        <p:nvSpPr>
          <p:cNvPr id="60" name="액자 4"/>
          <p:cNvSpPr/>
          <p:nvPr/>
        </p:nvSpPr>
        <p:spPr>
          <a:xfrm>
            <a:off x="3220900" y="5445252"/>
            <a:ext cx="2629270" cy="936117"/>
          </a:xfrm>
          <a:prstGeom prst="frame">
            <a:avLst>
              <a:gd name="adj1" fmla="val 125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100" b="1">
                <a:solidFill>
                  <a:schemeClr val="bg1"/>
                </a:solidFill>
              </a:rPr>
              <a:t>성인식(成人式, せいじんしき)</a:t>
            </a:r>
          </a:p>
        </p:txBody>
      </p:sp>
      <p:sp>
        <p:nvSpPr>
          <p:cNvPr id="61" name="액자 4"/>
          <p:cNvSpPr/>
          <p:nvPr/>
        </p:nvSpPr>
        <p:spPr>
          <a:xfrm>
            <a:off x="6156000" y="4941405"/>
            <a:ext cx="2736541" cy="971905"/>
          </a:xfrm>
          <a:prstGeom prst="frame">
            <a:avLst>
              <a:gd name="adj1" fmla="val 125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100" b="1">
                <a:solidFill>
                  <a:schemeClr val="bg1"/>
                </a:solidFill>
              </a:rPr>
              <a:t>대학 졸업식</a:t>
            </a:r>
            <a:r>
              <a:rPr lang="en-US" altLang="ko-KR" sz="2100" b="1">
                <a:solidFill>
                  <a:schemeClr val="bg1"/>
                </a:solidFill>
              </a:rPr>
              <a:t>(</a:t>
            </a:r>
            <a:r>
              <a:rPr lang="zh-CN" altLang="ko-KR" sz="2100" b="1">
                <a:solidFill>
                  <a:schemeClr val="bg1"/>
                </a:solidFill>
              </a:rPr>
              <a:t>大学 卒業式</a:t>
            </a:r>
            <a:r>
              <a:rPr lang="en-US" altLang="ko-KR" sz="2100" b="1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3" name="액자 4"/>
          <p:cNvSpPr/>
          <p:nvPr/>
        </p:nvSpPr>
        <p:spPr>
          <a:xfrm>
            <a:off x="431639" y="4797171"/>
            <a:ext cx="2519999" cy="864216"/>
          </a:xfrm>
          <a:prstGeom prst="frame">
            <a:avLst>
              <a:gd name="adj1" fmla="val 125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100" b="1">
                <a:solidFill>
                  <a:schemeClr val="bg1"/>
                </a:solidFill>
              </a:rPr>
              <a:t>정월(正月, しょうがつ)</a:t>
            </a:r>
          </a:p>
        </p:txBody>
      </p:sp>
      <p:sp>
        <p:nvSpPr>
          <p:cNvPr id="51" name="타원 43"/>
          <p:cNvSpPr/>
          <p:nvPr/>
        </p:nvSpPr>
        <p:spPr>
          <a:xfrm>
            <a:off x="341638" y="1916811"/>
            <a:ext cx="2700000" cy="2700000"/>
          </a:xfrm>
          <a:prstGeom prst="ellipse">
            <a:avLst/>
          </a:prstGeom>
          <a:solidFill>
            <a:srgbClr val="E9999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4" name="타원 63"/>
          <p:cNvSpPr>
            <a:spLocks noChangeAspect="1"/>
          </p:cNvSpPr>
          <p:nvPr/>
        </p:nvSpPr>
        <p:spPr>
          <a:xfrm>
            <a:off x="528984" y="2109411"/>
            <a:ext cx="2314800" cy="2314800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800">
                <a:solidFill>
                  <a:schemeClr val="tx1"/>
                </a:solidFill>
                <a:latin typeface="나눔명조 ExtraBold"/>
                <a:ea typeface="나눔명조 ExtraBold"/>
              </a:rPr>
              <a:t># 사진</a:t>
            </a:r>
          </a:p>
        </p:txBody>
      </p:sp>
      <p:sp>
        <p:nvSpPr>
          <p:cNvPr id="50" name="타원 43"/>
          <p:cNvSpPr/>
          <p:nvPr/>
        </p:nvSpPr>
        <p:spPr>
          <a:xfrm>
            <a:off x="3220900" y="2566800"/>
            <a:ext cx="2700000" cy="2700000"/>
          </a:xfrm>
          <a:prstGeom prst="ellipse">
            <a:avLst/>
          </a:prstGeom>
          <a:solidFill>
            <a:srgbClr val="393E44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5" name="타원 63"/>
          <p:cNvSpPr>
            <a:spLocks noChangeAspect="1"/>
          </p:cNvSpPr>
          <p:nvPr/>
        </p:nvSpPr>
        <p:spPr>
          <a:xfrm>
            <a:off x="3400756" y="2759400"/>
            <a:ext cx="2314800" cy="2314800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800">
                <a:solidFill>
                  <a:schemeClr val="tx1"/>
                </a:solidFill>
                <a:latin typeface="나눔명조 ExtraBold"/>
                <a:ea typeface="나눔명조 ExtraBold"/>
              </a:rPr>
              <a:t># 사진</a:t>
            </a:r>
          </a:p>
        </p:txBody>
      </p:sp>
      <p:sp>
        <p:nvSpPr>
          <p:cNvPr id="52" name="타원 43"/>
          <p:cNvSpPr/>
          <p:nvPr/>
        </p:nvSpPr>
        <p:spPr>
          <a:xfrm>
            <a:off x="6156000" y="1916811"/>
            <a:ext cx="2700000" cy="2700000"/>
          </a:xfrm>
          <a:prstGeom prst="ellipse">
            <a:avLst/>
          </a:prstGeom>
          <a:solidFill>
            <a:srgbClr val="F3C2BA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6" name="타원 63"/>
          <p:cNvSpPr>
            <a:spLocks noChangeAspect="1"/>
          </p:cNvSpPr>
          <p:nvPr/>
        </p:nvSpPr>
        <p:spPr>
          <a:xfrm>
            <a:off x="6361713" y="2109411"/>
            <a:ext cx="2314800" cy="2314800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800">
                <a:solidFill>
                  <a:schemeClr val="tx1"/>
                </a:solidFill>
                <a:latin typeface="나눔명조 ExtraBold"/>
                <a:ea typeface="나눔명조 ExtraBold"/>
              </a:rPr>
              <a:t># 사진</a:t>
            </a:r>
          </a:p>
        </p:txBody>
      </p:sp>
      <p:pic>
        <p:nvPicPr>
          <p:cNvPr id="67" name="그림 6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84" y="2109410"/>
            <a:ext cx="2314800" cy="2314800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756" y="2759399"/>
            <a:ext cx="2314800" cy="2314800"/>
          </a:xfrm>
          <a:prstGeom prst="rect">
            <a:avLst/>
          </a:prstGeom>
        </p:spPr>
      </p:pic>
      <p:pic>
        <p:nvPicPr>
          <p:cNvPr id="69" name="그림 6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713" y="2155822"/>
            <a:ext cx="2314800" cy="22683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9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액자 4"/>
          <p:cNvSpPr/>
          <p:nvPr/>
        </p:nvSpPr>
        <p:spPr>
          <a:xfrm>
            <a:off x="252603" y="342000"/>
            <a:ext cx="8639938" cy="1080000"/>
          </a:xfrm>
          <a:prstGeom prst="frame">
            <a:avLst>
              <a:gd name="adj1" fmla="val 12500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ko-KR" altLang="en-US" sz="3000" b="1"/>
              <a:t> 일본 전통 의복 </a:t>
            </a:r>
            <a:r>
              <a:rPr lang="en-US" altLang="ko-KR" sz="3000" b="1"/>
              <a:t>-</a:t>
            </a:r>
            <a:r>
              <a:rPr lang="ko-KR" altLang="en-US" sz="3000" b="1"/>
              <a:t> </a:t>
            </a:r>
            <a:r>
              <a:rPr lang="ko-KR" altLang="en-US" sz="3000" b="1">
                <a:solidFill>
                  <a:srgbClr val="9D5CBB"/>
                </a:solidFill>
              </a:rPr>
              <a:t>남성 기모노</a:t>
            </a:r>
            <a:r>
              <a:rPr lang="ko-KR" altLang="en-US" sz="3000" b="1"/>
              <a:t>(着物, きもの) </a:t>
            </a:r>
          </a:p>
        </p:txBody>
      </p:sp>
      <p:sp>
        <p:nvSpPr>
          <p:cNvPr id="54" name="직사각형 50"/>
          <p:cNvSpPr txBox="1"/>
          <p:nvPr/>
        </p:nvSpPr>
        <p:spPr>
          <a:xfrm>
            <a:off x="3635882" y="1766016"/>
            <a:ext cx="2440687" cy="3994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000">
                <a:solidFill>
                  <a:schemeClr val="bg1"/>
                </a:solidFill>
                <a:latin typeface="한컴 윤고딕 250"/>
                <a:ea typeface="한컴 윤고딕 250"/>
              </a:rPr>
              <a:t>*</a:t>
            </a:r>
            <a:r>
              <a:rPr lang="ko-KR" altLang="en-US" sz="2000">
                <a:solidFill>
                  <a:schemeClr val="bg1"/>
                </a:solidFill>
                <a:latin typeface="한컴 윤고딕 250"/>
                <a:ea typeface="한컴 윤고딕 250"/>
              </a:rPr>
              <a:t>현대 일본 남성들의 기모노는 편하게 쉬면서 입는 실내복인 경우가 많음 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endParaRPr lang="ko-KR" altLang="en-US" sz="2000">
              <a:solidFill>
                <a:schemeClr val="bg1"/>
              </a:solidFill>
              <a:latin typeface="한컴 윤고딕 250"/>
              <a:ea typeface="한컴 윤고딕 25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 lang="ko-KR" altLang="en-US"/>
            </a:pPr>
            <a:r>
              <a:rPr lang="en-US" altLang="ko-KR" sz="2000">
                <a:solidFill>
                  <a:schemeClr val="accent2"/>
                </a:solidFill>
                <a:latin typeface="한컴 윤고딕 250"/>
                <a:ea typeface="한컴 윤고딕 250"/>
              </a:rPr>
              <a:t>ex)</a:t>
            </a:r>
            <a:r>
              <a:rPr lang="ko-KR" altLang="en-US" sz="2000">
                <a:solidFill>
                  <a:schemeClr val="bg1"/>
                </a:solidFill>
                <a:latin typeface="한컴 윤고딕 250"/>
                <a:ea typeface="한컴 윤고딕 250"/>
              </a:rPr>
              <a:t> 정월 같은 때에 자택에서 손님을 맞는 경우 </a:t>
            </a:r>
          </a:p>
        </p:txBody>
      </p:sp>
      <p:sp>
        <p:nvSpPr>
          <p:cNvPr id="55" name="직사각형 50"/>
          <p:cNvSpPr txBox="1"/>
          <p:nvPr/>
        </p:nvSpPr>
        <p:spPr>
          <a:xfrm>
            <a:off x="252603" y="4653153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내용</a:t>
            </a:r>
          </a:p>
        </p:txBody>
      </p:sp>
      <p:sp>
        <p:nvSpPr>
          <p:cNvPr id="56" name="직사각형 50"/>
          <p:cNvSpPr txBox="1"/>
          <p:nvPr/>
        </p:nvSpPr>
        <p:spPr>
          <a:xfrm>
            <a:off x="252603" y="2996946"/>
            <a:ext cx="3168397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Font typeface="Arial"/>
              <a:buChar char="•"/>
              <a:defRPr lang="ko-KR" altLang="en-US"/>
            </a:pPr>
            <a:r>
              <a:rPr lang="ko-KR" altLang="en-US" sz="2500" i="1">
                <a:solidFill>
                  <a:schemeClr val="bg1"/>
                </a:solidFill>
                <a:latin typeface="한컴 윤고딕 250"/>
                <a:ea typeface="한컴 윤고딕 250"/>
              </a:rPr>
              <a:t> 내용</a:t>
            </a:r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28" y="1766016"/>
            <a:ext cx="3200854" cy="4785278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569" y="1766016"/>
            <a:ext cx="2959989" cy="4785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643</Words>
  <Application>Microsoft Office PowerPoint</Application>
  <PresentationFormat>화면 슬라이드 쇼(4:3)</PresentationFormat>
  <Paragraphs>140</Paragraphs>
  <Slides>23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9" baseType="lpstr">
      <vt:lpstr>나눔명조 ExtraBold</vt:lpstr>
      <vt:lpstr>맑은 고딕</vt:lpstr>
      <vt:lpstr>한컴 윤고딕 250</vt:lpstr>
      <vt:lpstr>함초롬돋움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>CNU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245</cp:revision>
  <dcterms:created xsi:type="dcterms:W3CDTF">2018-05-21T00:52:45Z</dcterms:created>
  <dcterms:modified xsi:type="dcterms:W3CDTF">2020-09-28T12:31:34Z</dcterms:modified>
  <cp:version/>
</cp:coreProperties>
</file>