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60" r:id="rId3"/>
    <p:sldId id="261" r:id="rId4"/>
    <p:sldId id="287" r:id="rId5"/>
    <p:sldId id="297" r:id="rId6"/>
    <p:sldId id="296" r:id="rId7"/>
    <p:sldId id="295" r:id="rId8"/>
    <p:sldId id="294" r:id="rId9"/>
    <p:sldId id="293" r:id="rId10"/>
    <p:sldId id="292" r:id="rId11"/>
    <p:sldId id="291" r:id="rId12"/>
    <p:sldId id="290" r:id="rId13"/>
    <p:sldId id="289" r:id="rId14"/>
    <p:sldId id="288" r:id="rId15"/>
    <p:sldId id="265" r:id="rId16"/>
    <p:sldId id="304" r:id="rId17"/>
    <p:sldId id="303" r:id="rId18"/>
    <p:sldId id="302" r:id="rId19"/>
    <p:sldId id="301" r:id="rId20"/>
    <p:sldId id="306" r:id="rId21"/>
    <p:sldId id="305" r:id="rId22"/>
    <p:sldId id="307" r:id="rId23"/>
    <p:sldId id="308" r:id="rId24"/>
    <p:sldId id="262" r:id="rId25"/>
    <p:sldId id="258" r:id="rId26"/>
    <p:sldId id="298" r:id="rId27"/>
    <p:sldId id="269" r:id="rId28"/>
    <p:sldId id="299" r:id="rId29"/>
    <p:sldId id="300" r:id="rId30"/>
    <p:sldId id="259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2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049312-047E-45D7-B692-5D8F2F782C2D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77AC949-F131-4921-8CF4-B93A246D6EF1}">
      <dgm:prSet phldrT="[텍스트]" custT="1"/>
      <dgm:spPr/>
      <dgm:t>
        <a:bodyPr/>
        <a:lstStyle/>
        <a:p>
          <a:pPr latinLnBrk="1"/>
          <a:r>
            <a:rPr lang="ko-KR" altLang="en-US" sz="2400" b="1" spc="0" dirty="0"/>
            <a:t>자유민주당</a:t>
          </a:r>
        </a:p>
      </dgm:t>
    </dgm:pt>
    <dgm:pt modelId="{3A366351-8D55-4438-A562-CD28407D0B25}" type="parTrans" cxnId="{1B3BAC40-3198-45B2-BDCB-3D3DCE3A5235}">
      <dgm:prSet/>
      <dgm:spPr/>
      <dgm:t>
        <a:bodyPr/>
        <a:lstStyle/>
        <a:p>
          <a:pPr latinLnBrk="1"/>
          <a:endParaRPr lang="ko-KR" altLang="en-US"/>
        </a:p>
      </dgm:t>
    </dgm:pt>
    <dgm:pt modelId="{5DA30983-1117-4830-B60F-806549CE0B8D}" type="sibTrans" cxnId="{1B3BAC40-3198-45B2-BDCB-3D3DCE3A5235}">
      <dgm:prSet/>
      <dgm:spPr/>
      <dgm:t>
        <a:bodyPr/>
        <a:lstStyle/>
        <a:p>
          <a:pPr latinLnBrk="1"/>
          <a:endParaRPr lang="ko-KR" altLang="en-US"/>
        </a:p>
      </dgm:t>
    </dgm:pt>
    <dgm:pt modelId="{0F832752-6AC3-40D9-BC0E-B2B205FF2058}">
      <dgm:prSet custT="1"/>
      <dgm:spPr/>
      <dgm:t>
        <a:bodyPr/>
        <a:lstStyle/>
        <a:p>
          <a:pPr latinLnBrk="1"/>
          <a:r>
            <a:rPr lang="ko-KR" altLang="en-US" sz="2400" b="1" spc="0" dirty="0"/>
            <a:t>일본사회당</a:t>
          </a:r>
        </a:p>
      </dgm:t>
    </dgm:pt>
    <dgm:pt modelId="{F0A265D8-88B4-45DD-9C1D-24367D23F19C}" type="parTrans" cxnId="{EC688180-BECC-4E6A-B68E-FC8670E6CE8B}">
      <dgm:prSet/>
      <dgm:spPr/>
      <dgm:t>
        <a:bodyPr/>
        <a:lstStyle/>
        <a:p>
          <a:pPr latinLnBrk="1"/>
          <a:endParaRPr lang="ko-KR" altLang="en-US"/>
        </a:p>
      </dgm:t>
    </dgm:pt>
    <dgm:pt modelId="{D111DA8D-330E-4EC9-A386-F35D7B58C7A3}" type="sibTrans" cxnId="{EC688180-BECC-4E6A-B68E-FC8670E6CE8B}">
      <dgm:prSet/>
      <dgm:spPr/>
      <dgm:t>
        <a:bodyPr/>
        <a:lstStyle/>
        <a:p>
          <a:pPr latinLnBrk="1"/>
          <a:endParaRPr lang="ko-KR" altLang="en-US"/>
        </a:p>
      </dgm:t>
    </dgm:pt>
    <dgm:pt modelId="{D9CCD4CE-91E4-4FA1-B0D1-959FD7B2F9A8}">
      <dgm:prSet custT="1"/>
      <dgm:spPr/>
      <dgm:t>
        <a:bodyPr/>
        <a:lstStyle/>
        <a:p>
          <a:pPr latinLnBrk="1"/>
          <a:r>
            <a:rPr lang="ko-KR" altLang="en-US" sz="2400" b="1" spc="0" dirty="0"/>
            <a:t>일본공산당</a:t>
          </a:r>
        </a:p>
      </dgm:t>
    </dgm:pt>
    <dgm:pt modelId="{BB507E42-873A-462C-ADCE-E74D739F8AF4}" type="parTrans" cxnId="{770AF87C-38DF-4445-A7A0-2B25FE64F489}">
      <dgm:prSet/>
      <dgm:spPr/>
      <dgm:t>
        <a:bodyPr/>
        <a:lstStyle/>
        <a:p>
          <a:pPr latinLnBrk="1"/>
          <a:endParaRPr lang="ko-KR" altLang="en-US"/>
        </a:p>
      </dgm:t>
    </dgm:pt>
    <dgm:pt modelId="{866902A4-7B72-4721-B36D-35C6BA0159EF}" type="sibTrans" cxnId="{770AF87C-38DF-4445-A7A0-2B25FE64F489}">
      <dgm:prSet/>
      <dgm:spPr/>
      <dgm:t>
        <a:bodyPr/>
        <a:lstStyle/>
        <a:p>
          <a:pPr latinLnBrk="1"/>
          <a:endParaRPr lang="ko-KR" altLang="en-US"/>
        </a:p>
      </dgm:t>
    </dgm:pt>
    <dgm:pt modelId="{47BBF670-AF21-4D87-A81D-C69370AF9D27}">
      <dgm:prSet phldrT="[텍스트]" custT="1"/>
      <dgm:spPr/>
      <dgm:t>
        <a:bodyPr/>
        <a:lstStyle/>
        <a:p>
          <a:pPr latinLnBrk="1"/>
          <a:r>
            <a:rPr lang="ko-KR" altLang="en-US" sz="1800" b="1" spc="0" dirty="0"/>
            <a:t>보수주의적 입장</a:t>
          </a:r>
          <a:r>
            <a:rPr lang="en-US" altLang="ko-KR" sz="1800" b="1" spc="0" dirty="0"/>
            <a:t>, </a:t>
          </a:r>
          <a:r>
            <a:rPr lang="ko-KR" altLang="en-US" sz="1800" b="1" spc="0" dirty="0"/>
            <a:t>개헌 필요성 주장</a:t>
          </a:r>
        </a:p>
      </dgm:t>
    </dgm:pt>
    <dgm:pt modelId="{945EACD4-91FB-47DB-B6B9-BCD9965C75DD}" type="parTrans" cxnId="{56D631CB-2D88-4FCE-8356-CCD5675F91AA}">
      <dgm:prSet/>
      <dgm:spPr/>
      <dgm:t>
        <a:bodyPr/>
        <a:lstStyle/>
        <a:p>
          <a:pPr latinLnBrk="1"/>
          <a:endParaRPr lang="ko-KR" altLang="en-US"/>
        </a:p>
      </dgm:t>
    </dgm:pt>
    <dgm:pt modelId="{38844BB0-F22E-4967-92E6-A459236E3659}" type="sibTrans" cxnId="{56D631CB-2D88-4FCE-8356-CCD5675F91AA}">
      <dgm:prSet/>
      <dgm:spPr/>
      <dgm:t>
        <a:bodyPr/>
        <a:lstStyle/>
        <a:p>
          <a:pPr latinLnBrk="1"/>
          <a:endParaRPr lang="ko-KR" altLang="en-US"/>
        </a:p>
      </dgm:t>
    </dgm:pt>
    <dgm:pt modelId="{ECD6E1E3-A8BF-4F39-B4F2-45CE940F2FF6}">
      <dgm:prSet custT="1"/>
      <dgm:spPr/>
      <dgm:t>
        <a:bodyPr/>
        <a:lstStyle/>
        <a:p>
          <a:pPr latinLnBrk="1"/>
          <a:r>
            <a:rPr lang="ko-KR" altLang="en-US" sz="1800" b="1" spc="0" dirty="0"/>
            <a:t>혁신주의적 입장</a:t>
          </a:r>
          <a:r>
            <a:rPr lang="en-US" altLang="ko-KR" sz="1800" b="1" spc="0" dirty="0"/>
            <a:t>, </a:t>
          </a:r>
          <a:r>
            <a:rPr lang="ko-KR" altLang="en-US" sz="1800" b="1" spc="0" dirty="0"/>
            <a:t>친미비판 </a:t>
          </a:r>
          <a:r>
            <a:rPr lang="ko-KR" altLang="en-US" sz="1800" b="1" spc="0" dirty="0" err="1"/>
            <a:t>친중주장</a:t>
          </a:r>
          <a:endParaRPr lang="ko-KR" altLang="en-US" sz="1800" b="1" spc="0" dirty="0"/>
        </a:p>
      </dgm:t>
    </dgm:pt>
    <dgm:pt modelId="{B8C071E4-8C04-4536-8DB6-472C08CD4055}" type="parTrans" cxnId="{B9A510A9-59BE-40A2-A097-3481E533E482}">
      <dgm:prSet/>
      <dgm:spPr/>
      <dgm:t>
        <a:bodyPr/>
        <a:lstStyle/>
        <a:p>
          <a:pPr latinLnBrk="1"/>
          <a:endParaRPr lang="ko-KR" altLang="en-US"/>
        </a:p>
      </dgm:t>
    </dgm:pt>
    <dgm:pt modelId="{6B41984A-C3AD-4CF0-8C78-8DFB1C202AA8}" type="sibTrans" cxnId="{B9A510A9-59BE-40A2-A097-3481E533E482}">
      <dgm:prSet/>
      <dgm:spPr/>
      <dgm:t>
        <a:bodyPr/>
        <a:lstStyle/>
        <a:p>
          <a:pPr latinLnBrk="1"/>
          <a:endParaRPr lang="ko-KR" altLang="en-US"/>
        </a:p>
      </dgm:t>
    </dgm:pt>
    <dgm:pt modelId="{F5CCF786-460E-4857-85C5-86C62B45F0E1}">
      <dgm:prSet custT="1"/>
      <dgm:spPr/>
      <dgm:t>
        <a:bodyPr/>
        <a:lstStyle/>
        <a:p>
          <a:pPr latinLnBrk="1"/>
          <a:r>
            <a:rPr lang="ko-KR" altLang="en-US" sz="1800" b="1" spc="0" dirty="0"/>
            <a:t>혁신주의적 입장</a:t>
          </a:r>
          <a:r>
            <a:rPr lang="en-US" altLang="ko-KR" sz="1800" b="1" spc="0" dirty="0"/>
            <a:t>, </a:t>
          </a:r>
          <a:r>
            <a:rPr lang="ko-KR" altLang="en-US" sz="1800" b="1" spc="0" dirty="0"/>
            <a:t>호헌 주장</a:t>
          </a:r>
        </a:p>
      </dgm:t>
    </dgm:pt>
    <dgm:pt modelId="{4AB57CD6-5E18-42BE-A82B-D42096C574A2}" type="parTrans" cxnId="{A788D923-BF32-4739-8802-8C4E49D382B8}">
      <dgm:prSet/>
      <dgm:spPr/>
      <dgm:t>
        <a:bodyPr/>
        <a:lstStyle/>
        <a:p>
          <a:pPr latinLnBrk="1"/>
          <a:endParaRPr lang="ko-KR" altLang="en-US"/>
        </a:p>
      </dgm:t>
    </dgm:pt>
    <dgm:pt modelId="{EA33B042-0A98-4C04-A433-86754BDE3ED4}" type="sibTrans" cxnId="{A788D923-BF32-4739-8802-8C4E49D382B8}">
      <dgm:prSet/>
      <dgm:spPr/>
      <dgm:t>
        <a:bodyPr/>
        <a:lstStyle/>
        <a:p>
          <a:pPr latinLnBrk="1"/>
          <a:endParaRPr lang="ko-KR" altLang="en-US"/>
        </a:p>
      </dgm:t>
    </dgm:pt>
    <dgm:pt modelId="{6AF1F34B-3789-4E8A-BEA8-9F61609F3056}" type="pres">
      <dgm:prSet presAssocID="{31049312-047E-45D7-B692-5D8F2F782C2D}" presName="Name0" presStyleCnt="0">
        <dgm:presLayoutVars>
          <dgm:dir/>
          <dgm:animLvl val="lvl"/>
          <dgm:resizeHandles val="exact"/>
        </dgm:presLayoutVars>
      </dgm:prSet>
      <dgm:spPr/>
    </dgm:pt>
    <dgm:pt modelId="{F794D62A-2C33-4A66-A79A-364AF375C5C5}" type="pres">
      <dgm:prSet presAssocID="{877AC949-F131-4921-8CF4-B93A246D6EF1}" presName="linNode" presStyleCnt="0"/>
      <dgm:spPr/>
    </dgm:pt>
    <dgm:pt modelId="{D59B156A-B76E-465B-AC78-6FFB87E3D610}" type="pres">
      <dgm:prSet presAssocID="{877AC949-F131-4921-8CF4-B93A246D6EF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89090AD-663B-4ED0-A45A-A9C709CE8D63}" type="pres">
      <dgm:prSet presAssocID="{877AC949-F131-4921-8CF4-B93A246D6EF1}" presName="descendantText" presStyleLbl="alignAccFollowNode1" presStyleIdx="0" presStyleCnt="3" custLinFactNeighborX="1936" custLinFactNeighborY="-2337">
        <dgm:presLayoutVars>
          <dgm:bulletEnabled val="1"/>
        </dgm:presLayoutVars>
      </dgm:prSet>
      <dgm:spPr/>
    </dgm:pt>
    <dgm:pt modelId="{48BBE096-6973-4AF5-AFD0-5DD9EE14E241}" type="pres">
      <dgm:prSet presAssocID="{5DA30983-1117-4830-B60F-806549CE0B8D}" presName="sp" presStyleCnt="0"/>
      <dgm:spPr/>
    </dgm:pt>
    <dgm:pt modelId="{B6B67390-CF29-4D7A-B7AB-D49EE2CE4BB8}" type="pres">
      <dgm:prSet presAssocID="{0F832752-6AC3-40D9-BC0E-B2B205FF2058}" presName="linNode" presStyleCnt="0"/>
      <dgm:spPr/>
    </dgm:pt>
    <dgm:pt modelId="{52CE7F3C-B24D-43C6-A33A-C1F200B79BDA}" type="pres">
      <dgm:prSet presAssocID="{0F832752-6AC3-40D9-BC0E-B2B205FF205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84BF070-0916-463F-A778-9C5D3B8EA536}" type="pres">
      <dgm:prSet presAssocID="{0F832752-6AC3-40D9-BC0E-B2B205FF2058}" presName="descendantText" presStyleLbl="alignAccFollowNode1" presStyleIdx="1" presStyleCnt="3">
        <dgm:presLayoutVars>
          <dgm:bulletEnabled val="1"/>
        </dgm:presLayoutVars>
      </dgm:prSet>
      <dgm:spPr/>
    </dgm:pt>
    <dgm:pt modelId="{F57007AC-203B-4415-B094-065A8A19AFA3}" type="pres">
      <dgm:prSet presAssocID="{D111DA8D-330E-4EC9-A386-F35D7B58C7A3}" presName="sp" presStyleCnt="0"/>
      <dgm:spPr/>
    </dgm:pt>
    <dgm:pt modelId="{B5870118-EBC8-417E-AD57-33E5652597E2}" type="pres">
      <dgm:prSet presAssocID="{D9CCD4CE-91E4-4FA1-B0D1-959FD7B2F9A8}" presName="linNode" presStyleCnt="0"/>
      <dgm:spPr/>
    </dgm:pt>
    <dgm:pt modelId="{0058D970-AB5F-4005-955F-6389A8C86A2B}" type="pres">
      <dgm:prSet presAssocID="{D9CCD4CE-91E4-4FA1-B0D1-959FD7B2F9A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352640B-BD9A-4EB6-9204-F6D0955D4FA3}" type="pres">
      <dgm:prSet presAssocID="{D9CCD4CE-91E4-4FA1-B0D1-959FD7B2F9A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A788D923-BF32-4739-8802-8C4E49D382B8}" srcId="{D9CCD4CE-91E4-4FA1-B0D1-959FD7B2F9A8}" destId="{F5CCF786-460E-4857-85C5-86C62B45F0E1}" srcOrd="0" destOrd="0" parTransId="{4AB57CD6-5E18-42BE-A82B-D42096C574A2}" sibTransId="{EA33B042-0A98-4C04-A433-86754BDE3ED4}"/>
    <dgm:cxn modelId="{22E00830-A3F1-4C99-8FF9-F8DA816CFF5F}" type="presOf" srcId="{47BBF670-AF21-4D87-A81D-C69370AF9D27}" destId="{889090AD-663B-4ED0-A45A-A9C709CE8D63}" srcOrd="0" destOrd="0" presId="urn:microsoft.com/office/officeart/2005/8/layout/vList5"/>
    <dgm:cxn modelId="{1B3BAC40-3198-45B2-BDCB-3D3DCE3A5235}" srcId="{31049312-047E-45D7-B692-5D8F2F782C2D}" destId="{877AC949-F131-4921-8CF4-B93A246D6EF1}" srcOrd="0" destOrd="0" parTransId="{3A366351-8D55-4438-A562-CD28407D0B25}" sibTransId="{5DA30983-1117-4830-B60F-806549CE0B8D}"/>
    <dgm:cxn modelId="{F8F7894A-204D-428E-8EA8-EF568AA558D3}" type="presOf" srcId="{F5CCF786-460E-4857-85C5-86C62B45F0E1}" destId="{1352640B-BD9A-4EB6-9204-F6D0955D4FA3}" srcOrd="0" destOrd="0" presId="urn:microsoft.com/office/officeart/2005/8/layout/vList5"/>
    <dgm:cxn modelId="{770AF87C-38DF-4445-A7A0-2B25FE64F489}" srcId="{31049312-047E-45D7-B692-5D8F2F782C2D}" destId="{D9CCD4CE-91E4-4FA1-B0D1-959FD7B2F9A8}" srcOrd="2" destOrd="0" parTransId="{BB507E42-873A-462C-ADCE-E74D739F8AF4}" sibTransId="{866902A4-7B72-4721-B36D-35C6BA0159EF}"/>
    <dgm:cxn modelId="{EC688180-BECC-4E6A-B68E-FC8670E6CE8B}" srcId="{31049312-047E-45D7-B692-5D8F2F782C2D}" destId="{0F832752-6AC3-40D9-BC0E-B2B205FF2058}" srcOrd="1" destOrd="0" parTransId="{F0A265D8-88B4-45DD-9C1D-24367D23F19C}" sibTransId="{D111DA8D-330E-4EC9-A386-F35D7B58C7A3}"/>
    <dgm:cxn modelId="{398354A0-2277-48D0-B4AD-825819BFCCA2}" type="presOf" srcId="{31049312-047E-45D7-B692-5D8F2F782C2D}" destId="{6AF1F34B-3789-4E8A-BEA8-9F61609F3056}" srcOrd="0" destOrd="0" presId="urn:microsoft.com/office/officeart/2005/8/layout/vList5"/>
    <dgm:cxn modelId="{B9A510A9-59BE-40A2-A097-3481E533E482}" srcId="{0F832752-6AC3-40D9-BC0E-B2B205FF2058}" destId="{ECD6E1E3-A8BF-4F39-B4F2-45CE940F2FF6}" srcOrd="0" destOrd="0" parTransId="{B8C071E4-8C04-4536-8DB6-472C08CD4055}" sibTransId="{6B41984A-C3AD-4CF0-8C78-8DFB1C202AA8}"/>
    <dgm:cxn modelId="{1C6F1FCA-14B3-47E6-9373-03EA52D8A277}" type="presOf" srcId="{ECD6E1E3-A8BF-4F39-B4F2-45CE940F2FF6}" destId="{F84BF070-0916-463F-A778-9C5D3B8EA536}" srcOrd="0" destOrd="0" presId="urn:microsoft.com/office/officeart/2005/8/layout/vList5"/>
    <dgm:cxn modelId="{56D631CB-2D88-4FCE-8356-CCD5675F91AA}" srcId="{877AC949-F131-4921-8CF4-B93A246D6EF1}" destId="{47BBF670-AF21-4D87-A81D-C69370AF9D27}" srcOrd="0" destOrd="0" parTransId="{945EACD4-91FB-47DB-B6B9-BCD9965C75DD}" sibTransId="{38844BB0-F22E-4967-92E6-A459236E3659}"/>
    <dgm:cxn modelId="{28C591CF-06E7-49F1-8B99-6F3983A30AAC}" type="presOf" srcId="{0F832752-6AC3-40D9-BC0E-B2B205FF2058}" destId="{52CE7F3C-B24D-43C6-A33A-C1F200B79BDA}" srcOrd="0" destOrd="0" presId="urn:microsoft.com/office/officeart/2005/8/layout/vList5"/>
    <dgm:cxn modelId="{2CCD46D1-97B2-452D-9C0B-4725E315EC3E}" type="presOf" srcId="{D9CCD4CE-91E4-4FA1-B0D1-959FD7B2F9A8}" destId="{0058D970-AB5F-4005-955F-6389A8C86A2B}" srcOrd="0" destOrd="0" presId="urn:microsoft.com/office/officeart/2005/8/layout/vList5"/>
    <dgm:cxn modelId="{C08982D6-6CCF-4310-9CEA-E6C76F1AA32C}" type="presOf" srcId="{877AC949-F131-4921-8CF4-B93A246D6EF1}" destId="{D59B156A-B76E-465B-AC78-6FFB87E3D610}" srcOrd="0" destOrd="0" presId="urn:microsoft.com/office/officeart/2005/8/layout/vList5"/>
    <dgm:cxn modelId="{248A9AEB-9618-4390-B7BC-5FE821C4FE82}" type="presParOf" srcId="{6AF1F34B-3789-4E8A-BEA8-9F61609F3056}" destId="{F794D62A-2C33-4A66-A79A-364AF375C5C5}" srcOrd="0" destOrd="0" presId="urn:microsoft.com/office/officeart/2005/8/layout/vList5"/>
    <dgm:cxn modelId="{7F1C72AB-8150-460D-AEF9-A34F2FB316CB}" type="presParOf" srcId="{F794D62A-2C33-4A66-A79A-364AF375C5C5}" destId="{D59B156A-B76E-465B-AC78-6FFB87E3D610}" srcOrd="0" destOrd="0" presId="urn:microsoft.com/office/officeart/2005/8/layout/vList5"/>
    <dgm:cxn modelId="{F16979DC-C8FF-4122-B31A-F34D0FB4D408}" type="presParOf" srcId="{F794D62A-2C33-4A66-A79A-364AF375C5C5}" destId="{889090AD-663B-4ED0-A45A-A9C709CE8D63}" srcOrd="1" destOrd="0" presId="urn:microsoft.com/office/officeart/2005/8/layout/vList5"/>
    <dgm:cxn modelId="{745E3AEF-6944-4E8B-A456-E10599A641A3}" type="presParOf" srcId="{6AF1F34B-3789-4E8A-BEA8-9F61609F3056}" destId="{48BBE096-6973-4AF5-AFD0-5DD9EE14E241}" srcOrd="1" destOrd="0" presId="urn:microsoft.com/office/officeart/2005/8/layout/vList5"/>
    <dgm:cxn modelId="{D7706521-9F4A-43C8-A774-4D76D98A1396}" type="presParOf" srcId="{6AF1F34B-3789-4E8A-BEA8-9F61609F3056}" destId="{B6B67390-CF29-4D7A-B7AB-D49EE2CE4BB8}" srcOrd="2" destOrd="0" presId="urn:microsoft.com/office/officeart/2005/8/layout/vList5"/>
    <dgm:cxn modelId="{1FB9C9E9-43B3-4C27-AF13-4FD9B4ABC7E8}" type="presParOf" srcId="{B6B67390-CF29-4D7A-B7AB-D49EE2CE4BB8}" destId="{52CE7F3C-B24D-43C6-A33A-C1F200B79BDA}" srcOrd="0" destOrd="0" presId="urn:microsoft.com/office/officeart/2005/8/layout/vList5"/>
    <dgm:cxn modelId="{DF0A3EBD-D60F-4558-8092-731D855BB1DC}" type="presParOf" srcId="{B6B67390-CF29-4D7A-B7AB-D49EE2CE4BB8}" destId="{F84BF070-0916-463F-A778-9C5D3B8EA536}" srcOrd="1" destOrd="0" presId="urn:microsoft.com/office/officeart/2005/8/layout/vList5"/>
    <dgm:cxn modelId="{F572F03F-C4D2-4318-A5AE-E69022CE0DA4}" type="presParOf" srcId="{6AF1F34B-3789-4E8A-BEA8-9F61609F3056}" destId="{F57007AC-203B-4415-B094-065A8A19AFA3}" srcOrd="3" destOrd="0" presId="urn:microsoft.com/office/officeart/2005/8/layout/vList5"/>
    <dgm:cxn modelId="{29167F6F-C919-4B9C-9C7D-4C91FFD18209}" type="presParOf" srcId="{6AF1F34B-3789-4E8A-BEA8-9F61609F3056}" destId="{B5870118-EBC8-417E-AD57-33E5652597E2}" srcOrd="4" destOrd="0" presId="urn:microsoft.com/office/officeart/2005/8/layout/vList5"/>
    <dgm:cxn modelId="{87C9901E-E178-40A9-B70D-5984CB4228B3}" type="presParOf" srcId="{B5870118-EBC8-417E-AD57-33E5652597E2}" destId="{0058D970-AB5F-4005-955F-6389A8C86A2B}" srcOrd="0" destOrd="0" presId="urn:microsoft.com/office/officeart/2005/8/layout/vList5"/>
    <dgm:cxn modelId="{277D725F-EFFC-4364-8E23-CA7432C737C5}" type="presParOf" srcId="{B5870118-EBC8-417E-AD57-33E5652597E2}" destId="{1352640B-BD9A-4EB6-9204-F6D0955D4FA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090AD-663B-4ED0-A45A-A9C709CE8D63}">
      <dsp:nvSpPr>
        <dsp:cNvPr id="0" name=""/>
        <dsp:cNvSpPr/>
      </dsp:nvSpPr>
      <dsp:spPr>
        <a:xfrm rot="5400000">
          <a:off x="4192898" y="-1587316"/>
          <a:ext cx="1047750" cy="44393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b="1" kern="1200" spc="0" dirty="0"/>
            <a:t>보수주의적 입장</a:t>
          </a:r>
          <a:r>
            <a:rPr lang="en-US" altLang="ko-KR" sz="1800" b="1" kern="1200" spc="0" dirty="0"/>
            <a:t>, </a:t>
          </a:r>
          <a:r>
            <a:rPr lang="ko-KR" altLang="en-US" sz="1800" b="1" kern="1200" spc="0" dirty="0"/>
            <a:t>개헌 필요성 주장</a:t>
          </a:r>
        </a:p>
      </dsp:txBody>
      <dsp:txXfrm rot="-5400000">
        <a:off x="2497116" y="159613"/>
        <a:ext cx="4388169" cy="945456"/>
      </dsp:txXfrm>
    </dsp:sp>
    <dsp:sp modelId="{D59B156A-B76E-465B-AC78-6FFB87E3D610}">
      <dsp:nvSpPr>
        <dsp:cNvPr id="0" name=""/>
        <dsp:cNvSpPr/>
      </dsp:nvSpPr>
      <dsp:spPr>
        <a:xfrm>
          <a:off x="0" y="1984"/>
          <a:ext cx="2497115" cy="13096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spc="0" dirty="0"/>
            <a:t>자유민주당</a:t>
          </a:r>
        </a:p>
      </dsp:txBody>
      <dsp:txXfrm>
        <a:off x="63934" y="65918"/>
        <a:ext cx="2369247" cy="1181819"/>
      </dsp:txXfrm>
    </dsp:sp>
    <dsp:sp modelId="{F84BF070-0916-463F-A778-9C5D3B8EA536}">
      <dsp:nvSpPr>
        <dsp:cNvPr id="0" name=""/>
        <dsp:cNvSpPr/>
      </dsp:nvSpPr>
      <dsp:spPr>
        <a:xfrm rot="5400000">
          <a:off x="4192898" y="-187658"/>
          <a:ext cx="1047750" cy="44393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b="1" kern="1200" spc="0" dirty="0"/>
            <a:t>혁신주의적 입장</a:t>
          </a:r>
          <a:r>
            <a:rPr lang="en-US" altLang="ko-KR" sz="1800" b="1" kern="1200" spc="0" dirty="0"/>
            <a:t>, </a:t>
          </a:r>
          <a:r>
            <a:rPr lang="ko-KR" altLang="en-US" sz="1800" b="1" kern="1200" spc="0" dirty="0"/>
            <a:t>친미비판 </a:t>
          </a:r>
          <a:r>
            <a:rPr lang="ko-KR" altLang="en-US" sz="1800" b="1" kern="1200" spc="0" dirty="0" err="1"/>
            <a:t>친중주장</a:t>
          </a:r>
          <a:endParaRPr lang="ko-KR" altLang="en-US" sz="1800" b="1" kern="1200" spc="0" dirty="0"/>
        </a:p>
      </dsp:txBody>
      <dsp:txXfrm rot="-5400000">
        <a:off x="2497116" y="1559271"/>
        <a:ext cx="4388169" cy="945456"/>
      </dsp:txXfrm>
    </dsp:sp>
    <dsp:sp modelId="{52CE7F3C-B24D-43C6-A33A-C1F200B79BDA}">
      <dsp:nvSpPr>
        <dsp:cNvPr id="0" name=""/>
        <dsp:cNvSpPr/>
      </dsp:nvSpPr>
      <dsp:spPr>
        <a:xfrm>
          <a:off x="0" y="1377156"/>
          <a:ext cx="2497115" cy="13096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spc="0" dirty="0"/>
            <a:t>일본사회당</a:t>
          </a:r>
        </a:p>
      </dsp:txBody>
      <dsp:txXfrm>
        <a:off x="63934" y="1441090"/>
        <a:ext cx="2369247" cy="1181819"/>
      </dsp:txXfrm>
    </dsp:sp>
    <dsp:sp modelId="{1352640B-BD9A-4EB6-9204-F6D0955D4FA3}">
      <dsp:nvSpPr>
        <dsp:cNvPr id="0" name=""/>
        <dsp:cNvSpPr/>
      </dsp:nvSpPr>
      <dsp:spPr>
        <a:xfrm rot="5400000">
          <a:off x="4192898" y="1187513"/>
          <a:ext cx="1047750" cy="44393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b="1" kern="1200" spc="0" dirty="0"/>
            <a:t>혁신주의적 입장</a:t>
          </a:r>
          <a:r>
            <a:rPr lang="en-US" altLang="ko-KR" sz="1800" b="1" kern="1200" spc="0" dirty="0"/>
            <a:t>, </a:t>
          </a:r>
          <a:r>
            <a:rPr lang="ko-KR" altLang="en-US" sz="1800" b="1" kern="1200" spc="0" dirty="0"/>
            <a:t>호헌 주장</a:t>
          </a:r>
        </a:p>
      </dsp:txBody>
      <dsp:txXfrm rot="-5400000">
        <a:off x="2497116" y="2934443"/>
        <a:ext cx="4388169" cy="945456"/>
      </dsp:txXfrm>
    </dsp:sp>
    <dsp:sp modelId="{0058D970-AB5F-4005-955F-6389A8C86A2B}">
      <dsp:nvSpPr>
        <dsp:cNvPr id="0" name=""/>
        <dsp:cNvSpPr/>
      </dsp:nvSpPr>
      <dsp:spPr>
        <a:xfrm>
          <a:off x="0" y="2752328"/>
          <a:ext cx="2497115" cy="13096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spc="0" dirty="0"/>
            <a:t>일본공산당</a:t>
          </a:r>
        </a:p>
      </dsp:txBody>
      <dsp:txXfrm>
        <a:off x="63934" y="2816262"/>
        <a:ext cx="2369247" cy="1181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71C21-3757-4199-83DE-22960358A2A5}" type="datetimeFigureOut">
              <a:rPr lang="ko-KR" altLang="en-US" smtClean="0"/>
              <a:pPr/>
              <a:t>2020-09-28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4E647-5A0F-41E6-A0EF-B58D8C1C6C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6087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1086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8576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0775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2916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933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4880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0726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9185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1124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2260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1303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540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61554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50359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1729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574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9364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3202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274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5797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2020-09-28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2020-09-28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2020-09-28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FE722-38C7-4231-8BB5-7A27D4E5977D}" type="datetimeFigureOut">
              <a:rPr lang="ko-KR" altLang="en-US" smtClean="0"/>
              <a:pPr/>
              <a:t>2020-09-28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%E6%97%A5%E6%9C%AC%E3%81%AE%E6%94%BF%E6%B2%BB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eekly1.chosun.com/site/data/html_dir/2007/10/26/2007102600887.html" TargetMode="External"/><Relationship Id="rId4" Type="http://schemas.openxmlformats.org/officeDocument/2006/relationships/hyperlink" Target="https://ko.wikipedia.org/wiki/%EC%9D%BC%EB%B3%B8%EC%82%AC%ED%9A%8C%EB%8B%B9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C%9D%BC%EB%B3%B8%EA%B5%AD_%ED%97%8C%EB%B2%95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ja.wikipedia.org/wiki/%E5%A4%A9%E7%9A%87" TargetMode="External"/><Relationship Id="rId5" Type="http://schemas.openxmlformats.org/officeDocument/2006/relationships/hyperlink" Target="https://ko.wikipedia.org/wiki/%EB%A7%88%EA%B7%B8%EB%82%98_%EC%B9%B4%EB%A5%B4%ED%83%80" TargetMode="External"/><Relationship Id="rId4" Type="http://schemas.openxmlformats.org/officeDocument/2006/relationships/hyperlink" Target="https://ja.wikipedia.org/wiki/%E6%97%A5%E6%9C%AC%E5%9B%BD%E6%86%B2%E6%B3%95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bpia.co.kr/journal/articleDetail?nodeId=NODE00993672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bpia.co.kr/journal/articleDetail?nodeId=NODE0933172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708920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spc="-150" dirty="0">
                <a:solidFill>
                  <a:schemeClr val="bg1"/>
                </a:solidFill>
              </a:rPr>
              <a:t> 일본 현대 정치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3848" y="4170566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600" b="1" dirty="0">
                <a:solidFill>
                  <a:schemeClr val="bg1"/>
                </a:solidFill>
              </a:rPr>
              <a:t>발표자 조 범 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2276872"/>
            <a:ext cx="42564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</a:rPr>
              <a:t>일본정치와 경제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4A4C5B8-3D09-4863-A956-B24C0AD89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141" y="5373216"/>
            <a:ext cx="1913717" cy="4374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01830" y="271681"/>
            <a:ext cx="1332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pc="-150" dirty="0">
                <a:solidFill>
                  <a:schemeClr val="bg1"/>
                </a:solidFill>
                <a:latin typeface="+mj-ea"/>
                <a:ea typeface="+mj-ea"/>
              </a:rPr>
              <a:t>입헌주의 국가 일본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01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" name="그림 4" descr="건물, 실외, 잔디, 서있는이(가) 표시된 사진&#10;&#10;자동 생성된 설명">
            <a:extLst>
              <a:ext uri="{FF2B5EF4-FFF2-40B4-BE49-F238E27FC236}">
                <a16:creationId xmlns:a16="http://schemas.microsoft.com/office/drawing/2014/main" id="{EADCDC3A-4359-4CFC-BD76-46146FA09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19" y="2328413"/>
            <a:ext cx="2353561" cy="1978933"/>
          </a:xfrm>
          <a:prstGeom prst="rect">
            <a:avLst/>
          </a:prstGeom>
        </p:spPr>
      </p:pic>
      <p:pic>
        <p:nvPicPr>
          <p:cNvPr id="7" name="그림 6" descr="실외, 건물, 잔디, 집이(가) 표시된 사진&#10;&#10;자동 생성된 설명">
            <a:extLst>
              <a:ext uri="{FF2B5EF4-FFF2-40B4-BE49-F238E27FC236}">
                <a16:creationId xmlns:a16="http://schemas.microsoft.com/office/drawing/2014/main" id="{F5BCCF57-9A94-48FA-AD9E-086B1320B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127" y="2328413"/>
            <a:ext cx="2498122" cy="1978933"/>
          </a:xfrm>
          <a:prstGeom prst="rect">
            <a:avLst/>
          </a:prstGeom>
        </p:spPr>
      </p:pic>
      <p:pic>
        <p:nvPicPr>
          <p:cNvPr id="13" name="그림 12" descr="실외, 도로, 건물, 거리이(가) 표시된 사진&#10;&#10;자동 생성된 설명">
            <a:extLst>
              <a:ext uri="{FF2B5EF4-FFF2-40B4-BE49-F238E27FC236}">
                <a16:creationId xmlns:a16="http://schemas.microsoft.com/office/drawing/2014/main" id="{E16911E3-EE6F-4DB1-B841-2C81891C88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0" y="2328413"/>
            <a:ext cx="2443352" cy="19789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D8E198-D597-46C0-9FCB-881743AE79A6}"/>
              </a:ext>
            </a:extLst>
          </p:cNvPr>
          <p:cNvSpPr txBox="1"/>
          <p:nvPr/>
        </p:nvSpPr>
        <p:spPr>
          <a:xfrm>
            <a:off x="1454745" y="4955108"/>
            <a:ext cx="652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왼쪽부터 국회의사당</a:t>
            </a:r>
            <a:r>
              <a:rPr lang="en-US" altLang="ko-KR" dirty="0"/>
              <a:t>, </a:t>
            </a:r>
            <a:r>
              <a:rPr lang="ko-KR" altLang="en-US" dirty="0" err="1"/>
              <a:t>내각부</a:t>
            </a:r>
            <a:r>
              <a:rPr lang="ko-KR" altLang="en-US" dirty="0"/>
              <a:t> 청사</a:t>
            </a:r>
            <a:r>
              <a:rPr lang="en-US" altLang="ko-KR" dirty="0"/>
              <a:t>, </a:t>
            </a:r>
            <a:r>
              <a:rPr lang="ko-KR" altLang="en-US" dirty="0"/>
              <a:t>최고재판소</a:t>
            </a:r>
            <a:r>
              <a:rPr lang="en-US" altLang="ko-KR" dirty="0"/>
              <a:t>. </a:t>
            </a:r>
            <a:r>
              <a:rPr lang="ko-KR" altLang="en-US" dirty="0"/>
              <a:t>삼권분립을 상징하는 기관들로</a:t>
            </a:r>
            <a:r>
              <a:rPr lang="en-US" altLang="ko-KR" dirty="0"/>
              <a:t>, </a:t>
            </a:r>
            <a:r>
              <a:rPr lang="ko-KR" altLang="en-US" dirty="0"/>
              <a:t>각각 입법</a:t>
            </a:r>
            <a:r>
              <a:rPr lang="en-US" altLang="ko-KR" dirty="0"/>
              <a:t>, </a:t>
            </a:r>
            <a:r>
              <a:rPr lang="ko-KR" altLang="en-US" dirty="0"/>
              <a:t>행정</a:t>
            </a:r>
            <a:r>
              <a:rPr lang="en-US" altLang="ko-KR" dirty="0"/>
              <a:t>, </a:t>
            </a:r>
            <a:r>
              <a:rPr lang="ko-KR" altLang="en-US" dirty="0"/>
              <a:t>사법의 역할을 맡고있다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1CC92-3345-4E8D-9FC2-03C53AB808B0}"/>
              </a:ext>
            </a:extLst>
          </p:cNvPr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일본의정치와 경제</a:t>
            </a:r>
          </a:p>
        </p:txBody>
      </p:sp>
    </p:spTree>
    <p:extLst>
      <p:ext uri="{BB962C8B-B14F-4D97-AF65-F5344CB8AC3E}">
        <p14:creationId xmlns:p14="http://schemas.microsoft.com/office/powerpoint/2010/main" val="739892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01830" y="271681"/>
            <a:ext cx="1332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pc="-150" dirty="0">
                <a:solidFill>
                  <a:schemeClr val="bg1"/>
                </a:solidFill>
                <a:latin typeface="+mj-ea"/>
                <a:ea typeface="+mj-ea"/>
              </a:rPr>
              <a:t>입헌주의 국가 일본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01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일본의정치와 경제</a:t>
            </a:r>
          </a:p>
        </p:txBody>
      </p:sp>
      <p:pic>
        <p:nvPicPr>
          <p:cNvPr id="5" name="그림 4" descr="실내, 의자, 테이블, 홀이(가) 표시된 사진&#10;&#10;자동 생성된 설명">
            <a:extLst>
              <a:ext uri="{FF2B5EF4-FFF2-40B4-BE49-F238E27FC236}">
                <a16:creationId xmlns:a16="http://schemas.microsoft.com/office/drawing/2014/main" id="{C6C81273-3AD8-4D27-987D-8C481C16B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97" y="1208745"/>
            <a:ext cx="2181567" cy="1585272"/>
          </a:xfrm>
          <a:prstGeom prst="rect">
            <a:avLst/>
          </a:prstGeom>
        </p:spPr>
      </p:pic>
      <p:pic>
        <p:nvPicPr>
          <p:cNvPr id="7" name="그림 6" descr="실내, 테이블, 홀, 앉아있는이(가) 표시된 사진&#10;&#10;자동 생성된 설명">
            <a:extLst>
              <a:ext uri="{FF2B5EF4-FFF2-40B4-BE49-F238E27FC236}">
                <a16:creationId xmlns:a16="http://schemas.microsoft.com/office/drawing/2014/main" id="{1F7A3F95-FCBC-4BBF-AD74-42A3F8483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97" y="2935610"/>
            <a:ext cx="2181568" cy="1585273"/>
          </a:xfrm>
          <a:prstGeom prst="rect">
            <a:avLst/>
          </a:prstGeom>
        </p:spPr>
      </p:pic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E02F8F31-47A5-43ED-8C14-41FC05DA9178}"/>
              </a:ext>
            </a:extLst>
          </p:cNvPr>
          <p:cNvSpPr/>
          <p:nvPr/>
        </p:nvSpPr>
        <p:spPr>
          <a:xfrm>
            <a:off x="3779912" y="2278459"/>
            <a:ext cx="1512168" cy="115054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8FA95E26-DCE7-4A25-B13F-8DBECC9CA2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05" y="1996479"/>
            <a:ext cx="2571750" cy="1714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E58F25-0F88-42A2-B28A-8198504D8407}"/>
              </a:ext>
            </a:extLst>
          </p:cNvPr>
          <p:cNvSpPr txBox="1"/>
          <p:nvPr/>
        </p:nvSpPr>
        <p:spPr>
          <a:xfrm>
            <a:off x="1331640" y="4797152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국회 참의원과 중의원 회의장의 모습</a:t>
            </a:r>
            <a:r>
              <a:rPr lang="en-US" altLang="ko-KR" dirty="0"/>
              <a:t>. </a:t>
            </a:r>
            <a:r>
              <a:rPr lang="ko-KR" altLang="en-US" dirty="0"/>
              <a:t>내각총리대신을 투표로 선정하여 내각부를 형성함</a:t>
            </a:r>
            <a:r>
              <a:rPr lang="en-US" altLang="ko-KR" dirty="0"/>
              <a:t>. </a:t>
            </a:r>
            <a:r>
              <a:rPr lang="ko-KR" altLang="en-US" dirty="0"/>
              <a:t>내각 불신임 혹은</a:t>
            </a:r>
            <a:r>
              <a:rPr lang="en-US" altLang="ko-KR" dirty="0"/>
              <a:t>, </a:t>
            </a:r>
            <a:r>
              <a:rPr lang="ko-KR" altLang="en-US" dirty="0"/>
              <a:t>신임 부결을 통해 내각 총사직을 강요할 수 있음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0792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01830" y="271681"/>
            <a:ext cx="1332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pc="-150" dirty="0">
                <a:solidFill>
                  <a:schemeClr val="bg1"/>
                </a:solidFill>
                <a:latin typeface="+mj-ea"/>
                <a:ea typeface="+mj-ea"/>
              </a:rPr>
              <a:t>입헌주의 국가 일본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01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일본의정치와 경제</a:t>
            </a:r>
          </a:p>
        </p:txBody>
      </p:sp>
      <p:pic>
        <p:nvPicPr>
          <p:cNvPr id="4" name="그림 3" descr="실내, 의자, 테이블, 홀이(가) 표시된 사진&#10;&#10;자동 생성된 설명">
            <a:extLst>
              <a:ext uri="{FF2B5EF4-FFF2-40B4-BE49-F238E27FC236}">
                <a16:creationId xmlns:a16="http://schemas.microsoft.com/office/drawing/2014/main" id="{A9EC2A7F-BFB1-4E8D-BCFC-14F0908CE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97" y="1208745"/>
            <a:ext cx="2181567" cy="1585272"/>
          </a:xfrm>
          <a:prstGeom prst="rect">
            <a:avLst/>
          </a:prstGeom>
        </p:spPr>
      </p:pic>
      <p:pic>
        <p:nvPicPr>
          <p:cNvPr id="5" name="그림 4" descr="실내, 테이블, 홀, 앉아있는이(가) 표시된 사진&#10;&#10;자동 생성된 설명">
            <a:extLst>
              <a:ext uri="{FF2B5EF4-FFF2-40B4-BE49-F238E27FC236}">
                <a16:creationId xmlns:a16="http://schemas.microsoft.com/office/drawing/2014/main" id="{C3439C1D-0BEF-4A43-B31A-0373B7C3A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97" y="2935610"/>
            <a:ext cx="2181568" cy="158527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0290F09-0D40-46F9-8465-23479C917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05" y="1996479"/>
            <a:ext cx="2571750" cy="1714500"/>
          </a:xfrm>
          <a:prstGeom prst="rect">
            <a:avLst/>
          </a:prstGeom>
        </p:spPr>
      </p:pic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83551D78-10AC-4F5F-B04F-A7B3955E36B3}"/>
              </a:ext>
            </a:extLst>
          </p:cNvPr>
          <p:cNvSpPr/>
          <p:nvPr/>
        </p:nvSpPr>
        <p:spPr>
          <a:xfrm rot="10800000">
            <a:off x="3779912" y="2278459"/>
            <a:ext cx="1512168" cy="115054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C63CEA-368E-4D0A-84AF-708DD120926D}"/>
              </a:ext>
            </a:extLst>
          </p:cNvPr>
          <p:cNvSpPr txBox="1"/>
          <p:nvPr/>
        </p:nvSpPr>
        <p:spPr>
          <a:xfrm>
            <a:off x="1403648" y="4797152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내각에서는 반대로 국회의원들을 국무 대신으로 선정</a:t>
            </a:r>
            <a:r>
              <a:rPr lang="en-US" altLang="ko-KR" dirty="0"/>
              <a:t>(</a:t>
            </a:r>
            <a:r>
              <a:rPr lang="ko-KR" altLang="en-US" dirty="0"/>
              <a:t>대부분 국회의원이지만 아닌 경우도 있음</a:t>
            </a:r>
            <a:r>
              <a:rPr lang="en-US" altLang="ko-KR" dirty="0"/>
              <a:t>)</a:t>
            </a:r>
            <a:r>
              <a:rPr lang="ko-KR" altLang="en-US" dirty="0"/>
              <a:t>하고</a:t>
            </a:r>
            <a:r>
              <a:rPr lang="en-US" altLang="ko-KR" dirty="0"/>
              <a:t>, </a:t>
            </a:r>
            <a:r>
              <a:rPr lang="ko-KR" altLang="en-US" dirty="0"/>
              <a:t>내각부를 조직함</a:t>
            </a:r>
            <a:r>
              <a:rPr lang="en-US" altLang="ko-KR" dirty="0"/>
              <a:t>. </a:t>
            </a:r>
            <a:r>
              <a:rPr lang="ko-KR" altLang="en-US" dirty="0"/>
              <a:t>내각은 중의원을 임의로 해산시킬 수 있음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0485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9512" y="271681"/>
            <a:ext cx="15376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pc="-150" dirty="0">
                <a:solidFill>
                  <a:schemeClr val="bg1"/>
                </a:solidFill>
                <a:latin typeface="+mj-ea"/>
              </a:rPr>
              <a:t>전 후 일본의 정치 상황</a:t>
            </a:r>
            <a:endParaRPr lang="en-US" altLang="ko-KR" sz="1200" b="1" spc="-15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02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일본의정치와 경제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ADAA5-E1E8-4AAB-B436-7F8C71BA0FBE}"/>
              </a:ext>
            </a:extLst>
          </p:cNvPr>
          <p:cNvSpPr txBox="1"/>
          <p:nvPr/>
        </p:nvSpPr>
        <p:spPr>
          <a:xfrm>
            <a:off x="971600" y="1716194"/>
            <a:ext cx="7056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2000" dirty="0">
                <a:effectLst/>
                <a:latin typeface="+mn-ea"/>
                <a:cs typeface="Times New Roman" panose="02020603050405020304" pitchFamily="18" charset="0"/>
              </a:rPr>
              <a:t>근대 일본의 마지막</a:t>
            </a:r>
            <a:r>
              <a:rPr lang="en-US" altLang="ko-KR" sz="2000" dirty="0">
                <a:effectLst/>
                <a:latin typeface="+mn-ea"/>
                <a:cs typeface="Times New Roman" panose="02020603050405020304" pitchFamily="18" charset="0"/>
              </a:rPr>
              <a:t>, 1945</a:t>
            </a:r>
            <a:r>
              <a:rPr lang="ko-KR" altLang="ko-KR" sz="2000" dirty="0">
                <a:effectLst/>
                <a:latin typeface="+mn-ea"/>
                <a:cs typeface="Times New Roman" panose="02020603050405020304" pitchFamily="18" charset="0"/>
              </a:rPr>
              <a:t>년 태평양전쟁 패전 이후로 일본 제국은 패망하고 미 군정을 거쳐 한반도의 전쟁특수로 복구에 성공하면서 미국과의 신뢰를 중시하며 반공정책을 추진하는 등</a:t>
            </a:r>
            <a:r>
              <a:rPr lang="en-US" altLang="ko-KR" sz="20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2000" dirty="0">
                <a:effectLst/>
                <a:latin typeface="+mn-ea"/>
                <a:cs typeface="Times New Roman" panose="02020603050405020304" pitchFamily="18" charset="0"/>
              </a:rPr>
              <a:t>불과 패전</a:t>
            </a:r>
            <a:r>
              <a:rPr lang="en-US" altLang="ko-KR" sz="2000" dirty="0">
                <a:effectLst/>
                <a:latin typeface="+mn-ea"/>
                <a:cs typeface="Times New Roman" panose="02020603050405020304" pitchFamily="18" charset="0"/>
              </a:rPr>
              <a:t> 10</a:t>
            </a:r>
            <a:r>
              <a:rPr lang="ko-KR" altLang="ko-KR" sz="2000" dirty="0">
                <a:effectLst/>
                <a:latin typeface="+mn-ea"/>
                <a:cs typeface="Times New Roman" panose="02020603050405020304" pitchFamily="18" charset="0"/>
              </a:rPr>
              <a:t>년도 채 되지 않아 경제와 사회가 모두 안정을 찾았다</a:t>
            </a:r>
            <a:r>
              <a:rPr lang="en-US" altLang="ko-KR" sz="2000" dirty="0">
                <a:effectLst/>
                <a:latin typeface="+mn-ea"/>
                <a:cs typeface="Times New Roman" panose="02020603050405020304" pitchFamily="18" charset="0"/>
              </a:rPr>
              <a:t>.</a:t>
            </a:r>
          </a:p>
          <a:p>
            <a:endParaRPr lang="en-US" altLang="ko-KR" sz="2000" dirty="0">
              <a:latin typeface="+mn-ea"/>
              <a:cs typeface="Times New Roman" panose="02020603050405020304" pitchFamily="18" charset="0"/>
            </a:endParaRPr>
          </a:p>
          <a:p>
            <a:r>
              <a:rPr lang="en-US" altLang="ko-KR" sz="20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2000" dirty="0">
                <a:effectLst/>
                <a:latin typeface="+mn-ea"/>
                <a:cs typeface="Times New Roman" panose="02020603050405020304" pitchFamily="18" charset="0"/>
              </a:rPr>
              <a:t>이후 시행된 현행 일본 헌법에 의하여 천황이라는 지위는 사실상 박탈되고</a:t>
            </a:r>
            <a:r>
              <a:rPr lang="en-US" altLang="ko-KR" sz="20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2000" dirty="0">
                <a:effectLst/>
                <a:latin typeface="+mn-ea"/>
                <a:cs typeface="Times New Roman" panose="02020603050405020304" pitchFamily="18" charset="0"/>
              </a:rPr>
              <a:t>현행 </a:t>
            </a:r>
            <a:r>
              <a:rPr lang="en-US" altLang="ko-KR" sz="2000" dirty="0">
                <a:effectLst/>
                <a:latin typeface="+mn-ea"/>
                <a:cs typeface="Times New Roman" panose="02020603050405020304" pitchFamily="18" charset="0"/>
              </a:rPr>
              <a:t>3</a:t>
            </a:r>
            <a:r>
              <a:rPr lang="ko-KR" altLang="ko-KR" sz="2000" dirty="0">
                <a:effectLst/>
                <a:latin typeface="+mn-ea"/>
                <a:cs typeface="Times New Roman" panose="02020603050405020304" pitchFamily="18" charset="0"/>
              </a:rPr>
              <a:t>권 체제로의 전환이 이루어졌다</a:t>
            </a:r>
            <a:r>
              <a:rPr lang="en-US" altLang="ko-KR" sz="2000" dirty="0">
                <a:effectLst/>
                <a:latin typeface="+mn-ea"/>
                <a:cs typeface="Times New Roman" panose="02020603050405020304" pitchFamily="18" charset="0"/>
              </a:rPr>
              <a:t>. </a:t>
            </a:r>
            <a:r>
              <a:rPr lang="ko-KR" altLang="ko-KR" sz="2000" dirty="0">
                <a:effectLst/>
                <a:latin typeface="+mn-ea"/>
                <a:cs typeface="Times New Roman" panose="02020603050405020304" pitchFamily="18" charset="0"/>
              </a:rPr>
              <a:t>사실 이전의 일본제국 시절에도 의회의 기능이 있었고</a:t>
            </a:r>
            <a:r>
              <a:rPr lang="en-US" altLang="ko-KR" sz="20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2000" dirty="0">
                <a:effectLst/>
                <a:latin typeface="+mn-ea"/>
                <a:cs typeface="Times New Roman" panose="02020603050405020304" pitchFamily="18" charset="0"/>
              </a:rPr>
              <a:t>현재와 같은 양원제였으나</a:t>
            </a:r>
            <a:r>
              <a:rPr lang="en-US" altLang="ko-KR" sz="20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2000" dirty="0">
                <a:effectLst/>
                <a:latin typeface="+mn-ea"/>
                <a:cs typeface="Times New Roman" panose="02020603050405020304" pitchFamily="18" charset="0"/>
              </a:rPr>
              <a:t>제국의 의회는 권한이 매우 제한되고</a:t>
            </a:r>
            <a:r>
              <a:rPr lang="en-US" altLang="ko-KR" sz="20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2000" dirty="0">
                <a:effectLst/>
                <a:latin typeface="+mn-ea"/>
                <a:cs typeface="Times New Roman" panose="02020603050405020304" pitchFamily="18" charset="0"/>
              </a:rPr>
              <a:t>투표권도 차별이 존재하는</a:t>
            </a:r>
            <a:r>
              <a:rPr lang="en-US" altLang="ko-KR" sz="20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2000" dirty="0">
                <a:effectLst/>
                <a:latin typeface="+mn-ea"/>
                <a:cs typeface="Times New Roman" panose="02020603050405020304" pitchFamily="18" charset="0"/>
              </a:rPr>
              <a:t>민주적인 사회가 아니었기에 유명무실한 상황이었다</a:t>
            </a:r>
            <a:r>
              <a:rPr lang="en-US" altLang="ko-KR" sz="2000" dirty="0">
                <a:effectLst/>
                <a:latin typeface="+mn-ea"/>
                <a:cs typeface="Times New Roman" panose="02020603050405020304" pitchFamily="18" charset="0"/>
              </a:rPr>
              <a:t>.</a:t>
            </a:r>
            <a:endParaRPr lang="ko-KR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38103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02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일본의정치와 경제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BECF7A-C749-4885-8E3D-D24A4B9775A8}"/>
              </a:ext>
            </a:extLst>
          </p:cNvPr>
          <p:cNvSpPr txBox="1"/>
          <p:nvPr/>
        </p:nvSpPr>
        <p:spPr>
          <a:xfrm>
            <a:off x="971600" y="3933056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그러던 와중 헌법이 개정되고 군정체제 덕에 미국의 영향을 받아 새로운 정당이 생기며 여러 개의 당이 분립하는 상태가 이어지다 </a:t>
            </a:r>
            <a:r>
              <a:rPr lang="en-US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1955</a:t>
            </a:r>
            <a:r>
              <a:rPr lang="ko-KR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년 일본사회당 우파와 좌파가 통일</a:t>
            </a:r>
            <a:r>
              <a:rPr lang="en-US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일본민주당과 자유당 및 기타 소정당이 합동하며 자유민주당</a:t>
            </a:r>
            <a:r>
              <a:rPr lang="en-US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이후 자민당으로 칭함</a:t>
            </a:r>
            <a:r>
              <a:rPr lang="en-US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), </a:t>
            </a:r>
            <a:r>
              <a:rPr lang="ko-KR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일본사회당</a:t>
            </a:r>
            <a:r>
              <a:rPr lang="en-US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이후 사회당으로 칭함</a:t>
            </a:r>
            <a:r>
              <a:rPr lang="en-US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r>
              <a:rPr lang="ko-KR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 여당으로 자리잡게 된</a:t>
            </a:r>
            <a:r>
              <a:rPr lang="en-US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일명 </a:t>
            </a:r>
            <a:r>
              <a:rPr lang="en-US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55</a:t>
            </a:r>
            <a:r>
              <a:rPr lang="ko-KR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년 체제가 시작된다</a:t>
            </a:r>
            <a:r>
              <a:rPr lang="en-US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en-US" sz="20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BACA642-3D4A-4F0E-93F3-3F214F078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16" y="1673349"/>
            <a:ext cx="936104" cy="1937735"/>
          </a:xfrm>
          <a:prstGeom prst="rect">
            <a:avLst/>
          </a:prstGeom>
        </p:spPr>
      </p:pic>
      <p:pic>
        <p:nvPicPr>
          <p:cNvPr id="11" name="그림 10" descr="개체, 시계, 표지판, 앉아있는이(가) 표시된 사진&#10;&#10;자동 생성된 설명">
            <a:extLst>
              <a:ext uri="{FF2B5EF4-FFF2-40B4-BE49-F238E27FC236}">
                <a16:creationId xmlns:a16="http://schemas.microsoft.com/office/drawing/2014/main" id="{3B7784EB-3865-4038-ACC4-454F9ED79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28" y="2314661"/>
            <a:ext cx="2448505" cy="873300"/>
          </a:xfrm>
          <a:prstGeom prst="rect">
            <a:avLst/>
          </a:prstGeom>
        </p:spPr>
      </p:pic>
      <p:sp>
        <p:nvSpPr>
          <p:cNvPr id="13" name="화살표: 왼쪽/오른쪽 12">
            <a:extLst>
              <a:ext uri="{FF2B5EF4-FFF2-40B4-BE49-F238E27FC236}">
                <a16:creationId xmlns:a16="http://schemas.microsoft.com/office/drawing/2014/main" id="{AD38B7CF-C8FD-4E78-8C51-429744DA9124}"/>
              </a:ext>
            </a:extLst>
          </p:cNvPr>
          <p:cNvSpPr/>
          <p:nvPr/>
        </p:nvSpPr>
        <p:spPr>
          <a:xfrm>
            <a:off x="4031940" y="2491307"/>
            <a:ext cx="1080120" cy="69665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FAFEE9F-23A4-4248-904F-C5A628B283C6}"/>
              </a:ext>
            </a:extLst>
          </p:cNvPr>
          <p:cNvSpPr/>
          <p:nvPr/>
        </p:nvSpPr>
        <p:spPr>
          <a:xfrm>
            <a:off x="179512" y="271681"/>
            <a:ext cx="15376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pc="-150" dirty="0">
                <a:solidFill>
                  <a:schemeClr val="bg1"/>
                </a:solidFill>
                <a:latin typeface="+mj-ea"/>
              </a:rPr>
              <a:t>전 후 일본의 정치 상황</a:t>
            </a:r>
            <a:endParaRPr lang="en-US" altLang="ko-KR" sz="1200" b="1" spc="-150" dirty="0">
              <a:solidFill>
                <a:schemeClr val="bg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08217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02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83768" y="141277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pc="-150" dirty="0">
                <a:solidFill>
                  <a:schemeClr val="tx2"/>
                </a:solidFill>
              </a:rPr>
              <a:t>[   </a:t>
            </a:r>
            <a:r>
              <a:rPr lang="ko-KR" altLang="en-US" b="1" spc="-150" dirty="0">
                <a:solidFill>
                  <a:schemeClr val="tx2"/>
                </a:solidFill>
              </a:rPr>
              <a:t>전 후 일본의 정당들   </a:t>
            </a:r>
            <a:r>
              <a:rPr lang="en-US" altLang="ko-KR" b="1" spc="-150" dirty="0">
                <a:solidFill>
                  <a:schemeClr val="tx2"/>
                </a:solidFill>
              </a:rPr>
              <a:t>]</a:t>
            </a:r>
            <a:endParaRPr lang="ko-KR" altLang="en-US" b="1" spc="-150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3568" y="220486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  <a:p>
            <a:endParaRPr lang="ko-KR" altLang="en-US" dirty="0"/>
          </a:p>
        </p:txBody>
      </p:sp>
      <p:graphicFrame>
        <p:nvGraphicFramePr>
          <p:cNvPr id="29" name="다이어그램 28"/>
          <p:cNvGraphicFramePr/>
          <p:nvPr>
            <p:extLst>
              <p:ext uri="{D42A27DB-BD31-4B8C-83A1-F6EECF244321}">
                <p14:modId xmlns:p14="http://schemas.microsoft.com/office/powerpoint/2010/main" val="473155313"/>
              </p:ext>
            </p:extLst>
          </p:nvPr>
        </p:nvGraphicFramePr>
        <p:xfrm>
          <a:off x="1187624" y="2101304"/>
          <a:ext cx="69364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일본의정치와 경제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B7BF9C6-BB35-419A-8009-C095E44CED26}"/>
              </a:ext>
            </a:extLst>
          </p:cNvPr>
          <p:cNvSpPr/>
          <p:nvPr/>
        </p:nvSpPr>
        <p:spPr>
          <a:xfrm>
            <a:off x="179512" y="271681"/>
            <a:ext cx="15376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pc="-150" dirty="0">
                <a:solidFill>
                  <a:schemeClr val="bg1"/>
                </a:solidFill>
                <a:latin typeface="+mj-ea"/>
              </a:rPr>
              <a:t>전 후 일본의 정치 상황</a:t>
            </a:r>
            <a:endParaRPr lang="en-US" altLang="ko-KR" sz="1200" b="1" spc="-150" dirty="0">
              <a:solidFill>
                <a:schemeClr val="bg1"/>
              </a:solidFill>
              <a:latin typeface="+mj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02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일본의정치와 경제</a:t>
            </a:r>
          </a:p>
        </p:txBody>
      </p:sp>
      <p:pic>
        <p:nvPicPr>
          <p:cNvPr id="11" name="그림 10" descr="텍스트이(가) 표시된 사진&#10;&#10;자동 생성된 설명">
            <a:extLst>
              <a:ext uri="{FF2B5EF4-FFF2-40B4-BE49-F238E27FC236}">
                <a16:creationId xmlns:a16="http://schemas.microsoft.com/office/drawing/2014/main" id="{CDE5FFD9-A618-4507-AD57-CA9C8F721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2376264" cy="38103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C1E36E-2FF4-4F78-AC42-1E8D46355FBA}"/>
              </a:ext>
            </a:extLst>
          </p:cNvPr>
          <p:cNvSpPr txBox="1"/>
          <p:nvPr/>
        </p:nvSpPr>
        <p:spPr>
          <a:xfrm>
            <a:off x="4499992" y="2371796"/>
            <a:ext cx="36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헌법 개정절차에 따라서 의원 투표율 중 </a:t>
            </a:r>
            <a:r>
              <a:rPr lang="en-US" altLang="ko-KR" sz="2000" dirty="0"/>
              <a:t>3</a:t>
            </a:r>
            <a:r>
              <a:rPr lang="ko-KR" altLang="en-US" sz="2000" dirty="0"/>
              <a:t>분의 </a:t>
            </a:r>
            <a:r>
              <a:rPr lang="en-US" altLang="ko-KR" sz="2000" dirty="0"/>
              <a:t>2 </a:t>
            </a:r>
            <a:r>
              <a:rPr lang="ko-KR" altLang="en-US" sz="2000" dirty="0"/>
              <a:t>이상이 찬성을 해야 하므로 의석수의 확보가 필수적인 조건</a:t>
            </a:r>
            <a:r>
              <a:rPr lang="en-US" altLang="ko-KR" sz="2000" dirty="0"/>
              <a:t>. </a:t>
            </a:r>
            <a:r>
              <a:rPr lang="ko-KR" altLang="en-US" sz="2000" dirty="0"/>
              <a:t>하지만 </a:t>
            </a:r>
            <a:r>
              <a:rPr lang="en-US" altLang="ko-KR" sz="2000" dirty="0"/>
              <a:t>55</a:t>
            </a:r>
            <a:r>
              <a:rPr lang="ko-KR" altLang="en-US" sz="2000" dirty="0"/>
              <a:t>년 체제당시엔 자유민주당이 과반수의 </a:t>
            </a:r>
            <a:r>
              <a:rPr lang="ko-KR" altLang="en-US" sz="2000" dirty="0" err="1"/>
              <a:t>의석수를</a:t>
            </a:r>
            <a:r>
              <a:rPr lang="ko-KR" altLang="en-US" sz="2000" dirty="0"/>
              <a:t> 채웠지만</a:t>
            </a:r>
            <a:r>
              <a:rPr lang="en-US" altLang="ko-KR" sz="2000" dirty="0"/>
              <a:t>, </a:t>
            </a:r>
            <a:r>
              <a:rPr lang="ko-KR" altLang="en-US" sz="2000" dirty="0"/>
              <a:t>일본사회당에 밀려</a:t>
            </a:r>
            <a:r>
              <a:rPr lang="en-US" altLang="ko-KR" sz="2000" dirty="0"/>
              <a:t>, 3</a:t>
            </a:r>
            <a:r>
              <a:rPr lang="ko-KR" altLang="en-US" sz="2000" dirty="0"/>
              <a:t>분의 </a:t>
            </a:r>
            <a:r>
              <a:rPr lang="en-US" altLang="ko-KR" sz="2000" dirty="0"/>
              <a:t>2</a:t>
            </a:r>
            <a:r>
              <a:rPr lang="ko-KR" altLang="en-US" sz="2000" dirty="0"/>
              <a:t>를 넘지 못하여 지금까지 개헌을 이루지 못하였다</a:t>
            </a:r>
            <a:r>
              <a:rPr lang="en-US" altLang="ko-KR" sz="2000" dirty="0"/>
              <a:t>.</a:t>
            </a:r>
            <a:r>
              <a:rPr lang="ko-KR" altLang="en-US" sz="2000" dirty="0"/>
              <a:t> 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731010C-7371-4622-B4F6-58FACC5B6D9E}"/>
              </a:ext>
            </a:extLst>
          </p:cNvPr>
          <p:cNvSpPr/>
          <p:nvPr/>
        </p:nvSpPr>
        <p:spPr>
          <a:xfrm>
            <a:off x="179512" y="271681"/>
            <a:ext cx="15376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pc="-150" dirty="0">
                <a:solidFill>
                  <a:schemeClr val="bg1"/>
                </a:solidFill>
                <a:latin typeface="+mj-ea"/>
              </a:rPr>
              <a:t>전 후 일본의 정치 상황</a:t>
            </a:r>
            <a:endParaRPr lang="en-US" altLang="ko-KR" sz="1200" b="1" spc="-150" dirty="0">
              <a:solidFill>
                <a:schemeClr val="bg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27620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54942" y="271681"/>
            <a:ext cx="1508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spc="-150" dirty="0">
                <a:solidFill>
                  <a:schemeClr val="bg1"/>
                </a:solidFill>
                <a:latin typeface="+mj-ea"/>
              </a:rPr>
              <a:t>55</a:t>
            </a:r>
            <a:r>
              <a:rPr lang="ko-KR" altLang="en-US" sz="1200" b="1" spc="-150" dirty="0">
                <a:solidFill>
                  <a:schemeClr val="bg1"/>
                </a:solidFill>
                <a:latin typeface="+mj-ea"/>
              </a:rPr>
              <a:t>년 체제와 독점 정치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03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일본의정치와 경제</a:t>
            </a:r>
          </a:p>
        </p:txBody>
      </p:sp>
      <p:pic>
        <p:nvPicPr>
          <p:cNvPr id="5" name="그림 4" descr="실내, 남자, 테이블, 앉아있는이(가) 표시된 사진&#10;&#10;자동 생성된 설명">
            <a:extLst>
              <a:ext uri="{FF2B5EF4-FFF2-40B4-BE49-F238E27FC236}">
                <a16:creationId xmlns:a16="http://schemas.microsoft.com/office/drawing/2014/main" id="{89CE01DB-DA0E-4207-8FE3-0BDFD9A6F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24531"/>
            <a:ext cx="1872208" cy="2416850"/>
          </a:xfrm>
          <a:prstGeom prst="rect">
            <a:avLst/>
          </a:prstGeom>
        </p:spPr>
      </p:pic>
      <p:pic>
        <p:nvPicPr>
          <p:cNvPr id="11" name="그림 10" descr="사람, 남자, 실내, 사진이(가) 표시된 사진&#10;&#10;자동 생성된 설명">
            <a:extLst>
              <a:ext uri="{FF2B5EF4-FFF2-40B4-BE49-F238E27FC236}">
                <a16:creationId xmlns:a16="http://schemas.microsoft.com/office/drawing/2014/main" id="{5A2FD81B-CB8D-435D-ACB4-DF194EE6B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24531"/>
            <a:ext cx="1872208" cy="2416850"/>
          </a:xfrm>
          <a:prstGeom prst="rect">
            <a:avLst/>
          </a:prstGeom>
        </p:spPr>
      </p:pic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0BFBE665-476A-492B-A0AD-988C75F60CBD}"/>
              </a:ext>
            </a:extLst>
          </p:cNvPr>
          <p:cNvSpPr/>
          <p:nvPr/>
        </p:nvSpPr>
        <p:spPr>
          <a:xfrm>
            <a:off x="4067944" y="2636912"/>
            <a:ext cx="100811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1C9D2C-8739-4EC1-A8A6-512C7EB18CF8}"/>
              </a:ext>
            </a:extLst>
          </p:cNvPr>
          <p:cNvSpPr txBox="1"/>
          <p:nvPr/>
        </p:nvSpPr>
        <p:spPr>
          <a:xfrm>
            <a:off x="899592" y="4733267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왼쪽이 요시다 시게루 총리 오른쪽이 기시 </a:t>
            </a:r>
            <a:r>
              <a:rPr lang="ko-KR" altLang="en-US" dirty="0" err="1"/>
              <a:t>노부스케</a:t>
            </a:r>
            <a:r>
              <a:rPr lang="ko-KR" altLang="en-US" dirty="0"/>
              <a:t> 총리</a:t>
            </a:r>
            <a:r>
              <a:rPr lang="en-US" altLang="ko-KR" dirty="0"/>
              <a:t>. </a:t>
            </a:r>
            <a:r>
              <a:rPr lang="ko-KR" altLang="en-US" dirty="0"/>
              <a:t>요시다가 자유당과 민주당을 합쳐서 자민당을 성립시키고</a:t>
            </a:r>
            <a:r>
              <a:rPr lang="en-US" altLang="ko-KR" dirty="0"/>
              <a:t>,</a:t>
            </a:r>
            <a:r>
              <a:rPr lang="ko-KR" altLang="en-US" dirty="0"/>
              <a:t> 보수진영이 확장되면서 안정궤도에 들어서자</a:t>
            </a:r>
            <a:r>
              <a:rPr lang="en-US" altLang="ko-KR" dirty="0"/>
              <a:t>, </a:t>
            </a:r>
            <a:r>
              <a:rPr lang="ko-KR" altLang="en-US" dirty="0"/>
              <a:t>후임인</a:t>
            </a:r>
            <a:r>
              <a:rPr lang="en-US" altLang="ko-KR" dirty="0"/>
              <a:t> </a:t>
            </a:r>
            <a:r>
              <a:rPr lang="ko-KR" altLang="en-US" dirty="0"/>
              <a:t>기시는 미일안보조약 개정과 함께 개헌에 대해 논의하기 시작하였다</a:t>
            </a:r>
            <a:r>
              <a:rPr lang="en-US" altLang="ko-KR" dirty="0"/>
              <a:t>. </a:t>
            </a:r>
            <a:r>
              <a:rPr lang="ko-KR" altLang="en-US" dirty="0"/>
              <a:t>하지만 이에 반하는 안보투쟁이 발생하면서 사퇴하게 되었다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2215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03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일본의정치와 경제</a:t>
            </a:r>
          </a:p>
        </p:txBody>
      </p:sp>
      <p:pic>
        <p:nvPicPr>
          <p:cNvPr id="5" name="그림 4" descr="사람, 남자, 넥타이, 사진이(가) 표시된 사진&#10;&#10;자동 생성된 설명">
            <a:extLst>
              <a:ext uri="{FF2B5EF4-FFF2-40B4-BE49-F238E27FC236}">
                <a16:creationId xmlns:a16="http://schemas.microsoft.com/office/drawing/2014/main" id="{591183BB-81B4-4BB4-B5B5-B3349EE20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18" y="1746189"/>
            <a:ext cx="1785747" cy="2457450"/>
          </a:xfrm>
          <a:prstGeom prst="rect">
            <a:avLst/>
          </a:prstGeom>
        </p:spPr>
      </p:pic>
      <p:pic>
        <p:nvPicPr>
          <p:cNvPr id="7" name="그림 6" descr="남자, 사람, 실내, 정장이(가) 표시된 사진&#10;&#10;자동 생성된 설명">
            <a:extLst>
              <a:ext uri="{FF2B5EF4-FFF2-40B4-BE49-F238E27FC236}">
                <a16:creationId xmlns:a16="http://schemas.microsoft.com/office/drawing/2014/main" id="{24610ACC-0469-4F5F-8FC0-215421157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1746189"/>
            <a:ext cx="1905000" cy="2457450"/>
          </a:xfrm>
          <a:prstGeom prst="rect">
            <a:avLst/>
          </a:prstGeom>
        </p:spPr>
      </p:pic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35048F69-9E97-4939-AF67-62F4D0FBFDD0}"/>
              </a:ext>
            </a:extLst>
          </p:cNvPr>
          <p:cNvSpPr/>
          <p:nvPr/>
        </p:nvSpPr>
        <p:spPr>
          <a:xfrm>
            <a:off x="4067944" y="2636912"/>
            <a:ext cx="100811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569F30-49EB-4307-A4CB-847B4446A7F1}"/>
              </a:ext>
            </a:extLst>
          </p:cNvPr>
          <p:cNvSpPr txBox="1"/>
          <p:nvPr/>
        </p:nvSpPr>
        <p:spPr>
          <a:xfrm>
            <a:off x="860385" y="4523332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왼쪽부터 </a:t>
            </a:r>
            <a:r>
              <a:rPr lang="ko-KR" altLang="en-US" dirty="0" err="1"/>
              <a:t>이케다</a:t>
            </a:r>
            <a:r>
              <a:rPr lang="ko-KR" altLang="en-US" dirty="0"/>
              <a:t> </a:t>
            </a:r>
            <a:r>
              <a:rPr lang="ko-KR" altLang="en-US" dirty="0" err="1"/>
              <a:t>하야토</a:t>
            </a:r>
            <a:r>
              <a:rPr lang="en-US" altLang="ko-KR" dirty="0"/>
              <a:t>, </a:t>
            </a:r>
            <a:r>
              <a:rPr lang="ko-KR" altLang="en-US" dirty="0"/>
              <a:t>사토 </a:t>
            </a:r>
            <a:r>
              <a:rPr lang="ko-KR" altLang="en-US" dirty="0" err="1"/>
              <a:t>에이사쿠</a:t>
            </a:r>
            <a:r>
              <a:rPr lang="en-US" altLang="ko-KR" dirty="0"/>
              <a:t>. </a:t>
            </a:r>
            <a:r>
              <a:rPr lang="ko-KR" altLang="en-US" dirty="0" err="1"/>
              <a:t>이케다</a:t>
            </a:r>
            <a:r>
              <a:rPr lang="ko-KR" altLang="en-US" dirty="0"/>
              <a:t> 내각은 기시 내각에 일어났던 안보 투쟁을 거쳐서 정치권보다 경제권에 집중하기 시작했고</a:t>
            </a:r>
            <a:r>
              <a:rPr lang="en-US" altLang="ko-KR" dirty="0"/>
              <a:t>, </a:t>
            </a:r>
            <a:r>
              <a:rPr lang="ko-KR" altLang="en-US" dirty="0"/>
              <a:t>결실을 맺어</a:t>
            </a:r>
            <a:r>
              <a:rPr lang="en-US" altLang="ko-KR" dirty="0"/>
              <a:t>, </a:t>
            </a:r>
            <a:r>
              <a:rPr lang="ko-KR" altLang="en-US" dirty="0"/>
              <a:t>경제가 급성장을 이루게 된다</a:t>
            </a:r>
            <a:r>
              <a:rPr lang="en-US" altLang="ko-KR" dirty="0"/>
              <a:t>. </a:t>
            </a:r>
            <a:r>
              <a:rPr lang="ko-KR" altLang="en-US" dirty="0"/>
              <a:t>이에 정치권의 안정까지 얻게 되면서</a:t>
            </a:r>
            <a:r>
              <a:rPr lang="en-US" altLang="ko-KR" dirty="0"/>
              <a:t>, </a:t>
            </a:r>
            <a:r>
              <a:rPr lang="ko-KR" altLang="en-US" dirty="0"/>
              <a:t>사토 정권까지 이어지는데</a:t>
            </a:r>
            <a:r>
              <a:rPr lang="en-US" altLang="ko-KR" dirty="0"/>
              <a:t>, </a:t>
            </a:r>
            <a:r>
              <a:rPr lang="ko-KR" altLang="en-US" dirty="0"/>
              <a:t>사토는 경제 성장에 더불어 비핵화에 의거한 미일회담</a:t>
            </a:r>
            <a:r>
              <a:rPr lang="en-US" altLang="ko-KR" dirty="0"/>
              <a:t>, </a:t>
            </a:r>
            <a:r>
              <a:rPr lang="ko-KR" altLang="en-US" dirty="0"/>
              <a:t>오키나와 </a:t>
            </a:r>
            <a:r>
              <a:rPr lang="ko-KR" altLang="en-US" dirty="0" err="1"/>
              <a:t>반환등의</a:t>
            </a:r>
            <a:r>
              <a:rPr lang="ko-KR" altLang="en-US" dirty="0"/>
              <a:t> 무난하고도 안정적인 정치가 가능했다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8930AA8-9CC2-4CD8-BFDB-C7A63C48F9A4}"/>
              </a:ext>
            </a:extLst>
          </p:cNvPr>
          <p:cNvSpPr/>
          <p:nvPr/>
        </p:nvSpPr>
        <p:spPr>
          <a:xfrm>
            <a:off x="254942" y="271681"/>
            <a:ext cx="1508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spc="-150" dirty="0">
                <a:solidFill>
                  <a:schemeClr val="bg1"/>
                </a:solidFill>
                <a:latin typeface="+mj-ea"/>
              </a:rPr>
              <a:t>55</a:t>
            </a:r>
            <a:r>
              <a:rPr lang="ko-KR" altLang="en-US" sz="1200" b="1" spc="-150" dirty="0">
                <a:solidFill>
                  <a:schemeClr val="bg1"/>
                </a:solidFill>
                <a:latin typeface="+mj-ea"/>
              </a:rPr>
              <a:t>년 체제와 독점 정치</a:t>
            </a:r>
          </a:p>
        </p:txBody>
      </p:sp>
    </p:spTree>
    <p:extLst>
      <p:ext uri="{BB962C8B-B14F-4D97-AF65-F5344CB8AC3E}">
        <p14:creationId xmlns:p14="http://schemas.microsoft.com/office/powerpoint/2010/main" val="1263632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03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일본의정치와 경제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3E4FF8E-344F-46FD-A89E-F61158D6DB9D}"/>
              </a:ext>
            </a:extLst>
          </p:cNvPr>
          <p:cNvSpPr/>
          <p:nvPr/>
        </p:nvSpPr>
        <p:spPr>
          <a:xfrm>
            <a:off x="254942" y="271681"/>
            <a:ext cx="1508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spc="-150" dirty="0">
                <a:solidFill>
                  <a:schemeClr val="bg1"/>
                </a:solidFill>
                <a:latin typeface="+mj-ea"/>
              </a:rPr>
              <a:t>55</a:t>
            </a:r>
            <a:r>
              <a:rPr lang="ko-KR" altLang="en-US" sz="1200" b="1" spc="-150" dirty="0">
                <a:solidFill>
                  <a:schemeClr val="bg1"/>
                </a:solidFill>
                <a:latin typeface="+mj-ea"/>
              </a:rPr>
              <a:t>년 체제와 독점 정치</a:t>
            </a:r>
          </a:p>
        </p:txBody>
      </p:sp>
      <p:pic>
        <p:nvPicPr>
          <p:cNvPr id="6" name="그림 5" descr="사람, 남자, 정장, 서있는이(가) 표시된 사진&#10;&#10;자동 생성된 설명">
            <a:extLst>
              <a:ext uri="{FF2B5EF4-FFF2-40B4-BE49-F238E27FC236}">
                <a16:creationId xmlns:a16="http://schemas.microsoft.com/office/drawing/2014/main" id="{143AB81E-BF1B-4F54-B0DE-8F023F009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6605"/>
            <a:ext cx="1944216" cy="250803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5EED149F-FA1D-4C13-AAEA-D16B8CD79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06604"/>
            <a:ext cx="1944216" cy="2508039"/>
          </a:xfrm>
          <a:prstGeom prst="rect">
            <a:avLst/>
          </a:prstGeom>
        </p:spPr>
      </p:pic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179F4E6E-1EBA-400B-8F9A-4926C8D06F80}"/>
              </a:ext>
            </a:extLst>
          </p:cNvPr>
          <p:cNvSpPr/>
          <p:nvPr/>
        </p:nvSpPr>
        <p:spPr>
          <a:xfrm>
            <a:off x="4067944" y="2636912"/>
            <a:ext cx="100811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B3AE2D-0C6A-480A-9184-EA919A198CAC}"/>
              </a:ext>
            </a:extLst>
          </p:cNvPr>
          <p:cNvSpPr txBox="1"/>
          <p:nvPr/>
        </p:nvSpPr>
        <p:spPr>
          <a:xfrm>
            <a:off x="683568" y="4581128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왼쪽부터 다나카 </a:t>
            </a:r>
            <a:r>
              <a:rPr lang="ko-KR" altLang="en-US" dirty="0" err="1"/>
              <a:t>가쿠에이</a:t>
            </a:r>
            <a:r>
              <a:rPr lang="en-US" altLang="ko-KR" dirty="0"/>
              <a:t>, </a:t>
            </a:r>
            <a:r>
              <a:rPr lang="ko-KR" altLang="en-US" dirty="0" err="1"/>
              <a:t>호소카와</a:t>
            </a:r>
            <a:r>
              <a:rPr lang="ko-KR" altLang="en-US" dirty="0"/>
              <a:t> </a:t>
            </a:r>
            <a:r>
              <a:rPr lang="ko-KR" altLang="en-US" dirty="0" err="1"/>
              <a:t>모리히로</a:t>
            </a:r>
            <a:r>
              <a:rPr lang="en-US" altLang="ko-KR" dirty="0"/>
              <a:t>. </a:t>
            </a:r>
            <a:r>
              <a:rPr lang="ko-KR" altLang="en-US" dirty="0" err="1"/>
              <a:t>이케다와</a:t>
            </a:r>
            <a:r>
              <a:rPr lang="ko-KR" altLang="en-US" dirty="0"/>
              <a:t> 사토 내각으로부터 자민당의 전성기를 맞이했지만</a:t>
            </a:r>
            <a:r>
              <a:rPr lang="en-US" altLang="ko-KR" dirty="0"/>
              <a:t>, </a:t>
            </a:r>
            <a:r>
              <a:rPr lang="ko-KR" altLang="en-US" dirty="0"/>
              <a:t>이후 다나카 내각 퇴진 후에 록히드 사건이 발생하면서 자민당 내부의 부정부패</a:t>
            </a:r>
            <a:r>
              <a:rPr lang="en-US" altLang="ko-KR" dirty="0"/>
              <a:t>, </a:t>
            </a:r>
            <a:r>
              <a:rPr lang="ko-KR" altLang="en-US" dirty="0"/>
              <a:t>정경유착의 문제가 심화되다가 이후 </a:t>
            </a:r>
            <a:r>
              <a:rPr lang="en-US" altLang="ko-KR" dirty="0"/>
              <a:t>1993</a:t>
            </a:r>
            <a:r>
              <a:rPr lang="ko-KR" altLang="en-US" dirty="0"/>
              <a:t>년</a:t>
            </a:r>
            <a:r>
              <a:rPr lang="en-US" altLang="ko-KR" dirty="0"/>
              <a:t>, 55</a:t>
            </a:r>
            <a:r>
              <a:rPr lang="ko-KR" altLang="en-US" dirty="0" err="1"/>
              <a:t>년체제의</a:t>
            </a:r>
            <a:r>
              <a:rPr lang="ko-KR" altLang="en-US" dirty="0"/>
              <a:t> 끝을 맺고</a:t>
            </a:r>
            <a:r>
              <a:rPr lang="en-US" altLang="ko-KR" dirty="0"/>
              <a:t> </a:t>
            </a:r>
            <a:r>
              <a:rPr lang="ko-KR" altLang="en-US" dirty="0"/>
              <a:t>비 자민당 소속 </a:t>
            </a:r>
            <a:r>
              <a:rPr lang="ko-KR" altLang="en-US" dirty="0" err="1"/>
              <a:t>호소카와</a:t>
            </a:r>
            <a:r>
              <a:rPr lang="ko-KR" altLang="en-US" dirty="0"/>
              <a:t> </a:t>
            </a:r>
            <a:r>
              <a:rPr lang="ko-KR" altLang="en-US" dirty="0" err="1"/>
              <a:t>모리히로가</a:t>
            </a:r>
            <a:r>
              <a:rPr lang="ko-KR" altLang="en-US" dirty="0"/>
              <a:t> 총리가 되었다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110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384903" y="3501008"/>
            <a:ext cx="1368152" cy="194421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100" b="1" dirty="0">
              <a:solidFill>
                <a:schemeClr val="tx1"/>
              </a:solidFill>
            </a:endParaRPr>
          </a:p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-</a:t>
            </a:r>
            <a:r>
              <a:rPr lang="ko-KR" altLang="en-US" sz="1100" b="1" dirty="0">
                <a:solidFill>
                  <a:schemeClr val="tx1"/>
                </a:solidFill>
              </a:rPr>
              <a:t>입헌군주제의 국가 일본</a:t>
            </a:r>
            <a:endParaRPr lang="en-US" altLang="ko-KR" sz="1100" b="1" dirty="0">
              <a:solidFill>
                <a:schemeClr val="tx1"/>
              </a:solidFill>
            </a:endParaRPr>
          </a:p>
          <a:p>
            <a:pPr algn="ctr"/>
            <a:endParaRPr lang="en-US" altLang="ko-KR" sz="1100" b="1" dirty="0">
              <a:solidFill>
                <a:schemeClr val="tx1"/>
              </a:solidFill>
            </a:endParaRPr>
          </a:p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-</a:t>
            </a:r>
            <a:r>
              <a:rPr lang="ko-KR" altLang="en-US" sz="1100" b="1" dirty="0">
                <a:solidFill>
                  <a:schemeClr val="tx1"/>
                </a:solidFill>
              </a:rPr>
              <a:t>의원 내각제 시행</a:t>
            </a:r>
            <a:endParaRPr lang="en-US" altLang="ko-KR" sz="1100" b="1" dirty="0">
              <a:solidFill>
                <a:schemeClr val="tx1"/>
              </a:solidFill>
            </a:endParaRPr>
          </a:p>
          <a:p>
            <a:pPr algn="ctr"/>
            <a:endParaRPr lang="en-US" altLang="ko-KR" sz="1100" b="1" dirty="0">
              <a:solidFill>
                <a:schemeClr val="tx1"/>
              </a:solidFill>
            </a:endParaRPr>
          </a:p>
          <a:p>
            <a:pPr algn="ctr"/>
            <a:endParaRPr lang="ko-KR" altLang="en-US" sz="11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4868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CONTENTS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903" y="1772816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01    02    03    04    05</a:t>
            </a:r>
            <a:endParaRPr lang="ko-KR" altLang="en-US" sz="5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528919" y="2708920"/>
            <a:ext cx="11521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195736" y="2708920"/>
            <a:ext cx="11521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3923928" y="2708920"/>
            <a:ext cx="11521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5652120" y="2708920"/>
            <a:ext cx="11521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7380312" y="2708920"/>
            <a:ext cx="11521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3113" y="2843644"/>
            <a:ext cx="1290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spc="-150" dirty="0">
                <a:solidFill>
                  <a:schemeClr val="bg1"/>
                </a:solidFill>
                <a:latin typeface="+mj-ea"/>
                <a:ea typeface="+mj-ea"/>
              </a:rPr>
              <a:t>입헌주의 국가 일본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156479" y="3484271"/>
            <a:ext cx="1368152" cy="194421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-</a:t>
            </a:r>
            <a:r>
              <a:rPr lang="ko-KR" altLang="en-US" sz="1100" b="1" dirty="0">
                <a:solidFill>
                  <a:schemeClr val="tx1"/>
                </a:solidFill>
              </a:rPr>
              <a:t>제국의 끝과 민주사회의 시작</a:t>
            </a:r>
            <a:endParaRPr lang="en-US" altLang="ko-KR" sz="1100" b="1" dirty="0">
              <a:solidFill>
                <a:schemeClr val="tx1"/>
              </a:solidFill>
            </a:endParaRPr>
          </a:p>
          <a:p>
            <a:pPr algn="ctr"/>
            <a:endParaRPr lang="en-US" altLang="ko-KR" sz="1100" b="1" dirty="0">
              <a:solidFill>
                <a:schemeClr val="tx1"/>
              </a:solidFill>
            </a:endParaRPr>
          </a:p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-55</a:t>
            </a:r>
            <a:r>
              <a:rPr lang="ko-KR" altLang="en-US" sz="1100" b="1" dirty="0" err="1">
                <a:solidFill>
                  <a:schemeClr val="tx1"/>
                </a:solidFill>
              </a:rPr>
              <a:t>년체제의</a:t>
            </a:r>
            <a:r>
              <a:rPr lang="ko-KR" altLang="en-US" sz="1100" b="1" dirty="0">
                <a:solidFill>
                  <a:schemeClr val="tx1"/>
                </a:solidFill>
              </a:rPr>
              <a:t> 출범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3855121" y="3484271"/>
            <a:ext cx="1368152" cy="194421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-</a:t>
            </a:r>
            <a:r>
              <a:rPr lang="ko-KR" altLang="en-US" sz="1100" b="1" dirty="0">
                <a:solidFill>
                  <a:schemeClr val="tx1"/>
                </a:solidFill>
              </a:rPr>
              <a:t>자민당의 탄생과 경제성장</a:t>
            </a:r>
            <a:endParaRPr lang="en-US" altLang="ko-KR" sz="1100" b="1" dirty="0">
              <a:solidFill>
                <a:schemeClr val="tx1"/>
              </a:solidFill>
            </a:endParaRPr>
          </a:p>
          <a:p>
            <a:pPr algn="ctr"/>
            <a:endParaRPr lang="en-US" altLang="ko-KR" sz="1100" b="1" dirty="0">
              <a:solidFill>
                <a:schemeClr val="tx1"/>
              </a:solidFill>
            </a:endParaRPr>
          </a:p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-</a:t>
            </a:r>
            <a:r>
              <a:rPr lang="ko-KR" altLang="en-US" sz="1100" b="1" dirty="0">
                <a:solidFill>
                  <a:schemeClr val="tx1"/>
                </a:solidFill>
              </a:rPr>
              <a:t>부정부패와 몰락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5575466" y="3484271"/>
            <a:ext cx="1368152" cy="194421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-</a:t>
            </a:r>
            <a:r>
              <a:rPr lang="ko-KR" altLang="en-US" sz="1100" b="1" dirty="0" err="1">
                <a:solidFill>
                  <a:schemeClr val="tx1"/>
                </a:solidFill>
              </a:rPr>
              <a:t>호소카와</a:t>
            </a:r>
            <a:r>
              <a:rPr lang="ko-KR" altLang="en-US" sz="1100" b="1" dirty="0">
                <a:solidFill>
                  <a:schemeClr val="tx1"/>
                </a:solidFill>
              </a:rPr>
              <a:t> 연립정당</a:t>
            </a:r>
            <a:endParaRPr lang="en-US" altLang="ko-KR" sz="1100" b="1" dirty="0">
              <a:solidFill>
                <a:schemeClr val="tx1"/>
              </a:solidFill>
            </a:endParaRPr>
          </a:p>
          <a:p>
            <a:pPr algn="ctr"/>
            <a:endParaRPr lang="en-US" altLang="ko-KR" sz="1100" b="1" dirty="0">
              <a:solidFill>
                <a:schemeClr val="tx1"/>
              </a:solidFill>
            </a:endParaRPr>
          </a:p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-</a:t>
            </a:r>
            <a:r>
              <a:rPr lang="ko-KR" altLang="en-US" sz="1100" b="1" dirty="0">
                <a:solidFill>
                  <a:schemeClr val="tx1"/>
                </a:solidFill>
              </a:rPr>
              <a:t>민주당의 등장과 자민당의 정치이념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7306860" y="3472555"/>
            <a:ext cx="1368152" cy="194421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-</a:t>
            </a:r>
            <a:r>
              <a:rPr lang="ko-KR" altLang="en-US" sz="1100" b="1" dirty="0">
                <a:solidFill>
                  <a:schemeClr val="tx1"/>
                </a:solidFill>
              </a:rPr>
              <a:t>권력의 독점</a:t>
            </a:r>
            <a:endParaRPr lang="en-US" altLang="ko-KR" sz="1100" b="1" dirty="0">
              <a:solidFill>
                <a:schemeClr val="tx1"/>
              </a:solidFill>
            </a:endParaRPr>
          </a:p>
          <a:p>
            <a:pPr algn="ctr"/>
            <a:endParaRPr lang="en-US" altLang="ko-KR" sz="1100" b="1" dirty="0">
              <a:solidFill>
                <a:schemeClr val="tx1"/>
              </a:solidFill>
            </a:endParaRPr>
          </a:p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-</a:t>
            </a:r>
            <a:r>
              <a:rPr lang="ko-KR" altLang="en-US" sz="1100" b="1" dirty="0">
                <a:solidFill>
                  <a:schemeClr val="tx1"/>
                </a:solidFill>
              </a:rPr>
              <a:t>국민의 참정의식 부족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13094" y="2843644"/>
            <a:ext cx="137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spc="-150" dirty="0">
                <a:solidFill>
                  <a:schemeClr val="bg1"/>
                </a:solidFill>
                <a:latin typeface="+mj-ea"/>
              </a:rPr>
              <a:t>전 후 일본의 정치 상황</a:t>
            </a:r>
            <a:endParaRPr lang="en-US" altLang="ko-KR" b="1" spc="-15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07904" y="2843644"/>
            <a:ext cx="1518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pc="-150" dirty="0">
                <a:solidFill>
                  <a:schemeClr val="bg1"/>
                </a:solidFill>
                <a:latin typeface="+mj-ea"/>
              </a:rPr>
              <a:t>55</a:t>
            </a:r>
            <a:r>
              <a:rPr lang="ko-KR" altLang="en-US" b="1" spc="-150" dirty="0">
                <a:solidFill>
                  <a:schemeClr val="bg1"/>
                </a:solidFill>
                <a:latin typeface="+mj-ea"/>
              </a:rPr>
              <a:t>년 체제와 독점 정치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26804" y="2852936"/>
            <a:ext cx="159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pc="-150" dirty="0">
                <a:solidFill>
                  <a:schemeClr val="bg1"/>
                </a:solidFill>
                <a:latin typeface="+mj-ea"/>
              </a:rPr>
              <a:t>55</a:t>
            </a:r>
            <a:r>
              <a:rPr lang="ko-KR" altLang="en-US" b="1" spc="-150" dirty="0">
                <a:solidFill>
                  <a:schemeClr val="bg1"/>
                </a:solidFill>
                <a:latin typeface="+mj-ea"/>
              </a:rPr>
              <a:t>년 체제의 붕괴와 자민당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54996" y="2843644"/>
            <a:ext cx="159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b="1" i="0" u="none" strike="noStrike" cap="none" spc="-150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ea"/>
                <a:ea typeface="+mj-ea"/>
                <a:cs typeface="굴림" pitchFamily="50" charset="-127"/>
              </a:rPr>
              <a:t> </a:t>
            </a:r>
            <a:r>
              <a:rPr kumimoji="1" lang="ko-KR" altLang="en-US" b="1" i="0" u="none" strike="noStrike" cap="none" spc="-150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ea"/>
                <a:ea typeface="+mj-ea"/>
                <a:cs typeface="굴림" pitchFamily="50" charset="-127"/>
              </a:rPr>
              <a:t>현대 일본 정치의 비판</a:t>
            </a:r>
            <a:endParaRPr lang="ko-KR" altLang="en-US" b="1" spc="-150" dirty="0">
              <a:solidFill>
                <a:schemeClr val="bg1"/>
              </a:solidFill>
              <a:latin typeface="+mj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03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일본의정치와 경제</a:t>
            </a:r>
          </a:p>
        </p:txBody>
      </p:sp>
      <p:pic>
        <p:nvPicPr>
          <p:cNvPr id="6" name="그림 5" descr="텍스트, 신문, 남자이(가) 표시된 사진&#10;&#10;자동 생성된 설명">
            <a:extLst>
              <a:ext uri="{FF2B5EF4-FFF2-40B4-BE49-F238E27FC236}">
                <a16:creationId xmlns:a16="http://schemas.microsoft.com/office/drawing/2014/main" id="{DD255B0A-E7C2-491B-BDE8-9B5647F34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5199"/>
            <a:ext cx="3370188" cy="2648005"/>
          </a:xfrm>
          <a:prstGeom prst="rect">
            <a:avLst/>
          </a:prstGeom>
        </p:spPr>
      </p:pic>
      <p:pic>
        <p:nvPicPr>
          <p:cNvPr id="13" name="그림 12" descr="사람, 건물, 실외, 사람들이(가) 표시된 사진&#10;&#10;자동 생성된 설명">
            <a:extLst>
              <a:ext uri="{FF2B5EF4-FFF2-40B4-BE49-F238E27FC236}">
                <a16:creationId xmlns:a16="http://schemas.microsoft.com/office/drawing/2014/main" id="{D500E8AC-B611-4673-92B3-084C0A6C0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30" y="1397102"/>
            <a:ext cx="3370188" cy="26480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B858D1-D700-40FB-A15D-9F3425ED2551}"/>
              </a:ext>
            </a:extLst>
          </p:cNvPr>
          <p:cNvSpPr txBox="1"/>
          <p:nvPr/>
        </p:nvSpPr>
        <p:spPr>
          <a:xfrm>
            <a:off x="755576" y="4365104"/>
            <a:ext cx="7560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70</a:t>
            </a:r>
            <a:r>
              <a:rPr lang="ko-KR" altLang="en-US" dirty="0"/>
              <a:t>년대 록히드 마틴사가 자사의 항공기 수주를 놓고 일본 뿐 아니라 영국</a:t>
            </a:r>
            <a:r>
              <a:rPr lang="en-US" altLang="ko-KR" dirty="0"/>
              <a:t>, </a:t>
            </a:r>
            <a:r>
              <a:rPr lang="ko-KR" altLang="en-US" dirty="0"/>
              <a:t>미국 등 여러 나라에 걸친 로비가 들통나자</a:t>
            </a:r>
            <a:r>
              <a:rPr lang="en-US" altLang="ko-KR" dirty="0"/>
              <a:t>, </a:t>
            </a:r>
            <a:r>
              <a:rPr lang="ko-KR" altLang="en-US" dirty="0"/>
              <a:t>다나카 전 총리의 체포가 보도되는 신문</a:t>
            </a:r>
            <a:r>
              <a:rPr lang="en-US" altLang="ko-KR" dirty="0"/>
              <a:t>. </a:t>
            </a:r>
            <a:r>
              <a:rPr lang="ko-KR" altLang="en-US" dirty="0"/>
              <a:t>이 사건의 배후에 다나카 전 총리가 연루되어 있다는 소식에 들고 일어나는 시위대의 사진</a:t>
            </a:r>
            <a:r>
              <a:rPr lang="en-US" altLang="ko-KR" dirty="0"/>
              <a:t>. </a:t>
            </a:r>
            <a:r>
              <a:rPr lang="ko-KR" altLang="en-US" dirty="0"/>
              <a:t>이 사건 뿐 아니라 </a:t>
            </a:r>
            <a:r>
              <a:rPr lang="ko-KR" altLang="en-US" dirty="0" err="1"/>
              <a:t>리크루트</a:t>
            </a:r>
            <a:r>
              <a:rPr lang="ko-KR" altLang="en-US" dirty="0"/>
              <a:t> 사건 등 여러 차례의 부정부패 스캔들이 일어나고 정권에 큰 타격을 주면서 자민당은 안쪽부터 무너지기 시작한다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430CA0A-D126-43FF-9089-B8B62A3FEDDA}"/>
              </a:ext>
            </a:extLst>
          </p:cNvPr>
          <p:cNvSpPr/>
          <p:nvPr/>
        </p:nvSpPr>
        <p:spPr>
          <a:xfrm>
            <a:off x="254942" y="271681"/>
            <a:ext cx="1508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spc="-150" dirty="0">
                <a:solidFill>
                  <a:schemeClr val="bg1"/>
                </a:solidFill>
                <a:latin typeface="+mj-ea"/>
              </a:rPr>
              <a:t>55</a:t>
            </a:r>
            <a:r>
              <a:rPr lang="ko-KR" altLang="en-US" sz="1200" b="1" spc="-150" dirty="0">
                <a:solidFill>
                  <a:schemeClr val="bg1"/>
                </a:solidFill>
                <a:latin typeface="+mj-ea"/>
              </a:rPr>
              <a:t>년 체제와 독점 정치</a:t>
            </a:r>
          </a:p>
        </p:txBody>
      </p:sp>
    </p:spTree>
    <p:extLst>
      <p:ext uri="{BB962C8B-B14F-4D97-AF65-F5344CB8AC3E}">
        <p14:creationId xmlns:p14="http://schemas.microsoft.com/office/powerpoint/2010/main" val="2332342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51520" y="271681"/>
            <a:ext cx="1778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spc="-150" dirty="0">
                <a:solidFill>
                  <a:schemeClr val="bg1"/>
                </a:solidFill>
                <a:latin typeface="+mj-ea"/>
              </a:rPr>
              <a:t>55</a:t>
            </a:r>
            <a:r>
              <a:rPr lang="ko-KR" altLang="en-US" sz="1200" b="1" spc="-150" dirty="0">
                <a:solidFill>
                  <a:schemeClr val="bg1"/>
                </a:solidFill>
                <a:latin typeface="+mj-ea"/>
              </a:rPr>
              <a:t>년 체제의 붕괴와 자민당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04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07B8A1-2F59-4451-A6E5-8898F5322876}"/>
              </a:ext>
            </a:extLst>
          </p:cNvPr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일본의정치와 경제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053EB5-4F84-4E98-B204-5597D5762DC7}"/>
              </a:ext>
            </a:extLst>
          </p:cNvPr>
          <p:cNvSpPr txBox="1"/>
          <p:nvPr/>
        </p:nvSpPr>
        <p:spPr>
          <a:xfrm>
            <a:off x="971600" y="1487997"/>
            <a:ext cx="7200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자민당에 대한 반발과 내부 갈등이 극에 달할 즈음</a:t>
            </a:r>
            <a:r>
              <a:rPr lang="en-US" altLang="ko-KR" dirty="0"/>
              <a:t>, </a:t>
            </a:r>
            <a:r>
              <a:rPr lang="ko-KR" altLang="en-US" dirty="0"/>
              <a:t>자민당에서 탈당하여 새로 결성한 신생당들은 사회당에게 연립정권을 제안하였고</a:t>
            </a:r>
            <a:r>
              <a:rPr lang="en-US" altLang="ko-KR" dirty="0"/>
              <a:t>, </a:t>
            </a:r>
            <a:r>
              <a:rPr lang="ko-KR" altLang="en-US" dirty="0"/>
              <a:t>이를 사회당이 받아들이면서 자민당의 지지율을 그대로 흡수하면서 </a:t>
            </a:r>
            <a:r>
              <a:rPr lang="ko-KR" altLang="en-US" dirty="0" err="1"/>
              <a:t>호소카와</a:t>
            </a:r>
            <a:r>
              <a:rPr lang="ko-KR" altLang="en-US" dirty="0"/>
              <a:t> 내각이 출범하게 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호소카와</a:t>
            </a:r>
            <a:r>
              <a:rPr lang="ko-KR" altLang="en-US" dirty="0"/>
              <a:t> 내각이 설립된 후에 당시 여론의 주요 불만이었던</a:t>
            </a:r>
            <a:r>
              <a:rPr lang="en-US" altLang="ko-KR" dirty="0"/>
              <a:t> </a:t>
            </a:r>
            <a:r>
              <a:rPr lang="ko-KR" altLang="en-US" dirty="0"/>
              <a:t>정관계 유착구조와 비용 소요</a:t>
            </a:r>
            <a:r>
              <a:rPr lang="en-US" altLang="ko-KR" dirty="0"/>
              <a:t>, </a:t>
            </a:r>
            <a:r>
              <a:rPr lang="ko-KR" altLang="en-US" dirty="0"/>
              <a:t>정권 교체가 어려운 선거 체제 등을 정비하면서 정치 개혁에 노력을 기울였지만</a:t>
            </a:r>
            <a:r>
              <a:rPr lang="en-US" altLang="ko-KR" dirty="0"/>
              <a:t>, </a:t>
            </a:r>
            <a:r>
              <a:rPr lang="ko-KR" altLang="en-US" dirty="0" err="1"/>
              <a:t>호소카와</a:t>
            </a:r>
            <a:r>
              <a:rPr lang="ko-KR" altLang="en-US" dirty="0"/>
              <a:t> 내각은 연립정권이었기 때문에</a:t>
            </a:r>
            <a:r>
              <a:rPr lang="en-US" altLang="ko-KR" dirty="0"/>
              <a:t> </a:t>
            </a:r>
            <a:r>
              <a:rPr lang="ko-KR" altLang="en-US" dirty="0"/>
              <a:t>여러 정당의 의견을 종합하기 어려웠고</a:t>
            </a:r>
            <a:r>
              <a:rPr lang="en-US" altLang="ko-KR" dirty="0"/>
              <a:t>, </a:t>
            </a:r>
            <a:r>
              <a:rPr lang="ko-KR" altLang="en-US" dirty="0"/>
              <a:t>더군다나 </a:t>
            </a:r>
            <a:r>
              <a:rPr lang="ko-KR" altLang="en-US" dirty="0" err="1"/>
              <a:t>호소카와</a:t>
            </a:r>
            <a:r>
              <a:rPr lang="ko-KR" altLang="en-US" dirty="0"/>
              <a:t> 총리의 금전 스캔들까지 터지면서</a:t>
            </a:r>
            <a:r>
              <a:rPr lang="en-US" altLang="ko-KR" dirty="0"/>
              <a:t>, </a:t>
            </a:r>
            <a:r>
              <a:rPr lang="ko-KR" altLang="en-US" dirty="0"/>
              <a:t>마지막으로 신생당의 반대에도 무릅쓰고 소비세 폐지 계획과 적자 국채 발행으로 인해 급속도로 와해되고 말았다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이후 집권 최초로 야당이 되었던 자민당과 공명당이 연립정당을 형성하면서 다시금 지지율이 회복되었고</a:t>
            </a:r>
            <a:r>
              <a:rPr lang="en-US" altLang="ko-KR" dirty="0"/>
              <a:t>, </a:t>
            </a:r>
            <a:r>
              <a:rPr lang="ko-KR" altLang="en-US" dirty="0"/>
              <a:t>사회당은 완전히 몰락하게 되면서 </a:t>
            </a:r>
            <a:r>
              <a:rPr lang="en-US" altLang="ko-KR" dirty="0"/>
              <a:t>55</a:t>
            </a:r>
            <a:r>
              <a:rPr lang="ko-KR" altLang="en-US" dirty="0"/>
              <a:t>년 체제의 양당정치가 아닌 완전한 독점정치가 실현되게 되었다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6857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51520" y="271681"/>
            <a:ext cx="1778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spc="-150" dirty="0">
                <a:solidFill>
                  <a:schemeClr val="bg1"/>
                </a:solidFill>
                <a:latin typeface="+mj-ea"/>
              </a:rPr>
              <a:t>55</a:t>
            </a:r>
            <a:r>
              <a:rPr lang="ko-KR" altLang="en-US" sz="1200" b="1" spc="-150" dirty="0">
                <a:solidFill>
                  <a:schemeClr val="bg1"/>
                </a:solidFill>
                <a:latin typeface="+mj-ea"/>
              </a:rPr>
              <a:t>년 체제의 붕괴와 자민당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04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07B8A1-2F59-4451-A6E5-8898F5322876}"/>
              </a:ext>
            </a:extLst>
          </p:cNvPr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일본의정치와 경제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7632D43-0414-47D5-B682-E62CEB5E5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69" y="1996278"/>
            <a:ext cx="2447925" cy="873300"/>
          </a:xfrm>
          <a:prstGeom prst="rect">
            <a:avLst/>
          </a:prstGeom>
        </p:spPr>
      </p:pic>
      <p:pic>
        <p:nvPicPr>
          <p:cNvPr id="16" name="그림 15" descr="개체, 시계, 표지판, 앉아있는이(가) 표시된 사진&#10;&#10;자동 생성된 설명">
            <a:extLst>
              <a:ext uri="{FF2B5EF4-FFF2-40B4-BE49-F238E27FC236}">
                <a16:creationId xmlns:a16="http://schemas.microsoft.com/office/drawing/2014/main" id="{AAEFE1BA-1FE7-4732-8965-37FEECA81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28" y="1996278"/>
            <a:ext cx="2448505" cy="873300"/>
          </a:xfrm>
          <a:prstGeom prst="rect">
            <a:avLst/>
          </a:prstGeom>
        </p:spPr>
      </p:pic>
      <p:sp>
        <p:nvSpPr>
          <p:cNvPr id="18" name="화살표: 왼쪽/오른쪽 17">
            <a:extLst>
              <a:ext uri="{FF2B5EF4-FFF2-40B4-BE49-F238E27FC236}">
                <a16:creationId xmlns:a16="http://schemas.microsoft.com/office/drawing/2014/main" id="{3E3B4D6D-BF04-4F77-AE01-9478694DB408}"/>
              </a:ext>
            </a:extLst>
          </p:cNvPr>
          <p:cNvSpPr/>
          <p:nvPr/>
        </p:nvSpPr>
        <p:spPr>
          <a:xfrm>
            <a:off x="4031941" y="2198770"/>
            <a:ext cx="1080120" cy="69665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92BF9A-8D53-40D1-A8C2-F0A3DBAEE202}"/>
              </a:ext>
            </a:extLst>
          </p:cNvPr>
          <p:cNvSpPr txBox="1"/>
          <p:nvPr/>
        </p:nvSpPr>
        <p:spPr>
          <a:xfrm>
            <a:off x="971013" y="3463850"/>
            <a:ext cx="7129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호소카와</a:t>
            </a:r>
            <a:r>
              <a:rPr lang="ko-KR" altLang="en-US" dirty="0"/>
              <a:t> 내각 이후로는 다시 금새 자민당에게 정권을 빼앗기면서 군소정당이 되어버린 사회당을 뒤로하고</a:t>
            </a:r>
            <a:r>
              <a:rPr lang="en-US" altLang="ko-KR" dirty="0"/>
              <a:t>, </a:t>
            </a:r>
            <a:r>
              <a:rPr lang="ko-KR" altLang="en-US" dirty="0"/>
              <a:t>사회당의 지지층을 흡수한 자민당 탈당파들은 신진당을 결성하였다가 선거 부진으로 해산하고 민주당을 </a:t>
            </a:r>
            <a:r>
              <a:rPr lang="ko-KR" altLang="en-US" dirty="0" err="1"/>
              <a:t>재창당한다</a:t>
            </a:r>
            <a:r>
              <a:rPr lang="en-US" altLang="ko-KR" dirty="0"/>
              <a:t>. </a:t>
            </a:r>
            <a:r>
              <a:rPr lang="ko-KR" altLang="en-US" dirty="0"/>
              <a:t>예전 사회당만큼의 저력은 보여주지 못하고 제 </a:t>
            </a:r>
            <a:r>
              <a:rPr lang="en-US" altLang="ko-KR" dirty="0"/>
              <a:t>1</a:t>
            </a:r>
            <a:r>
              <a:rPr lang="ko-KR" altLang="en-US" dirty="0"/>
              <a:t>야당이라 부르기에도 처참한 지지율을 보이고 있던 민주당이지만</a:t>
            </a:r>
            <a:r>
              <a:rPr lang="en-US" altLang="ko-KR" dirty="0"/>
              <a:t>, 55</a:t>
            </a:r>
            <a:r>
              <a:rPr lang="ko-KR" altLang="en-US" dirty="0"/>
              <a:t>년 체제 붕괴 이후로 자민당 내부에서도 계속해서 불안정한 모습을 보이고</a:t>
            </a:r>
            <a:r>
              <a:rPr lang="en-US" altLang="ko-KR" dirty="0"/>
              <a:t> </a:t>
            </a:r>
            <a:r>
              <a:rPr lang="ko-KR" altLang="en-US" dirty="0"/>
              <a:t>있고</a:t>
            </a:r>
            <a:r>
              <a:rPr lang="en-US" altLang="ko-KR" dirty="0"/>
              <a:t>, </a:t>
            </a:r>
            <a:r>
              <a:rPr lang="ko-KR" altLang="en-US" dirty="0"/>
              <a:t>민주당에서도 차츰 군소정당의 세력을 흡수하면서 지지율을 끌어올렸다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736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51520" y="271681"/>
            <a:ext cx="1778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spc="-150" dirty="0">
                <a:solidFill>
                  <a:schemeClr val="bg1"/>
                </a:solidFill>
                <a:latin typeface="+mj-ea"/>
              </a:rPr>
              <a:t>55</a:t>
            </a:r>
            <a:r>
              <a:rPr lang="ko-KR" altLang="en-US" sz="1200" b="1" spc="-150" dirty="0">
                <a:solidFill>
                  <a:schemeClr val="bg1"/>
                </a:solidFill>
                <a:latin typeface="+mj-ea"/>
              </a:rPr>
              <a:t>년 체제의 붕괴와 자민당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04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07B8A1-2F59-4451-A6E5-8898F5322876}"/>
              </a:ext>
            </a:extLst>
          </p:cNvPr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일본의정치와 경제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64D172A-FC9C-4C42-8DFD-D57C7C305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66043"/>
            <a:ext cx="3096285" cy="17380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121EF3-9190-4E61-B27B-1D01629D12CE}"/>
              </a:ext>
            </a:extLst>
          </p:cNvPr>
          <p:cNvSpPr txBox="1"/>
          <p:nvPr/>
        </p:nvSpPr>
        <p:spPr>
          <a:xfrm>
            <a:off x="683568" y="4745732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그렇게 세력을 차츰 늘려가던 민주당은 결국 </a:t>
            </a:r>
            <a:r>
              <a:rPr lang="en-US" altLang="ko-KR" dirty="0"/>
              <a:t>2009</a:t>
            </a:r>
            <a:r>
              <a:rPr lang="ko-KR" altLang="en-US" dirty="0"/>
              <a:t>년 중의원 선거에서 단일정당으로는 최초로 자민당을 상대로 대승을 거두고 집권하였지만</a:t>
            </a:r>
            <a:r>
              <a:rPr lang="en-US" altLang="ko-KR" dirty="0"/>
              <a:t>, </a:t>
            </a:r>
            <a:r>
              <a:rPr lang="ko-KR" altLang="en-US" dirty="0"/>
              <a:t>다시금 동북지방대지진과 선거자금 스캔들</a:t>
            </a:r>
            <a:r>
              <a:rPr lang="en-US" altLang="ko-KR" dirty="0"/>
              <a:t>, </a:t>
            </a:r>
            <a:r>
              <a:rPr lang="ko-KR" altLang="en-US" dirty="0"/>
              <a:t>연립정당 탈퇴 등 자민당</a:t>
            </a:r>
            <a:r>
              <a:rPr lang="en-US" altLang="ko-KR" dirty="0"/>
              <a:t>-</a:t>
            </a:r>
            <a:r>
              <a:rPr lang="ko-KR" altLang="en-US" dirty="0"/>
              <a:t>공명당의 회복에 일조하면서 </a:t>
            </a:r>
            <a:r>
              <a:rPr lang="en-US" altLang="ko-KR" dirty="0"/>
              <a:t>2012</a:t>
            </a:r>
            <a:r>
              <a:rPr lang="ko-KR" altLang="en-US" dirty="0"/>
              <a:t>년 중의원 선거에서 </a:t>
            </a:r>
            <a:r>
              <a:rPr lang="ko-KR" altLang="en-US" dirty="0" err="1"/>
              <a:t>재탈환당했다</a:t>
            </a:r>
            <a:r>
              <a:rPr lang="en-US" altLang="ko-KR" dirty="0"/>
              <a:t>. </a:t>
            </a:r>
            <a:r>
              <a:rPr lang="ko-KR" altLang="en-US" dirty="0"/>
              <a:t>이후로는 </a:t>
            </a:r>
            <a:r>
              <a:rPr lang="en-US" altLang="ko-KR" dirty="0"/>
              <a:t>2017</a:t>
            </a:r>
            <a:r>
              <a:rPr lang="ko-KR" altLang="en-US" dirty="0"/>
              <a:t>년 총선까지 자민당의 독주가 이어진다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010F2ED9-7500-4FC5-8B6B-5D09FEA00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115560"/>
            <a:ext cx="3096287" cy="173804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B6D5169E-927F-45F4-A8D1-CF3D45813D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63" y="2913118"/>
            <a:ext cx="3096287" cy="173804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610FBB42-02A2-4CF4-AD58-6E72385110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574" y="2739995"/>
            <a:ext cx="3096287" cy="1738049"/>
          </a:xfrm>
          <a:prstGeom prst="rect">
            <a:avLst/>
          </a:prstGeom>
        </p:spPr>
      </p:pic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8233CDD6-0126-405C-9A98-B3B4790376D6}"/>
              </a:ext>
            </a:extLst>
          </p:cNvPr>
          <p:cNvSpPr/>
          <p:nvPr/>
        </p:nvSpPr>
        <p:spPr>
          <a:xfrm>
            <a:off x="3923898" y="1533392"/>
            <a:ext cx="720079" cy="803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화살표: 오른쪽 24">
            <a:extLst>
              <a:ext uri="{FF2B5EF4-FFF2-40B4-BE49-F238E27FC236}">
                <a16:creationId xmlns:a16="http://schemas.microsoft.com/office/drawing/2014/main" id="{E2E819D0-3698-4222-9729-0CC1D81660B0}"/>
              </a:ext>
            </a:extLst>
          </p:cNvPr>
          <p:cNvSpPr/>
          <p:nvPr/>
        </p:nvSpPr>
        <p:spPr>
          <a:xfrm>
            <a:off x="4728495" y="3348481"/>
            <a:ext cx="720079" cy="803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화살표: 오른쪽 26">
            <a:extLst>
              <a:ext uri="{FF2B5EF4-FFF2-40B4-BE49-F238E27FC236}">
                <a16:creationId xmlns:a16="http://schemas.microsoft.com/office/drawing/2014/main" id="{746A7498-3B01-4BF3-ADDB-2E778E0E490C}"/>
              </a:ext>
            </a:extLst>
          </p:cNvPr>
          <p:cNvSpPr/>
          <p:nvPr/>
        </p:nvSpPr>
        <p:spPr>
          <a:xfrm>
            <a:off x="721384" y="3348481"/>
            <a:ext cx="720079" cy="803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4390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83568" y="4149080"/>
            <a:ext cx="7920880" cy="216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83568" y="3615548"/>
            <a:ext cx="1728192" cy="4320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04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394384"/>
              </p:ext>
            </p:extLst>
          </p:nvPr>
        </p:nvGraphicFramePr>
        <p:xfrm>
          <a:off x="683568" y="1484784"/>
          <a:ext cx="7848873" cy="194421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940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요시다</a:t>
                      </a:r>
                    </a:p>
                  </a:txBody>
                  <a:tcPr marL="64770" marR="64770" marT="17907" marB="1790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기시</a:t>
                      </a:r>
                    </a:p>
                  </a:txBody>
                  <a:tcPr marL="64770" marR="64770" marT="17907" marB="1790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미키</a:t>
                      </a:r>
                    </a:p>
                  </a:txBody>
                  <a:tcPr marL="64770" marR="64770" marT="17907" marB="1790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고이즈미</a:t>
                      </a:r>
                    </a:p>
                  </a:txBody>
                  <a:tcPr marL="64770" marR="64770" marT="17907" marB="1790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아베</a:t>
                      </a:r>
                    </a:p>
                  </a:txBody>
                  <a:tcPr marL="64770" marR="64770" marT="17907" marB="1790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4814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민주당과 합병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자민당을 만듦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.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미일안보조약개정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헌법 개정 목표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보수 비주류파벌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평화주의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보헌입장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.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정부영향 최소화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보수 비주류파벌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개헌을 추진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우경화 촉발</a:t>
                      </a: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18456" y="4653136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/>
              <a:t>기본 골자는 보수이지만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진보적인 성향이나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다른 성향의 파벌까지 더해져 다양한 이념이 존재함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현재는 우익 세력이 커지면서 우경화 파벌이 주류가 됨</a:t>
            </a:r>
            <a:r>
              <a:rPr lang="en-US" altLang="ko-KR" sz="2400" b="1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012" y="364690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pc="-150" dirty="0">
                <a:solidFill>
                  <a:schemeClr val="bg1"/>
                </a:solidFill>
              </a:rPr>
              <a:t>자민당 정치이념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7435" y="83671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60" y="1177007"/>
            <a:ext cx="306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</a:rPr>
              <a:t>자민당의 주요 총리들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5EB5878-8450-4F19-81BC-9AD8AA0972C9}"/>
              </a:ext>
            </a:extLst>
          </p:cNvPr>
          <p:cNvSpPr/>
          <p:nvPr/>
        </p:nvSpPr>
        <p:spPr>
          <a:xfrm>
            <a:off x="251520" y="271681"/>
            <a:ext cx="1778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spc="-150" dirty="0">
                <a:solidFill>
                  <a:schemeClr val="bg1"/>
                </a:solidFill>
                <a:latin typeface="+mj-ea"/>
              </a:rPr>
              <a:t>55</a:t>
            </a:r>
            <a:r>
              <a:rPr lang="ko-KR" altLang="en-US" sz="1200" b="1" spc="-150" dirty="0">
                <a:solidFill>
                  <a:schemeClr val="bg1"/>
                </a:solidFill>
                <a:latin typeface="+mj-ea"/>
              </a:rPr>
              <a:t>년 체제의 붕괴와 자민당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9A8725-C740-4C77-87E3-18E558EEA7D9}"/>
              </a:ext>
            </a:extLst>
          </p:cNvPr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일본의정치와 경제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755576" y="3109069"/>
            <a:ext cx="1296144" cy="43204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755576" y="2495319"/>
            <a:ext cx="1296144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05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4847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150" dirty="0"/>
              <a:t>1)  </a:t>
            </a:r>
            <a:r>
              <a:rPr lang="ko-KR" altLang="en-US" b="1" spc="-150" dirty="0"/>
              <a:t>권력의 독점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7584" y="1772816"/>
            <a:ext cx="7776864" cy="609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US" altLang="ko-KR" sz="2000" b="1" spc="-150" dirty="0"/>
              <a:t>1</a:t>
            </a:r>
            <a:r>
              <a:rPr lang="ko-KR" altLang="en-US" sz="2000" b="1" spc="-150" dirty="0"/>
              <a:t>당 체제로의 변화 후의 정치 모습</a:t>
            </a:r>
            <a:endParaRPr lang="ko-KR" altLang="en-US" spc="-150" dirty="0"/>
          </a:p>
        </p:txBody>
      </p:sp>
      <p:sp>
        <p:nvSpPr>
          <p:cNvPr id="24" name="직사각형 23"/>
          <p:cNvSpPr/>
          <p:nvPr/>
        </p:nvSpPr>
        <p:spPr>
          <a:xfrm>
            <a:off x="2555776" y="4725144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ko-KR" altLang="en-US" sz="2000" b="1" spc="-150" dirty="0">
                <a:solidFill>
                  <a:schemeClr val="accent5">
                    <a:lumMod val="50000"/>
                  </a:schemeClr>
                </a:solidFill>
              </a:rPr>
              <a:t>과거 군국주의 국가의 부활</a:t>
            </a:r>
            <a:r>
              <a:rPr lang="en-US" altLang="ko-KR" sz="2000" b="1" spc="-1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ko-KR" altLang="en-US" sz="2000" b="1" spc="-150" dirty="0">
                <a:solidFill>
                  <a:schemeClr val="accent5">
                    <a:lumMod val="50000"/>
                  </a:schemeClr>
                </a:solidFill>
              </a:rPr>
              <a:t>가능성</a:t>
            </a:r>
            <a:endParaRPr lang="en-US" altLang="ko-KR" sz="2000" b="1" spc="-150" dirty="0">
              <a:solidFill>
                <a:schemeClr val="accent5">
                  <a:lumMod val="50000"/>
                </a:schemeClr>
              </a:solidFill>
            </a:endParaRPr>
          </a:p>
          <a:p>
            <a:pPr fontAlgn="base"/>
            <a:r>
              <a:rPr lang="ko-KR" altLang="en-US" sz="1600" spc="-150" dirty="0"/>
              <a:t>정계에 대한 견제가 이루어지지 않고</a:t>
            </a:r>
            <a:r>
              <a:rPr lang="en-US" altLang="ko-KR" sz="1600" spc="-150" dirty="0"/>
              <a:t>, </a:t>
            </a:r>
            <a:r>
              <a:rPr lang="ko-KR" altLang="en-US" sz="1600" spc="-150" dirty="0"/>
              <a:t>정책에 따라가야만 하는 군국주의 국가의 모습이 갖춰지고 있다</a:t>
            </a:r>
            <a:r>
              <a:rPr lang="en-US" altLang="ko-KR" sz="1600" spc="-150" dirty="0"/>
              <a:t>.</a:t>
            </a:r>
          </a:p>
        </p:txBody>
      </p:sp>
      <p:sp>
        <p:nvSpPr>
          <p:cNvPr id="25" name="줄무늬가 있는 오른쪽 화살표 24"/>
          <p:cNvSpPr/>
          <p:nvPr/>
        </p:nvSpPr>
        <p:spPr>
          <a:xfrm>
            <a:off x="827584" y="4941168"/>
            <a:ext cx="1296144" cy="864096"/>
          </a:xfrm>
          <a:prstGeom prst="strip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2339752" y="4869160"/>
            <a:ext cx="6192688" cy="1152128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971600" y="25556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독점권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8038" y="317178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정경유착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95736" y="255561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견제장치 부족</a:t>
            </a:r>
            <a:r>
              <a:rPr lang="en-US" altLang="ko-KR" dirty="0"/>
              <a:t>, </a:t>
            </a:r>
            <a:r>
              <a:rPr lang="ko-KR" altLang="en-US" dirty="0"/>
              <a:t>강경화 정책에 따른 방책 없음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95736" y="313167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이전부터 붉어져 나온 부정부패</a:t>
            </a:r>
            <a:r>
              <a:rPr lang="en-US" altLang="ko-KR" dirty="0"/>
              <a:t>,</a:t>
            </a:r>
            <a:r>
              <a:rPr lang="ko-KR" altLang="en-US" dirty="0"/>
              <a:t> 독점 정치의 만성적 문제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7434" y="836712"/>
            <a:ext cx="2704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50">
                <a:solidFill>
                  <a:schemeClr val="tx2">
                    <a:lumMod val="75000"/>
                  </a:schemeClr>
                </a:solidFill>
                <a:latin typeface="+mj-ea"/>
              </a:rPr>
              <a:t>현대 일본 정치의 비판</a:t>
            </a:r>
            <a:endParaRPr lang="ko-KR" altLang="en-US" sz="2000" b="1" spc="-150" dirty="0">
              <a:solidFill>
                <a:schemeClr val="tx2">
                  <a:lumMod val="75000"/>
                </a:schemeClr>
              </a:solidFill>
              <a:latin typeface="+mj-ea"/>
            </a:endParaRPr>
          </a:p>
          <a:p>
            <a:endParaRPr lang="ko-KR" alt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645" y="116727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</a:rPr>
              <a:t>권력의 독점과 참정의식 부족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755019-F56F-495A-A4BA-BE0B25E72D8E}"/>
              </a:ext>
            </a:extLst>
          </p:cNvPr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일본의정치와 경제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3A10D0-8638-4CD4-8935-B392FB534429}"/>
              </a:ext>
            </a:extLst>
          </p:cNvPr>
          <p:cNvSpPr txBox="1"/>
          <p:nvPr/>
        </p:nvSpPr>
        <p:spPr>
          <a:xfrm>
            <a:off x="2339752" y="3784809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pc="-150" dirty="0"/>
              <a:t>예</a:t>
            </a:r>
            <a:r>
              <a:rPr lang="en-US" altLang="ko-KR" sz="1400" spc="-150" dirty="0"/>
              <a:t>)</a:t>
            </a:r>
            <a:endParaRPr lang="ko-KR" alt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3AF56E-7D5F-41C3-ACAD-89825DB0605F}"/>
              </a:ext>
            </a:extLst>
          </p:cNvPr>
          <p:cNvSpPr txBox="1"/>
          <p:nvPr/>
        </p:nvSpPr>
        <p:spPr>
          <a:xfrm>
            <a:off x="2807804" y="3775683"/>
            <a:ext cx="4896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삼권분립의 소극적</a:t>
            </a:r>
            <a:endParaRPr lang="en-US" altLang="ko-KR" sz="1400" dirty="0"/>
          </a:p>
          <a:p>
            <a:r>
              <a:rPr lang="ko-KR" altLang="en-US" sz="1400" dirty="0" err="1"/>
              <a:t>아베정권의</a:t>
            </a:r>
            <a:r>
              <a:rPr lang="ko-KR" altLang="en-US" sz="1400" dirty="0"/>
              <a:t> 우경화</a:t>
            </a:r>
            <a:r>
              <a:rPr lang="en-US" altLang="ko-KR" sz="1400" dirty="0"/>
              <a:t>, </a:t>
            </a:r>
            <a:r>
              <a:rPr lang="ko-KR" altLang="en-US" sz="1400" dirty="0"/>
              <a:t>개헌 추진</a:t>
            </a:r>
            <a:endParaRPr lang="en-US" altLang="ko-KR" sz="1400" dirty="0"/>
          </a:p>
          <a:p>
            <a:r>
              <a:rPr lang="ko-KR" altLang="en-US" sz="1400" dirty="0"/>
              <a:t>록히드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리크루트</a:t>
            </a:r>
            <a:r>
              <a:rPr lang="ko-KR" altLang="en-US" sz="1400" dirty="0"/>
              <a:t> 사건</a:t>
            </a:r>
            <a:endParaRPr lang="en-US" altLang="ko-KR" sz="14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9E98570-403E-44C9-A56E-E663CE63C33E}"/>
              </a:ext>
            </a:extLst>
          </p:cNvPr>
          <p:cNvSpPr/>
          <p:nvPr/>
        </p:nvSpPr>
        <p:spPr>
          <a:xfrm>
            <a:off x="220433" y="259198"/>
            <a:ext cx="1502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pc="-150" dirty="0">
                <a:solidFill>
                  <a:schemeClr val="bg1"/>
                </a:solidFill>
              </a:rPr>
              <a:t>현대 일본 정치의 비판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755576" y="3109069"/>
            <a:ext cx="1296144" cy="43204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755576" y="2495319"/>
            <a:ext cx="1296144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05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4847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150" dirty="0"/>
              <a:t>2)  </a:t>
            </a:r>
            <a:r>
              <a:rPr lang="ko-KR" altLang="en-US" b="1" spc="-150" dirty="0"/>
              <a:t>국민의 참정 의식 부족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7584" y="1772816"/>
            <a:ext cx="7776864" cy="609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ko-KR" altLang="en-US" sz="2000" b="1" spc="-150" dirty="0"/>
              <a:t>정치에 대한 소극적 자세와 무비판적 태도</a:t>
            </a:r>
            <a:endParaRPr lang="ko-KR" altLang="en-US" spc="-150" dirty="0"/>
          </a:p>
        </p:txBody>
      </p:sp>
      <p:sp>
        <p:nvSpPr>
          <p:cNvPr id="24" name="직사각형 23"/>
          <p:cNvSpPr/>
          <p:nvPr/>
        </p:nvSpPr>
        <p:spPr>
          <a:xfrm>
            <a:off x="2555776" y="4725144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ko-KR" altLang="en-US" sz="2000" b="1" spc="-150" dirty="0">
                <a:solidFill>
                  <a:schemeClr val="accent5">
                    <a:lumMod val="50000"/>
                  </a:schemeClr>
                </a:solidFill>
              </a:rPr>
              <a:t>정부의 잘못을 개인의 책임으로 전가하는 사회</a:t>
            </a:r>
            <a:endParaRPr lang="en-US" altLang="ko-KR" sz="2000" b="1" spc="-150" dirty="0">
              <a:solidFill>
                <a:schemeClr val="accent5">
                  <a:lumMod val="50000"/>
                </a:schemeClr>
              </a:solidFill>
            </a:endParaRPr>
          </a:p>
          <a:p>
            <a:pPr fontAlgn="base"/>
            <a:r>
              <a:rPr lang="ko-KR" altLang="en-US" sz="1600" spc="-150" dirty="0"/>
              <a:t>정책의 문제를 제기하지 않고</a:t>
            </a:r>
            <a:r>
              <a:rPr lang="en-US" altLang="ko-KR" sz="1600" spc="-150" dirty="0"/>
              <a:t>, </a:t>
            </a:r>
            <a:r>
              <a:rPr lang="ko-KR" altLang="en-US" sz="1600" spc="-150" dirty="0"/>
              <a:t>받아들이려고만 하는 국가주의적 구세대와</a:t>
            </a:r>
            <a:r>
              <a:rPr lang="en-US" altLang="ko-KR" sz="1600" spc="-150" dirty="0"/>
              <a:t> </a:t>
            </a:r>
            <a:r>
              <a:rPr lang="ko-KR" altLang="en-US" sz="1600" spc="-150" dirty="0"/>
              <a:t> 무비판</a:t>
            </a:r>
            <a:r>
              <a:rPr lang="en-US" altLang="ko-KR" sz="1600" spc="-150" dirty="0"/>
              <a:t>, </a:t>
            </a:r>
            <a:r>
              <a:rPr lang="ko-KR" altLang="en-US" sz="1600" spc="-150" dirty="0"/>
              <a:t>무관심</a:t>
            </a:r>
            <a:r>
              <a:rPr lang="en-US" altLang="ko-KR" sz="1600" spc="-150" dirty="0"/>
              <a:t>, </a:t>
            </a:r>
            <a:r>
              <a:rPr lang="ko-KR" altLang="en-US" sz="1600" spc="-150" dirty="0"/>
              <a:t>개인주의적 현세대의 방관이 이루어지고 있다</a:t>
            </a:r>
            <a:r>
              <a:rPr lang="en-US" altLang="ko-KR" sz="1600" spc="-150" dirty="0"/>
              <a:t>.</a:t>
            </a:r>
          </a:p>
        </p:txBody>
      </p:sp>
      <p:sp>
        <p:nvSpPr>
          <p:cNvPr id="25" name="줄무늬가 있는 오른쪽 화살표 24"/>
          <p:cNvSpPr/>
          <p:nvPr/>
        </p:nvSpPr>
        <p:spPr>
          <a:xfrm>
            <a:off x="827584" y="4941168"/>
            <a:ext cx="1296144" cy="864096"/>
          </a:xfrm>
          <a:prstGeom prst="strip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2339752" y="4869160"/>
            <a:ext cx="6192688" cy="1152128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971600" y="25556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</a:rPr>
              <a:t>지지파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1600" y="31316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개혁파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95736" y="255561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무조건적인 수용과</a:t>
            </a:r>
            <a:r>
              <a:rPr lang="en-US" altLang="ko-KR" dirty="0"/>
              <a:t>, </a:t>
            </a:r>
            <a:r>
              <a:rPr lang="ko-KR" altLang="en-US" dirty="0" err="1"/>
              <a:t>비판없는</a:t>
            </a:r>
            <a:r>
              <a:rPr lang="ko-KR" altLang="en-US" dirty="0"/>
              <a:t> 지지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95736" y="313167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정권의 문제를 수용 불가</a:t>
            </a:r>
            <a:r>
              <a:rPr lang="en-US" altLang="ko-KR" dirty="0"/>
              <a:t>, </a:t>
            </a:r>
            <a:r>
              <a:rPr lang="ko-KR" altLang="en-US" dirty="0"/>
              <a:t>정권의 빠른 교체가 이루어짐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220433" y="259198"/>
            <a:ext cx="1502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pc="-150" dirty="0">
                <a:solidFill>
                  <a:schemeClr val="bg1"/>
                </a:solidFill>
              </a:rPr>
              <a:t>현대 일본 정치의 비판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7434" y="836712"/>
            <a:ext cx="2704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50">
                <a:solidFill>
                  <a:schemeClr val="tx2">
                    <a:lumMod val="75000"/>
                  </a:schemeClr>
                </a:solidFill>
                <a:latin typeface="+mj-ea"/>
              </a:rPr>
              <a:t>현대 일본 정치의 비판</a:t>
            </a:r>
            <a:endParaRPr lang="ko-KR" altLang="en-US" sz="2000" b="1" spc="-150" dirty="0">
              <a:solidFill>
                <a:schemeClr val="tx2">
                  <a:lumMod val="75000"/>
                </a:schemeClr>
              </a:solidFill>
              <a:latin typeface="+mj-ea"/>
            </a:endParaRPr>
          </a:p>
          <a:p>
            <a:endParaRPr lang="ko-KR" alt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645" y="116727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</a:rPr>
              <a:t>권력의 독점과 참정의식 부족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34A8CC-5CC2-4F1C-A28A-F7D92496534C}"/>
              </a:ext>
            </a:extLst>
          </p:cNvPr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일본의정치와 경제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81BA7-1D2F-4E94-80E0-2F9117E952CA}"/>
              </a:ext>
            </a:extLst>
          </p:cNvPr>
          <p:cNvSpPr txBox="1"/>
          <p:nvPr/>
        </p:nvSpPr>
        <p:spPr>
          <a:xfrm>
            <a:off x="2370485" y="377568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pc="-150" dirty="0"/>
              <a:t>예</a:t>
            </a:r>
            <a:r>
              <a:rPr lang="en-US" altLang="ko-KR" sz="1400" spc="-150" dirty="0"/>
              <a:t>)</a:t>
            </a:r>
            <a:endParaRPr lang="ko-KR" alt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7170E-9E29-41EB-8929-4299C95D4E84}"/>
              </a:ext>
            </a:extLst>
          </p:cNvPr>
          <p:cNvSpPr txBox="1"/>
          <p:nvPr/>
        </p:nvSpPr>
        <p:spPr>
          <a:xfrm>
            <a:off x="2807804" y="3775683"/>
            <a:ext cx="4896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젊은 사람들의 정치에 대한 관심 부족</a:t>
            </a:r>
            <a:r>
              <a:rPr lang="en-US" altLang="ko-KR" sz="1400" dirty="0"/>
              <a:t>, </a:t>
            </a:r>
            <a:r>
              <a:rPr lang="ko-KR" altLang="en-US" sz="1400" dirty="0"/>
              <a:t>현상유지자세</a:t>
            </a:r>
            <a:endParaRPr lang="en-US" altLang="ko-KR" sz="1400" dirty="0"/>
          </a:p>
          <a:p>
            <a:r>
              <a:rPr lang="ko-KR" altLang="en-US" sz="1400" dirty="0"/>
              <a:t>고령화 사회에 따른 높은 연령대의 보수적 경향</a:t>
            </a:r>
            <a:endParaRPr lang="en-US" altLang="ko-KR" sz="1400" dirty="0"/>
          </a:p>
          <a:p>
            <a:r>
              <a:rPr lang="ko-KR" altLang="en-US" sz="1400" dirty="0"/>
              <a:t>소수인 개혁파는 내부충돌로 세력확장 어려움</a:t>
            </a:r>
            <a:r>
              <a:rPr lang="en-US" altLang="ko-KR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2301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06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959" y="1010204"/>
            <a:ext cx="17281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출처</a:t>
            </a:r>
          </a:p>
          <a:p>
            <a:endParaRPr lang="ko-KR" alt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462640"/>
              </p:ext>
            </p:extLst>
          </p:nvPr>
        </p:nvGraphicFramePr>
        <p:xfrm>
          <a:off x="611694" y="1822177"/>
          <a:ext cx="7992888" cy="36998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43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9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766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/>
                        <a:t>범주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41624" marR="41624" marT="11508" marB="1150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상세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41624" marR="41624" marT="11508" marB="1150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18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위키피디아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1100" b="1" kern="0" spc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jp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1624" marR="41624" marT="11508" marB="1150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100" dirty="0"/>
                        <a:t>日本の政治</a:t>
                      </a:r>
                      <a:endParaRPr lang="en-US" altLang="ja-JP" sz="1100" dirty="0"/>
                    </a:p>
                    <a:p>
                      <a:pPr algn="ctr"/>
                      <a:r>
                        <a:rPr lang="en-US" altLang="ko-KR" sz="1100" dirty="0">
                          <a:hlinkClick r:id="rId3"/>
                        </a:rPr>
                        <a:t>https://ja.wikipedia.org/wiki/%E6%97%A5%E6%9C%AC%E3%81%AE%E6%94%BF%E6%B2%BB</a:t>
                      </a:r>
                      <a:endParaRPr lang="en-US" altLang="ko-KR" sz="1100" dirty="0"/>
                    </a:p>
                  </a:txBody>
                  <a:tcPr marL="41624" marR="41624" marT="11508" marB="1150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18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위키피디아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(ko)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1624" marR="41624" marT="11508" marB="1150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/>
                        <a:t>자유민주당 </a:t>
                      </a:r>
                      <a:r>
                        <a:rPr lang="en-US" altLang="ko-KR" sz="1100" dirty="0"/>
                        <a:t>(</a:t>
                      </a:r>
                      <a:r>
                        <a:rPr lang="ko-KR" altLang="en-US" sz="1100" dirty="0"/>
                        <a:t>일본</a:t>
                      </a:r>
                      <a:r>
                        <a:rPr lang="en-US" altLang="ko-KR" sz="1100" dirty="0"/>
                        <a:t>)</a:t>
                      </a:r>
                    </a:p>
                    <a:p>
                      <a:pPr algn="ctr"/>
                      <a:r>
                        <a:rPr lang="en-US" altLang="ko-KR" sz="1100" dirty="0"/>
                        <a:t>https://ko.wikipedia.org/wiki/%EC%9E%90%EC%9C%A0%EB%AF%BC%EC%A3%BC%EB%8B%B9_(%EC%9D%BC%EB%B3%B8)</a:t>
                      </a:r>
                    </a:p>
                  </a:txBody>
                  <a:tcPr marL="41624" marR="41624" marT="11508" marB="1150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60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위키피디아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(ko)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1624" marR="41624" marT="11508" marB="1150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/>
                        <a:t>일본사회당</a:t>
                      </a:r>
                      <a:r>
                        <a:rPr lang="en-US" altLang="ko-KR" sz="1100" dirty="0">
                          <a:hlinkClick r:id="rId4"/>
                        </a:rPr>
                        <a:t>https://ko.wikipedia.org/wiki/%EC%9D%BC%EB%B3%B8%EC%82%AC%ED%9A%8C%EB%8B%B9</a:t>
                      </a:r>
                      <a:endParaRPr lang="en-US" altLang="ko-KR" sz="1100" dirty="0"/>
                    </a:p>
                  </a:txBody>
                  <a:tcPr marL="41624" marR="41624" marT="11508" marB="1150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623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조선일보매거진</a:t>
                      </a:r>
                    </a:p>
                  </a:txBody>
                  <a:tcPr marL="41624" marR="41624" marT="11508" marB="1150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[2</a:t>
                      </a: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만달러 시대</a:t>
                      </a:r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당신은 행복하십니까</a:t>
                      </a:r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] 20</a:t>
                      </a: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년 앞선 일본의 경우</a:t>
                      </a:r>
                      <a:endParaRPr lang="en-US" altLang="ko-K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altLang="ko-KR" sz="1100" b="0" dirty="0">
                          <a:latin typeface="+mj-lt"/>
                          <a:hlinkClick r:id="rId5"/>
                        </a:rPr>
                        <a:t>http://weekly1.chosun.com/site/data/html_dir/2007/10/26/2007102600887.html</a:t>
                      </a:r>
                      <a:endParaRPr lang="en-US" altLang="ko-KR" sz="1100" b="0" dirty="0">
                        <a:latin typeface="+mj-lt"/>
                      </a:endParaRPr>
                    </a:p>
                  </a:txBody>
                  <a:tcPr marL="41624" marR="41624" marT="11508" marB="1150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A3F0320-87C3-40A4-8DB8-BA70DC8602DD}"/>
              </a:ext>
            </a:extLst>
          </p:cNvPr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일본의정치와 경제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06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959" y="1010204"/>
            <a:ext cx="17281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출처</a:t>
            </a:r>
          </a:p>
          <a:p>
            <a:endParaRPr lang="ko-KR" alt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754136"/>
              </p:ext>
            </p:extLst>
          </p:nvPr>
        </p:nvGraphicFramePr>
        <p:xfrm>
          <a:off x="611694" y="1822177"/>
          <a:ext cx="7992888" cy="36998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43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9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766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/>
                        <a:t>범주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41624" marR="41624" marT="11508" marB="1150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상세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41624" marR="41624" marT="11508" marB="1150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18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위키피디아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(ko)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1624" marR="41624" marT="11508" marB="1150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err="1"/>
                        <a:t>일본국</a:t>
                      </a:r>
                      <a:r>
                        <a:rPr lang="ko-KR" altLang="en-US" sz="1100" dirty="0"/>
                        <a:t> 헌법</a:t>
                      </a:r>
                      <a:endParaRPr lang="en-US" altLang="ko-KR" sz="1100" dirty="0"/>
                    </a:p>
                    <a:p>
                      <a:pPr algn="ctr"/>
                      <a:r>
                        <a:rPr lang="en-US" altLang="ja-JP" sz="1100" dirty="0">
                          <a:hlinkClick r:id="rId3"/>
                        </a:rPr>
                        <a:t>https://ko.wikipedia.org/wiki/%EC%9D%BC%EB%B3%B8%EA%B5%AD_%ED%97%8C%EB%B2%95</a:t>
                      </a:r>
                      <a:endParaRPr lang="en-US" altLang="ja-JP" sz="1100" dirty="0"/>
                    </a:p>
                  </a:txBody>
                  <a:tcPr marL="41624" marR="41624" marT="11508" marB="1150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18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위키피디아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1100" b="1" kern="0" spc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jp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1624" marR="41624" marT="11508" marB="1150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100" dirty="0"/>
                        <a:t>日本国憲法</a:t>
                      </a:r>
                      <a:endParaRPr lang="en-US" altLang="ja-JP" sz="1100" dirty="0"/>
                    </a:p>
                    <a:p>
                      <a:pPr algn="ctr"/>
                      <a:r>
                        <a:rPr lang="en-US" altLang="ko-KR" sz="1100" dirty="0">
                          <a:hlinkClick r:id="rId4"/>
                        </a:rPr>
                        <a:t>https://ja.wikipedia.org/wiki/%E6%97%A5%E6%9C%AC%E5%9B%BD%E6%86%B2%E6%B3%95</a:t>
                      </a:r>
                      <a:endParaRPr lang="en-US" altLang="ko-KR" sz="1100" dirty="0"/>
                    </a:p>
                  </a:txBody>
                  <a:tcPr marL="41624" marR="41624" marT="11508" marB="1150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60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위키피디아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(ko)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1624" marR="41624" marT="11508" marB="1150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err="1"/>
                        <a:t>마그나</a:t>
                      </a:r>
                      <a:r>
                        <a:rPr lang="ko-KR" altLang="en-US" sz="1100" dirty="0"/>
                        <a:t> </a:t>
                      </a:r>
                      <a:r>
                        <a:rPr lang="ko-KR" altLang="en-US" sz="1100" dirty="0" err="1"/>
                        <a:t>카르타</a:t>
                      </a:r>
                      <a:endParaRPr lang="en-US" altLang="ko-KR" sz="1100" dirty="0"/>
                    </a:p>
                    <a:p>
                      <a:pPr algn="ctr"/>
                      <a:r>
                        <a:rPr lang="en-US" altLang="ko-KR" sz="1100" dirty="0">
                          <a:hlinkClick r:id="rId5"/>
                        </a:rPr>
                        <a:t>https://ko.wikipedia.org/wiki/%EB%A7%88%EA%B7%B8%EB%82%98_%EC%B9%B4%EB%A5%B4%ED%83%80</a:t>
                      </a:r>
                      <a:endParaRPr lang="en-US" altLang="ko-KR" sz="1100" dirty="0"/>
                    </a:p>
                  </a:txBody>
                  <a:tcPr marL="41624" marR="41624" marT="11508" marB="1150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623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위키피디아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1100" b="1" kern="0" spc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jp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1624" marR="41624" marT="11508" marB="1150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天皇</a:t>
                      </a:r>
                      <a:endParaRPr lang="en-US" altLang="ja-JP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altLang="ja-JP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6"/>
                        </a:rPr>
                        <a:t>https://ja.wikipedia.org/wiki/%E5%A4%A9%E7%9A%87</a:t>
                      </a:r>
                      <a:endParaRPr lang="en-US" altLang="ja-JP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624" marR="41624" marT="11508" marB="1150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471CA49-3C37-4A20-A10A-8CCFAC42333A}"/>
              </a:ext>
            </a:extLst>
          </p:cNvPr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일본의정치와 경제</a:t>
            </a:r>
          </a:p>
        </p:txBody>
      </p:sp>
    </p:spTree>
    <p:extLst>
      <p:ext uri="{BB962C8B-B14F-4D97-AF65-F5344CB8AC3E}">
        <p14:creationId xmlns:p14="http://schemas.microsoft.com/office/powerpoint/2010/main" val="4141671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06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959" y="1010204"/>
            <a:ext cx="17281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출처</a:t>
            </a:r>
          </a:p>
          <a:p>
            <a:endParaRPr lang="ko-KR" alt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589858"/>
              </p:ext>
            </p:extLst>
          </p:nvPr>
        </p:nvGraphicFramePr>
        <p:xfrm>
          <a:off x="575556" y="1850623"/>
          <a:ext cx="7992888" cy="373861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43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9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05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/>
                        <a:t>범주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41624" marR="41624" marT="11508" marB="1150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상세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41624" marR="41624" marT="11508" marB="1150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95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국제정치논총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한국국제정치학회</a:t>
                      </a:r>
                    </a:p>
                  </a:txBody>
                  <a:tcPr marL="41624" marR="41624" marT="11508" marB="1150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100" dirty="0"/>
                        <a:t>現代日本政治</a:t>
                      </a:r>
                      <a:r>
                        <a:rPr lang="ko-KR" altLang="en-US" sz="1100" dirty="0"/>
                        <a:t>와</a:t>
                      </a:r>
                      <a:r>
                        <a:rPr lang="ja-JP" altLang="en-US" sz="1100" dirty="0"/>
                        <a:t>　</a:t>
                      </a:r>
                      <a:r>
                        <a:rPr lang="ko-KR" altLang="en-US" sz="1100" dirty="0"/>
                        <a:t>自民黨 </a:t>
                      </a:r>
                      <a:r>
                        <a:rPr lang="en-US" altLang="ko-KR" sz="1100" dirty="0"/>
                        <a:t>- </a:t>
                      </a:r>
                      <a:r>
                        <a:rPr lang="ko-KR" altLang="en-US" sz="1100" dirty="0"/>
                        <a:t>李相軾 </a:t>
                      </a:r>
                      <a:endParaRPr lang="en-US" altLang="ko-KR" sz="1100" dirty="0"/>
                    </a:p>
                    <a:p>
                      <a:pPr algn="ctr"/>
                      <a:r>
                        <a:rPr lang="en-US" altLang="ko-KR" sz="1100" dirty="0">
                          <a:hlinkClick r:id="rId3"/>
                        </a:rPr>
                        <a:t>http://www.dbpia.co.kr/journal/articleDetail?nodeId=NODE00993672</a:t>
                      </a:r>
                      <a:endParaRPr lang="en-US" altLang="ja-JP" sz="1100" dirty="0"/>
                    </a:p>
                  </a:txBody>
                  <a:tcPr marL="41624" marR="41624" marT="11508" marB="1150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076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현대정치연구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서강대학교 현대정치연구소</a:t>
                      </a:r>
                    </a:p>
                  </a:txBody>
                  <a:tcPr marL="41624" marR="41624" marT="11508" marB="1150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/>
                        <a:t>일본 정치 시스템의 과제와 신진정치가의 대응 </a:t>
                      </a:r>
                      <a:r>
                        <a:rPr lang="en-US" altLang="ko-KR" sz="1100" dirty="0"/>
                        <a:t>- </a:t>
                      </a:r>
                      <a:r>
                        <a:rPr lang="ko-KR" altLang="en-US" sz="1100" dirty="0" err="1"/>
                        <a:t>이주경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>
                          <a:hlinkClick r:id="rId4"/>
                        </a:rPr>
                        <a:t>http://www.dbpia.co.kr/journal/articleDetail?nodeId=NODE09331728</a:t>
                      </a:r>
                      <a:endParaRPr lang="en-US" altLang="ko-KR" sz="1100" dirty="0"/>
                    </a:p>
                  </a:txBody>
                  <a:tcPr marL="41624" marR="41624" marT="11508" marB="1150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2B9FA78-D5E2-4BB0-974E-03C702BCAC76}"/>
              </a:ext>
            </a:extLst>
          </p:cNvPr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일본의정치와 경제</a:t>
            </a:r>
          </a:p>
        </p:txBody>
      </p:sp>
    </p:spTree>
    <p:extLst>
      <p:ext uri="{BB962C8B-B14F-4D97-AF65-F5344CB8AC3E}">
        <p14:creationId xmlns:p14="http://schemas.microsoft.com/office/powerpoint/2010/main" val="11825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Wikipedia(ja)</a:t>
            </a:r>
            <a:r>
              <a:rPr lang="ko-KR" altLang="ko-KR" sz="180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에서 인용</a:t>
            </a:r>
            <a:r>
              <a:rPr lang="en-US" altLang="ko-KR" sz="180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971600" y="2942942"/>
            <a:ext cx="7200800" cy="1494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43728" y="3273658"/>
            <a:ext cx="720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“                      ”</a:t>
            </a:r>
            <a:endParaRPr lang="ko-KR" altLang="en-US" sz="6000" dirty="0">
              <a:solidFill>
                <a:schemeClr val="bg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일본의정치와 경제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01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3514953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/>
              <a:t>일본의 정치는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일본국</a:t>
            </a:r>
            <a:r>
              <a:rPr lang="ko-KR" altLang="en-US" sz="1400" dirty="0"/>
              <a:t> 헌법에 의거하여 이루어져 있다</a:t>
            </a:r>
            <a:r>
              <a:rPr lang="en-US" altLang="ko-KR" sz="1400" dirty="0"/>
              <a:t>. </a:t>
            </a:r>
            <a:r>
              <a:rPr lang="ko-KR" altLang="en-US" sz="1400" dirty="0"/>
              <a:t>그로 인해</a:t>
            </a:r>
            <a:r>
              <a:rPr lang="en-US" altLang="ko-KR" sz="1400" dirty="0"/>
              <a:t>, </a:t>
            </a:r>
            <a:r>
              <a:rPr lang="ko-KR" altLang="en-US" sz="1400" dirty="0"/>
              <a:t>일본은 입헌주의에 의거한 국가</a:t>
            </a:r>
            <a:r>
              <a:rPr lang="en-US" altLang="ko-KR" sz="1400" dirty="0"/>
              <a:t>(</a:t>
            </a:r>
            <a:r>
              <a:rPr lang="ko-KR" altLang="en-US" sz="1400" dirty="0"/>
              <a:t>입헌국가</a:t>
            </a:r>
            <a:r>
              <a:rPr lang="en-US" altLang="ko-KR" sz="1400" dirty="0"/>
              <a:t>)</a:t>
            </a:r>
            <a:r>
              <a:rPr lang="ko-KR" altLang="en-US" sz="1400" dirty="0"/>
              <a:t>라고 할 수 있다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5274" y="211669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800" b="1" spc="-150" dirty="0">
                <a:latin typeface="+mn-ea"/>
              </a:rPr>
              <a:t>일본의 정치의 배경과 체제</a:t>
            </a:r>
            <a:endParaRPr lang="ko-KR" altLang="en-US" spc="-150" dirty="0"/>
          </a:p>
        </p:txBody>
      </p:sp>
      <p:sp>
        <p:nvSpPr>
          <p:cNvPr id="12" name="TextBox 11"/>
          <p:cNvSpPr txBox="1"/>
          <p:nvPr/>
        </p:nvSpPr>
        <p:spPr>
          <a:xfrm>
            <a:off x="2411760" y="126876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>
                <a:solidFill>
                  <a:schemeClr val="tx2">
                    <a:lumMod val="75000"/>
                  </a:schemeClr>
                </a:solidFill>
                <a:latin typeface="+mj-lt"/>
                <a:ea typeface="HY헤드라인M" pitchFamily="18" charset="-127"/>
              </a:rPr>
              <a:t>입헌주의 국가 일본</a:t>
            </a:r>
          </a:p>
        </p:txBody>
      </p:sp>
      <p:cxnSp>
        <p:nvCxnSpPr>
          <p:cNvPr id="14" name="직선 연결선 13"/>
          <p:cNvCxnSpPr/>
          <p:nvPr/>
        </p:nvCxnSpPr>
        <p:spPr>
          <a:xfrm>
            <a:off x="2123728" y="1916832"/>
            <a:ext cx="4824536" cy="0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201830" y="271681"/>
            <a:ext cx="1332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pc="-150" dirty="0">
                <a:solidFill>
                  <a:schemeClr val="bg1"/>
                </a:solidFill>
                <a:latin typeface="+mj-ea"/>
                <a:ea typeface="+mj-ea"/>
              </a:rPr>
              <a:t>입헌주의 국가 일본</a:t>
            </a:r>
          </a:p>
        </p:txBody>
      </p:sp>
      <p:pic>
        <p:nvPicPr>
          <p:cNvPr id="18" name="_x48549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2893" y="4581128"/>
            <a:ext cx="1865211" cy="1440000"/>
          </a:xfrm>
          <a:prstGeom prst="rect">
            <a:avLst/>
          </a:prstGeom>
          <a:noFill/>
        </p:spPr>
      </p:pic>
      <p:pic>
        <p:nvPicPr>
          <p:cNvPr id="19" name="_x485491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32160" y="4581128"/>
            <a:ext cx="1920000" cy="1440000"/>
          </a:xfrm>
          <a:prstGeom prst="rect">
            <a:avLst/>
          </a:prstGeom>
          <a:noFill/>
        </p:spPr>
      </p:pic>
      <p:pic>
        <p:nvPicPr>
          <p:cNvPr id="20" name="_x1899035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2991" y="4581288"/>
            <a:ext cx="1937219" cy="1440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89B1C2-73F5-43A1-A8BF-A0866064DE28}"/>
              </a:ext>
            </a:extLst>
          </p:cNvPr>
          <p:cNvSpPr txBox="1"/>
          <p:nvPr/>
        </p:nvSpPr>
        <p:spPr>
          <a:xfrm>
            <a:off x="5330413" y="4106948"/>
            <a:ext cx="2803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일본의 정치 </a:t>
            </a:r>
            <a:r>
              <a:rPr lang="en-US" altLang="ko-KR" sz="1200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- Wikipedia(ja)</a:t>
            </a:r>
            <a:r>
              <a:rPr lang="ko-KR" altLang="ko-KR" sz="12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에서 인용</a:t>
            </a:r>
            <a:r>
              <a:rPr lang="en-US" altLang="ko-KR" sz="12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06E1AF-E54E-4DCC-91E9-ED9E7E64540C}"/>
              </a:ext>
            </a:extLst>
          </p:cNvPr>
          <p:cNvSpPr txBox="1"/>
          <p:nvPr/>
        </p:nvSpPr>
        <p:spPr>
          <a:xfrm>
            <a:off x="3427370" y="2471989"/>
            <a:ext cx="228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입헌군주제와 의원 내각제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3068960"/>
            <a:ext cx="8640960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2627784" y="1052736"/>
            <a:ext cx="3858956" cy="385895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699792" y="2564904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</a:rPr>
              <a:t>THANK</a:t>
            </a:r>
          </a:p>
          <a:p>
            <a:pPr algn="ctr"/>
            <a:r>
              <a:rPr lang="en-US" altLang="ko-KR" sz="5400" b="1" dirty="0">
                <a:solidFill>
                  <a:schemeClr val="bg1"/>
                </a:solidFill>
              </a:rPr>
              <a:t>YOU</a:t>
            </a:r>
            <a:endParaRPr lang="ko-KR" altLang="en-US" sz="5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517867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600" b="1" dirty="0">
                <a:solidFill>
                  <a:schemeClr val="tx2">
                    <a:lumMod val="50000"/>
                  </a:schemeClr>
                </a:solidFill>
              </a:rPr>
              <a:t>발표자 조 범 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767025-A30C-4936-BF8E-C26F233BCB5A}"/>
              </a:ext>
            </a:extLst>
          </p:cNvPr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일본의정치와 경제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4968" y="609655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01830" y="271681"/>
            <a:ext cx="1332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pc="-150" dirty="0">
                <a:solidFill>
                  <a:schemeClr val="bg1"/>
                </a:solidFill>
                <a:latin typeface="+mj-ea"/>
                <a:ea typeface="+mj-ea"/>
              </a:rPr>
              <a:t>입헌주의 국가 일본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01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일본의정치와 경제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C8522BE-20F3-44A7-BD8A-8B3C526DB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73" y="1988840"/>
            <a:ext cx="3289300" cy="24638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19F9742-5D82-4986-8C68-FD64D87EE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929" y="1988840"/>
            <a:ext cx="3614749" cy="2463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7A89BC-9D51-4E8C-8909-CE9F1039D4C2}"/>
              </a:ext>
            </a:extLst>
          </p:cNvPr>
          <p:cNvSpPr txBox="1"/>
          <p:nvPr/>
        </p:nvSpPr>
        <p:spPr>
          <a:xfrm>
            <a:off x="1601670" y="4873148"/>
            <a:ext cx="594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고대 마을 사회의 모습</a:t>
            </a:r>
            <a:r>
              <a:rPr lang="en-US" altLang="ko-KR" dirty="0"/>
              <a:t>. </a:t>
            </a:r>
            <a:r>
              <a:rPr lang="ko-KR" altLang="en-US" dirty="0"/>
              <a:t>각자의 역할이 주어지며 생활의 기반을 다지기 위해 주어진 역할을 다하는 사회</a:t>
            </a:r>
            <a:r>
              <a:rPr lang="en-US" altLang="ko-KR" dirty="0"/>
              <a:t>. </a:t>
            </a:r>
            <a:r>
              <a:rPr lang="ko-KR" altLang="en-US" dirty="0"/>
              <a:t>규칙이나 제도가 크게 없음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01830" y="271681"/>
            <a:ext cx="1332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pc="-150" dirty="0">
                <a:solidFill>
                  <a:schemeClr val="bg1"/>
                </a:solidFill>
                <a:latin typeface="+mj-ea"/>
                <a:ea typeface="+mj-ea"/>
              </a:rPr>
              <a:t>입헌주의 국가 일본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01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일본의정치와 경제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8A7F170-C774-4EEC-B055-FF044F1A2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90633"/>
            <a:ext cx="3911209" cy="2676734"/>
          </a:xfrm>
          <a:prstGeom prst="rect">
            <a:avLst/>
          </a:prstGeom>
        </p:spPr>
      </p:pic>
      <p:pic>
        <p:nvPicPr>
          <p:cNvPr id="7" name="그림 6" descr="지도이(가) 표시된 사진&#10;&#10;자동 생성된 설명">
            <a:extLst>
              <a:ext uri="{FF2B5EF4-FFF2-40B4-BE49-F238E27FC236}">
                <a16:creationId xmlns:a16="http://schemas.microsoft.com/office/drawing/2014/main" id="{FBF2788F-1357-48C9-AB65-9C7A6722B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77" y="2090633"/>
            <a:ext cx="4081679" cy="26767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E87F25-4FCF-433C-A5F4-FE26EAB38BD0}"/>
              </a:ext>
            </a:extLst>
          </p:cNvPr>
          <p:cNvSpPr txBox="1"/>
          <p:nvPr/>
        </p:nvSpPr>
        <p:spPr>
          <a:xfrm>
            <a:off x="755576" y="5029446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고대 도시 사회의 모습</a:t>
            </a:r>
            <a:r>
              <a:rPr lang="en-US" altLang="ko-KR" dirty="0"/>
              <a:t>. </a:t>
            </a:r>
            <a:r>
              <a:rPr lang="ko-KR" altLang="en-US" dirty="0"/>
              <a:t>사람이 많아지고</a:t>
            </a:r>
            <a:r>
              <a:rPr lang="en-US" altLang="ko-KR" dirty="0"/>
              <a:t>, </a:t>
            </a:r>
            <a:r>
              <a:rPr lang="ko-KR" altLang="en-US" dirty="0"/>
              <a:t>마을이 </a:t>
            </a:r>
            <a:r>
              <a:rPr lang="ko-KR" altLang="en-US" dirty="0" err="1"/>
              <a:t>거대해지며</a:t>
            </a:r>
            <a:r>
              <a:rPr lang="ko-KR" altLang="en-US" dirty="0"/>
              <a:t> </a:t>
            </a:r>
            <a:r>
              <a:rPr lang="ko-KR" altLang="en-US" dirty="0" err="1"/>
              <a:t>도시로써의</a:t>
            </a:r>
            <a:r>
              <a:rPr lang="ko-KR" altLang="en-US" dirty="0"/>
              <a:t> 역할을 수행하기 위해 규칙이 생기고</a:t>
            </a:r>
            <a:r>
              <a:rPr lang="en-US" altLang="ko-KR" dirty="0"/>
              <a:t>, </a:t>
            </a:r>
            <a:r>
              <a:rPr lang="ko-KR" altLang="en-US" dirty="0"/>
              <a:t>규칙을 수행하기 위해 정치적 조직이 생겨난 최초의 시대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055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01830" y="271681"/>
            <a:ext cx="1332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pc="-150" dirty="0">
                <a:solidFill>
                  <a:schemeClr val="bg1"/>
                </a:solidFill>
                <a:latin typeface="+mj-ea"/>
                <a:ea typeface="+mj-ea"/>
              </a:rPr>
              <a:t>입헌주의 국가 일본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01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일본의정치와 경제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4F538A-82E2-4AED-9A0D-3D774FAC2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040" y="2245704"/>
            <a:ext cx="3757384" cy="2366591"/>
          </a:xfrm>
          <a:prstGeom prst="rect">
            <a:avLst/>
          </a:prstGeom>
        </p:spPr>
      </p:pic>
      <p:pic>
        <p:nvPicPr>
          <p:cNvPr id="13" name="그림 12" descr="건물, 도시, 대형, 거리이(가) 표시된 사진&#10;&#10;자동 생성된 설명">
            <a:extLst>
              <a:ext uri="{FF2B5EF4-FFF2-40B4-BE49-F238E27FC236}">
                <a16:creationId xmlns:a16="http://schemas.microsoft.com/office/drawing/2014/main" id="{281F83D0-C172-4D4D-AC24-0EAE80DFC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2245704"/>
            <a:ext cx="3665567" cy="23665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9D5D96-8DF9-4648-B480-D4617F0212FE}"/>
              </a:ext>
            </a:extLst>
          </p:cNvPr>
          <p:cNvSpPr txBox="1"/>
          <p:nvPr/>
        </p:nvSpPr>
        <p:spPr>
          <a:xfrm>
            <a:off x="1115616" y="4993909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현대 도시 국가의 모습</a:t>
            </a:r>
            <a:r>
              <a:rPr lang="en-US" altLang="ko-KR" dirty="0"/>
              <a:t>. </a:t>
            </a:r>
            <a:r>
              <a:rPr lang="ko-KR" altLang="en-US" dirty="0"/>
              <a:t>거대해지고 보다 많은 인원을 수용하게 된 사회는</a:t>
            </a:r>
            <a:r>
              <a:rPr lang="en-US" altLang="ko-KR" dirty="0"/>
              <a:t>, </a:t>
            </a:r>
            <a:r>
              <a:rPr lang="ko-KR" altLang="en-US" dirty="0"/>
              <a:t>더 이상 도시만의 제도로 다스릴 수 없어</a:t>
            </a:r>
            <a:r>
              <a:rPr lang="en-US" altLang="ko-KR" dirty="0"/>
              <a:t>, </a:t>
            </a:r>
            <a:r>
              <a:rPr lang="ko-KR" altLang="en-US" dirty="0"/>
              <a:t>법률을 제정하고</a:t>
            </a:r>
            <a:r>
              <a:rPr lang="en-US" altLang="ko-KR" dirty="0"/>
              <a:t>, </a:t>
            </a:r>
            <a:r>
              <a:rPr lang="ko-KR" altLang="en-US" dirty="0"/>
              <a:t>일률적인 통제를 위해 정치기구가 더 많아지고</a:t>
            </a:r>
            <a:r>
              <a:rPr lang="en-US" altLang="ko-KR" dirty="0"/>
              <a:t>, </a:t>
            </a:r>
            <a:r>
              <a:rPr lang="ko-KR" altLang="en-US" dirty="0"/>
              <a:t>다양해짐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6533" y="609655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01830" y="271681"/>
            <a:ext cx="1332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pc="-150" dirty="0">
                <a:solidFill>
                  <a:schemeClr val="bg1"/>
                </a:solidFill>
                <a:latin typeface="+mj-ea"/>
                <a:ea typeface="+mj-ea"/>
              </a:rPr>
              <a:t>입헌주의 국가 일본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01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일본의정치와 경제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C1A36A4-636C-4E9B-9CB2-EE2C731DD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52836"/>
            <a:ext cx="3312368" cy="3312368"/>
          </a:xfrm>
          <a:prstGeom prst="rect">
            <a:avLst/>
          </a:prstGeom>
        </p:spPr>
      </p:pic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84AA53A9-416C-48BA-B61C-60E815FC4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830994"/>
              </p:ext>
            </p:extLst>
          </p:nvPr>
        </p:nvGraphicFramePr>
        <p:xfrm>
          <a:off x="4355976" y="1756796"/>
          <a:ext cx="4464496" cy="3508408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157397674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166066467"/>
                    </a:ext>
                  </a:extLst>
                </a:gridCol>
              </a:tblGrid>
              <a:tr h="43855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566487"/>
                  </a:ext>
                </a:extLst>
              </a:tr>
              <a:tr h="43855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공용어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일본어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752255"/>
                  </a:ext>
                </a:extLst>
              </a:tr>
              <a:tr h="43855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천황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덕인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060276"/>
                  </a:ext>
                </a:extLst>
              </a:tr>
              <a:tr h="43855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총리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>
                          <a:solidFill>
                            <a:schemeClr val="tx1"/>
                          </a:solidFill>
                        </a:rPr>
                        <a:t>스가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dirty="0" err="1">
                          <a:solidFill>
                            <a:schemeClr val="tx1"/>
                          </a:solidFill>
                        </a:rPr>
                        <a:t>요시히데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685318"/>
                  </a:ext>
                </a:extLst>
              </a:tr>
              <a:tr h="43855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면적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377,975,21km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154216"/>
                  </a:ext>
                </a:extLst>
              </a:tr>
              <a:tr h="43855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인구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억 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2427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만 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834558"/>
                  </a:ext>
                </a:extLst>
              </a:tr>
              <a:tr h="43855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GDP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명목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590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조 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170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억엔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463298"/>
                  </a:ext>
                </a:extLst>
              </a:tr>
              <a:tr h="43855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정치 형태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입헌군주제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85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67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01830" y="271681"/>
            <a:ext cx="1332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pc="-150" dirty="0">
                <a:solidFill>
                  <a:schemeClr val="bg1"/>
                </a:solidFill>
                <a:latin typeface="+mj-ea"/>
                <a:ea typeface="+mj-ea"/>
              </a:rPr>
              <a:t>입헌주의 국가 일본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01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일본의정치와 경제</a:t>
            </a: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D32A54CC-BD80-4A8D-BF95-B562D8883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54977"/>
            <a:ext cx="1884941" cy="294804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B16452C-EC7A-45FD-849C-D01CB38BD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686" y="2467593"/>
            <a:ext cx="2465146" cy="1922814"/>
          </a:xfrm>
          <a:prstGeom prst="rect">
            <a:avLst/>
          </a:prstGeom>
        </p:spPr>
      </p:pic>
      <p:pic>
        <p:nvPicPr>
          <p:cNvPr id="13" name="그림 12" descr="텍스트이(가) 표시된 사진&#10;&#10;자동 생성된 설명">
            <a:extLst>
              <a:ext uri="{FF2B5EF4-FFF2-40B4-BE49-F238E27FC236}">
                <a16:creationId xmlns:a16="http://schemas.microsoft.com/office/drawing/2014/main" id="{BE21B3C1-EE6F-4CDE-918A-82AA3CC4FF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0" y="2418656"/>
            <a:ext cx="2590626" cy="20206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E063B2-702E-43F1-B371-6233976A7D58}"/>
              </a:ext>
            </a:extLst>
          </p:cNvPr>
          <p:cNvSpPr txBox="1"/>
          <p:nvPr/>
        </p:nvSpPr>
        <p:spPr>
          <a:xfrm>
            <a:off x="1151620" y="519208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일본국</a:t>
            </a:r>
            <a:r>
              <a:rPr lang="ko-KR" altLang="en-US" dirty="0"/>
              <a:t> 헌법 전문</a:t>
            </a:r>
            <a:r>
              <a:rPr lang="en-US" altLang="ko-KR" dirty="0"/>
              <a:t>. </a:t>
            </a:r>
            <a:r>
              <a:rPr lang="ko-KR" altLang="en-US" dirty="0"/>
              <a:t>일본이 입헌주의국가란 것을 명시하고 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8220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01830" y="271681"/>
            <a:ext cx="1332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pc="-150" dirty="0">
                <a:solidFill>
                  <a:schemeClr val="bg1"/>
                </a:solidFill>
                <a:latin typeface="+mj-ea"/>
                <a:ea typeface="+mj-ea"/>
              </a:rPr>
              <a:t>입헌주의 국가 일본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01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일본의정치와 경제</a:t>
            </a:r>
          </a:p>
        </p:txBody>
      </p:sp>
      <p:pic>
        <p:nvPicPr>
          <p:cNvPr id="5" name="그림 4" descr="카페트, 벽돌이(가) 표시된 사진&#10;&#10;자동 생성된 설명">
            <a:extLst>
              <a:ext uri="{FF2B5EF4-FFF2-40B4-BE49-F238E27FC236}">
                <a16:creationId xmlns:a16="http://schemas.microsoft.com/office/drawing/2014/main" id="{4D3D4519-58C0-4770-8751-DDAE07FA1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94" y="1628800"/>
            <a:ext cx="4148803" cy="27598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726DE9-C56E-4D01-89E2-9CDE448E68C4}"/>
              </a:ext>
            </a:extLst>
          </p:cNvPr>
          <p:cNvSpPr txBox="1"/>
          <p:nvPr/>
        </p:nvSpPr>
        <p:spPr>
          <a:xfrm>
            <a:off x="1331640" y="4725144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독피지에</a:t>
            </a:r>
            <a:r>
              <a:rPr lang="ko-KR" altLang="en-US" dirty="0"/>
              <a:t> 기록된 </a:t>
            </a:r>
            <a:r>
              <a:rPr lang="ko-KR" altLang="en-US" dirty="0" err="1"/>
              <a:t>마그나</a:t>
            </a:r>
            <a:r>
              <a:rPr lang="ko-KR" altLang="en-US" dirty="0"/>
              <a:t> </a:t>
            </a:r>
            <a:r>
              <a:rPr lang="ko-KR" altLang="en-US" dirty="0" err="1"/>
              <a:t>카르타의</a:t>
            </a:r>
            <a:r>
              <a:rPr lang="ko-KR" altLang="en-US" dirty="0"/>
              <a:t> 모습</a:t>
            </a:r>
            <a:r>
              <a:rPr lang="en-US" altLang="ko-KR" dirty="0"/>
              <a:t>. 1215</a:t>
            </a:r>
            <a:r>
              <a:rPr lang="ko-KR" altLang="en-US" dirty="0"/>
              <a:t>년 영국에서 시작된 헌법의 시초로서</a:t>
            </a:r>
            <a:r>
              <a:rPr lang="en-US" altLang="ko-KR" dirty="0"/>
              <a:t>, </a:t>
            </a:r>
            <a:r>
              <a:rPr lang="ko-KR" altLang="en-US" dirty="0"/>
              <a:t>왕권의 견제와</a:t>
            </a:r>
            <a:r>
              <a:rPr lang="en-US" altLang="ko-KR" dirty="0"/>
              <a:t>, </a:t>
            </a:r>
            <a:r>
              <a:rPr lang="ko-KR" altLang="en-US" dirty="0"/>
              <a:t>권리의 투쟁이라는 점에서 의의를 가진다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2181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2218</TotalTime>
  <Words>2126</Words>
  <Application>Microsoft Office PowerPoint</Application>
  <PresentationFormat>화면 슬라이드 쇼(4:3)</PresentationFormat>
  <Paragraphs>299</Paragraphs>
  <Slides>30</Slides>
  <Notes>30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4" baseType="lpstr">
      <vt:lpstr>HY헤드라인M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minhee park</dc:creator>
  <cp:lastModifiedBy>조범준</cp:lastModifiedBy>
  <cp:revision>63</cp:revision>
  <dcterms:created xsi:type="dcterms:W3CDTF">2016-11-03T20:47:04Z</dcterms:created>
  <dcterms:modified xsi:type="dcterms:W3CDTF">2020-09-28T07:51:16Z</dcterms:modified>
</cp:coreProperties>
</file>