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1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3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1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43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9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62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0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4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2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8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5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8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3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6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0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0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천황제도에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대한 조사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ko-KR" dirty="0"/>
              <a:t>	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21501532	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일본어일본학과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</a:t>
            </a:r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이원준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071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천황이라는 명칭 </a:t>
            </a:r>
            <a:r>
              <a:rPr lang="en-US" altLang="ko-KR" b="1" dirty="0"/>
              <a:t>– </a:t>
            </a:r>
            <a:r>
              <a:rPr lang="ko-KR" altLang="en-US" b="1" dirty="0"/>
              <a:t>호칭 문제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r>
              <a:rPr lang="ko-KR" altLang="en-US" b="1" dirty="0"/>
              <a:t>대한민국 정부에서 공식적으로 명시한 호칭은 </a:t>
            </a:r>
            <a:r>
              <a:rPr lang="en-US" altLang="ko-KR" b="1" dirty="0"/>
              <a:t>'</a:t>
            </a:r>
            <a:r>
              <a:rPr lang="ko-KR" altLang="en-US" b="1" dirty="0" smtClean="0"/>
              <a:t>천황</a:t>
            </a:r>
            <a:r>
              <a:rPr lang="en-US" altLang="ko-KR" b="1" dirty="0" smtClean="0"/>
              <a:t>‘</a:t>
            </a:r>
          </a:p>
          <a:p>
            <a:endParaRPr lang="en-US" altLang="ko-KR" b="1" dirty="0" smtClean="0"/>
          </a:p>
          <a:p>
            <a:r>
              <a:rPr lang="ko-KR" altLang="en-US" b="1" dirty="0" smtClean="0"/>
              <a:t>몇몇 매체에서는 </a:t>
            </a:r>
            <a:r>
              <a:rPr lang="ko-KR" altLang="en-US" b="1" dirty="0"/>
              <a:t>‘천황’ 대신 ‘일왕’</a:t>
            </a:r>
            <a:r>
              <a:rPr lang="en-US" altLang="ko-KR" b="1" dirty="0"/>
              <a:t>(</a:t>
            </a:r>
            <a:r>
              <a:rPr lang="ko-KR" altLang="en-US" b="1" dirty="0"/>
              <a:t>日王</a:t>
            </a:r>
            <a:r>
              <a:rPr lang="en-US" altLang="ko-KR" b="1" dirty="0"/>
              <a:t>)</a:t>
            </a:r>
            <a:r>
              <a:rPr lang="ko-KR" altLang="en-US" b="1" dirty="0"/>
              <a:t>이라는 호칭으로 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낮추어 </a:t>
            </a:r>
            <a:r>
              <a:rPr lang="ko-KR" altLang="en-US" b="1" dirty="0"/>
              <a:t>부르는 경우도 있다</a:t>
            </a:r>
            <a:r>
              <a:rPr lang="en-US" altLang="ko-KR" b="1" dirty="0" smtClean="0"/>
              <a:t>.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 smtClean="0"/>
              <a:t>대한민국 </a:t>
            </a:r>
            <a:r>
              <a:rPr lang="ko-KR" altLang="en-US" b="1" dirty="0"/>
              <a:t>정부는 </a:t>
            </a:r>
            <a:r>
              <a:rPr lang="en-US" altLang="ko-KR" b="1" dirty="0"/>
              <a:t>'</a:t>
            </a:r>
            <a:r>
              <a:rPr lang="ko-KR" altLang="en-US" b="1" dirty="0"/>
              <a:t>천황</a:t>
            </a:r>
            <a:r>
              <a:rPr lang="en-US" altLang="ko-KR" b="1" dirty="0"/>
              <a:t>'</a:t>
            </a:r>
            <a:r>
              <a:rPr lang="ko-KR" altLang="en-US" b="1" dirty="0"/>
              <a:t>을 공식 용어로 인정하고 이를 공문서 등에 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명확히 </a:t>
            </a:r>
            <a:r>
              <a:rPr lang="ko-KR" altLang="en-US" b="1" dirty="0"/>
              <a:t>사용하고 </a:t>
            </a:r>
            <a:r>
              <a:rPr lang="ko-KR" altLang="en-US" b="1" dirty="0" smtClean="0"/>
              <a:t>있음</a:t>
            </a:r>
            <a:endParaRPr lang="en-US" altLang="ko-KR" b="1" dirty="0" smtClean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ko-KR" altLang="en-US" b="1" dirty="0" smtClean="0"/>
          </a:p>
          <a:p>
            <a:endParaRPr lang="ko-KR" altLang="en-US" b="1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33" y="286244"/>
            <a:ext cx="2781541" cy="618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13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 smtClean="0"/>
              <a:t>천황의 유래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역사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687004" y="2121408"/>
            <a:ext cx="8915400" cy="3777622"/>
          </a:xfrm>
        </p:spPr>
        <p:txBody>
          <a:bodyPr/>
          <a:lstStyle/>
          <a:p>
            <a:r>
              <a:rPr lang="ko-KR" altLang="en-US" dirty="0" smtClean="0"/>
              <a:t> </a:t>
            </a:r>
            <a:r>
              <a:rPr lang="ko-KR" altLang="en-US" b="1" dirty="0" err="1" smtClean="0"/>
              <a:t>일본서기와</a:t>
            </a:r>
            <a:r>
              <a:rPr lang="ko-KR" altLang="en-US" b="1" dirty="0" smtClean="0"/>
              <a:t> </a:t>
            </a:r>
            <a:r>
              <a:rPr lang="ko-KR" altLang="en-US" b="1" dirty="0" err="1"/>
              <a:t>고사기에</a:t>
            </a:r>
            <a:r>
              <a:rPr lang="ko-KR" altLang="en-US" b="1" dirty="0"/>
              <a:t> 따르면 초대 진무 천황</a:t>
            </a:r>
            <a:r>
              <a:rPr lang="en-US" altLang="ko-KR" b="1" dirty="0"/>
              <a:t>(</a:t>
            </a:r>
            <a:r>
              <a:rPr lang="ko-KR" altLang="en-US" b="1" dirty="0"/>
              <a:t>神武天皇</a:t>
            </a:r>
            <a:r>
              <a:rPr lang="en-US" altLang="ko-KR" b="1" dirty="0"/>
              <a:t>)</a:t>
            </a:r>
            <a:r>
              <a:rPr lang="ko-KR" altLang="en-US" b="1" dirty="0"/>
              <a:t>이 기원전 </a:t>
            </a:r>
            <a:r>
              <a:rPr lang="en-US" altLang="ko-KR" b="1" dirty="0"/>
              <a:t>660</a:t>
            </a:r>
            <a:r>
              <a:rPr lang="ko-KR" altLang="en-US" b="1" dirty="0"/>
              <a:t>년에 </a:t>
            </a:r>
            <a:endParaRPr lang="en-US" altLang="ko-KR" b="1" dirty="0" smtClean="0"/>
          </a:p>
          <a:p>
            <a:pPr marL="0" indent="0">
              <a:buNone/>
            </a:pPr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즉위했다고 </a:t>
            </a:r>
            <a:r>
              <a:rPr lang="ko-KR" altLang="en-US" b="1" dirty="0"/>
              <a:t>추정</a:t>
            </a:r>
          </a:p>
          <a:p>
            <a:endParaRPr lang="en-US" altLang="ko-KR" dirty="0" smtClean="0"/>
          </a:p>
          <a:p>
            <a:r>
              <a:rPr lang="ko-KR" altLang="en-US" b="1" dirty="0"/>
              <a:t>고대에는 </a:t>
            </a:r>
            <a:r>
              <a:rPr lang="ko-KR" altLang="en-US" b="1" dirty="0" err="1"/>
              <a:t>오오키미</a:t>
            </a:r>
            <a:r>
              <a:rPr lang="en-US" altLang="ko-KR" b="1" dirty="0"/>
              <a:t>(</a:t>
            </a:r>
            <a:r>
              <a:rPr lang="ko-KR" altLang="en-US" b="1" dirty="0"/>
              <a:t>大君</a:t>
            </a:r>
            <a:r>
              <a:rPr lang="en-US" altLang="ko-KR" b="1" dirty="0"/>
              <a:t>)</a:t>
            </a:r>
            <a:r>
              <a:rPr lang="ko-KR" altLang="en-US" b="1" dirty="0"/>
              <a:t>라 </a:t>
            </a:r>
            <a:r>
              <a:rPr lang="ko-KR" altLang="en-US" b="1" dirty="0" smtClean="0"/>
              <a:t>불림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826645"/>
            <a:ext cx="2581846" cy="3807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 smtClean="0"/>
              <a:t>천황의 유래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역사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89468" y="1965960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en-US" altLang="ko-KR" b="1" dirty="0" smtClean="0"/>
          </a:p>
          <a:p>
            <a:r>
              <a:rPr lang="en-US" altLang="ko-KR" b="1" dirty="0"/>
              <a:t>7</a:t>
            </a:r>
            <a:r>
              <a:rPr lang="ko-KR" altLang="en-US" b="1" dirty="0"/>
              <a:t>세기 후반부터 중국을 모방한 율령제가 </a:t>
            </a:r>
            <a:r>
              <a:rPr lang="ko-KR" altLang="en-US" b="1" dirty="0" smtClean="0"/>
              <a:t>도입</a:t>
            </a:r>
            <a:r>
              <a:rPr lang="en-US" altLang="ko-KR" b="1" dirty="0" smtClean="0"/>
              <a:t>.</a:t>
            </a:r>
            <a:endParaRPr lang="ko-KR" altLang="en-US" b="1" dirty="0"/>
          </a:p>
          <a:p>
            <a:pPr marL="0" indent="0">
              <a:buNone/>
            </a:pPr>
            <a:r>
              <a:rPr lang="en-US" altLang="ko-KR" b="1" dirty="0" smtClean="0"/>
              <a:t>	- (701</a:t>
            </a:r>
            <a:r>
              <a:rPr lang="ko-KR" altLang="en-US" b="1" dirty="0"/>
              <a:t>년 </a:t>
            </a:r>
            <a:r>
              <a:rPr lang="ko-KR" altLang="en-US" b="1" dirty="0" err="1"/>
              <a:t>다이호</a:t>
            </a:r>
            <a:r>
              <a:rPr lang="ko-KR" altLang="en-US" b="1" dirty="0"/>
              <a:t> 율령으로 </a:t>
            </a:r>
            <a:r>
              <a:rPr lang="ko-KR" altLang="en-US" b="1" dirty="0" smtClean="0"/>
              <a:t>확립된다</a:t>
            </a:r>
            <a:r>
              <a:rPr lang="en-US" altLang="ko-KR" b="1" dirty="0" smtClean="0"/>
              <a:t>)</a:t>
            </a:r>
          </a:p>
          <a:p>
            <a:endParaRPr lang="en-US" altLang="ko-KR" b="1" dirty="0" smtClean="0"/>
          </a:p>
          <a:p>
            <a:r>
              <a:rPr lang="ko-KR" altLang="en-US" b="1" dirty="0" smtClean="0"/>
              <a:t>오다 </a:t>
            </a:r>
            <a:r>
              <a:rPr lang="ko-KR" altLang="en-US" b="1" dirty="0"/>
              <a:t>노부나가</a:t>
            </a:r>
            <a:r>
              <a:rPr lang="en-US" altLang="ko-KR" b="1" dirty="0"/>
              <a:t>, </a:t>
            </a:r>
            <a:r>
              <a:rPr lang="ko-KR" altLang="en-US" b="1" dirty="0" err="1"/>
              <a:t>도요토미</a:t>
            </a:r>
            <a:r>
              <a:rPr lang="ko-KR" altLang="en-US" b="1" dirty="0"/>
              <a:t> 히데요시의 </a:t>
            </a:r>
            <a:r>
              <a:rPr lang="ko-KR" altLang="en-US" b="1" dirty="0" smtClean="0"/>
              <a:t>시대에는 </a:t>
            </a:r>
            <a:r>
              <a:rPr lang="ko-KR" altLang="en-US" b="1" dirty="0"/>
              <a:t>천황을 부정하기보단 </a:t>
            </a:r>
            <a:r>
              <a:rPr lang="ko-KR" altLang="en-US" b="1" dirty="0" smtClean="0"/>
              <a:t>이용</a:t>
            </a:r>
            <a:r>
              <a:rPr lang="en-US" altLang="ko-KR" b="1" dirty="0" smtClean="0"/>
              <a:t>.</a:t>
            </a:r>
            <a:endParaRPr lang="ko-KR" altLang="en-US" b="1" dirty="0"/>
          </a:p>
          <a:p>
            <a:endParaRPr lang="en-US" altLang="ko-KR" b="1" dirty="0" smtClean="0"/>
          </a:p>
          <a:p>
            <a:r>
              <a:rPr lang="ko-KR" altLang="en-US" b="1" dirty="0"/>
              <a:t>에도 </a:t>
            </a:r>
            <a:r>
              <a:rPr lang="ko-KR" altLang="en-US" b="1" dirty="0" err="1"/>
              <a:t>막부기에</a:t>
            </a:r>
            <a:r>
              <a:rPr lang="ko-KR" altLang="en-US" b="1" dirty="0"/>
              <a:t> 천황의 권위는 유지되었지만 </a:t>
            </a:r>
            <a:r>
              <a:rPr lang="ko-KR" altLang="en-US" b="1" dirty="0" err="1"/>
              <a:t>금중병공가제법도로</a:t>
            </a:r>
            <a:r>
              <a:rPr lang="ko-KR" altLang="en-US" b="1" dirty="0"/>
              <a:t> </a:t>
            </a:r>
            <a:r>
              <a:rPr lang="ko-KR" altLang="en-US" b="1" dirty="0" smtClean="0"/>
              <a:t>통제됨</a:t>
            </a:r>
            <a:r>
              <a:rPr lang="en-US" altLang="ko-KR" b="1" dirty="0" smtClean="0"/>
              <a:t>. </a:t>
            </a:r>
            <a:endParaRPr lang="ko-KR" altLang="en-US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824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천황의 유래</a:t>
            </a:r>
            <a:r>
              <a:rPr lang="en-US" altLang="ko-KR" b="1" dirty="0"/>
              <a:t>, </a:t>
            </a:r>
            <a:r>
              <a:rPr lang="ko-KR" altLang="en-US" b="1" dirty="0"/>
              <a:t>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852672"/>
          </a:xfrm>
        </p:spPr>
        <p:txBody>
          <a:bodyPr/>
          <a:lstStyle/>
          <a:p>
            <a:r>
              <a:rPr lang="ko-KR" altLang="en-US" b="1" dirty="0" smtClean="0"/>
              <a:t> 유교가 </a:t>
            </a:r>
            <a:r>
              <a:rPr lang="ko-KR" altLang="en-US" b="1" dirty="0"/>
              <a:t>점차 </a:t>
            </a:r>
            <a:r>
              <a:rPr lang="ko-KR" altLang="en-US" b="1" dirty="0" err="1"/>
              <a:t>관학화되면서</a:t>
            </a:r>
            <a:r>
              <a:rPr lang="ko-KR" altLang="en-US" b="1" dirty="0"/>
              <a:t> 패자인 </a:t>
            </a:r>
            <a:r>
              <a:rPr lang="ko-KR" altLang="en-US" b="1" dirty="0" err="1"/>
              <a:t>도쿠가와보다</a:t>
            </a:r>
            <a:r>
              <a:rPr lang="ko-KR" altLang="en-US" b="1" dirty="0"/>
              <a:t> </a:t>
            </a:r>
            <a:r>
              <a:rPr lang="ko-KR" altLang="en-US" b="1" dirty="0" err="1"/>
              <a:t>미카도</a:t>
            </a:r>
            <a:r>
              <a:rPr lang="en-US" altLang="ko-KR" b="1" dirty="0"/>
              <a:t>(</a:t>
            </a:r>
            <a:r>
              <a:rPr lang="ko-KR" altLang="en-US" b="1" dirty="0"/>
              <a:t>帝</a:t>
            </a:r>
            <a:r>
              <a:rPr lang="en-US" altLang="ko-KR" b="1" dirty="0"/>
              <a:t>)</a:t>
            </a:r>
            <a:r>
              <a:rPr lang="ko-KR" altLang="en-US" b="1" dirty="0"/>
              <a:t>가 정당한 </a:t>
            </a:r>
            <a:r>
              <a:rPr lang="ko-KR" altLang="en-US" b="1" dirty="0" err="1"/>
              <a:t>통치자라는</a:t>
            </a:r>
            <a:r>
              <a:rPr lang="ko-KR" altLang="en-US" b="1" dirty="0"/>
              <a:t> </a:t>
            </a:r>
            <a:r>
              <a:rPr lang="ko-KR" altLang="en-US" b="1" dirty="0" err="1"/>
              <a:t>존황론이</a:t>
            </a:r>
            <a:r>
              <a:rPr lang="ko-KR" altLang="en-US" b="1" dirty="0"/>
              <a:t> </a:t>
            </a:r>
            <a:r>
              <a:rPr lang="ko-KR" altLang="en-US" b="1" dirty="0" err="1"/>
              <a:t>미토번을</a:t>
            </a:r>
            <a:r>
              <a:rPr lang="ko-KR" altLang="en-US" b="1" dirty="0"/>
              <a:t> 중심으로 </a:t>
            </a:r>
            <a:r>
              <a:rPr lang="ko-KR" altLang="en-US" b="1" dirty="0" smtClean="0"/>
              <a:t>생겨남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 막말이 </a:t>
            </a:r>
            <a:r>
              <a:rPr lang="ko-KR" altLang="en-US" b="1" dirty="0"/>
              <a:t>되면서 존왕양이론으로 </a:t>
            </a:r>
            <a:r>
              <a:rPr lang="ko-KR" altLang="en-US" b="1" dirty="0" smtClean="0"/>
              <a:t>확대됨</a:t>
            </a:r>
            <a:endParaRPr lang="ko-KR" altLang="en-US" b="1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3316224"/>
            <a:ext cx="3541776" cy="354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158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천황의 유래</a:t>
            </a:r>
            <a:r>
              <a:rPr lang="en-US" altLang="ko-KR" b="1" dirty="0"/>
              <a:t>, </a:t>
            </a:r>
            <a:r>
              <a:rPr lang="ko-KR" altLang="en-US" b="1" dirty="0"/>
              <a:t>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90717" y="1661160"/>
            <a:ext cx="8915400" cy="4837176"/>
          </a:xfrm>
        </p:spPr>
        <p:txBody>
          <a:bodyPr/>
          <a:lstStyle/>
          <a:p>
            <a:pPr fontAlgn="base" latinLnBrk="0"/>
            <a:endParaRPr lang="ko-KR" altLang="en-US" b="1" dirty="0"/>
          </a:p>
          <a:p>
            <a:pPr fontAlgn="base" latinLnBrk="0"/>
            <a:r>
              <a:rPr lang="ko-KR" altLang="en-US" b="1" dirty="0"/>
              <a:t>메이지 유신으로 막부가 무너지고 나라 시대 이후 처음으로 </a:t>
            </a:r>
            <a:r>
              <a:rPr lang="ko-KR" altLang="en-US" b="1" dirty="0" err="1"/>
              <a:t>태정관제로</a:t>
            </a:r>
            <a:r>
              <a:rPr lang="ko-KR" altLang="en-US" b="1" dirty="0"/>
              <a:t> 돌아가는 왕정복고가 </a:t>
            </a:r>
            <a:r>
              <a:rPr lang="ko-KR" altLang="en-US" b="1" dirty="0" smtClean="0"/>
              <a:t>이루어짐</a:t>
            </a:r>
            <a:endParaRPr lang="en-US" altLang="ko-KR" b="1" dirty="0" smtClean="0"/>
          </a:p>
          <a:p>
            <a:pPr fontAlgn="base" latinLnBrk="0"/>
            <a:endParaRPr lang="en-US" altLang="ko-KR" b="1" dirty="0"/>
          </a:p>
          <a:p>
            <a:pPr fontAlgn="base" latinLnBrk="0"/>
            <a:r>
              <a:rPr lang="ko-KR" altLang="en-US" b="1" dirty="0"/>
              <a:t>신정부는 천황을 전국에 </a:t>
            </a:r>
            <a:r>
              <a:rPr lang="ko-KR" altLang="en-US" b="1" dirty="0" err="1"/>
              <a:t>순행시켜</a:t>
            </a:r>
            <a:r>
              <a:rPr lang="ko-KR" altLang="en-US" b="1" dirty="0"/>
              <a:t> 권위를 </a:t>
            </a:r>
            <a:r>
              <a:rPr lang="ko-KR" altLang="en-US" b="1" dirty="0" err="1" smtClean="0"/>
              <a:t>확립해나감</a:t>
            </a:r>
            <a:endParaRPr lang="en-US" altLang="ko-KR" b="1" dirty="0" smtClean="0"/>
          </a:p>
          <a:p>
            <a:pPr fontAlgn="base" latinLnBrk="0"/>
            <a:endParaRPr lang="en-US" altLang="ko-KR" b="1" dirty="0"/>
          </a:p>
          <a:p>
            <a:pPr fontAlgn="base" latinLnBrk="0"/>
            <a:r>
              <a:rPr lang="ko-KR" altLang="en-US" b="1" dirty="0"/>
              <a:t>제국 시대 </a:t>
            </a:r>
            <a:r>
              <a:rPr lang="en-US" altLang="ko-KR" b="1" dirty="0"/>
              <a:t>(1868</a:t>
            </a:r>
            <a:r>
              <a:rPr lang="ko-KR" altLang="en-US" b="1" dirty="0"/>
              <a:t>년 </a:t>
            </a:r>
            <a:r>
              <a:rPr lang="en-US" altLang="ko-KR" b="1" dirty="0"/>
              <a:t>~ 1945</a:t>
            </a:r>
            <a:r>
              <a:rPr lang="ko-KR" altLang="en-US" b="1" dirty="0"/>
              <a:t>년</a:t>
            </a:r>
            <a:r>
              <a:rPr lang="en-US" altLang="ko-KR" b="1" dirty="0"/>
              <a:t>) </a:t>
            </a:r>
            <a:r>
              <a:rPr lang="ko-KR" altLang="en-US" b="1" dirty="0"/>
              <a:t>에는 일본제국 헌법에는 “대일본제국은 </a:t>
            </a:r>
            <a:r>
              <a:rPr lang="ko-KR" altLang="en-US" b="1" dirty="0" err="1"/>
              <a:t>만세일계의</a:t>
            </a:r>
            <a:r>
              <a:rPr lang="ko-KR" altLang="en-US" b="1" dirty="0"/>
              <a:t> 천황이 통치한다</a:t>
            </a:r>
            <a:r>
              <a:rPr lang="en-US" altLang="ko-KR" b="1" dirty="0"/>
              <a:t>.”</a:t>
            </a:r>
            <a:r>
              <a:rPr lang="ko-KR" altLang="en-US" b="1" dirty="0"/>
              <a:t>라고 </a:t>
            </a:r>
            <a:r>
              <a:rPr lang="ko-KR" altLang="en-US" b="1" dirty="0" smtClean="0"/>
              <a:t>규정됨</a:t>
            </a:r>
            <a:endParaRPr lang="en-US" altLang="ko-KR" b="1" dirty="0" smtClean="0"/>
          </a:p>
          <a:p>
            <a:pPr fontAlgn="base" latinLnBrk="0"/>
            <a:endParaRPr lang="en-US" altLang="ko-KR" b="1" dirty="0"/>
          </a:p>
          <a:p>
            <a:pPr fontAlgn="base" latinLnBrk="0"/>
            <a:endParaRPr lang="en-US" altLang="ko-KR" b="1" dirty="0" smtClean="0"/>
          </a:p>
          <a:p>
            <a:pPr fontAlgn="base" latinLnBrk="0"/>
            <a:endParaRPr lang="en-US" altLang="ko-KR" b="1" dirty="0"/>
          </a:p>
          <a:p>
            <a:pPr lvl="8" fontAlgn="base" latinLnBrk="0"/>
            <a:r>
              <a:rPr lang="ko-KR" altLang="en-US" b="1" dirty="0" smtClean="0"/>
              <a:t>야스쿠니 신사에 참배하는 쇼와 천황</a:t>
            </a:r>
            <a:endParaRPr lang="ko-KR" altLang="en-US" b="1" dirty="0"/>
          </a:p>
          <a:p>
            <a:pPr fontAlgn="base" latinLnBrk="0"/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80" y="4542670"/>
            <a:ext cx="3121152" cy="218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56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천황의 유래</a:t>
            </a:r>
            <a:r>
              <a:rPr lang="en-US" altLang="ko-KR" b="1" dirty="0"/>
              <a:t>, </a:t>
            </a:r>
            <a:r>
              <a:rPr lang="ko-KR" altLang="en-US" b="1" dirty="0"/>
              <a:t>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r>
              <a:rPr lang="ko-KR" altLang="en-US" b="1" dirty="0"/>
              <a:t>일본 신화에 따르면 </a:t>
            </a:r>
            <a:r>
              <a:rPr lang="en-US" altLang="ko-KR" b="1" dirty="0"/>
              <a:t>'</a:t>
            </a:r>
            <a:r>
              <a:rPr lang="ko-KR" altLang="en-US" b="1" dirty="0"/>
              <a:t>세계 유일의 황제</a:t>
            </a:r>
            <a:r>
              <a:rPr lang="en-US" altLang="ko-KR" b="1" dirty="0"/>
              <a:t>'</a:t>
            </a:r>
            <a:r>
              <a:rPr lang="ko-KR" altLang="en-US" b="1" dirty="0"/>
              <a:t>이자 신의 혈통을 이어받은 </a:t>
            </a:r>
            <a:r>
              <a:rPr lang="ko-KR" altLang="en-US" b="1" dirty="0" err="1" smtClean="0"/>
              <a:t>아라히토가미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en-US" altLang="ko-KR" b="1" dirty="0"/>
              <a:t>'</a:t>
            </a:r>
            <a:r>
              <a:rPr lang="ko-KR" altLang="en-US" b="1" dirty="0" err="1"/>
              <a:t>만세일계의</a:t>
            </a:r>
            <a:r>
              <a:rPr lang="ko-KR" altLang="en-US" b="1" dirty="0"/>
              <a:t> 수호신</a:t>
            </a:r>
            <a:r>
              <a:rPr lang="en-US" altLang="ko-KR" b="1" dirty="0"/>
              <a:t>'(</a:t>
            </a:r>
            <a:r>
              <a:rPr lang="ko-KR" altLang="en-US" b="1" dirty="0"/>
              <a:t>万世一系の守護神</a:t>
            </a:r>
            <a:r>
              <a:rPr lang="en-US" altLang="ko-KR" b="1" dirty="0"/>
              <a:t>)</a:t>
            </a:r>
            <a:r>
              <a:rPr lang="ko-KR" altLang="en-US" b="1" dirty="0"/>
              <a:t>으로도 </a:t>
            </a:r>
            <a:r>
              <a:rPr lang="ko-KR" altLang="en-US" b="1" dirty="0" smtClean="0"/>
              <a:t>불림</a:t>
            </a:r>
            <a:endParaRPr lang="ko-KR" altLang="en-US" b="1" dirty="0"/>
          </a:p>
          <a:p>
            <a:endParaRPr lang="ko-KR" altLang="en-US" b="1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85" y="3602736"/>
            <a:ext cx="90487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17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 smtClean="0"/>
              <a:t>천황의 위상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지위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r>
              <a:rPr lang="ko-KR" altLang="en-US" b="1" dirty="0" smtClean="0"/>
              <a:t> 메이지 </a:t>
            </a:r>
            <a:r>
              <a:rPr lang="ko-KR" altLang="en-US" b="1" dirty="0"/>
              <a:t>유신 이후 일본의 </a:t>
            </a:r>
            <a:r>
              <a:rPr lang="ko-KR" altLang="en-US" b="1" dirty="0" err="1"/>
              <a:t>구심점이자</a:t>
            </a:r>
            <a:r>
              <a:rPr lang="ko-KR" altLang="en-US" b="1" dirty="0"/>
              <a:t> 절대권력으로 옹립되어 막부에서 권력을 돌려주면서 </a:t>
            </a:r>
            <a:r>
              <a:rPr lang="en-US" altLang="ko-KR" b="1" dirty="0"/>
              <a:t>'</a:t>
            </a:r>
            <a:r>
              <a:rPr lang="ko-KR" altLang="en-US" b="1" dirty="0"/>
              <a:t>일본 제국</a:t>
            </a:r>
            <a:r>
              <a:rPr lang="en-US" altLang="ko-KR" b="1" dirty="0"/>
              <a:t>'</a:t>
            </a:r>
            <a:r>
              <a:rPr lang="ko-KR" altLang="en-US" b="1" dirty="0"/>
              <a:t>의 </a:t>
            </a:r>
            <a:r>
              <a:rPr lang="ko-KR" altLang="en-US" b="1" dirty="0" err="1"/>
              <a:t>심볼과도</a:t>
            </a:r>
            <a:r>
              <a:rPr lang="ko-KR" altLang="en-US" b="1" dirty="0"/>
              <a:t> 같은 존재가 </a:t>
            </a:r>
            <a:r>
              <a:rPr lang="ko-KR" altLang="en-US" b="1" dirty="0" smtClean="0"/>
              <a:t>됨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 제</a:t>
            </a:r>
            <a:r>
              <a:rPr lang="en-US" altLang="ko-KR" b="1" dirty="0"/>
              <a:t>2</a:t>
            </a:r>
            <a:r>
              <a:rPr lang="ko-KR" altLang="en-US" b="1" dirty="0"/>
              <a:t>차 세계대전의 패전 이후 천황이 신이 아닌 인간임을 밝히는 </a:t>
            </a:r>
            <a:r>
              <a:rPr lang="en-US" altLang="ko-KR" b="1" dirty="0"/>
              <a:t>'</a:t>
            </a:r>
            <a:r>
              <a:rPr lang="ko-KR" altLang="en-US" b="1" dirty="0" err="1"/>
              <a:t>인간선언</a:t>
            </a:r>
            <a:r>
              <a:rPr lang="en-US" altLang="ko-KR" b="1" dirty="0"/>
              <a:t>' </a:t>
            </a:r>
            <a:r>
              <a:rPr lang="ko-KR" altLang="en-US" b="1" dirty="0" smtClean="0"/>
              <a:t>으로 인해 </a:t>
            </a:r>
            <a:r>
              <a:rPr lang="en-US" altLang="ko-KR" b="1" dirty="0"/>
              <a:t>'</a:t>
            </a:r>
            <a:r>
              <a:rPr lang="ko-KR" altLang="en-US" b="1" dirty="0"/>
              <a:t>신의 후예</a:t>
            </a:r>
            <a:r>
              <a:rPr lang="en-US" altLang="ko-KR" b="1" dirty="0"/>
              <a:t>' </a:t>
            </a:r>
            <a:r>
              <a:rPr lang="ko-KR" altLang="en-US" b="1" dirty="0" smtClean="0"/>
              <a:t>정도로 </a:t>
            </a:r>
            <a:r>
              <a:rPr lang="ko-KR" altLang="en-US" b="1" dirty="0"/>
              <a:t>위상이 </a:t>
            </a:r>
            <a:r>
              <a:rPr lang="ko-KR" altLang="en-US" b="1" dirty="0" err="1" smtClean="0"/>
              <a:t>내려감</a:t>
            </a:r>
            <a:endParaRPr lang="ko-KR" altLang="en-US" b="1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88" y="3805676"/>
            <a:ext cx="4236784" cy="288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5692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천황의 위상</a:t>
            </a:r>
            <a:r>
              <a:rPr lang="en-US" altLang="ko-KR" b="1" dirty="0"/>
              <a:t>, </a:t>
            </a:r>
            <a:r>
              <a:rPr lang="ko-KR" altLang="en-US" b="1" dirty="0"/>
              <a:t>지위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87004" y="1965960"/>
            <a:ext cx="8915400" cy="3777622"/>
          </a:xfrm>
        </p:spPr>
        <p:txBody>
          <a:bodyPr/>
          <a:lstStyle/>
          <a:p>
            <a:r>
              <a:rPr lang="ko-KR" altLang="en-US" b="1" dirty="0"/>
              <a:t>천황의 지위는 메이지 유신과 일본제국 헌법의 제정으로 일본에서 헌법으로 규정되</a:t>
            </a:r>
          </a:p>
          <a:p>
            <a:endParaRPr lang="en-US" altLang="ko-KR" b="1" dirty="0" smtClean="0"/>
          </a:p>
          <a:p>
            <a:r>
              <a:rPr lang="ko-KR" altLang="en-US" b="1" dirty="0" smtClean="0"/>
              <a:t> 하지만 일본제국 </a:t>
            </a:r>
            <a:r>
              <a:rPr lang="ko-KR" altLang="en-US" b="1" dirty="0"/>
              <a:t>헌법과 제</a:t>
            </a:r>
            <a:r>
              <a:rPr lang="en-US" altLang="ko-KR" b="1" dirty="0"/>
              <a:t>2</a:t>
            </a:r>
            <a:r>
              <a:rPr lang="ko-KR" altLang="en-US" b="1" dirty="0"/>
              <a:t>차 세계대전 종전 이후에 제정된 </a:t>
            </a:r>
            <a:r>
              <a:rPr lang="ko-KR" altLang="en-US" b="1" dirty="0" err="1"/>
              <a:t>일본국</a:t>
            </a:r>
            <a:r>
              <a:rPr lang="ko-KR" altLang="en-US" b="1" dirty="0"/>
              <a:t> 헌법에서 언급되어 있는 천황의 지위와 권한을 비교하면 상당한 차이를 </a:t>
            </a:r>
            <a:r>
              <a:rPr lang="ko-KR" altLang="en-US" b="1" dirty="0" smtClean="0"/>
              <a:t>가짐</a:t>
            </a:r>
            <a:endParaRPr lang="ko-KR" altLang="en-US" b="1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97" y="3854771"/>
            <a:ext cx="3221848" cy="2918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76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천황의 위상</a:t>
            </a:r>
            <a:r>
              <a:rPr lang="en-US" altLang="ko-KR" b="1" dirty="0"/>
              <a:t>, </a:t>
            </a:r>
            <a:r>
              <a:rPr lang="ko-KR" altLang="en-US" b="1" dirty="0"/>
              <a:t>지위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r>
              <a:rPr lang="ko-KR" altLang="en-US" b="1" dirty="0" smtClean="0"/>
              <a:t> 일본제국 </a:t>
            </a:r>
            <a:r>
              <a:rPr lang="ko-KR" altLang="en-US" b="1" dirty="0"/>
              <a:t>헌법 체제에서 천황의 지위는 </a:t>
            </a:r>
            <a:r>
              <a:rPr lang="ko-KR" altLang="en-US" b="1" dirty="0" err="1"/>
              <a:t>아마테라스오미카미의</a:t>
            </a:r>
            <a:r>
              <a:rPr lang="ko-KR" altLang="en-US" b="1" dirty="0"/>
              <a:t> 의사에 기초한 </a:t>
            </a: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ko-KR" altLang="en-US" b="1" dirty="0" err="1" smtClean="0"/>
              <a:t>만세일계의</a:t>
            </a:r>
            <a:r>
              <a:rPr lang="ko-KR" altLang="en-US" b="1" dirty="0" smtClean="0"/>
              <a:t> </a:t>
            </a:r>
            <a:r>
              <a:rPr lang="ko-KR" altLang="en-US" b="1" dirty="0"/>
              <a:t>지위</a:t>
            </a:r>
          </a:p>
          <a:p>
            <a:endParaRPr lang="en-US" altLang="ko-KR" b="1" dirty="0" smtClean="0"/>
          </a:p>
          <a:p>
            <a:r>
              <a:rPr lang="ko-KR" altLang="en-US" b="1" dirty="0" smtClean="0"/>
              <a:t> 천황은 </a:t>
            </a:r>
            <a:r>
              <a:rPr lang="ko-KR" altLang="en-US" b="1" dirty="0"/>
              <a:t>천황대권으로 불리는 광범위한 권한을 </a:t>
            </a:r>
            <a:r>
              <a:rPr lang="ko-KR" altLang="en-US" b="1" dirty="0" smtClean="0"/>
              <a:t>가지고</a:t>
            </a:r>
            <a:r>
              <a:rPr lang="en-US" altLang="ko-KR" b="1" dirty="0" smtClean="0"/>
              <a:t> </a:t>
            </a:r>
            <a:r>
              <a:rPr lang="ko-KR" altLang="en-US" b="1" dirty="0"/>
              <a:t>모든 통치권을 총람하는 </a:t>
            </a:r>
            <a:r>
              <a:rPr lang="ko-KR" altLang="en-US" b="1" dirty="0" smtClean="0"/>
              <a:t>존재</a:t>
            </a:r>
            <a:r>
              <a:rPr lang="en-US" altLang="ko-KR" b="1" dirty="0" smtClean="0"/>
              <a:t>. </a:t>
            </a:r>
            <a:r>
              <a:rPr lang="ko-KR" altLang="en-US" b="1" dirty="0"/>
              <a:t>즉 국가의 모든 작용을 통괄하는 권한을 </a:t>
            </a:r>
            <a:r>
              <a:rPr lang="ko-KR" altLang="en-US" b="1" dirty="0" smtClean="0"/>
              <a:t>가짐</a:t>
            </a:r>
            <a:endParaRPr lang="ko-KR" altLang="en-US" b="1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297" y="3812683"/>
            <a:ext cx="3056763" cy="293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069813"/>
            <a:ext cx="4067683" cy="267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639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천황의 위상</a:t>
            </a:r>
            <a:r>
              <a:rPr lang="en-US" altLang="ko-KR" b="1" dirty="0"/>
              <a:t>, </a:t>
            </a:r>
            <a:r>
              <a:rPr lang="ko-KR" altLang="en-US" b="1" dirty="0"/>
              <a:t>지위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r>
              <a:rPr lang="en-US" altLang="ko-KR" b="1" dirty="0" smtClean="0"/>
              <a:t> 2</a:t>
            </a:r>
            <a:r>
              <a:rPr lang="ko-KR" altLang="en-US" b="1" dirty="0"/>
              <a:t>차 세계대전 종전 이후의 </a:t>
            </a:r>
            <a:r>
              <a:rPr lang="ko-KR" altLang="en-US" b="1" dirty="0" err="1"/>
              <a:t>일본국</a:t>
            </a:r>
            <a:r>
              <a:rPr lang="ko-KR" altLang="en-US" b="1" dirty="0"/>
              <a:t> 헌법의 천황의 지위는 “주권을 가진 일본 국민의 총의에 기한” 것으로</a:t>
            </a:r>
            <a:r>
              <a:rPr lang="en-US" altLang="ko-KR" b="1" dirty="0"/>
              <a:t>, </a:t>
            </a:r>
            <a:r>
              <a:rPr lang="ko-KR" altLang="en-US" b="1" dirty="0"/>
              <a:t>국민주권의 원리가 강하게 반영되어 </a:t>
            </a:r>
            <a:r>
              <a:rPr lang="ko-KR" altLang="en-US" b="1" dirty="0" smtClean="0"/>
              <a:t>있음</a:t>
            </a:r>
            <a:endParaRPr lang="ko-KR" altLang="en-US" b="1" dirty="0"/>
          </a:p>
          <a:p>
            <a:endParaRPr lang="en-US" altLang="ko-KR" b="1" dirty="0" smtClean="0"/>
          </a:p>
          <a:p>
            <a:r>
              <a:rPr lang="ko-KR" altLang="en-US" b="1" dirty="0" smtClean="0"/>
              <a:t> </a:t>
            </a:r>
            <a:r>
              <a:rPr lang="ko-KR" altLang="en-US" b="1" dirty="0" err="1" smtClean="0"/>
              <a:t>일본국</a:t>
            </a:r>
            <a:r>
              <a:rPr lang="ko-KR" altLang="en-US" b="1" dirty="0" smtClean="0"/>
              <a:t> </a:t>
            </a:r>
            <a:r>
              <a:rPr lang="ko-KR" altLang="en-US" b="1" dirty="0"/>
              <a:t>헌법 제</a:t>
            </a:r>
            <a:r>
              <a:rPr lang="en-US" altLang="ko-KR" b="1" dirty="0"/>
              <a:t>4</a:t>
            </a:r>
            <a:r>
              <a:rPr lang="ko-KR" altLang="en-US" b="1" dirty="0"/>
              <a:t>조에서는 천황이 “헌법이 정한 국사에 관한 행위만을 행하며</a:t>
            </a:r>
            <a:r>
              <a:rPr lang="en-US" altLang="ko-KR" b="1" dirty="0"/>
              <a:t>, </a:t>
            </a:r>
            <a:r>
              <a:rPr lang="ko-KR" altLang="en-US" b="1" dirty="0"/>
              <a:t>국정에 관한 권능은 갖지 </a:t>
            </a:r>
            <a:r>
              <a:rPr lang="ko-KR" altLang="en-US" b="1" dirty="0" err="1"/>
              <a:t>않는다”라고</a:t>
            </a:r>
            <a:r>
              <a:rPr lang="ko-KR" altLang="en-US" b="1" dirty="0"/>
              <a:t> 규정되어 </a:t>
            </a:r>
            <a:r>
              <a:rPr lang="ko-KR" altLang="en-US" b="1" dirty="0" smtClean="0"/>
              <a:t>있음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dirty="0" smtClean="0"/>
              <a:t> </a:t>
            </a:r>
            <a:r>
              <a:rPr lang="ko-KR" altLang="en-US" b="1" dirty="0" smtClean="0"/>
              <a:t>천황 </a:t>
            </a:r>
            <a:r>
              <a:rPr lang="ko-KR" altLang="en-US" b="1" dirty="0"/>
              <a:t>플래카드 사건에서 도쿄 지방재판소는 ‘국가원수인 </a:t>
            </a:r>
            <a:r>
              <a:rPr lang="ko-KR" altLang="en-US" b="1" dirty="0" err="1"/>
              <a:t>천황’이라고</a:t>
            </a:r>
            <a:r>
              <a:rPr lang="ko-KR" altLang="en-US" b="1"/>
              <a:t> 표현하여 천황을 </a:t>
            </a:r>
            <a:r>
              <a:rPr lang="ko-KR" altLang="en-US" b="1"/>
              <a:t>국가원수로 </a:t>
            </a:r>
            <a:r>
              <a:rPr lang="ko-KR" altLang="en-US" b="1" smtClean="0"/>
              <a:t>표현함</a:t>
            </a:r>
            <a:endParaRPr lang="ko-KR" altLang="en-US" b="1"/>
          </a:p>
          <a:p>
            <a:endParaRPr lang="ko-KR" altLang="en-US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35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91676" y="1965960"/>
            <a:ext cx="8915400" cy="377762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ko-KR" altLang="en-US" sz="2800" b="1" dirty="0" smtClean="0"/>
              <a:t>천황이란</a:t>
            </a:r>
            <a:r>
              <a:rPr lang="en-US" altLang="ko-KR" sz="2800" b="1" dirty="0" smtClean="0"/>
              <a:t>?</a:t>
            </a:r>
          </a:p>
          <a:p>
            <a:pPr marL="514350" indent="-514350">
              <a:buAutoNum type="arabicPeriod"/>
            </a:pP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/>
              <a:t> </a:t>
            </a:r>
            <a:r>
              <a:rPr lang="en-US" altLang="ko-KR" sz="2800" b="1" dirty="0" smtClean="0"/>
              <a:t>  2. </a:t>
            </a:r>
            <a:r>
              <a:rPr lang="ko-KR" altLang="en-US" sz="2800" b="1" dirty="0" smtClean="0"/>
              <a:t>천황이라는 명칭</a:t>
            </a:r>
            <a:endParaRPr lang="en-US" altLang="ko-KR" sz="2800" b="1" dirty="0" smtClean="0"/>
          </a:p>
          <a:p>
            <a:pPr marL="0" indent="0">
              <a:buNone/>
            </a:pP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/>
              <a:t> </a:t>
            </a:r>
            <a:r>
              <a:rPr lang="en-US" altLang="ko-KR" sz="2800" b="1" dirty="0" smtClean="0"/>
              <a:t>     3. </a:t>
            </a:r>
            <a:r>
              <a:rPr lang="ko-KR" altLang="en-US" sz="2800" b="1" dirty="0" smtClean="0"/>
              <a:t>천황의 유래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역사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/>
              <a:t> </a:t>
            </a:r>
            <a:endParaRPr lang="en-US" altLang="ko-KR" sz="2800" b="1" dirty="0" smtClean="0"/>
          </a:p>
          <a:p>
            <a:pPr marL="0" indent="0">
              <a:buNone/>
            </a:pPr>
            <a:r>
              <a:rPr lang="en-US" altLang="ko-KR" sz="2800" b="1" dirty="0"/>
              <a:t> </a:t>
            </a:r>
            <a:r>
              <a:rPr lang="en-US" altLang="ko-KR" sz="2800" b="1" dirty="0" smtClean="0"/>
              <a:t>         4. </a:t>
            </a:r>
            <a:r>
              <a:rPr lang="ko-KR" altLang="en-US" sz="2800" b="1" dirty="0" smtClean="0"/>
              <a:t>천황의 위상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지위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9675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>
            <a:normAutofit/>
          </a:bodyPr>
          <a:lstStyle/>
          <a:p>
            <a:r>
              <a:rPr lang="ko-KR" altLang="en-US" sz="5400" b="1" dirty="0" smtClean="0"/>
              <a:t>감사합니다</a:t>
            </a:r>
            <a:r>
              <a:rPr lang="en-US" altLang="ko-KR" sz="5400" b="1" dirty="0" smtClean="0"/>
              <a:t>.</a:t>
            </a:r>
            <a:endParaRPr lang="ko-KR" altLang="en-US" sz="54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b="1" dirty="0" smtClean="0"/>
              <a:t>21501532 </a:t>
            </a:r>
            <a:r>
              <a:rPr lang="ko-KR" altLang="en-US" b="1" dirty="0" smtClean="0"/>
              <a:t>일본어일본학과 이원준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692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5373" y="685070"/>
            <a:ext cx="8911687" cy="1280890"/>
          </a:xfrm>
        </p:spPr>
        <p:txBody>
          <a:bodyPr/>
          <a:lstStyle/>
          <a:p>
            <a:r>
              <a:rPr lang="ko-KR" altLang="en-US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천황이란</a:t>
            </a:r>
            <a:r>
              <a:rPr lang="en-US" altLang="ko-KR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 – (1)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r>
              <a:rPr lang="ko-KR" altLang="en-US" b="1" dirty="0"/>
              <a:t>일본의 군주를 의미하는 </a:t>
            </a:r>
            <a:r>
              <a:rPr lang="ko-KR" altLang="en-US" b="1" dirty="0" smtClean="0"/>
              <a:t>칭호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/>
              <a:t>현 일본의 명목상 </a:t>
            </a:r>
            <a:r>
              <a:rPr lang="ko-KR" altLang="en-US" b="1" dirty="0" smtClean="0"/>
              <a:t>국가원수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		</a:t>
            </a:r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							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						  </a:t>
            </a:r>
            <a:r>
              <a:rPr lang="ko-KR" altLang="en-US" sz="2000" b="1" dirty="0" smtClean="0"/>
              <a:t>일본 </a:t>
            </a:r>
            <a:r>
              <a:rPr lang="ko-KR" altLang="en-US" sz="2000" b="1" dirty="0" err="1" smtClean="0"/>
              <a:t>천황기</a:t>
            </a:r>
            <a:r>
              <a:rPr lang="en-US" altLang="ko-KR" dirty="0" smtClean="0"/>
              <a:t>				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08" y="3417958"/>
            <a:ext cx="3959352" cy="263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06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 smtClean="0"/>
              <a:t>천황이란</a:t>
            </a:r>
            <a:r>
              <a:rPr lang="en-US" altLang="ko-KR" b="1" dirty="0" smtClean="0"/>
              <a:t>? - (2)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r>
              <a:rPr lang="ko-KR" altLang="en-US" b="1" dirty="0"/>
              <a:t>아마테라스 </a:t>
            </a:r>
            <a:r>
              <a:rPr lang="ko-KR" altLang="en-US" b="1" dirty="0" err="1"/>
              <a:t>오미카미를</a:t>
            </a:r>
            <a:r>
              <a:rPr lang="ko-KR" altLang="en-US" b="1" dirty="0"/>
              <a:t> 숭배하는 교파의 대표였던 사람을 부르는 </a:t>
            </a:r>
            <a:r>
              <a:rPr lang="ko-KR" altLang="en-US" b="1" dirty="0" smtClean="0"/>
              <a:t>명칭</a:t>
            </a:r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r>
              <a:rPr lang="ko-KR" altLang="en-US" b="1" dirty="0"/>
              <a:t>현 </a:t>
            </a:r>
            <a:r>
              <a:rPr lang="ko-KR" altLang="en-US" b="1" dirty="0" err="1"/>
              <a:t>일본국</a:t>
            </a:r>
            <a:r>
              <a:rPr lang="ko-KR" altLang="en-US" b="1" dirty="0"/>
              <a:t> 헌법에서는 </a:t>
            </a:r>
            <a:r>
              <a:rPr lang="ko-KR" altLang="en-US" b="1" dirty="0" err="1"/>
              <a:t>일본국의</a:t>
            </a:r>
            <a:r>
              <a:rPr lang="ko-KR" altLang="en-US" b="1" dirty="0"/>
              <a:t> 상징이자 일본과 일본 국민 통합의 상징으로 정의</a:t>
            </a:r>
            <a:endParaRPr lang="ko-KR" altLang="en-US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17" y="3950208"/>
            <a:ext cx="3306441" cy="290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20" y="3950208"/>
            <a:ext cx="1862379" cy="290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124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 smtClean="0"/>
              <a:t>천황이라는 명칭 </a:t>
            </a:r>
            <a:r>
              <a:rPr lang="en-US" altLang="ko-KR" b="1" dirty="0" smtClean="0"/>
              <a:t>– (1)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b="1" dirty="0"/>
              <a:t>일반적인 </a:t>
            </a:r>
            <a:r>
              <a:rPr lang="ko-KR" altLang="en-US" b="1" dirty="0" smtClean="0"/>
              <a:t>일본인들은 </a:t>
            </a:r>
            <a:r>
              <a:rPr lang="ko-KR" altLang="en-US" b="1" dirty="0"/>
              <a:t>천황을 언급할 </a:t>
            </a:r>
            <a:r>
              <a:rPr lang="ko-KR" altLang="en-US" b="1" dirty="0" smtClean="0"/>
              <a:t>때 </a:t>
            </a:r>
            <a:r>
              <a:rPr lang="en-US" altLang="ko-KR" b="1" dirty="0"/>
              <a:t>'</a:t>
            </a:r>
            <a:r>
              <a:rPr lang="ko-KR" altLang="en-US" b="1" dirty="0" err="1"/>
              <a:t>텐노</a:t>
            </a:r>
            <a:r>
              <a:rPr lang="en-US" altLang="ko-KR" b="1" dirty="0"/>
              <a:t>' </a:t>
            </a:r>
            <a:r>
              <a:rPr lang="ko-KR" altLang="en-US" b="1" dirty="0"/>
              <a:t>혹은 </a:t>
            </a:r>
            <a:r>
              <a:rPr lang="en-US" altLang="ko-KR" b="1" dirty="0"/>
              <a:t>'</a:t>
            </a:r>
            <a:r>
              <a:rPr lang="ko-KR" altLang="en-US" b="1" dirty="0" err="1" smtClean="0"/>
              <a:t>텐노헤이카</a:t>
            </a:r>
            <a:r>
              <a:rPr lang="en-US" altLang="ko-KR" b="1" dirty="0" smtClean="0"/>
              <a:t>'</a:t>
            </a:r>
            <a:r>
              <a:rPr lang="ko-KR" altLang="en-US" b="1" dirty="0" smtClean="0"/>
              <a:t>라고 호칭함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/>
              <a:t>뉴스나 신문사에서는 존칭을 써서 </a:t>
            </a:r>
            <a:r>
              <a:rPr lang="en-US" altLang="ko-KR" b="1" dirty="0"/>
              <a:t>'</a:t>
            </a:r>
            <a:r>
              <a:rPr lang="ko-KR" altLang="en-US" b="1" dirty="0" err="1"/>
              <a:t>텐노헤이카</a:t>
            </a:r>
            <a:r>
              <a:rPr lang="en-US" altLang="ko-KR" b="1" dirty="0"/>
              <a:t>(</a:t>
            </a:r>
            <a:r>
              <a:rPr lang="ko-KR" altLang="en-US" b="1" dirty="0"/>
              <a:t>天皇陛下</a:t>
            </a:r>
            <a:r>
              <a:rPr lang="en-US" altLang="ko-KR" b="1" dirty="0"/>
              <a:t>)'</a:t>
            </a:r>
            <a:r>
              <a:rPr lang="ko-KR" altLang="en-US" b="1" dirty="0"/>
              <a:t>라고 </a:t>
            </a:r>
            <a:r>
              <a:rPr lang="ko-KR" altLang="en-US" b="1" dirty="0" smtClean="0"/>
              <a:t>함</a:t>
            </a:r>
            <a:endParaRPr lang="ko-KR" altLang="en-US" b="1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07" y="1965960"/>
            <a:ext cx="7278873" cy="139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06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천황이라는 명칭 </a:t>
            </a:r>
            <a:r>
              <a:rPr lang="en-US" altLang="ko-KR" b="1" dirty="0"/>
              <a:t>– </a:t>
            </a:r>
            <a:r>
              <a:rPr lang="en-US" altLang="ko-KR" b="1" dirty="0" smtClean="0"/>
              <a:t>(2)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52892" y="1965960"/>
            <a:ext cx="8915400" cy="3777622"/>
          </a:xfrm>
        </p:spPr>
        <p:txBody>
          <a:bodyPr/>
          <a:lstStyle/>
          <a:p>
            <a:r>
              <a:rPr lang="ko-KR" altLang="en-US" b="1" dirty="0" smtClean="0"/>
              <a:t> 천황이라는 </a:t>
            </a:r>
            <a:r>
              <a:rPr lang="ko-KR" altLang="en-US" b="1" dirty="0"/>
              <a:t>표기를 사용하게 된 것에 대해서 일반적인 속설로는 중국의 황제인 천자</a:t>
            </a:r>
            <a:r>
              <a:rPr lang="en-US" altLang="ko-KR" b="1" dirty="0"/>
              <a:t>(</a:t>
            </a:r>
            <a:r>
              <a:rPr lang="ko-KR" altLang="en-US" b="1" dirty="0"/>
              <a:t>天子</a:t>
            </a:r>
            <a:r>
              <a:rPr lang="en-US" altLang="ko-KR" b="1" dirty="0"/>
              <a:t>)</a:t>
            </a:r>
            <a:r>
              <a:rPr lang="ko-KR" altLang="en-US" b="1" dirty="0"/>
              <a:t>보다 높이려는 의도로 </a:t>
            </a:r>
            <a:r>
              <a:rPr lang="ko-KR" altLang="en-US" b="1" dirty="0" smtClean="0"/>
              <a:t>사용했다는 설이 있음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/>
              <a:t>일본 내부에서는 </a:t>
            </a:r>
            <a:r>
              <a:rPr lang="ko-KR" altLang="en-US" b="1" dirty="0" err="1"/>
              <a:t>미카도</a:t>
            </a:r>
            <a:r>
              <a:rPr lang="en-US" altLang="ko-KR" b="1" dirty="0"/>
              <a:t>(</a:t>
            </a:r>
            <a:r>
              <a:rPr lang="ko-KR" altLang="en-US" b="1" dirty="0"/>
              <a:t>帝</a:t>
            </a:r>
            <a:r>
              <a:rPr lang="en-US" altLang="ko-KR" b="1" dirty="0"/>
              <a:t>)</a:t>
            </a:r>
            <a:r>
              <a:rPr lang="ko-KR" altLang="en-US" b="1" dirty="0"/>
              <a:t>라고 호칭하는 경우가 </a:t>
            </a:r>
            <a:r>
              <a:rPr lang="ko-KR" altLang="en-US" b="1" dirty="0" smtClean="0"/>
              <a:t>많음</a:t>
            </a:r>
            <a:endParaRPr lang="ko-KR" altLang="en-US" b="1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87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천황이라는 </a:t>
            </a:r>
            <a:r>
              <a:rPr lang="ko-KR" altLang="en-US" b="1" dirty="0" smtClean="0"/>
              <a:t>명칭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r>
              <a:rPr lang="ko-KR" altLang="en-US" b="1" dirty="0" smtClean="0"/>
              <a:t> 한국은 </a:t>
            </a:r>
            <a:r>
              <a:rPr lang="ko-KR" altLang="en-US" b="1" dirty="0"/>
              <a:t>군주가 국가 최고 통수권자를 칭하는 말과 동시에 황제가 모든 군주들의 최고 상위 개념 정도로 </a:t>
            </a:r>
            <a:r>
              <a:rPr lang="ko-KR" altLang="en-US" b="1" dirty="0" smtClean="0"/>
              <a:t>인식함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 천황은 </a:t>
            </a:r>
            <a:r>
              <a:rPr lang="ko-KR" altLang="en-US" b="1" dirty="0"/>
              <a:t>대리자도 아닌 아예 </a:t>
            </a:r>
            <a:r>
              <a:rPr lang="en-US" altLang="ko-KR" b="1" dirty="0"/>
              <a:t>'</a:t>
            </a:r>
            <a:r>
              <a:rPr lang="ko-KR" altLang="en-US" b="1" dirty="0"/>
              <a:t>하늘의 황제</a:t>
            </a:r>
            <a:r>
              <a:rPr lang="en-US" altLang="ko-KR" b="1" dirty="0"/>
              <a:t>' </a:t>
            </a:r>
            <a:r>
              <a:rPr lang="ko-KR" altLang="en-US" b="1" dirty="0"/>
              <a:t>그 자체라는 뜻의 칭호에서 거부감을 </a:t>
            </a:r>
            <a:r>
              <a:rPr lang="ko-KR" altLang="en-US" b="1" dirty="0" smtClean="0"/>
              <a:t>가지기도 함</a:t>
            </a:r>
            <a:endParaRPr lang="ko-KR" altLang="en-US" b="1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93" y="4182844"/>
            <a:ext cx="6614733" cy="187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92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천황이라는 명칭 </a:t>
            </a:r>
            <a:r>
              <a:rPr lang="en-US" altLang="ko-KR" b="1" dirty="0"/>
              <a:t>– </a:t>
            </a:r>
            <a:r>
              <a:rPr lang="ko-KR" altLang="en-US" b="1" dirty="0"/>
              <a:t>호칭 문제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90717" y="1965960"/>
            <a:ext cx="8915400" cy="3777622"/>
          </a:xfrm>
        </p:spPr>
        <p:txBody>
          <a:bodyPr/>
          <a:lstStyle/>
          <a:p>
            <a:r>
              <a:rPr lang="ko-KR" altLang="en-US" b="1" dirty="0" smtClean="0"/>
              <a:t>전세계 언론을 </a:t>
            </a:r>
            <a:r>
              <a:rPr lang="ko-KR" altLang="en-US" b="1" dirty="0" err="1" smtClean="0"/>
              <a:t>일황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혹은 천황이라는 호칭을 씀</a:t>
            </a:r>
            <a:endParaRPr lang="en-US" altLang="ko-KR" b="1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32" y="2628544"/>
            <a:ext cx="5631668" cy="410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3" y="2628544"/>
            <a:ext cx="5387807" cy="410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59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0717" y="685070"/>
            <a:ext cx="8911687" cy="1280890"/>
          </a:xfrm>
        </p:spPr>
        <p:txBody>
          <a:bodyPr/>
          <a:lstStyle/>
          <a:p>
            <a:r>
              <a:rPr lang="ko-KR" altLang="en-US" b="1" dirty="0"/>
              <a:t>천황이라는 명칭 </a:t>
            </a:r>
            <a:r>
              <a:rPr lang="en-US" altLang="ko-KR" b="1" dirty="0"/>
              <a:t>– </a:t>
            </a:r>
            <a:r>
              <a:rPr lang="ko-KR" altLang="en-US" b="1" dirty="0"/>
              <a:t>호칭 문제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01660" y="2279904"/>
            <a:ext cx="8915400" cy="3777622"/>
          </a:xfrm>
        </p:spPr>
        <p:txBody>
          <a:bodyPr/>
          <a:lstStyle/>
          <a:p>
            <a:pPr fontAlgn="base" latinLnBrk="0"/>
            <a:r>
              <a:rPr lang="ko-KR" altLang="en-US" dirty="0" smtClean="0"/>
              <a:t> </a:t>
            </a:r>
            <a:r>
              <a:rPr lang="ko-KR" altLang="en-US" b="1" dirty="0" smtClean="0"/>
              <a:t>이원복 </a:t>
            </a:r>
            <a:r>
              <a:rPr lang="ko-KR" altLang="en-US" b="1" dirty="0"/>
              <a:t>교수는 </a:t>
            </a:r>
            <a:r>
              <a:rPr lang="ko-KR" altLang="en-US" b="1" dirty="0" err="1"/>
              <a:t>먼나라</a:t>
            </a:r>
            <a:r>
              <a:rPr lang="ko-KR" altLang="en-US" b="1" dirty="0"/>
              <a:t> 이웃나라 </a:t>
            </a:r>
            <a:r>
              <a:rPr lang="ko-KR" altLang="en-US" b="1" dirty="0" err="1"/>
              <a:t>일본편에서</a:t>
            </a:r>
            <a:r>
              <a:rPr lang="ko-KR" altLang="en-US" b="1" dirty="0"/>
              <a:t> 일본어 발음을 그대로 쓰는 </a:t>
            </a:r>
            <a:r>
              <a:rPr lang="en-US" altLang="ko-KR" b="1" dirty="0"/>
              <a:t>'</a:t>
            </a:r>
            <a:r>
              <a:rPr lang="ko-KR" altLang="en-US" b="1" dirty="0" err="1"/>
              <a:t>덴노</a:t>
            </a:r>
            <a:r>
              <a:rPr lang="en-US" altLang="ko-KR" b="1" dirty="0"/>
              <a:t>'</a:t>
            </a:r>
            <a:r>
              <a:rPr lang="ko-KR" altLang="en-US" b="1" dirty="0"/>
              <a:t>라는 표기를 </a:t>
            </a:r>
            <a:r>
              <a:rPr lang="ko-KR" altLang="en-US" b="1" dirty="0" smtClean="0"/>
              <a:t>주장</a:t>
            </a:r>
            <a:endParaRPr lang="en-US" altLang="ko-KR" b="1" dirty="0" smtClean="0"/>
          </a:p>
          <a:p>
            <a:pPr fontAlgn="base" latinLnBrk="0"/>
            <a:endParaRPr lang="en-US" altLang="ko-KR" b="1" dirty="0"/>
          </a:p>
          <a:p>
            <a:pPr fontAlgn="base" latinLnBrk="0"/>
            <a:r>
              <a:rPr lang="ko-KR" altLang="en-US" b="1" dirty="0" smtClean="0"/>
              <a:t> 일종의 </a:t>
            </a:r>
            <a:r>
              <a:rPr lang="ko-KR" altLang="en-US" b="1" dirty="0"/>
              <a:t>고유명사로써 바라보자는 </a:t>
            </a:r>
            <a:r>
              <a:rPr lang="ko-KR" altLang="en-US" b="1" dirty="0" smtClean="0"/>
              <a:t>견해를 제시</a:t>
            </a:r>
            <a:endParaRPr lang="ko-KR" altLang="en-US" b="1" dirty="0"/>
          </a:p>
          <a:p>
            <a:pPr fontAlgn="base" latinLnBrk="0"/>
            <a:endParaRPr lang="ko-KR" altLang="en-US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08" y="3815291"/>
            <a:ext cx="9189904" cy="282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957518"/>
      </p:ext>
    </p:extLst>
  </p:cSld>
  <p:clrMapOvr>
    <a:masterClrMapping/>
  </p:clrMapOvr>
</p:sld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</TotalTime>
  <Words>562</Words>
  <Application>Microsoft Office PowerPoint</Application>
  <PresentationFormat>와이드스크린</PresentationFormat>
  <Paragraphs>116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Arial</vt:lpstr>
      <vt:lpstr>Wingdings 3</vt:lpstr>
      <vt:lpstr>줄기</vt:lpstr>
      <vt:lpstr>천황제도에 대한 조사</vt:lpstr>
      <vt:lpstr>목차</vt:lpstr>
      <vt:lpstr>천황이란? – (1)</vt:lpstr>
      <vt:lpstr>천황이란? - (2)</vt:lpstr>
      <vt:lpstr>천황이라는 명칭 – (1)</vt:lpstr>
      <vt:lpstr>천황이라는 명칭 – (2)</vt:lpstr>
      <vt:lpstr>천황이라는 명칭</vt:lpstr>
      <vt:lpstr>천황이라는 명칭 – 호칭 문제</vt:lpstr>
      <vt:lpstr>천황이라는 명칭 – 호칭 문제</vt:lpstr>
      <vt:lpstr>천황이라는 명칭 – 호칭 문제</vt:lpstr>
      <vt:lpstr>천황의 유래, 역사</vt:lpstr>
      <vt:lpstr>천황의 유래, 역사</vt:lpstr>
      <vt:lpstr>천황의 유래, 역사</vt:lpstr>
      <vt:lpstr>천황의 유래, 역사</vt:lpstr>
      <vt:lpstr>천황의 유래, 역사</vt:lpstr>
      <vt:lpstr>천황의 위상, 지위</vt:lpstr>
      <vt:lpstr>천황의 위상, 지위</vt:lpstr>
      <vt:lpstr>천황의 위상, 지위</vt:lpstr>
      <vt:lpstr>천황의 위상, 지위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천황제도에 대한 조사</dc:title>
  <dc:creator>Jun</dc:creator>
  <cp:lastModifiedBy>Jun</cp:lastModifiedBy>
  <cp:revision>12</cp:revision>
  <dcterms:created xsi:type="dcterms:W3CDTF">2020-09-25T12:00:05Z</dcterms:created>
  <dcterms:modified xsi:type="dcterms:W3CDTF">2020-09-25T15:18:50Z</dcterms:modified>
</cp:coreProperties>
</file>