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77" r:id="rId9"/>
    <p:sldId id="265" r:id="rId10"/>
    <p:sldId id="279" r:id="rId11"/>
    <p:sldId id="276" r:id="rId12"/>
    <p:sldId id="280" r:id="rId13"/>
    <p:sldId id="269" r:id="rId14"/>
    <p:sldId id="270" r:id="rId15"/>
    <p:sldId id="281" r:id="rId16"/>
    <p:sldId id="272" r:id="rId17"/>
    <p:sldId id="273" r:id="rId18"/>
    <p:sldId id="282" r:id="rId19"/>
    <p:sldId id="274" r:id="rId20"/>
    <p:sldId id="278" r:id="rId21"/>
    <p:sldId id="283" r:id="rId22"/>
    <p:sldId id="275" r:id="rId2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1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33278-5227-4DD3-A245-D1321A2F47B8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D47D-F460-46CF-968A-F2D2EF79D7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6290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33278-5227-4DD3-A245-D1321A2F47B8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D47D-F460-46CF-968A-F2D2EF79D7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3348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33278-5227-4DD3-A245-D1321A2F47B8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D47D-F460-46CF-968A-F2D2EF79D7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5472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33278-5227-4DD3-A245-D1321A2F47B8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D47D-F460-46CF-968A-F2D2EF79D7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5905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33278-5227-4DD3-A245-D1321A2F47B8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D47D-F460-46CF-968A-F2D2EF79D7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4904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33278-5227-4DD3-A245-D1321A2F47B8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D47D-F460-46CF-968A-F2D2EF79D7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595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33278-5227-4DD3-A245-D1321A2F47B8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D47D-F460-46CF-968A-F2D2EF79D7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8112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33278-5227-4DD3-A245-D1321A2F47B8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D47D-F460-46CF-968A-F2D2EF79D7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141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33278-5227-4DD3-A245-D1321A2F47B8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D47D-F460-46CF-968A-F2D2EF79D7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4175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33278-5227-4DD3-A245-D1321A2F47B8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D47D-F460-46CF-968A-F2D2EF79D7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9968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33278-5227-4DD3-A245-D1321A2F47B8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D47D-F460-46CF-968A-F2D2EF79D7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016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33278-5227-4DD3-A245-D1321A2F47B8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4D47D-F460-46CF-968A-F2D2EF79D7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3496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wcn57KJNKP8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EF9FDh4nZc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독도는 왜 우리 영토일까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중국어중국학과 허지현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7829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1"/>
          <p:cNvSpPr txBox="1">
            <a:spLocks/>
          </p:cNvSpPr>
          <p:nvPr/>
        </p:nvSpPr>
        <p:spPr>
          <a:xfrm>
            <a:off x="984793" y="0"/>
            <a:ext cx="1042706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dirty="0" smtClean="0">
                <a:solidFill>
                  <a:schemeClr val="bg1">
                    <a:lumMod val="85000"/>
                  </a:schemeClr>
                </a:solidFill>
              </a:rPr>
              <a:t>기다리면 재생할 수 있습니다</a:t>
            </a:r>
            <a:r>
              <a:rPr lang="en-US" altLang="ko-KR" dirty="0" smtClean="0">
                <a:solidFill>
                  <a:schemeClr val="bg1">
                    <a:lumMod val="85000"/>
                  </a:schemeClr>
                </a:solidFill>
              </a:rPr>
              <a:t>. </a:t>
            </a:r>
            <a:r>
              <a:rPr lang="ko-KR" altLang="en-US" sz="3200" dirty="0" smtClean="0">
                <a:solidFill>
                  <a:schemeClr val="bg1">
                    <a:lumMod val="85000"/>
                  </a:schemeClr>
                </a:solidFill>
              </a:rPr>
              <a:t>안 되면 클릭</a:t>
            </a:r>
            <a:r>
              <a:rPr lang="en-US" altLang="ko-KR" sz="3200" dirty="0" smtClean="0">
                <a:solidFill>
                  <a:schemeClr val="bg1">
                    <a:lumMod val="85000"/>
                  </a:schemeClr>
                </a:solidFill>
              </a:rPr>
              <a:t>.</a:t>
            </a:r>
            <a:endParaRPr lang="ko-KR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4" name="wcn57KJNKP8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75658" y="1037680"/>
            <a:ext cx="10045337" cy="5650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99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92680" y="2768691"/>
            <a:ext cx="7783286" cy="1325563"/>
          </a:xfrm>
        </p:spPr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일본 외무성의 입장과 근거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6134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169182"/>
            <a:ext cx="10515600" cy="1325563"/>
          </a:xfrm>
        </p:spPr>
        <p:txBody>
          <a:bodyPr/>
          <a:lstStyle/>
          <a:p>
            <a:r>
              <a:rPr lang="ko-KR" altLang="en-US" dirty="0" smtClean="0"/>
              <a:t>입장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44552"/>
          </a:xfrm>
        </p:spPr>
        <p:txBody>
          <a:bodyPr>
            <a:normAutofit/>
          </a:bodyPr>
          <a:lstStyle/>
          <a:p>
            <a:r>
              <a:rPr lang="ko-KR" altLang="en-US" sz="3600" dirty="0" smtClean="0"/>
              <a:t>역사적 </a:t>
            </a:r>
            <a:r>
              <a:rPr lang="ko-KR" altLang="en-US" sz="3600" dirty="0"/>
              <a:t>사실에 </a:t>
            </a:r>
            <a:r>
              <a:rPr lang="ko-KR" altLang="en-US" sz="3600" dirty="0" smtClean="0"/>
              <a:t>비추어도</a:t>
            </a:r>
            <a:r>
              <a:rPr lang="en-US" altLang="ko-KR" sz="3600" dirty="0"/>
              <a:t> </a:t>
            </a:r>
            <a:r>
              <a:rPr lang="ko-KR" altLang="en-US" sz="3600" dirty="0" smtClean="0"/>
              <a:t>또한 국제법상으로도</a:t>
            </a:r>
            <a:endParaRPr lang="en-US" altLang="ko-KR" sz="3600" dirty="0" smtClean="0"/>
          </a:p>
          <a:p>
            <a:pPr lvl="3"/>
            <a:endParaRPr lang="en-US" altLang="ko-KR" sz="2600" dirty="0" smtClean="0"/>
          </a:p>
          <a:p>
            <a:pPr marL="0" indent="0">
              <a:buNone/>
            </a:pPr>
            <a:r>
              <a:rPr lang="en-US" altLang="ko-KR" sz="3600" dirty="0"/>
              <a:t> </a:t>
            </a:r>
            <a:r>
              <a:rPr lang="ko-KR" altLang="en-US" sz="3600" dirty="0" smtClean="0"/>
              <a:t>분명히 </a:t>
            </a:r>
            <a:r>
              <a:rPr lang="ko-KR" altLang="en-US" sz="3600" dirty="0" err="1"/>
              <a:t>일본국</a:t>
            </a:r>
            <a:r>
              <a:rPr lang="ko-KR" altLang="en-US" sz="3600" dirty="0"/>
              <a:t> 고유의 </a:t>
            </a:r>
            <a:r>
              <a:rPr lang="ko-KR" altLang="en-US" sz="3600" dirty="0" smtClean="0"/>
              <a:t>영토</a:t>
            </a:r>
            <a:endParaRPr lang="en-US" altLang="ko-KR" sz="3600" dirty="0" smtClean="0"/>
          </a:p>
          <a:p>
            <a:pPr marL="0" indent="0">
              <a:buNone/>
            </a:pPr>
            <a:endParaRPr lang="en-US" altLang="ko-KR" sz="3600" dirty="0" smtClean="0"/>
          </a:p>
          <a:p>
            <a:pPr marL="0" indent="0">
              <a:buNone/>
            </a:pPr>
            <a:endParaRPr lang="en-US" altLang="ko-KR" sz="3600" dirty="0" smtClean="0"/>
          </a:p>
          <a:p>
            <a:r>
              <a:rPr lang="ko-KR" altLang="en-US" sz="3600" dirty="0" smtClean="0"/>
              <a:t>한국에 </a:t>
            </a:r>
            <a:r>
              <a:rPr lang="ko-KR" altLang="en-US" sz="3600" dirty="0"/>
              <a:t>의한 다케시마 점거는 </a:t>
            </a:r>
            <a:r>
              <a:rPr lang="ko-KR" altLang="en-US" sz="3600" dirty="0" smtClean="0"/>
              <a:t>국제법상</a:t>
            </a:r>
            <a:endParaRPr lang="en-US" altLang="ko-KR" sz="3600" dirty="0" smtClean="0"/>
          </a:p>
          <a:p>
            <a:pPr lvl="2"/>
            <a:endParaRPr lang="en-US" altLang="ko-KR" sz="2800" dirty="0" smtClean="0"/>
          </a:p>
          <a:p>
            <a:pPr marL="0" indent="0">
              <a:buNone/>
            </a:pPr>
            <a:r>
              <a:rPr lang="en-US" altLang="ko-KR" sz="3600" dirty="0"/>
              <a:t> </a:t>
            </a:r>
            <a:r>
              <a:rPr lang="ko-KR" altLang="en-US" sz="3600" dirty="0" smtClean="0"/>
              <a:t>아무런 </a:t>
            </a:r>
            <a:r>
              <a:rPr lang="ko-KR" altLang="en-US" sz="3600" dirty="0"/>
              <a:t>근거가 없이 행해지는 불법 </a:t>
            </a:r>
            <a:r>
              <a:rPr lang="ko-KR" altLang="en-US" sz="3600" dirty="0" smtClean="0"/>
              <a:t>점거</a:t>
            </a:r>
            <a:endParaRPr lang="en-US" altLang="ko-KR" sz="3600" dirty="0" smtClean="0"/>
          </a:p>
        </p:txBody>
      </p:sp>
    </p:spTree>
    <p:extLst>
      <p:ext uri="{BB962C8B-B14F-4D97-AF65-F5344CB8AC3E}">
        <p14:creationId xmlns:p14="http://schemas.microsoft.com/office/powerpoint/2010/main" val="1340582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/>
          </p:cNvSpPr>
          <p:nvPr/>
        </p:nvSpPr>
        <p:spPr>
          <a:xfrm>
            <a:off x="838200" y="913766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dirty="0" smtClean="0"/>
              <a:t>입장</a:t>
            </a:r>
            <a:endParaRPr lang="ko-KR" altLang="en-US" dirty="0"/>
          </a:p>
        </p:txBody>
      </p:sp>
      <p:sp>
        <p:nvSpPr>
          <p:cNvPr id="3" name="내용 개체 틀 2"/>
          <p:cNvSpPr txBox="1">
            <a:spLocks/>
          </p:cNvSpPr>
          <p:nvPr/>
        </p:nvSpPr>
        <p:spPr>
          <a:xfrm>
            <a:off x="838200" y="2860765"/>
            <a:ext cx="10515600" cy="190717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3600" dirty="0" smtClean="0"/>
              <a:t>불법 </a:t>
            </a:r>
            <a:r>
              <a:rPr lang="ko-KR" altLang="en-US" sz="3600" dirty="0"/>
              <a:t>점거에 따라 다케시마에 대해 </a:t>
            </a:r>
            <a:r>
              <a:rPr lang="ko-KR" altLang="en-US" sz="3600" dirty="0" smtClean="0"/>
              <a:t>실시하는</a:t>
            </a:r>
            <a:endParaRPr lang="en-US" altLang="ko-KR" sz="3600" dirty="0"/>
          </a:p>
          <a:p>
            <a:pPr lvl="8"/>
            <a:endParaRPr lang="en-US" altLang="ko-KR" sz="2600" dirty="0" smtClean="0"/>
          </a:p>
          <a:p>
            <a:pPr marL="0" indent="0">
              <a:buNone/>
            </a:pPr>
            <a:r>
              <a:rPr lang="en-US" altLang="ko-KR" sz="3600" dirty="0"/>
              <a:t> </a:t>
            </a:r>
            <a:r>
              <a:rPr lang="ko-KR" altLang="en-US" sz="3600" dirty="0" smtClean="0"/>
              <a:t>그 </a:t>
            </a:r>
            <a:r>
              <a:rPr lang="ko-KR" altLang="en-US" sz="3600" dirty="0"/>
              <a:t>어떤 조치도 법적인 정당성을 가지지 </a:t>
            </a:r>
            <a:r>
              <a:rPr lang="ko-KR" altLang="en-US" sz="3600" dirty="0" smtClean="0"/>
              <a:t>않음</a:t>
            </a:r>
            <a:endParaRPr lang="en-US" altLang="ko-KR" sz="3600" dirty="0" smtClean="0"/>
          </a:p>
          <a:p>
            <a:pPr marL="0" indent="0">
              <a:buNone/>
            </a:pPr>
            <a:endParaRPr lang="en-US" altLang="ko-KR" sz="3600" dirty="0" smtClean="0"/>
          </a:p>
        </p:txBody>
      </p:sp>
    </p:spTree>
    <p:extLst>
      <p:ext uri="{BB962C8B-B14F-4D97-AF65-F5344CB8AC3E}">
        <p14:creationId xmlns:p14="http://schemas.microsoft.com/office/powerpoint/2010/main" val="2683680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/>
          </p:cNvSpPr>
          <p:nvPr/>
        </p:nvSpPr>
        <p:spPr>
          <a:xfrm>
            <a:off x="746760" y="1083582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dirty="0" smtClean="0"/>
              <a:t>입장</a:t>
            </a:r>
            <a:endParaRPr lang="ko-KR" altLang="en-US" dirty="0"/>
          </a:p>
        </p:txBody>
      </p:sp>
      <p:sp>
        <p:nvSpPr>
          <p:cNvPr id="3" name="내용 개체 틀 2"/>
          <p:cNvSpPr txBox="1">
            <a:spLocks/>
          </p:cNvSpPr>
          <p:nvPr/>
        </p:nvSpPr>
        <p:spPr>
          <a:xfrm>
            <a:off x="746760" y="2207622"/>
            <a:ext cx="10515600" cy="305670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ko-KR" sz="3600" dirty="0" smtClean="0"/>
          </a:p>
          <a:p>
            <a:r>
              <a:rPr lang="en-US" altLang="ko-KR" sz="3600" dirty="0" smtClean="0"/>
              <a:t>1905</a:t>
            </a:r>
            <a:r>
              <a:rPr lang="ko-KR" altLang="en-US" sz="3600" dirty="0"/>
              <a:t>년 이전에 한국이 다케시마를 </a:t>
            </a:r>
            <a:r>
              <a:rPr lang="ko-KR" altLang="en-US" sz="3600" dirty="0" smtClean="0"/>
              <a:t>실질적으로</a:t>
            </a:r>
            <a:endParaRPr lang="en-US" altLang="ko-KR" sz="3600" dirty="0" smtClean="0"/>
          </a:p>
          <a:p>
            <a:pPr lvl="8"/>
            <a:endParaRPr lang="en-US" altLang="ko-KR" sz="2600" dirty="0" smtClean="0"/>
          </a:p>
          <a:p>
            <a:pPr marL="0" indent="0">
              <a:buNone/>
            </a:pPr>
            <a:r>
              <a:rPr lang="ko-KR" altLang="en-US" sz="3600" dirty="0" smtClean="0"/>
              <a:t> 지배하고 </a:t>
            </a:r>
            <a:r>
              <a:rPr lang="ko-KR" altLang="en-US" sz="3600" dirty="0"/>
              <a:t>있었던 것을 나타내는 </a:t>
            </a:r>
            <a:r>
              <a:rPr lang="ko-KR" altLang="en-US" sz="3600" dirty="0" smtClean="0"/>
              <a:t>한국 측의</a:t>
            </a:r>
            <a:endParaRPr lang="en-US" altLang="ko-KR" sz="3600" dirty="0" smtClean="0"/>
          </a:p>
          <a:p>
            <a:pPr lvl="8"/>
            <a:endParaRPr lang="en-US" altLang="ko-KR" sz="2600" dirty="0" smtClean="0"/>
          </a:p>
          <a:p>
            <a:pPr marL="0" indent="0">
              <a:buNone/>
            </a:pPr>
            <a:r>
              <a:rPr lang="en-US" altLang="ko-KR" sz="3600" dirty="0"/>
              <a:t> </a:t>
            </a:r>
            <a:r>
              <a:rPr lang="ko-KR" altLang="en-US" sz="3600" dirty="0" smtClean="0"/>
              <a:t>명확한 </a:t>
            </a:r>
            <a:r>
              <a:rPr lang="ko-KR" altLang="en-US" sz="3600" dirty="0"/>
              <a:t>근거는 제시되지 </a:t>
            </a:r>
            <a:r>
              <a:rPr lang="ko-KR" altLang="en-US" sz="3600" dirty="0" smtClean="0"/>
              <a:t>않음</a:t>
            </a:r>
            <a:r>
              <a:rPr lang="en-US" altLang="ko-KR" sz="3600" dirty="0" smtClean="0"/>
              <a:t>.</a:t>
            </a:r>
            <a:endParaRPr lang="ko-KR" altLang="en-US" sz="3600" dirty="0"/>
          </a:p>
          <a:p>
            <a:endParaRPr lang="en-US" altLang="ko-KR" sz="4400" dirty="0"/>
          </a:p>
        </p:txBody>
      </p:sp>
    </p:spTree>
    <p:extLst>
      <p:ext uri="{BB962C8B-B14F-4D97-AF65-F5344CB8AC3E}">
        <p14:creationId xmlns:p14="http://schemas.microsoft.com/office/powerpoint/2010/main" val="14511329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2"/>
          <p:cNvSpPr txBox="1">
            <a:spLocks/>
          </p:cNvSpPr>
          <p:nvPr/>
        </p:nvSpPr>
        <p:spPr>
          <a:xfrm>
            <a:off x="929640" y="1267097"/>
            <a:ext cx="10515600" cy="46224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3600" dirty="0" smtClean="0"/>
              <a:t>17</a:t>
            </a:r>
            <a:r>
              <a:rPr lang="ko-KR" altLang="en-US" sz="3600" dirty="0" smtClean="0"/>
              <a:t>세기 초 독도 이용</a:t>
            </a:r>
            <a:endParaRPr lang="en-US" altLang="ko-KR" sz="3600" dirty="0" smtClean="0"/>
          </a:p>
          <a:p>
            <a:pPr marL="0" indent="0">
              <a:buNone/>
            </a:pPr>
            <a:endParaRPr lang="en-US" altLang="ko-KR" sz="3600" dirty="0" smtClean="0"/>
          </a:p>
          <a:p>
            <a:r>
              <a:rPr lang="en-US" altLang="ko-KR" sz="3600" dirty="0" smtClean="0"/>
              <a:t>17</a:t>
            </a:r>
            <a:r>
              <a:rPr lang="ko-KR" altLang="en-US" sz="3600" dirty="0" smtClean="0"/>
              <a:t>세기 중반</a:t>
            </a:r>
            <a:r>
              <a:rPr lang="en-US" altLang="ko-KR" sz="3600" dirty="0" smtClean="0"/>
              <a:t>~</a:t>
            </a:r>
          </a:p>
          <a:p>
            <a:pPr lvl="1" fontAlgn="base"/>
            <a:r>
              <a:rPr lang="en-US" altLang="ko-KR" sz="3600" dirty="0" smtClean="0"/>
              <a:t>“</a:t>
            </a:r>
            <a:r>
              <a:rPr lang="ko-KR" altLang="en-US" sz="3600" dirty="0" smtClean="0"/>
              <a:t>다케시마에 대한 영유권이 확립되어 있었다고 생각할 수 있다</a:t>
            </a:r>
            <a:r>
              <a:rPr lang="en-US" altLang="ko-KR" sz="3600" dirty="0" smtClean="0"/>
              <a:t>.”</a:t>
            </a:r>
            <a:endParaRPr lang="en-US" altLang="ko-KR" sz="3600" dirty="0" smtClean="0"/>
          </a:p>
          <a:p>
            <a:endParaRPr lang="en-US" altLang="ko-KR" sz="3600" dirty="0" smtClean="0"/>
          </a:p>
          <a:p>
            <a:pPr marL="0" lvl="1" indent="0">
              <a:spcBef>
                <a:spcPts val="1000"/>
              </a:spcBef>
              <a:buNone/>
            </a:pPr>
            <a:r>
              <a:rPr lang="en-US" altLang="ko-KR" sz="3600" dirty="0" smtClean="0">
                <a:latin typeface="+mj-lt"/>
                <a:ea typeface="바탕" panose="02030600000101010101" pitchFamily="18" charset="-127"/>
              </a:rPr>
              <a:t>	</a:t>
            </a:r>
            <a:r>
              <a:rPr lang="en-US" altLang="ko-KR" sz="3600" dirty="0" smtClean="0">
                <a:solidFill>
                  <a:srgbClr val="FF0000"/>
                </a:solidFill>
                <a:latin typeface="+mj-lt"/>
                <a:ea typeface="바탕" panose="02030600000101010101" pitchFamily="18" charset="-127"/>
              </a:rPr>
              <a:t>⇒1870</a:t>
            </a:r>
            <a:r>
              <a:rPr lang="ko-KR" altLang="en-US" sz="3600" dirty="0" smtClean="0">
                <a:solidFill>
                  <a:srgbClr val="FF0000"/>
                </a:solidFill>
                <a:latin typeface="+mj-lt"/>
                <a:ea typeface="바탕" panose="02030600000101010101" pitchFamily="18" charset="-127"/>
              </a:rPr>
              <a:t>년 </a:t>
            </a:r>
            <a:r>
              <a:rPr lang="en-US" altLang="ko-KR" sz="3600" dirty="0" smtClean="0">
                <a:solidFill>
                  <a:srgbClr val="FF0000"/>
                </a:solidFill>
              </a:rPr>
              <a:t>『</a:t>
            </a:r>
            <a:r>
              <a:rPr lang="ko-KR" altLang="en-US" sz="3600" dirty="0" err="1" smtClean="0">
                <a:solidFill>
                  <a:srgbClr val="FF0000"/>
                </a:solidFill>
              </a:rPr>
              <a:t>조선국교제시말내탐서</a:t>
            </a:r>
            <a:r>
              <a:rPr lang="en-US" altLang="ko-KR" sz="3600" dirty="0" smtClean="0">
                <a:solidFill>
                  <a:srgbClr val="FF0000"/>
                </a:solidFill>
              </a:rPr>
              <a:t>』</a:t>
            </a:r>
          </a:p>
        </p:txBody>
      </p:sp>
    </p:spTree>
    <p:extLst>
      <p:ext uri="{BB962C8B-B14F-4D97-AF65-F5344CB8AC3E}">
        <p14:creationId xmlns:p14="http://schemas.microsoft.com/office/powerpoint/2010/main" val="116432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2"/>
          <p:cNvSpPr txBox="1">
            <a:spLocks/>
          </p:cNvSpPr>
          <p:nvPr/>
        </p:nvSpPr>
        <p:spPr>
          <a:xfrm>
            <a:off x="1177834" y="2521130"/>
            <a:ext cx="10515600" cy="214231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3600" dirty="0" smtClean="0"/>
              <a:t>1905</a:t>
            </a:r>
            <a:r>
              <a:rPr lang="ko-KR" altLang="en-US" sz="3600" dirty="0" smtClean="0"/>
              <a:t>년 </a:t>
            </a:r>
            <a:r>
              <a:rPr lang="en-US" altLang="ko-KR" sz="3600" dirty="0" smtClean="0"/>
              <a:t>1</a:t>
            </a:r>
            <a:r>
              <a:rPr lang="ko-KR" altLang="en-US" sz="3600" dirty="0" smtClean="0"/>
              <a:t>월 </a:t>
            </a:r>
            <a:r>
              <a:rPr lang="ko-KR" altLang="en-US" sz="3600" dirty="0" err="1" smtClean="0"/>
              <a:t>시마네현고시</a:t>
            </a:r>
            <a:r>
              <a:rPr lang="en-US" altLang="ko-KR" sz="3600" dirty="0" smtClean="0"/>
              <a:t>(</a:t>
            </a:r>
            <a:r>
              <a:rPr lang="ko-KR" altLang="en-US" sz="3600" dirty="0" smtClean="0"/>
              <a:t>島根縣告示</a:t>
            </a:r>
            <a:r>
              <a:rPr lang="en-US" altLang="ko-KR" sz="3600" dirty="0" smtClean="0"/>
              <a:t>)</a:t>
            </a:r>
            <a:r>
              <a:rPr lang="ko-KR" altLang="en-US" sz="3600" dirty="0" smtClean="0"/>
              <a:t> 제</a:t>
            </a:r>
            <a:r>
              <a:rPr lang="en-US" altLang="ko-KR" sz="3600" dirty="0" smtClean="0"/>
              <a:t>40</a:t>
            </a:r>
            <a:r>
              <a:rPr lang="ko-KR" altLang="en-US" sz="3600" dirty="0" smtClean="0"/>
              <a:t>호</a:t>
            </a:r>
            <a:endParaRPr lang="en-US" altLang="ko-KR" sz="3600" dirty="0" smtClean="0"/>
          </a:p>
          <a:p>
            <a:pPr marL="0" indent="0">
              <a:buNone/>
            </a:pPr>
            <a:endParaRPr lang="en-US" altLang="ko-KR" sz="3600" dirty="0" smtClean="0"/>
          </a:p>
          <a:p>
            <a:pPr marL="0" lvl="1" indent="0">
              <a:spcBef>
                <a:spcPts val="1000"/>
              </a:spcBef>
              <a:buNone/>
            </a:pPr>
            <a:r>
              <a:rPr lang="en-US" altLang="ko-KR" sz="3600" dirty="0" smtClean="0">
                <a:latin typeface="+mj-lt"/>
                <a:ea typeface="바탕" panose="02030600000101010101" pitchFamily="18" charset="-127"/>
              </a:rPr>
              <a:t>	</a:t>
            </a:r>
            <a:r>
              <a:rPr lang="en-US" altLang="ko-KR" sz="3600" dirty="0" smtClean="0">
                <a:solidFill>
                  <a:srgbClr val="FF0000"/>
                </a:solidFill>
                <a:latin typeface="+mj-lt"/>
                <a:ea typeface="바탕" panose="02030600000101010101" pitchFamily="18" charset="-127"/>
              </a:rPr>
              <a:t>⇒512</a:t>
            </a:r>
            <a:r>
              <a:rPr lang="ko-KR" altLang="en-US" sz="3600" dirty="0" smtClean="0">
                <a:solidFill>
                  <a:srgbClr val="FF0000"/>
                </a:solidFill>
                <a:latin typeface="+mj-lt"/>
                <a:ea typeface="바탕" panose="02030600000101010101" pitchFamily="18" charset="-127"/>
              </a:rPr>
              <a:t>년 </a:t>
            </a:r>
            <a:r>
              <a:rPr lang="en-US" altLang="ko-KR" sz="3600" dirty="0" smtClean="0">
                <a:solidFill>
                  <a:srgbClr val="FF0000"/>
                </a:solidFill>
              </a:rPr>
              <a:t>『</a:t>
            </a:r>
            <a:r>
              <a:rPr lang="ko-KR" altLang="en-US" sz="3600" dirty="0" smtClean="0">
                <a:solidFill>
                  <a:srgbClr val="FF0000"/>
                </a:solidFill>
              </a:rPr>
              <a:t>삼국사기</a:t>
            </a:r>
            <a:r>
              <a:rPr lang="en-US" altLang="ko-KR" sz="3600" dirty="0" smtClean="0">
                <a:solidFill>
                  <a:srgbClr val="FF0000"/>
                </a:solidFill>
              </a:rPr>
              <a:t>』 </a:t>
            </a:r>
            <a:r>
              <a:rPr lang="ko-KR" altLang="en-US" sz="3600" dirty="0" smtClean="0">
                <a:solidFill>
                  <a:srgbClr val="FF0000"/>
                </a:solidFill>
              </a:rPr>
              <a:t>우산국 정복</a:t>
            </a:r>
            <a:endParaRPr lang="en-US" altLang="ko-KR" sz="36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369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 txBox="1">
            <a:spLocks/>
          </p:cNvSpPr>
          <p:nvPr/>
        </p:nvSpPr>
        <p:spPr>
          <a:xfrm>
            <a:off x="903514" y="770707"/>
            <a:ext cx="10515600" cy="551252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ko-KR" altLang="en-US" sz="3600" dirty="0"/>
              <a:t>샌프란시스코 </a:t>
            </a:r>
            <a:r>
              <a:rPr lang="ko-KR" altLang="en-US" sz="3600" dirty="0" smtClean="0"/>
              <a:t>평화조약</a:t>
            </a:r>
            <a:endParaRPr lang="en-US" altLang="ko-KR" sz="3600" dirty="0" smtClean="0"/>
          </a:p>
          <a:p>
            <a:pPr lvl="1" fontAlgn="base"/>
            <a:r>
              <a:rPr lang="en-US" altLang="ko-KR" sz="3200" dirty="0" smtClean="0"/>
              <a:t>(</a:t>
            </a:r>
            <a:r>
              <a:rPr lang="en-US" altLang="ko-KR" sz="3200" dirty="0"/>
              <a:t>1951</a:t>
            </a:r>
            <a:r>
              <a:rPr lang="ko-KR" altLang="en-US" sz="3200" dirty="0"/>
              <a:t>년 </a:t>
            </a:r>
            <a:r>
              <a:rPr lang="en-US" altLang="ko-KR" sz="3200" dirty="0"/>
              <a:t>9</a:t>
            </a:r>
            <a:r>
              <a:rPr lang="ko-KR" altLang="en-US" sz="3200" dirty="0"/>
              <a:t>월 </a:t>
            </a:r>
            <a:r>
              <a:rPr lang="en-US" altLang="ko-KR" sz="3200" dirty="0"/>
              <a:t>8</a:t>
            </a:r>
            <a:r>
              <a:rPr lang="ko-KR" altLang="en-US" sz="3200" dirty="0"/>
              <a:t>일 서명</a:t>
            </a:r>
            <a:r>
              <a:rPr lang="en-US" altLang="ko-KR" sz="3200" dirty="0"/>
              <a:t>, 1952</a:t>
            </a:r>
            <a:r>
              <a:rPr lang="ko-KR" altLang="en-US" sz="3200" dirty="0"/>
              <a:t>년 </a:t>
            </a:r>
            <a:r>
              <a:rPr lang="en-US" altLang="ko-KR" sz="3200" dirty="0"/>
              <a:t>4</a:t>
            </a:r>
            <a:r>
              <a:rPr lang="ko-KR" altLang="en-US" sz="3200" dirty="0"/>
              <a:t>월 </a:t>
            </a:r>
            <a:r>
              <a:rPr lang="en-US" altLang="ko-KR" sz="3200" dirty="0"/>
              <a:t>28</a:t>
            </a:r>
            <a:r>
              <a:rPr lang="ko-KR" altLang="en-US" sz="3200" dirty="0"/>
              <a:t>일 발효</a:t>
            </a:r>
            <a:r>
              <a:rPr lang="en-US" altLang="ko-KR" sz="3200" dirty="0" smtClean="0"/>
              <a:t>)</a:t>
            </a:r>
            <a:endParaRPr lang="en-US" altLang="ko-KR" sz="4000" dirty="0" smtClean="0"/>
          </a:p>
          <a:p>
            <a:pPr fontAlgn="base"/>
            <a:endParaRPr lang="en-US" altLang="ko-KR" sz="3600" dirty="0"/>
          </a:p>
          <a:p>
            <a:pPr fontAlgn="base"/>
            <a:r>
              <a:rPr lang="ko-KR" altLang="en-US" sz="3600" dirty="0" smtClean="0"/>
              <a:t>한국은 미국에 </a:t>
            </a:r>
            <a:r>
              <a:rPr lang="ko-KR" altLang="en-US" sz="3600" dirty="0"/>
              <a:t>대해 일본이 포기해야 할 지역에 다케시마를 추가해 주도록 </a:t>
            </a:r>
            <a:r>
              <a:rPr lang="ko-KR" altLang="en-US" sz="3600" dirty="0" smtClean="0"/>
              <a:t>요구</a:t>
            </a:r>
            <a:endParaRPr lang="en-US" altLang="ko-KR" sz="3600" dirty="0" smtClean="0"/>
          </a:p>
          <a:p>
            <a:pPr fontAlgn="base"/>
            <a:endParaRPr lang="en-US" altLang="ko-KR" sz="3600" dirty="0"/>
          </a:p>
          <a:p>
            <a:pPr fontAlgn="base"/>
            <a:r>
              <a:rPr lang="en-US" altLang="ko-KR" sz="3600" dirty="0" smtClean="0"/>
              <a:t>1952</a:t>
            </a:r>
            <a:r>
              <a:rPr lang="ko-KR" altLang="en-US" sz="3600" dirty="0" smtClean="0"/>
              <a:t>년 </a:t>
            </a:r>
            <a:r>
              <a:rPr lang="en-US" altLang="ko-KR" sz="3600" dirty="0"/>
              <a:t>1</a:t>
            </a:r>
            <a:r>
              <a:rPr lang="ko-KR" altLang="en-US" sz="3600" dirty="0" smtClean="0"/>
              <a:t>월 ‘</a:t>
            </a:r>
            <a:r>
              <a:rPr lang="ko-KR" altLang="en-US" sz="3600" dirty="0"/>
              <a:t>이승만 </a:t>
            </a:r>
            <a:r>
              <a:rPr lang="ko-KR" altLang="en-US" sz="3600" dirty="0" err="1"/>
              <a:t>라인’을</a:t>
            </a:r>
            <a:r>
              <a:rPr lang="ko-KR" altLang="en-US" sz="3600" dirty="0"/>
              <a:t> 일방적으로 </a:t>
            </a:r>
            <a:r>
              <a:rPr lang="ko-KR" altLang="en-US" sz="3600" dirty="0" smtClean="0"/>
              <a:t>설정</a:t>
            </a:r>
            <a:r>
              <a:rPr lang="en-US" altLang="ko-KR" sz="3600" dirty="0" smtClean="0"/>
              <a:t>,</a:t>
            </a:r>
          </a:p>
          <a:p>
            <a:pPr marL="0" indent="0" fontAlgn="base">
              <a:buNone/>
            </a:pPr>
            <a:r>
              <a:rPr lang="en-US" altLang="ko-KR" sz="3600" dirty="0"/>
              <a:t> </a:t>
            </a:r>
            <a:r>
              <a:rPr lang="ko-KR" altLang="en-US" sz="3600" dirty="0" smtClean="0"/>
              <a:t>그 </a:t>
            </a:r>
            <a:r>
              <a:rPr lang="ko-KR" altLang="en-US" sz="3600" dirty="0"/>
              <a:t>라인 </a:t>
            </a:r>
            <a:r>
              <a:rPr lang="ko-KR" altLang="en-US" sz="3600" dirty="0" smtClean="0"/>
              <a:t>안에</a:t>
            </a:r>
            <a:r>
              <a:rPr lang="en-US" altLang="ko-KR" sz="3600" dirty="0"/>
              <a:t> </a:t>
            </a:r>
            <a:r>
              <a:rPr lang="ko-KR" altLang="en-US" sz="3600" dirty="0" smtClean="0"/>
              <a:t>다케시마를 </a:t>
            </a:r>
            <a:r>
              <a:rPr lang="ko-KR" altLang="en-US" sz="3600" dirty="0"/>
              <a:t>넣었으며 이것은 </a:t>
            </a:r>
            <a:r>
              <a:rPr lang="ko-KR" altLang="en-US" sz="3600" dirty="0" smtClean="0"/>
              <a:t>분명히</a:t>
            </a:r>
            <a:endParaRPr lang="en-US" altLang="ko-KR" sz="3600" dirty="0" smtClean="0"/>
          </a:p>
          <a:p>
            <a:pPr marL="0" indent="0" fontAlgn="base">
              <a:buNone/>
            </a:pPr>
            <a:r>
              <a:rPr lang="ko-KR" altLang="en-US" sz="3600" dirty="0" smtClean="0"/>
              <a:t> 국제법을 </a:t>
            </a:r>
            <a:r>
              <a:rPr lang="ko-KR" altLang="en-US" sz="3600" dirty="0"/>
              <a:t>위반한 </a:t>
            </a:r>
            <a:r>
              <a:rPr lang="ko-KR" altLang="en-US" sz="3600" dirty="0" smtClean="0"/>
              <a:t>행위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8632902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2"/>
          <p:cNvSpPr txBox="1">
            <a:spLocks/>
          </p:cNvSpPr>
          <p:nvPr/>
        </p:nvSpPr>
        <p:spPr>
          <a:xfrm>
            <a:off x="877388" y="2037806"/>
            <a:ext cx="10515600" cy="212924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ko-KR" sz="3600" dirty="0" smtClean="0"/>
          </a:p>
          <a:p>
            <a:pPr marL="0" indent="0" fontAlgn="base">
              <a:buNone/>
            </a:pPr>
            <a:r>
              <a:rPr lang="en-US" altLang="ko-KR" sz="3600" dirty="0" smtClean="0">
                <a:latin typeface="+mj-lt"/>
                <a:ea typeface="바탕" panose="02030600000101010101" pitchFamily="18" charset="-127"/>
              </a:rPr>
              <a:t>	</a:t>
            </a:r>
            <a:r>
              <a:rPr lang="en-US" altLang="ko-KR" sz="3600" dirty="0" smtClean="0">
                <a:solidFill>
                  <a:srgbClr val="FF0000"/>
                </a:solidFill>
                <a:latin typeface="+mj-lt"/>
                <a:ea typeface="바탕" panose="02030600000101010101" pitchFamily="18" charset="-127"/>
              </a:rPr>
              <a:t>⇒</a:t>
            </a:r>
            <a:r>
              <a:rPr lang="ko-KR" altLang="en-US" sz="3600" dirty="0">
                <a:solidFill>
                  <a:srgbClr val="FF0000"/>
                </a:solidFill>
              </a:rPr>
              <a:t>독도는 울릉군에 속한 </a:t>
            </a:r>
            <a:r>
              <a:rPr lang="ko-KR" altLang="en-US" sz="3600" dirty="0" smtClean="0">
                <a:solidFill>
                  <a:srgbClr val="FF0000"/>
                </a:solidFill>
              </a:rPr>
              <a:t>도서</a:t>
            </a:r>
            <a:endParaRPr lang="en-US" altLang="ko-KR" sz="3600" dirty="0" smtClean="0">
              <a:solidFill>
                <a:srgbClr val="FF0000"/>
              </a:solidFill>
            </a:endParaRPr>
          </a:p>
          <a:p>
            <a:pPr marL="0" indent="0" fontAlgn="base">
              <a:buNone/>
            </a:pPr>
            <a:r>
              <a:rPr lang="ko-KR" altLang="en-US" sz="3200" dirty="0" smtClean="0"/>
              <a:t>  </a:t>
            </a:r>
            <a:r>
              <a:rPr lang="ko-KR" altLang="en-US" sz="3200" dirty="0" smtClean="0">
                <a:solidFill>
                  <a:srgbClr val="FF0000"/>
                </a:solidFill>
              </a:rPr>
              <a:t>경상북도 </a:t>
            </a:r>
            <a:r>
              <a:rPr lang="ko-KR" altLang="en-US" sz="3200" dirty="0">
                <a:solidFill>
                  <a:srgbClr val="FF0000"/>
                </a:solidFill>
              </a:rPr>
              <a:t>울릉군 </a:t>
            </a:r>
            <a:r>
              <a:rPr lang="ko-KR" altLang="en-US" sz="3200" dirty="0" err="1" smtClean="0">
                <a:solidFill>
                  <a:srgbClr val="FF0000"/>
                </a:solidFill>
              </a:rPr>
              <a:t>울릉읍</a:t>
            </a:r>
            <a:r>
              <a:rPr lang="en-US" altLang="ko-KR" sz="3200" dirty="0">
                <a:solidFill>
                  <a:srgbClr val="FF0000"/>
                </a:solidFill>
              </a:rPr>
              <a:t> </a:t>
            </a:r>
            <a:r>
              <a:rPr lang="ko-KR" altLang="en-US" sz="3200" dirty="0" smtClean="0">
                <a:solidFill>
                  <a:srgbClr val="FF0000"/>
                </a:solidFill>
              </a:rPr>
              <a:t>독도안용복길</a:t>
            </a:r>
            <a:r>
              <a:rPr lang="en-US" altLang="ko-KR" sz="3200" dirty="0" smtClean="0">
                <a:solidFill>
                  <a:srgbClr val="FF0000"/>
                </a:solidFill>
              </a:rPr>
              <a:t>/</a:t>
            </a:r>
            <a:r>
              <a:rPr lang="ko-KR" altLang="en-US" sz="3200" dirty="0" smtClean="0">
                <a:solidFill>
                  <a:srgbClr val="FF0000"/>
                </a:solidFill>
              </a:rPr>
              <a:t>독도이사부길</a:t>
            </a:r>
            <a:endParaRPr lang="ko-KR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8284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2"/>
          <p:cNvSpPr txBox="1">
            <a:spLocks/>
          </p:cNvSpPr>
          <p:nvPr/>
        </p:nvSpPr>
        <p:spPr>
          <a:xfrm>
            <a:off x="812074" y="378823"/>
            <a:ext cx="10515600" cy="647917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ko-KR" altLang="en-US" sz="3600" dirty="0" smtClean="0"/>
              <a:t>일본이 영유권을 </a:t>
            </a:r>
            <a:r>
              <a:rPr lang="ko-KR" altLang="en-US" sz="3600" dirty="0"/>
              <a:t>재확인한 </a:t>
            </a:r>
            <a:r>
              <a:rPr lang="en-US" altLang="ko-KR" sz="3600" dirty="0"/>
              <a:t>1905</a:t>
            </a:r>
            <a:r>
              <a:rPr lang="ko-KR" altLang="en-US" sz="3600" dirty="0"/>
              <a:t>년 </a:t>
            </a:r>
            <a:r>
              <a:rPr lang="ko-KR" altLang="en-US" sz="3600" dirty="0" smtClean="0"/>
              <a:t>이전</a:t>
            </a:r>
            <a:endParaRPr lang="en-US" altLang="ko-KR" sz="3600" dirty="0" smtClean="0"/>
          </a:p>
          <a:p>
            <a:pPr marL="0" indent="0" fontAlgn="base">
              <a:buNone/>
            </a:pPr>
            <a:r>
              <a:rPr lang="ko-KR" altLang="en-US" sz="3600" dirty="0" smtClean="0"/>
              <a:t> 한국이 실효적으로 </a:t>
            </a:r>
            <a:r>
              <a:rPr lang="ko-KR" altLang="en-US" sz="3600" dirty="0"/>
              <a:t>지배하고 </a:t>
            </a:r>
            <a:r>
              <a:rPr lang="ko-KR" altLang="en-US" sz="3600" dirty="0" smtClean="0"/>
              <a:t>있었음을 증명해야</a:t>
            </a:r>
            <a:endParaRPr lang="en-US" altLang="ko-KR" sz="3600" dirty="0" smtClean="0"/>
          </a:p>
          <a:p>
            <a:pPr marL="0" lvl="1" indent="0">
              <a:spcBef>
                <a:spcPts val="1000"/>
              </a:spcBef>
              <a:buNone/>
            </a:pPr>
            <a:endParaRPr lang="en-US" altLang="ko-KR" sz="3600" dirty="0" smtClean="0">
              <a:latin typeface="+mj-lt"/>
              <a:ea typeface="바탕" panose="02030600000101010101" pitchFamily="18" charset="-127"/>
            </a:endParaRPr>
          </a:p>
          <a:p>
            <a:pPr marL="0" lvl="1" indent="0">
              <a:spcBef>
                <a:spcPts val="1000"/>
              </a:spcBef>
              <a:buNone/>
            </a:pPr>
            <a:r>
              <a:rPr lang="en-US" altLang="ko-KR" sz="3600" dirty="0" smtClean="0">
                <a:latin typeface="+mj-lt"/>
                <a:ea typeface="바탕" panose="02030600000101010101" pitchFamily="18" charset="-127"/>
              </a:rPr>
              <a:t>	</a:t>
            </a:r>
            <a:r>
              <a:rPr lang="en-US" altLang="ko-KR" sz="3600" dirty="0" smtClean="0">
                <a:solidFill>
                  <a:srgbClr val="FF0000"/>
                </a:solidFill>
                <a:latin typeface="+mj-lt"/>
                <a:ea typeface="바탕" panose="02030600000101010101" pitchFamily="18" charset="-127"/>
              </a:rPr>
              <a:t>⇒</a:t>
            </a:r>
            <a:r>
              <a:rPr lang="en-US" altLang="ko-KR" sz="3600" dirty="0">
                <a:solidFill>
                  <a:srgbClr val="FF0000"/>
                </a:solidFill>
                <a:ea typeface="바탕" panose="02030600000101010101" pitchFamily="18" charset="-127"/>
              </a:rPr>
              <a:t>512</a:t>
            </a:r>
            <a:r>
              <a:rPr lang="ko-KR" altLang="en-US" sz="3600" dirty="0">
                <a:solidFill>
                  <a:srgbClr val="FF0000"/>
                </a:solidFill>
                <a:ea typeface="바탕" panose="02030600000101010101" pitchFamily="18" charset="-127"/>
              </a:rPr>
              <a:t>년 </a:t>
            </a:r>
            <a:r>
              <a:rPr lang="en-US" altLang="ko-KR" sz="3600" dirty="0" smtClean="0">
                <a:solidFill>
                  <a:srgbClr val="FF0000"/>
                </a:solidFill>
              </a:rPr>
              <a:t>『</a:t>
            </a:r>
            <a:r>
              <a:rPr lang="ko-KR" altLang="en-US" sz="3600" dirty="0" smtClean="0">
                <a:solidFill>
                  <a:srgbClr val="FF0000"/>
                </a:solidFill>
              </a:rPr>
              <a:t>삼국사기</a:t>
            </a:r>
            <a:r>
              <a:rPr lang="en-US" altLang="ko-KR" sz="3600" dirty="0" smtClean="0">
                <a:solidFill>
                  <a:srgbClr val="FF0000"/>
                </a:solidFill>
              </a:rPr>
              <a:t>』 </a:t>
            </a:r>
            <a:r>
              <a:rPr lang="ko-KR" altLang="en-US" sz="3600" dirty="0" smtClean="0">
                <a:solidFill>
                  <a:srgbClr val="FF0000"/>
                </a:solidFill>
              </a:rPr>
              <a:t>우산국 정복</a:t>
            </a:r>
            <a:endParaRPr lang="en-US" altLang="ko-KR" sz="3600" dirty="0" smtClean="0">
              <a:solidFill>
                <a:srgbClr val="FF0000"/>
              </a:solidFill>
            </a:endParaRPr>
          </a:p>
          <a:p>
            <a:pPr marL="0" lvl="1" indent="0">
              <a:spcBef>
                <a:spcPts val="1000"/>
              </a:spcBef>
              <a:buNone/>
            </a:pPr>
            <a:r>
              <a:rPr lang="en-US" altLang="ko-KR" sz="3600" dirty="0">
                <a:solidFill>
                  <a:srgbClr val="FF0000"/>
                </a:solidFill>
              </a:rPr>
              <a:t>	 </a:t>
            </a:r>
            <a:r>
              <a:rPr lang="en-US" altLang="ko-KR" sz="3600" dirty="0" smtClean="0">
                <a:solidFill>
                  <a:srgbClr val="FF0000"/>
                </a:solidFill>
              </a:rPr>
              <a:t> 1454</a:t>
            </a:r>
            <a:r>
              <a:rPr lang="ko-KR" altLang="en-US" sz="3600" dirty="0" smtClean="0">
                <a:solidFill>
                  <a:srgbClr val="FF0000"/>
                </a:solidFill>
              </a:rPr>
              <a:t>년 </a:t>
            </a:r>
            <a:r>
              <a:rPr lang="en-US" altLang="ko-KR" sz="3600" dirty="0" smtClean="0">
                <a:solidFill>
                  <a:srgbClr val="FF0000"/>
                </a:solidFill>
              </a:rPr>
              <a:t>『</a:t>
            </a:r>
            <a:r>
              <a:rPr lang="ko-KR" altLang="en-US" sz="3600" dirty="0" smtClean="0">
                <a:solidFill>
                  <a:srgbClr val="FF0000"/>
                </a:solidFill>
              </a:rPr>
              <a:t>세종실록지리지</a:t>
            </a:r>
            <a:r>
              <a:rPr lang="en-US" altLang="ko-KR" sz="3600" dirty="0" smtClean="0">
                <a:solidFill>
                  <a:srgbClr val="FF0000"/>
                </a:solidFill>
              </a:rPr>
              <a:t>』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en-US" altLang="ko-KR" sz="3600" dirty="0">
                <a:solidFill>
                  <a:srgbClr val="FF0000"/>
                </a:solidFill>
              </a:rPr>
              <a:t>	</a:t>
            </a:r>
            <a:r>
              <a:rPr lang="en-US" altLang="ko-KR" sz="3600" dirty="0" smtClean="0">
                <a:solidFill>
                  <a:srgbClr val="FF0000"/>
                </a:solidFill>
              </a:rPr>
              <a:t>  1696</a:t>
            </a:r>
            <a:r>
              <a:rPr lang="ko-KR" altLang="en-US" sz="3600" dirty="0" smtClean="0">
                <a:solidFill>
                  <a:srgbClr val="FF0000"/>
                </a:solidFill>
              </a:rPr>
              <a:t>년 </a:t>
            </a:r>
            <a:r>
              <a:rPr lang="en-US" altLang="ko-KR" sz="3600" dirty="0" smtClean="0">
                <a:solidFill>
                  <a:srgbClr val="FF0000"/>
                </a:solidFill>
              </a:rPr>
              <a:t>1</a:t>
            </a:r>
            <a:r>
              <a:rPr lang="ko-KR" altLang="en-US" sz="3600" dirty="0" smtClean="0">
                <a:solidFill>
                  <a:srgbClr val="FF0000"/>
                </a:solidFill>
              </a:rPr>
              <a:t>월 </a:t>
            </a:r>
            <a:r>
              <a:rPr lang="en-US" altLang="ko-KR" sz="3600" dirty="0" smtClean="0">
                <a:solidFill>
                  <a:srgbClr val="FF0000"/>
                </a:solidFill>
              </a:rPr>
              <a:t>28</a:t>
            </a:r>
            <a:r>
              <a:rPr lang="ko-KR" altLang="en-US" sz="3600" dirty="0" smtClean="0">
                <a:solidFill>
                  <a:srgbClr val="FF0000"/>
                </a:solidFill>
              </a:rPr>
              <a:t>일 다케시마 </a:t>
            </a:r>
            <a:r>
              <a:rPr lang="ko-KR" altLang="en-US" sz="3600" dirty="0" err="1" smtClean="0">
                <a:solidFill>
                  <a:srgbClr val="FF0000"/>
                </a:solidFill>
              </a:rPr>
              <a:t>도해금지령</a:t>
            </a:r>
            <a:endParaRPr lang="en-US" altLang="ko-KR" sz="3600" dirty="0" smtClean="0">
              <a:solidFill>
                <a:srgbClr val="FF0000"/>
              </a:solidFill>
            </a:endParaRPr>
          </a:p>
          <a:p>
            <a:pPr marL="0" lvl="1" indent="0">
              <a:spcBef>
                <a:spcPts val="1000"/>
              </a:spcBef>
              <a:buNone/>
            </a:pPr>
            <a:r>
              <a:rPr lang="en-US" altLang="ko-KR" sz="3600" dirty="0">
                <a:solidFill>
                  <a:srgbClr val="FF0000"/>
                </a:solidFill>
              </a:rPr>
              <a:t> </a:t>
            </a:r>
            <a:r>
              <a:rPr lang="en-US" altLang="ko-KR" sz="3600" dirty="0" smtClean="0">
                <a:solidFill>
                  <a:srgbClr val="FF0000"/>
                </a:solidFill>
              </a:rPr>
              <a:t>       1770</a:t>
            </a:r>
            <a:r>
              <a:rPr lang="ko-KR" altLang="en-US" sz="3600" dirty="0" smtClean="0">
                <a:solidFill>
                  <a:srgbClr val="FF0000"/>
                </a:solidFill>
              </a:rPr>
              <a:t>년 </a:t>
            </a:r>
            <a:r>
              <a:rPr lang="en-US" altLang="ko-KR" sz="3600" dirty="0">
                <a:solidFill>
                  <a:srgbClr val="FF0000"/>
                </a:solidFill>
              </a:rPr>
              <a:t>『</a:t>
            </a:r>
            <a:r>
              <a:rPr lang="ko-KR" altLang="en-US" sz="3600" dirty="0">
                <a:solidFill>
                  <a:srgbClr val="FF0000"/>
                </a:solidFill>
              </a:rPr>
              <a:t>동국문헌비고</a:t>
            </a:r>
            <a:r>
              <a:rPr lang="en-US" altLang="ko-KR" sz="3600" dirty="0">
                <a:solidFill>
                  <a:srgbClr val="FF0000"/>
                </a:solidFill>
              </a:rPr>
              <a:t>』 </a:t>
            </a:r>
            <a:r>
              <a:rPr lang="ko-KR" altLang="en-US" sz="3600" dirty="0">
                <a:solidFill>
                  <a:srgbClr val="FF0000"/>
                </a:solidFill>
              </a:rPr>
              <a:t>「여지고</a:t>
            </a:r>
            <a:r>
              <a:rPr lang="ko-KR" altLang="en-US" sz="3600" dirty="0" smtClean="0">
                <a:solidFill>
                  <a:srgbClr val="FF0000"/>
                </a:solidFill>
              </a:rPr>
              <a:t>」</a:t>
            </a:r>
            <a:endParaRPr lang="en-US" altLang="ko-KR" sz="3600" dirty="0" smtClean="0">
              <a:solidFill>
                <a:srgbClr val="FF0000"/>
              </a:solidFill>
            </a:endParaRPr>
          </a:p>
          <a:p>
            <a:pPr marL="0" lvl="1" indent="0">
              <a:spcBef>
                <a:spcPts val="1000"/>
              </a:spcBef>
              <a:buNone/>
            </a:pPr>
            <a:r>
              <a:rPr lang="en-US" altLang="ko-KR" sz="3600" dirty="0">
                <a:solidFill>
                  <a:srgbClr val="FF0000"/>
                </a:solidFill>
              </a:rPr>
              <a:t>	 </a:t>
            </a:r>
            <a:r>
              <a:rPr lang="en-US" altLang="ko-KR" sz="3600" dirty="0" smtClean="0">
                <a:solidFill>
                  <a:srgbClr val="FF0000"/>
                </a:solidFill>
              </a:rPr>
              <a:t> </a:t>
            </a:r>
            <a:r>
              <a:rPr lang="en-US" altLang="ko-KR" sz="3600" dirty="0">
                <a:solidFill>
                  <a:srgbClr val="FF0000"/>
                </a:solidFill>
                <a:ea typeface="바탕" panose="02030600000101010101" pitchFamily="18" charset="-127"/>
              </a:rPr>
              <a:t>1870</a:t>
            </a:r>
            <a:r>
              <a:rPr lang="ko-KR" altLang="en-US" sz="3600" dirty="0">
                <a:solidFill>
                  <a:srgbClr val="FF0000"/>
                </a:solidFill>
                <a:ea typeface="바탕" panose="02030600000101010101" pitchFamily="18" charset="-127"/>
              </a:rPr>
              <a:t>년 </a:t>
            </a:r>
            <a:r>
              <a:rPr lang="en-US" altLang="ko-KR" sz="3600" dirty="0" smtClean="0">
                <a:solidFill>
                  <a:srgbClr val="FF0000"/>
                </a:solidFill>
              </a:rPr>
              <a:t>『</a:t>
            </a:r>
            <a:r>
              <a:rPr lang="ko-KR" altLang="en-US" sz="3600" dirty="0" err="1" smtClean="0">
                <a:solidFill>
                  <a:srgbClr val="FF0000"/>
                </a:solidFill>
              </a:rPr>
              <a:t>조선국교제시말내탐서</a:t>
            </a:r>
            <a:r>
              <a:rPr lang="en-US" altLang="ko-KR" sz="3600" dirty="0" smtClean="0">
                <a:solidFill>
                  <a:srgbClr val="FF0000"/>
                </a:solidFill>
              </a:rPr>
              <a:t>』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en-US" altLang="ko-KR" sz="3600" dirty="0" smtClean="0">
                <a:solidFill>
                  <a:srgbClr val="FF0000"/>
                </a:solidFill>
              </a:rPr>
              <a:t>	  1877</a:t>
            </a:r>
            <a:r>
              <a:rPr lang="ko-KR" altLang="en-US" sz="3600" dirty="0" smtClean="0">
                <a:solidFill>
                  <a:srgbClr val="FF0000"/>
                </a:solidFill>
              </a:rPr>
              <a:t>년 </a:t>
            </a:r>
            <a:r>
              <a:rPr lang="en-US" altLang="ko-KR" sz="3600" dirty="0" smtClean="0">
                <a:solidFill>
                  <a:srgbClr val="FF0000"/>
                </a:solidFill>
              </a:rPr>
              <a:t>3</a:t>
            </a:r>
            <a:r>
              <a:rPr lang="ko-KR" altLang="en-US" sz="3600" dirty="0" smtClean="0">
                <a:solidFill>
                  <a:srgbClr val="FF0000"/>
                </a:solidFill>
              </a:rPr>
              <a:t>월 </a:t>
            </a:r>
            <a:r>
              <a:rPr lang="ko-KR" altLang="en-US" sz="3600" dirty="0">
                <a:solidFill>
                  <a:srgbClr val="FF0000"/>
                </a:solidFill>
              </a:rPr>
              <a:t>「태정관</a:t>
            </a:r>
            <a:r>
              <a:rPr lang="en-US" altLang="ko-KR" sz="3600" dirty="0">
                <a:solidFill>
                  <a:srgbClr val="FF0000"/>
                </a:solidFill>
              </a:rPr>
              <a:t>(</a:t>
            </a:r>
            <a:r>
              <a:rPr lang="ko-KR" altLang="en-US" sz="3600" dirty="0">
                <a:solidFill>
                  <a:srgbClr val="FF0000"/>
                </a:solidFill>
              </a:rPr>
              <a:t>太政官</a:t>
            </a:r>
            <a:r>
              <a:rPr lang="en-US" altLang="ko-KR" sz="3600" dirty="0">
                <a:solidFill>
                  <a:srgbClr val="FF0000"/>
                </a:solidFill>
              </a:rPr>
              <a:t>)</a:t>
            </a:r>
            <a:r>
              <a:rPr lang="ko-KR" altLang="en-US" sz="3600" dirty="0">
                <a:solidFill>
                  <a:srgbClr val="FF0000"/>
                </a:solidFill>
              </a:rPr>
              <a:t>지령</a:t>
            </a:r>
            <a:r>
              <a:rPr lang="ko-KR" altLang="en-US" sz="3600" dirty="0" smtClean="0">
                <a:solidFill>
                  <a:srgbClr val="FF0000"/>
                </a:solidFill>
              </a:rPr>
              <a:t>」</a:t>
            </a:r>
            <a:endParaRPr lang="en-US" altLang="ko-KR" sz="3600" dirty="0" smtClean="0">
              <a:solidFill>
                <a:srgbClr val="FF0000"/>
              </a:solidFill>
            </a:endParaRPr>
          </a:p>
          <a:p>
            <a:pPr marL="0" lvl="1" indent="0">
              <a:spcBef>
                <a:spcPts val="1000"/>
              </a:spcBef>
              <a:buNone/>
            </a:pPr>
            <a:r>
              <a:rPr lang="en-US" altLang="ko-KR" sz="3600" dirty="0">
                <a:solidFill>
                  <a:srgbClr val="FF0000"/>
                </a:solidFill>
              </a:rPr>
              <a:t>	</a:t>
            </a:r>
            <a:r>
              <a:rPr lang="en-US" altLang="ko-KR" sz="3600" dirty="0" smtClean="0">
                <a:solidFill>
                  <a:srgbClr val="FF0000"/>
                </a:solidFill>
              </a:rPr>
              <a:t>  1900</a:t>
            </a:r>
            <a:r>
              <a:rPr lang="ko-KR" altLang="en-US" sz="3600" dirty="0" smtClean="0">
                <a:solidFill>
                  <a:srgbClr val="FF0000"/>
                </a:solidFill>
              </a:rPr>
              <a:t>년 </a:t>
            </a:r>
            <a:r>
              <a:rPr lang="ko-KR" altLang="en-US" sz="3900" dirty="0">
                <a:solidFill>
                  <a:srgbClr val="FF0000"/>
                </a:solidFill>
              </a:rPr>
              <a:t>칙령</a:t>
            </a:r>
            <a:r>
              <a:rPr lang="en-US" altLang="ko-KR" sz="3900" dirty="0">
                <a:solidFill>
                  <a:srgbClr val="FF0000"/>
                </a:solidFill>
              </a:rPr>
              <a:t>(</a:t>
            </a:r>
            <a:r>
              <a:rPr lang="ko-KR" altLang="en-US" sz="3900" dirty="0">
                <a:solidFill>
                  <a:srgbClr val="FF0000"/>
                </a:solidFill>
              </a:rPr>
              <a:t>勅令</a:t>
            </a:r>
            <a:r>
              <a:rPr lang="en-US" altLang="ko-KR" sz="3900" dirty="0">
                <a:solidFill>
                  <a:srgbClr val="FF0000"/>
                </a:solidFill>
              </a:rPr>
              <a:t>) </a:t>
            </a:r>
            <a:r>
              <a:rPr lang="ko-KR" altLang="en-US" sz="3900" dirty="0">
                <a:solidFill>
                  <a:srgbClr val="FF0000"/>
                </a:solidFill>
              </a:rPr>
              <a:t>제</a:t>
            </a:r>
            <a:r>
              <a:rPr lang="en-US" altLang="ko-KR" sz="3900" dirty="0">
                <a:solidFill>
                  <a:srgbClr val="FF0000"/>
                </a:solidFill>
              </a:rPr>
              <a:t>41</a:t>
            </a:r>
            <a:r>
              <a:rPr lang="ko-KR" altLang="en-US" sz="3900" dirty="0">
                <a:solidFill>
                  <a:srgbClr val="FF0000"/>
                </a:solidFill>
              </a:rPr>
              <a:t>호</a:t>
            </a:r>
          </a:p>
          <a:p>
            <a:pPr marL="0" lvl="1" indent="0">
              <a:spcBef>
                <a:spcPts val="1000"/>
              </a:spcBef>
              <a:buNone/>
            </a:pPr>
            <a:endParaRPr lang="ko-KR" altLang="en-US" sz="3600" dirty="0">
              <a:solidFill>
                <a:srgbClr val="FF0000"/>
              </a:solidFill>
            </a:endParaRPr>
          </a:p>
          <a:p>
            <a:pPr marL="0" lvl="1" indent="0">
              <a:spcBef>
                <a:spcPts val="1000"/>
              </a:spcBef>
              <a:buNone/>
            </a:pPr>
            <a:endParaRPr lang="ko-KR" altLang="en-US" sz="3600" dirty="0">
              <a:solidFill>
                <a:srgbClr val="FF0000"/>
              </a:solidFill>
            </a:endParaRPr>
          </a:p>
          <a:p>
            <a:pPr marL="0" lvl="1" indent="0">
              <a:spcBef>
                <a:spcPts val="1000"/>
              </a:spcBef>
              <a:buNone/>
            </a:pPr>
            <a:endParaRPr lang="en-US" altLang="ko-KR" sz="36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00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75657" y="861513"/>
            <a:ext cx="10178142" cy="1325563"/>
          </a:xfrm>
        </p:spPr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72836" y="2717075"/>
            <a:ext cx="9246326" cy="284770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ko-KR" altLang="en-US" sz="5400" dirty="0" smtClean="0"/>
              <a:t> 외교부의 근거</a:t>
            </a:r>
            <a:endParaRPr lang="en-US" altLang="ko-KR" sz="5400" dirty="0" smtClean="0"/>
          </a:p>
          <a:p>
            <a:pPr marL="514350" indent="-514350">
              <a:buFont typeface="+mj-lt"/>
              <a:buAutoNum type="arabicPeriod"/>
            </a:pPr>
            <a:endParaRPr lang="en-US" altLang="ko-KR" sz="5400" dirty="0" smtClean="0"/>
          </a:p>
          <a:p>
            <a:pPr marL="514350" indent="-514350">
              <a:buFont typeface="+mj-lt"/>
              <a:buAutoNum type="arabicPeriod"/>
            </a:pPr>
            <a:r>
              <a:rPr lang="ko-KR" altLang="en-US" sz="5400" dirty="0" smtClean="0"/>
              <a:t> 일본 외무성의 입장과 근거</a:t>
            </a:r>
            <a:endParaRPr lang="ko-KR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89535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2"/>
          <p:cNvSpPr txBox="1">
            <a:spLocks/>
          </p:cNvSpPr>
          <p:nvPr/>
        </p:nvSpPr>
        <p:spPr>
          <a:xfrm>
            <a:off x="890452" y="2351314"/>
            <a:ext cx="10515600" cy="284770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US" altLang="ko-KR" sz="3600" dirty="0" smtClean="0"/>
              <a:t>1954</a:t>
            </a:r>
            <a:r>
              <a:rPr lang="ko-KR" altLang="en-US" sz="3600" dirty="0" smtClean="0"/>
              <a:t>년부터 현재</a:t>
            </a:r>
            <a:endParaRPr lang="en-US" altLang="ko-KR" sz="3600" dirty="0" smtClean="0"/>
          </a:p>
          <a:p>
            <a:pPr lvl="1" fontAlgn="base"/>
            <a:r>
              <a:rPr lang="en-US" altLang="ko-KR" sz="3200" dirty="0" smtClean="0"/>
              <a:t>3</a:t>
            </a:r>
            <a:r>
              <a:rPr lang="ko-KR" altLang="en-US" sz="3200" dirty="0" smtClean="0"/>
              <a:t>회 국제사법재판소 회부 제안</a:t>
            </a:r>
            <a:r>
              <a:rPr lang="en-US" altLang="ko-KR" sz="3200" dirty="0" smtClean="0"/>
              <a:t>, </a:t>
            </a:r>
            <a:r>
              <a:rPr lang="ko-KR" altLang="en-US" sz="3200" dirty="0"/>
              <a:t>한국 측은 모두 거부</a:t>
            </a:r>
          </a:p>
          <a:p>
            <a:pPr marL="0" indent="0">
              <a:buNone/>
            </a:pPr>
            <a:endParaRPr lang="en-US" altLang="ko-KR" sz="3600" dirty="0" smtClean="0"/>
          </a:p>
          <a:p>
            <a:pPr marL="0" lvl="1" indent="0">
              <a:spcBef>
                <a:spcPts val="1000"/>
              </a:spcBef>
              <a:buNone/>
            </a:pPr>
            <a:r>
              <a:rPr lang="en-US" altLang="ko-KR" sz="3600" dirty="0" smtClean="0">
                <a:latin typeface="+mj-lt"/>
                <a:ea typeface="바탕" panose="02030600000101010101" pitchFamily="18" charset="-127"/>
              </a:rPr>
              <a:t>	</a:t>
            </a:r>
            <a:r>
              <a:rPr lang="en-US" altLang="ko-KR" sz="3600" dirty="0" smtClean="0">
                <a:solidFill>
                  <a:srgbClr val="FF0000"/>
                </a:solidFill>
                <a:latin typeface="+mj-lt"/>
                <a:ea typeface="바탕" panose="02030600000101010101" pitchFamily="18" charset="-127"/>
              </a:rPr>
              <a:t>⇒ </a:t>
            </a:r>
            <a:r>
              <a:rPr lang="zh-CN" altLang="en-US" sz="3600" dirty="0" smtClean="0">
                <a:solidFill>
                  <a:srgbClr val="FF0000"/>
                </a:solidFill>
                <a:latin typeface="+mj-lt"/>
                <a:ea typeface="바탕" panose="02030600000101010101" pitchFamily="18" charset="-127"/>
              </a:rPr>
              <a:t>日：</a:t>
            </a:r>
            <a:r>
              <a:rPr lang="ko-KR" altLang="en-US" sz="3600" dirty="0" smtClean="0">
                <a:solidFill>
                  <a:srgbClr val="FF0000"/>
                </a:solidFill>
                <a:latin typeface="+mj-lt"/>
                <a:ea typeface="바탕" panose="02030600000101010101" pitchFamily="18" charset="-127"/>
              </a:rPr>
              <a:t>독도가 분쟁지역임을 인정하라</a:t>
            </a:r>
            <a:endParaRPr lang="en-US" altLang="ko-KR" sz="36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17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EF9FDh4nZc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84794" y="992777"/>
            <a:ext cx="10427063" cy="5865223"/>
          </a:xfrm>
          <a:prstGeom prst="rect">
            <a:avLst/>
          </a:prstGeom>
        </p:spPr>
      </p:pic>
      <p:sp>
        <p:nvSpPr>
          <p:cNvPr id="7" name="제목 1"/>
          <p:cNvSpPr txBox="1">
            <a:spLocks/>
          </p:cNvSpPr>
          <p:nvPr/>
        </p:nvSpPr>
        <p:spPr>
          <a:xfrm>
            <a:off x="984793" y="0"/>
            <a:ext cx="1042706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dirty="0" smtClean="0">
                <a:solidFill>
                  <a:schemeClr val="bg1">
                    <a:lumMod val="85000"/>
                  </a:schemeClr>
                </a:solidFill>
              </a:rPr>
              <a:t>기다리면 재생할 수 있습니다</a:t>
            </a:r>
            <a:r>
              <a:rPr lang="en-US" altLang="ko-KR" dirty="0" smtClean="0">
                <a:solidFill>
                  <a:schemeClr val="bg1">
                    <a:lumMod val="85000"/>
                  </a:schemeClr>
                </a:solidFill>
              </a:rPr>
              <a:t>. </a:t>
            </a:r>
            <a:r>
              <a:rPr lang="ko-KR" altLang="en-US" sz="3200" dirty="0" smtClean="0">
                <a:solidFill>
                  <a:schemeClr val="bg1">
                    <a:lumMod val="85000"/>
                  </a:schemeClr>
                </a:solidFill>
              </a:rPr>
              <a:t>안 되면 클릭</a:t>
            </a:r>
            <a:r>
              <a:rPr lang="en-US" altLang="ko-KR" sz="3200" dirty="0" smtClean="0">
                <a:solidFill>
                  <a:schemeClr val="bg1">
                    <a:lumMod val="85000"/>
                  </a:schemeClr>
                </a:solidFill>
              </a:rPr>
              <a:t>.</a:t>
            </a:r>
            <a:endParaRPr lang="ko-KR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349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13366" y="2598874"/>
            <a:ext cx="2989217" cy="1325563"/>
          </a:xfrm>
        </p:spPr>
        <p:txBody>
          <a:bodyPr/>
          <a:lstStyle/>
          <a:p>
            <a:r>
              <a:rPr lang="ko-KR" altLang="en-US" smtClean="0"/>
              <a:t>감사합니다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94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764282" y="2651125"/>
            <a:ext cx="4452256" cy="1325563"/>
          </a:xfrm>
        </p:spPr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외교부의 근거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174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역사적 근거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2139133"/>
            <a:ext cx="10515600" cy="4351338"/>
          </a:xfrm>
        </p:spPr>
        <p:txBody>
          <a:bodyPr>
            <a:normAutofit/>
          </a:bodyPr>
          <a:lstStyle/>
          <a:p>
            <a:r>
              <a:rPr lang="en-US" altLang="ko-KR" sz="3600" dirty="0" smtClean="0"/>
              <a:t>512</a:t>
            </a:r>
            <a:r>
              <a:rPr lang="ko-KR" altLang="en-US" sz="3600" dirty="0" smtClean="0"/>
              <a:t>년 삼국사기</a:t>
            </a:r>
            <a:endParaRPr lang="en-US" altLang="ko-KR" sz="3600" dirty="0" smtClean="0"/>
          </a:p>
          <a:p>
            <a:pPr lvl="1"/>
            <a:r>
              <a:rPr lang="ko-KR" altLang="en-US" sz="3200" dirty="0" smtClean="0"/>
              <a:t>우산국 정복</a:t>
            </a:r>
            <a:endParaRPr lang="en-US" altLang="ko-KR" sz="3200" dirty="0"/>
          </a:p>
          <a:p>
            <a:endParaRPr lang="en-US" altLang="ko-KR" sz="3600" dirty="0" smtClean="0"/>
          </a:p>
          <a:p>
            <a:r>
              <a:rPr lang="en-US" altLang="ko-KR" sz="3600" dirty="0" smtClean="0"/>
              <a:t>1454</a:t>
            </a:r>
            <a:r>
              <a:rPr lang="ko-KR" altLang="en-US" sz="3600" dirty="0" smtClean="0"/>
              <a:t>년</a:t>
            </a:r>
            <a:r>
              <a:rPr lang="en-US" altLang="ko-KR" sz="3600" dirty="0" smtClean="0"/>
              <a:t> </a:t>
            </a:r>
            <a:r>
              <a:rPr lang="ko-KR" altLang="en-US" sz="3600" dirty="0" smtClean="0"/>
              <a:t>세종실록지리지</a:t>
            </a:r>
            <a:endParaRPr lang="en-US" altLang="ko-KR" sz="3600" dirty="0" smtClean="0"/>
          </a:p>
          <a:p>
            <a:pPr lvl="1"/>
            <a:r>
              <a:rPr lang="ko-KR" altLang="en-US" sz="3200" dirty="0"/>
              <a:t>“우산</a:t>
            </a:r>
            <a:r>
              <a:rPr lang="en-US" altLang="ko-KR" sz="3200" dirty="0"/>
              <a:t>(</a:t>
            </a:r>
            <a:r>
              <a:rPr lang="ko-KR" altLang="en-US" sz="3200" dirty="0"/>
              <a:t>독도</a:t>
            </a:r>
            <a:r>
              <a:rPr lang="en-US" altLang="ko-KR" sz="3200" dirty="0"/>
              <a:t>) </a:t>
            </a:r>
            <a:r>
              <a:rPr lang="ko-KR" altLang="en-US" sz="3200" dirty="0" err="1"/>
              <a:t>무릉</a:t>
            </a:r>
            <a:r>
              <a:rPr lang="en-US" altLang="ko-KR" sz="3200" dirty="0"/>
              <a:t>(</a:t>
            </a:r>
            <a:r>
              <a:rPr lang="ko-KR" altLang="en-US" sz="3200" dirty="0"/>
              <a:t>울릉도</a:t>
            </a:r>
            <a:r>
              <a:rPr lang="en-US" altLang="ko-KR" sz="3200" dirty="0"/>
              <a:t>)... </a:t>
            </a:r>
            <a:r>
              <a:rPr lang="ko-KR" altLang="en-US" sz="3200" dirty="0"/>
              <a:t>두 섬은 서로 멀리 떨어져 있지 않아 날씨가 맑으면 바라볼 수 있다</a:t>
            </a:r>
            <a:r>
              <a:rPr lang="en-US" altLang="ko-KR" sz="3200" dirty="0"/>
              <a:t>.”</a:t>
            </a:r>
            <a:endParaRPr lang="ko-KR" altLang="en-US" sz="3200" dirty="0"/>
          </a:p>
          <a:p>
            <a:pPr lvl="1"/>
            <a:r>
              <a:rPr lang="ko-KR" altLang="en-US" sz="3200" dirty="0" smtClean="0"/>
              <a:t>강원도 </a:t>
            </a:r>
            <a:r>
              <a:rPr lang="ko-KR" altLang="en-US" sz="3200" dirty="0" err="1" smtClean="0"/>
              <a:t>울진현에</a:t>
            </a:r>
            <a:r>
              <a:rPr lang="ko-KR" altLang="en-US" sz="3200" dirty="0" smtClean="0"/>
              <a:t> 소속한 두 섬</a:t>
            </a:r>
            <a:endParaRPr lang="en-US" altLang="ko-KR" sz="3200" dirty="0"/>
          </a:p>
        </p:txBody>
      </p:sp>
    </p:spTree>
    <p:extLst>
      <p:ext uri="{BB962C8B-B14F-4D97-AF65-F5344CB8AC3E}">
        <p14:creationId xmlns:p14="http://schemas.microsoft.com/office/powerpoint/2010/main" val="295245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2"/>
          <p:cNvSpPr txBox="1">
            <a:spLocks/>
          </p:cNvSpPr>
          <p:nvPr/>
        </p:nvSpPr>
        <p:spPr>
          <a:xfrm>
            <a:off x="877388" y="1463040"/>
            <a:ext cx="10515600" cy="603327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3600" dirty="0" smtClean="0"/>
              <a:t>1693</a:t>
            </a:r>
            <a:r>
              <a:rPr lang="ko-KR" altLang="en-US" sz="3600" dirty="0" smtClean="0"/>
              <a:t>년 안용복</a:t>
            </a:r>
            <a:r>
              <a:rPr lang="en-US" altLang="ko-KR" sz="3600" dirty="0" smtClean="0"/>
              <a:t>, </a:t>
            </a:r>
            <a:r>
              <a:rPr lang="ko-KR" altLang="en-US" sz="3600" dirty="0" err="1" smtClean="0"/>
              <a:t>박어둔</a:t>
            </a:r>
            <a:r>
              <a:rPr lang="ko-KR" altLang="en-US" sz="3600" dirty="0" smtClean="0"/>
              <a:t> 일본 납치</a:t>
            </a:r>
            <a:endParaRPr lang="en-US" altLang="ko-KR" sz="3600" dirty="0" smtClean="0"/>
          </a:p>
          <a:p>
            <a:pPr lvl="1" fontAlgn="base"/>
            <a:r>
              <a:rPr lang="ko-KR" altLang="en-US" sz="3200" dirty="0"/>
              <a:t>울릉도 영유권에 대한 분쟁</a:t>
            </a:r>
            <a:r>
              <a:rPr lang="en-US" altLang="ko-KR" sz="3200" dirty="0"/>
              <a:t>(</a:t>
            </a:r>
            <a:r>
              <a:rPr lang="ko-KR" altLang="en-US" sz="3200" dirty="0"/>
              <a:t>울릉도 </a:t>
            </a:r>
            <a:r>
              <a:rPr lang="ko-KR" altLang="en-US" sz="3200" dirty="0" err="1"/>
              <a:t>쟁계</a:t>
            </a:r>
            <a:r>
              <a:rPr lang="en-US" altLang="ko-KR" sz="3200" dirty="0"/>
              <a:t>)</a:t>
            </a:r>
            <a:endParaRPr lang="ko-KR" altLang="en-US" sz="3200" dirty="0"/>
          </a:p>
          <a:p>
            <a:endParaRPr lang="en-US" altLang="ko-KR" sz="3600" dirty="0" smtClean="0"/>
          </a:p>
          <a:p>
            <a:r>
              <a:rPr lang="en-US" altLang="ko-KR" sz="3600" dirty="0" smtClean="0"/>
              <a:t>1694</a:t>
            </a:r>
            <a:r>
              <a:rPr lang="ko-KR" altLang="en-US" sz="3600" dirty="0" smtClean="0"/>
              <a:t>년 울릉도 </a:t>
            </a:r>
            <a:r>
              <a:rPr lang="ko-KR" altLang="en-US" sz="3600" dirty="0" err="1" smtClean="0"/>
              <a:t>수도제도</a:t>
            </a:r>
            <a:r>
              <a:rPr lang="ko-KR" altLang="en-US" sz="3600" dirty="0" smtClean="0"/>
              <a:t> 시행</a:t>
            </a:r>
            <a:endParaRPr lang="en-US" altLang="ko-KR" sz="3200" dirty="0" smtClean="0"/>
          </a:p>
          <a:p>
            <a:endParaRPr lang="en-US" altLang="ko-KR" sz="3200" dirty="0"/>
          </a:p>
          <a:p>
            <a:r>
              <a:rPr lang="en-US" altLang="ko-KR" sz="3600" dirty="0" smtClean="0"/>
              <a:t>1695</a:t>
            </a:r>
            <a:r>
              <a:rPr lang="ko-KR" altLang="en-US" sz="3600" dirty="0" smtClean="0"/>
              <a:t>년 </a:t>
            </a:r>
            <a:r>
              <a:rPr lang="en-US" altLang="ko-KR" sz="3600" dirty="0" smtClean="0"/>
              <a:t>12</a:t>
            </a:r>
            <a:r>
              <a:rPr lang="ko-KR" altLang="en-US" sz="3600" dirty="0" smtClean="0"/>
              <a:t>월 </a:t>
            </a:r>
            <a:r>
              <a:rPr lang="en-US" altLang="ko-KR" sz="3600" dirty="0" smtClean="0"/>
              <a:t>25</a:t>
            </a:r>
            <a:r>
              <a:rPr lang="ko-KR" altLang="en-US" sz="3600" dirty="0" smtClean="0"/>
              <a:t>일</a:t>
            </a:r>
            <a:endParaRPr lang="en-US" altLang="ko-KR" sz="3600" dirty="0" smtClean="0"/>
          </a:p>
          <a:p>
            <a:pPr lvl="1"/>
            <a:r>
              <a:rPr lang="ko-KR" altLang="en-US" sz="3200" dirty="0" smtClean="0"/>
              <a:t>일본이 독도가 한국의 영토임을 확인</a:t>
            </a:r>
            <a:endParaRPr lang="en-US" altLang="ko-KR" sz="3200" dirty="0"/>
          </a:p>
        </p:txBody>
      </p:sp>
    </p:spTree>
    <p:extLst>
      <p:ext uri="{BB962C8B-B14F-4D97-AF65-F5344CB8AC3E}">
        <p14:creationId xmlns:p14="http://schemas.microsoft.com/office/powerpoint/2010/main" val="418682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2"/>
          <p:cNvSpPr txBox="1">
            <a:spLocks/>
          </p:cNvSpPr>
          <p:nvPr/>
        </p:nvSpPr>
        <p:spPr>
          <a:xfrm>
            <a:off x="838200" y="1084217"/>
            <a:ext cx="10515600" cy="603327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3600" dirty="0" smtClean="0"/>
              <a:t>1696</a:t>
            </a:r>
            <a:r>
              <a:rPr lang="ko-KR" altLang="en-US" sz="3600" dirty="0" smtClean="0"/>
              <a:t>년 </a:t>
            </a:r>
            <a:r>
              <a:rPr lang="en-US" altLang="ko-KR" sz="3600" dirty="0" smtClean="0"/>
              <a:t>1</a:t>
            </a:r>
            <a:r>
              <a:rPr lang="ko-KR" altLang="en-US" sz="3600" dirty="0" smtClean="0"/>
              <a:t>월 </a:t>
            </a:r>
            <a:r>
              <a:rPr lang="en-US" altLang="ko-KR" sz="3600" dirty="0" smtClean="0"/>
              <a:t>28</a:t>
            </a:r>
            <a:r>
              <a:rPr lang="ko-KR" altLang="en-US" sz="3600" dirty="0" smtClean="0"/>
              <a:t>일</a:t>
            </a:r>
            <a:endParaRPr lang="en-US" altLang="ko-KR" sz="3600" dirty="0" smtClean="0"/>
          </a:p>
          <a:p>
            <a:pPr lvl="1"/>
            <a:r>
              <a:rPr lang="ko-KR" altLang="en-US" sz="3200" dirty="0" smtClean="0"/>
              <a:t>다케시마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울릉도</a:t>
            </a:r>
            <a:r>
              <a:rPr lang="en-US" altLang="ko-KR" sz="3200" dirty="0" smtClean="0"/>
              <a:t>) </a:t>
            </a:r>
            <a:r>
              <a:rPr lang="ko-KR" altLang="en-US" sz="3200" dirty="0" err="1" smtClean="0"/>
              <a:t>도해금지령</a:t>
            </a:r>
            <a:endParaRPr lang="en-US" altLang="ko-KR" sz="3600" dirty="0" smtClean="0"/>
          </a:p>
          <a:p>
            <a:endParaRPr lang="en-US" altLang="ko-KR" sz="3600" dirty="0"/>
          </a:p>
          <a:p>
            <a:r>
              <a:rPr lang="en-US" altLang="ko-KR" sz="3600" dirty="0" smtClean="0"/>
              <a:t>1963</a:t>
            </a:r>
            <a:r>
              <a:rPr lang="ko-KR" altLang="en-US" sz="3600" dirty="0" smtClean="0"/>
              <a:t>년 안용복</a:t>
            </a:r>
            <a:r>
              <a:rPr lang="en-US" altLang="ko-KR" sz="3600" dirty="0" smtClean="0"/>
              <a:t> </a:t>
            </a:r>
            <a:r>
              <a:rPr lang="ko-KR" altLang="en-US" sz="3600" dirty="0" err="1" smtClean="0"/>
              <a:t>일본도해</a:t>
            </a:r>
            <a:endParaRPr lang="en-US" altLang="ko-KR" sz="3600" dirty="0" smtClean="0"/>
          </a:p>
          <a:p>
            <a:pPr lvl="1" fontAlgn="base"/>
            <a:r>
              <a:rPr lang="ko-KR" altLang="en-US" sz="3200" dirty="0"/>
              <a:t>「</a:t>
            </a:r>
            <a:r>
              <a:rPr lang="ko-KR" altLang="en-US" sz="3200" dirty="0" err="1"/>
              <a:t>원록</a:t>
            </a:r>
            <a:r>
              <a:rPr lang="en-US" altLang="ko-KR" sz="3200" dirty="0"/>
              <a:t>9</a:t>
            </a:r>
            <a:r>
              <a:rPr lang="ko-KR" altLang="en-US" sz="3200" dirty="0" err="1"/>
              <a:t>병자년조선주착안일권지각서</a:t>
            </a:r>
            <a:r>
              <a:rPr lang="ko-KR" altLang="en-US" sz="3200" dirty="0"/>
              <a:t>」</a:t>
            </a:r>
          </a:p>
          <a:p>
            <a:endParaRPr lang="en-US" altLang="ko-KR" sz="3600" dirty="0" smtClean="0"/>
          </a:p>
          <a:p>
            <a:r>
              <a:rPr lang="en-US" altLang="ko-KR" sz="3600" dirty="0" smtClean="0"/>
              <a:t>1699</a:t>
            </a:r>
            <a:r>
              <a:rPr lang="ko-KR" altLang="en-US" sz="3600" dirty="0" smtClean="0"/>
              <a:t>년</a:t>
            </a:r>
            <a:endParaRPr lang="en-US" altLang="ko-KR" sz="3600" dirty="0" smtClean="0"/>
          </a:p>
          <a:p>
            <a:pPr lvl="1"/>
            <a:r>
              <a:rPr lang="ko-KR" altLang="en-US" sz="3200" dirty="0" smtClean="0"/>
              <a:t>독도가 조선 땅임을 일본이 공식 확인</a:t>
            </a:r>
            <a:endParaRPr lang="en-US" altLang="ko-KR" sz="2800" dirty="0"/>
          </a:p>
          <a:p>
            <a:endParaRPr lang="en-US" altLang="ko-KR" sz="3600" dirty="0" smtClean="0"/>
          </a:p>
          <a:p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14679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2"/>
          <p:cNvSpPr txBox="1">
            <a:spLocks/>
          </p:cNvSpPr>
          <p:nvPr/>
        </p:nvSpPr>
        <p:spPr>
          <a:xfrm>
            <a:off x="890451" y="1071154"/>
            <a:ext cx="10515600" cy="603327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3600" dirty="0" smtClean="0"/>
              <a:t>1770</a:t>
            </a:r>
            <a:r>
              <a:rPr lang="ko-KR" altLang="en-US" sz="3600" dirty="0" smtClean="0"/>
              <a:t>년</a:t>
            </a:r>
            <a:endParaRPr lang="en-US" altLang="ko-KR" sz="3600" dirty="0" smtClean="0"/>
          </a:p>
          <a:p>
            <a:pPr lvl="1" fontAlgn="base"/>
            <a:r>
              <a:rPr lang="en-US" altLang="ko-KR" sz="3600" dirty="0" smtClean="0"/>
              <a:t>『</a:t>
            </a:r>
            <a:r>
              <a:rPr lang="ko-KR" altLang="en-US" sz="3600" dirty="0" smtClean="0"/>
              <a:t>동국문헌비고</a:t>
            </a:r>
            <a:r>
              <a:rPr lang="en-US" altLang="ko-KR" sz="3600" dirty="0" smtClean="0"/>
              <a:t>』 </a:t>
            </a:r>
            <a:r>
              <a:rPr lang="ko-KR" altLang="en-US" sz="3600" dirty="0" smtClean="0"/>
              <a:t>「여지고」</a:t>
            </a:r>
          </a:p>
          <a:p>
            <a:endParaRPr lang="en-US" altLang="ko-KR" sz="3600" dirty="0" smtClean="0"/>
          </a:p>
          <a:p>
            <a:r>
              <a:rPr lang="en-US" altLang="ko-KR" sz="3600" dirty="0" smtClean="0"/>
              <a:t>1870</a:t>
            </a:r>
            <a:r>
              <a:rPr lang="ko-KR" altLang="en-US" sz="3600" dirty="0" smtClean="0"/>
              <a:t>년</a:t>
            </a:r>
            <a:endParaRPr lang="en-US" altLang="ko-KR" sz="3600" dirty="0" smtClean="0"/>
          </a:p>
          <a:p>
            <a:pPr lvl="1" fontAlgn="base"/>
            <a:r>
              <a:rPr lang="en-US" altLang="ko-KR" sz="3600" dirty="0" smtClean="0"/>
              <a:t>『</a:t>
            </a:r>
            <a:r>
              <a:rPr lang="ko-KR" altLang="en-US" sz="3600" dirty="0" err="1" smtClean="0"/>
              <a:t>조선국교제시말내탐서</a:t>
            </a:r>
            <a:r>
              <a:rPr lang="en-US" altLang="ko-KR" sz="3600" dirty="0" smtClean="0"/>
              <a:t>』</a:t>
            </a:r>
            <a:endParaRPr lang="en-US" altLang="ko-KR" sz="3600" dirty="0" smtClean="0"/>
          </a:p>
          <a:p>
            <a:endParaRPr lang="en-US" altLang="ko-KR" sz="3600" dirty="0"/>
          </a:p>
          <a:p>
            <a:r>
              <a:rPr lang="en-US" altLang="ko-KR" sz="3600" dirty="0" smtClean="0"/>
              <a:t>1877</a:t>
            </a:r>
            <a:r>
              <a:rPr lang="ko-KR" altLang="en-US" sz="3600" dirty="0" smtClean="0"/>
              <a:t>년</a:t>
            </a:r>
            <a:r>
              <a:rPr lang="en-US" altLang="ko-KR" sz="3600" dirty="0" smtClean="0"/>
              <a:t> 3</a:t>
            </a:r>
            <a:r>
              <a:rPr lang="ko-KR" altLang="en-US" sz="3600" dirty="0" smtClean="0"/>
              <a:t>월</a:t>
            </a:r>
            <a:endParaRPr lang="en-US" altLang="ko-KR" sz="3600" dirty="0" smtClean="0"/>
          </a:p>
          <a:p>
            <a:pPr lvl="1" fontAlgn="base"/>
            <a:r>
              <a:rPr lang="ko-KR" altLang="en-US" sz="3200" dirty="0"/>
              <a:t>「태정관</a:t>
            </a:r>
            <a:r>
              <a:rPr lang="en-US" altLang="ko-KR" sz="3200" dirty="0"/>
              <a:t>(</a:t>
            </a:r>
            <a:r>
              <a:rPr lang="ko-KR" altLang="en-US" sz="3200" dirty="0"/>
              <a:t>太政官</a:t>
            </a:r>
            <a:r>
              <a:rPr lang="en-US" altLang="ko-KR" sz="3200" dirty="0"/>
              <a:t>)</a:t>
            </a:r>
            <a:r>
              <a:rPr lang="ko-KR" altLang="en-US" sz="3200" dirty="0"/>
              <a:t>지령</a:t>
            </a:r>
            <a:r>
              <a:rPr lang="ko-KR" altLang="en-US" sz="3200" dirty="0" smtClean="0"/>
              <a:t>」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85615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3600" dirty="0" smtClean="0"/>
              <a:t>1900</a:t>
            </a:r>
            <a:r>
              <a:rPr lang="ko-KR" altLang="en-US" sz="3600" dirty="0" smtClean="0"/>
              <a:t>년 고종황제 칙령</a:t>
            </a:r>
            <a:r>
              <a:rPr lang="en-US" altLang="ko-KR" sz="3600" dirty="0" smtClean="0"/>
              <a:t>(</a:t>
            </a:r>
            <a:r>
              <a:rPr lang="ko-KR" altLang="en-US" sz="3600" dirty="0" smtClean="0"/>
              <a:t>勅令</a:t>
            </a:r>
            <a:r>
              <a:rPr lang="en-US" altLang="ko-KR" sz="3600" dirty="0" smtClean="0"/>
              <a:t>) </a:t>
            </a:r>
            <a:r>
              <a:rPr lang="ko-KR" altLang="en-US" sz="3600" dirty="0" smtClean="0"/>
              <a:t>제</a:t>
            </a:r>
            <a:r>
              <a:rPr lang="en-US" altLang="ko-KR" sz="3600" dirty="0" smtClean="0"/>
              <a:t>41</a:t>
            </a:r>
            <a:r>
              <a:rPr lang="ko-KR" altLang="en-US" sz="3600" dirty="0" smtClean="0"/>
              <a:t>호 </a:t>
            </a:r>
            <a:r>
              <a:rPr lang="ko-KR" altLang="en-US" sz="3600" dirty="0" err="1" smtClean="0"/>
              <a:t>제정반포</a:t>
            </a:r>
            <a:endParaRPr lang="en-US" altLang="ko-KR" sz="3200" dirty="0" smtClean="0"/>
          </a:p>
          <a:p>
            <a:endParaRPr lang="en-US" altLang="ko-KR" sz="3200" dirty="0" smtClean="0"/>
          </a:p>
          <a:p>
            <a:r>
              <a:rPr lang="en-US" altLang="ko-KR" sz="3600" dirty="0" smtClean="0"/>
              <a:t>1905</a:t>
            </a:r>
            <a:r>
              <a:rPr lang="ko-KR" altLang="en-US" sz="3600" dirty="0" smtClean="0"/>
              <a:t>년 </a:t>
            </a:r>
            <a:r>
              <a:rPr lang="ko-KR" altLang="en-US" sz="3600" dirty="0" err="1" smtClean="0"/>
              <a:t>시마네현고시</a:t>
            </a:r>
            <a:r>
              <a:rPr lang="en-US" altLang="ko-KR" dirty="0" smtClean="0"/>
              <a:t>(</a:t>
            </a:r>
            <a:r>
              <a:rPr lang="ko-KR" altLang="en-US" dirty="0" smtClean="0"/>
              <a:t>島根縣告示</a:t>
            </a:r>
            <a:r>
              <a:rPr lang="en-US" altLang="ko-KR" dirty="0" smtClean="0"/>
              <a:t>)</a:t>
            </a:r>
            <a:r>
              <a:rPr lang="ko-KR" altLang="en-US" sz="3600" dirty="0" smtClean="0"/>
              <a:t> 제</a:t>
            </a:r>
            <a:r>
              <a:rPr lang="en-US" altLang="ko-KR" sz="3600" dirty="0" smtClean="0"/>
              <a:t>40</a:t>
            </a:r>
            <a:r>
              <a:rPr lang="ko-KR" altLang="en-US" sz="3600" dirty="0" smtClean="0"/>
              <a:t>호</a:t>
            </a:r>
            <a:endParaRPr lang="en-US" altLang="ko-KR" sz="3600" dirty="0" smtClean="0"/>
          </a:p>
          <a:p>
            <a:endParaRPr lang="en-US" altLang="ko-KR" sz="3600" dirty="0" smtClean="0"/>
          </a:p>
          <a:p>
            <a:r>
              <a:rPr lang="en-US" altLang="ko-KR" sz="3600" dirty="0" smtClean="0"/>
              <a:t>1906</a:t>
            </a:r>
            <a:r>
              <a:rPr lang="ko-KR" altLang="en-US" sz="3600" dirty="0" smtClean="0"/>
              <a:t>년 </a:t>
            </a:r>
            <a:r>
              <a:rPr lang="en-US" altLang="ko-KR" sz="3600" dirty="0" smtClean="0"/>
              <a:t>3</a:t>
            </a:r>
            <a:r>
              <a:rPr lang="ko-KR" altLang="en-US" sz="3600" dirty="0" smtClean="0"/>
              <a:t>월</a:t>
            </a:r>
            <a:endParaRPr lang="en-US" altLang="ko-KR" sz="3600" dirty="0" smtClean="0"/>
          </a:p>
          <a:p>
            <a:pPr lvl="1"/>
            <a:r>
              <a:rPr lang="ko-KR" altLang="en-US" sz="3200" dirty="0" smtClean="0"/>
              <a:t>지령 제</a:t>
            </a:r>
            <a:r>
              <a:rPr lang="en-US" altLang="ko-KR" sz="3200" dirty="0" smtClean="0"/>
              <a:t>3</a:t>
            </a:r>
            <a:r>
              <a:rPr lang="ko-KR" altLang="en-US" sz="3200" dirty="0" smtClean="0"/>
              <a:t>호</a:t>
            </a:r>
            <a:endParaRPr lang="en-US" altLang="ko-KR" sz="3200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6625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2"/>
          <p:cNvSpPr txBox="1">
            <a:spLocks/>
          </p:cNvSpPr>
          <p:nvPr/>
        </p:nvSpPr>
        <p:spPr>
          <a:xfrm>
            <a:off x="825137" y="1541417"/>
            <a:ext cx="10515600" cy="442830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3600" dirty="0" smtClean="0"/>
              <a:t>1946</a:t>
            </a:r>
            <a:r>
              <a:rPr lang="ko-KR" altLang="en-US" sz="3600" dirty="0" smtClean="0"/>
              <a:t>년 </a:t>
            </a:r>
            <a:r>
              <a:rPr lang="en-US" altLang="ko-KR" sz="3600" dirty="0" smtClean="0"/>
              <a:t>1</a:t>
            </a:r>
            <a:r>
              <a:rPr lang="ko-KR" altLang="en-US" sz="3600" dirty="0" smtClean="0"/>
              <a:t>월 </a:t>
            </a:r>
            <a:r>
              <a:rPr lang="en-US" altLang="ko-KR" sz="3600" dirty="0" smtClean="0"/>
              <a:t>29</a:t>
            </a:r>
            <a:r>
              <a:rPr lang="ko-KR" altLang="en-US" sz="3600" dirty="0" smtClean="0"/>
              <a:t>일</a:t>
            </a:r>
            <a:endParaRPr lang="en-US" altLang="ko-KR" sz="3600" dirty="0" smtClean="0"/>
          </a:p>
          <a:p>
            <a:pPr lvl="1" fontAlgn="base"/>
            <a:r>
              <a:rPr lang="ko-KR" altLang="en-US" sz="3200" dirty="0"/>
              <a:t>연합국최고사령관 각서</a:t>
            </a:r>
            <a:r>
              <a:rPr lang="en-US" altLang="ko-KR" sz="3200" dirty="0"/>
              <a:t>(SCAPIN)</a:t>
            </a:r>
            <a:r>
              <a:rPr lang="ko-KR" altLang="en-US" sz="3200" dirty="0"/>
              <a:t>의 제</a:t>
            </a:r>
            <a:r>
              <a:rPr lang="en-US" altLang="ko-KR" sz="3200" dirty="0"/>
              <a:t>677</a:t>
            </a:r>
            <a:r>
              <a:rPr lang="ko-KR" altLang="en-US" sz="3200" dirty="0"/>
              <a:t>호</a:t>
            </a:r>
          </a:p>
          <a:p>
            <a:pPr marL="0" indent="0">
              <a:buNone/>
            </a:pPr>
            <a:endParaRPr lang="en-US" altLang="ko-KR" sz="3600" dirty="0" smtClean="0"/>
          </a:p>
          <a:p>
            <a:r>
              <a:rPr lang="en-US" altLang="ko-KR" sz="3600" dirty="0" smtClean="0"/>
              <a:t>1946</a:t>
            </a:r>
            <a:r>
              <a:rPr lang="ko-KR" altLang="en-US" sz="3600" dirty="0" smtClean="0"/>
              <a:t>년 </a:t>
            </a:r>
            <a:r>
              <a:rPr lang="en-US" altLang="ko-KR" sz="3600" dirty="0" smtClean="0"/>
              <a:t>6</a:t>
            </a:r>
            <a:r>
              <a:rPr lang="ko-KR" altLang="en-US" sz="3600" dirty="0" smtClean="0"/>
              <a:t>월 </a:t>
            </a:r>
            <a:r>
              <a:rPr lang="en-US" altLang="ko-KR" sz="3600" dirty="0" smtClean="0"/>
              <a:t>22</a:t>
            </a:r>
            <a:r>
              <a:rPr lang="ko-KR" altLang="en-US" sz="3600" dirty="0" smtClean="0"/>
              <a:t>일</a:t>
            </a:r>
            <a:endParaRPr lang="en-US" altLang="ko-KR" sz="3600" dirty="0" smtClean="0"/>
          </a:p>
          <a:p>
            <a:pPr lvl="1"/>
            <a:r>
              <a:rPr lang="ko-KR" altLang="en-US" sz="3200" dirty="0" smtClean="0"/>
              <a:t>연합국최고사령관 </a:t>
            </a:r>
            <a:r>
              <a:rPr lang="ko-KR" altLang="en-US" sz="3200" dirty="0"/>
              <a:t>각서</a:t>
            </a:r>
            <a:r>
              <a:rPr lang="en-US" altLang="ko-KR" sz="3200" dirty="0"/>
              <a:t>(SCAPIN)</a:t>
            </a:r>
            <a:r>
              <a:rPr lang="ko-KR" altLang="en-US" sz="3200" dirty="0"/>
              <a:t>의 </a:t>
            </a:r>
            <a:r>
              <a:rPr lang="ko-KR" altLang="en-US" sz="3200" dirty="0" smtClean="0"/>
              <a:t>제</a:t>
            </a:r>
            <a:r>
              <a:rPr lang="en-US" altLang="ko-KR" sz="3200" dirty="0" smtClean="0"/>
              <a:t>1033</a:t>
            </a:r>
            <a:r>
              <a:rPr lang="ko-KR" altLang="en-US" sz="3200" dirty="0" smtClean="0"/>
              <a:t>호</a:t>
            </a:r>
            <a:endParaRPr lang="en-US" altLang="ko-KR" sz="4000" dirty="0" smtClean="0"/>
          </a:p>
          <a:p>
            <a:endParaRPr lang="en-US" altLang="ko-KR" sz="3600" dirty="0"/>
          </a:p>
          <a:p>
            <a:r>
              <a:rPr lang="en-US" altLang="ko-KR" sz="3600" dirty="0" smtClean="0"/>
              <a:t>1951</a:t>
            </a:r>
            <a:r>
              <a:rPr lang="ko-KR" altLang="en-US" sz="3600" dirty="0" smtClean="0"/>
              <a:t>년 샌프란시스코 강화조약</a:t>
            </a:r>
            <a:endParaRPr lang="en-US" altLang="ko-KR" sz="3600" dirty="0" smtClean="0"/>
          </a:p>
        </p:txBody>
      </p:sp>
    </p:spTree>
    <p:extLst>
      <p:ext uri="{BB962C8B-B14F-4D97-AF65-F5344CB8AC3E}">
        <p14:creationId xmlns:p14="http://schemas.microsoft.com/office/powerpoint/2010/main" val="387354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394</Words>
  <Application>Microsoft Office PowerPoint</Application>
  <PresentationFormat>와이드스크린</PresentationFormat>
  <Paragraphs>109</Paragraphs>
  <Slides>22</Slides>
  <Notes>0</Notes>
  <HiddenSlides>0</HiddenSlides>
  <MMClips>2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6" baseType="lpstr">
      <vt:lpstr>맑은 고딕</vt:lpstr>
      <vt:lpstr>바탕</vt:lpstr>
      <vt:lpstr>Arial</vt:lpstr>
      <vt:lpstr>Office 테마</vt:lpstr>
      <vt:lpstr>독도는 왜 우리 영토일까?</vt:lpstr>
      <vt:lpstr>목차</vt:lpstr>
      <vt:lpstr>1. 외교부의 근거</vt:lpstr>
      <vt:lpstr>역사적 근거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2. 일본 외무성의 입장과 근거</vt:lpstr>
      <vt:lpstr>입장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감사합니다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독도는 왜 우리 영토일까?</dc:title>
  <dc:creator>dh8483@naver.com</dc:creator>
  <cp:lastModifiedBy>dh8483@naver.com</cp:lastModifiedBy>
  <cp:revision>19</cp:revision>
  <dcterms:created xsi:type="dcterms:W3CDTF">2020-05-04T12:28:55Z</dcterms:created>
  <dcterms:modified xsi:type="dcterms:W3CDTF">2020-05-04T16:37:09Z</dcterms:modified>
</cp:coreProperties>
</file>