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6" r:id="rId2"/>
    <p:sldId id="263" r:id="rId3"/>
    <p:sldId id="284" r:id="rId4"/>
    <p:sldId id="285" r:id="rId5"/>
    <p:sldId id="270" r:id="rId6"/>
    <p:sldId id="287" r:id="rId7"/>
    <p:sldId id="274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5908"/>
    <a:srgbClr val="C45D08"/>
    <a:srgbClr val="B85808"/>
    <a:srgbClr val="D16309"/>
    <a:srgbClr val="E19D43"/>
    <a:srgbClr val="9A7500"/>
    <a:srgbClr val="6C5200"/>
    <a:srgbClr val="812A23"/>
    <a:srgbClr val="EA0000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B4B438-CE42-439A-B1B1-5F636BFF1C6B}" v="2" dt="2020-05-04T15:27:26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임 세은" userId="21f61ffad73b007b" providerId="LiveId" clId="{76B4B438-CE42-439A-B1B1-5F636BFF1C6B}"/>
    <pc:docChg chg="modSld">
      <pc:chgData name="임 세은" userId="21f61ffad73b007b" providerId="LiveId" clId="{76B4B438-CE42-439A-B1B1-5F636BFF1C6B}" dt="2020-05-04T15:27:42.291" v="197" actId="20577"/>
      <pc:docMkLst>
        <pc:docMk/>
      </pc:docMkLst>
      <pc:sldChg chg="modSp mod">
        <pc:chgData name="임 세은" userId="21f61ffad73b007b" providerId="LiveId" clId="{76B4B438-CE42-439A-B1B1-5F636BFF1C6B}" dt="2020-05-04T15:25:32.415" v="0" actId="20577"/>
        <pc:sldMkLst>
          <pc:docMk/>
          <pc:sldMk cId="648180213" sldId="290"/>
        </pc:sldMkLst>
        <pc:spChg chg="mod">
          <ac:chgData name="임 세은" userId="21f61ffad73b007b" providerId="LiveId" clId="{76B4B438-CE42-439A-B1B1-5F636BFF1C6B}" dt="2020-05-04T15:25:32.415" v="0" actId="20577"/>
          <ac:spMkLst>
            <pc:docMk/>
            <pc:sldMk cId="648180213" sldId="290"/>
            <ac:spMk id="3" creationId="{17F52948-90DE-4E80-BC85-EF739D2C58D3}"/>
          </ac:spMkLst>
        </pc:spChg>
      </pc:sldChg>
      <pc:sldChg chg="modSp mod">
        <pc:chgData name="임 세은" userId="21f61ffad73b007b" providerId="LiveId" clId="{76B4B438-CE42-439A-B1B1-5F636BFF1C6B}" dt="2020-05-04T15:25:43.244" v="21" actId="20577"/>
        <pc:sldMkLst>
          <pc:docMk/>
          <pc:sldMk cId="2413284432" sldId="291"/>
        </pc:sldMkLst>
        <pc:spChg chg="mod">
          <ac:chgData name="임 세은" userId="21f61ffad73b007b" providerId="LiveId" clId="{76B4B438-CE42-439A-B1B1-5F636BFF1C6B}" dt="2020-05-04T15:25:43.244" v="21" actId="20577"/>
          <ac:spMkLst>
            <pc:docMk/>
            <pc:sldMk cId="2413284432" sldId="291"/>
            <ac:spMk id="3" creationId="{17F52948-90DE-4E80-BC85-EF739D2C58D3}"/>
          </ac:spMkLst>
        </pc:spChg>
      </pc:sldChg>
      <pc:sldChg chg="modSp mod">
        <pc:chgData name="임 세은" userId="21f61ffad73b007b" providerId="LiveId" clId="{76B4B438-CE42-439A-B1B1-5F636BFF1C6B}" dt="2020-05-04T15:25:56.516" v="124" actId="20577"/>
        <pc:sldMkLst>
          <pc:docMk/>
          <pc:sldMk cId="834749537" sldId="292"/>
        </pc:sldMkLst>
        <pc:spChg chg="mod">
          <ac:chgData name="임 세은" userId="21f61ffad73b007b" providerId="LiveId" clId="{76B4B438-CE42-439A-B1B1-5F636BFF1C6B}" dt="2020-05-04T15:25:56.516" v="124" actId="20577"/>
          <ac:spMkLst>
            <pc:docMk/>
            <pc:sldMk cId="834749537" sldId="292"/>
            <ac:spMk id="3" creationId="{17F52948-90DE-4E80-BC85-EF739D2C58D3}"/>
          </ac:spMkLst>
        </pc:spChg>
      </pc:sldChg>
      <pc:sldChg chg="modSp mod">
        <pc:chgData name="임 세은" userId="21f61ffad73b007b" providerId="LiveId" clId="{76B4B438-CE42-439A-B1B1-5F636BFF1C6B}" dt="2020-05-04T15:26:14.666" v="126" actId="20577"/>
        <pc:sldMkLst>
          <pc:docMk/>
          <pc:sldMk cId="2743627999" sldId="295"/>
        </pc:sldMkLst>
        <pc:spChg chg="mod">
          <ac:chgData name="임 세은" userId="21f61ffad73b007b" providerId="LiveId" clId="{76B4B438-CE42-439A-B1B1-5F636BFF1C6B}" dt="2020-05-04T15:26:14.666" v="126" actId="20577"/>
          <ac:spMkLst>
            <pc:docMk/>
            <pc:sldMk cId="2743627999" sldId="295"/>
            <ac:spMk id="10" creationId="{543450F7-41FC-416C-9F44-FAE9795BCC53}"/>
          </ac:spMkLst>
        </pc:spChg>
      </pc:sldChg>
      <pc:sldChg chg="modSp mod">
        <pc:chgData name="임 세은" userId="21f61ffad73b007b" providerId="LiveId" clId="{76B4B438-CE42-439A-B1B1-5F636BFF1C6B}" dt="2020-05-04T15:27:26.078" v="191"/>
        <pc:sldMkLst>
          <pc:docMk/>
          <pc:sldMk cId="3031568499" sldId="297"/>
        </pc:sldMkLst>
        <pc:spChg chg="mod">
          <ac:chgData name="임 세은" userId="21f61ffad73b007b" providerId="LiveId" clId="{76B4B438-CE42-439A-B1B1-5F636BFF1C6B}" dt="2020-05-04T15:27:26.078" v="191"/>
          <ac:spMkLst>
            <pc:docMk/>
            <pc:sldMk cId="3031568499" sldId="297"/>
            <ac:spMk id="10" creationId="{543450F7-41FC-416C-9F44-FAE9795BCC53}"/>
          </ac:spMkLst>
        </pc:spChg>
      </pc:sldChg>
      <pc:sldChg chg="modSp mod">
        <pc:chgData name="임 세은" userId="21f61ffad73b007b" providerId="LiveId" clId="{76B4B438-CE42-439A-B1B1-5F636BFF1C6B}" dt="2020-05-04T15:27:42.291" v="197" actId="20577"/>
        <pc:sldMkLst>
          <pc:docMk/>
          <pc:sldMk cId="78875245" sldId="298"/>
        </pc:sldMkLst>
        <pc:spChg chg="mod">
          <ac:chgData name="임 세은" userId="21f61ffad73b007b" providerId="LiveId" clId="{76B4B438-CE42-439A-B1B1-5F636BFF1C6B}" dt="2020-05-04T15:27:42.291" v="197" actId="20577"/>
          <ac:spMkLst>
            <pc:docMk/>
            <pc:sldMk cId="78875245" sldId="298"/>
            <ac:spMk id="10" creationId="{543450F7-41FC-416C-9F44-FAE9795BCC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F1430-361C-42F6-9499-FBBC09C1DFA8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5F70E-E33D-4086-A537-236832C248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32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5F70E-E33D-4086-A537-236832C2481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4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E87-805C-4355-9B5D-B7273F8F6DAB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E87-805C-4355-9B5D-B7273F8F6DAB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E87-805C-4355-9B5D-B7273F8F6DAB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E87-805C-4355-9B5D-B7273F8F6DAB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E87-805C-4355-9B5D-B7273F8F6DAB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E87-805C-4355-9B5D-B7273F8F6DAB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E87-805C-4355-9B5D-B7273F8F6DAB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E87-805C-4355-9B5D-B7273F8F6DAB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E87-805C-4355-9B5D-B7273F8F6DAB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E87-805C-4355-9B5D-B7273F8F6DAB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E87-805C-4355-9B5D-B7273F8F6DAB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86000">
              <a:schemeClr val="tx2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E9E87-805C-4355-9B5D-B7273F8F6DAB}" type="datetimeFigureOut">
              <a:rPr lang="ko-KR" altLang="en-US" smtClean="0"/>
              <a:pPr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11266-8413-41BF-B507-BBA083FD9F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h6I9HrJtic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7663" y="2636911"/>
            <a:ext cx="4320475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M" pitchFamily="18" charset="-127"/>
                <a:ea typeface="KBIZ한마음명조 M" pitchFamily="18" charset="-127"/>
              </a:rPr>
              <a:t>왜 독도가 한국의 영토인가</a:t>
            </a:r>
            <a:r>
              <a:rPr lang="en-US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M" pitchFamily="18" charset="-127"/>
                <a:ea typeface="KBIZ한마음명조 M" pitchFamily="18" charset="-127"/>
              </a:rPr>
              <a:t>?</a:t>
            </a:r>
            <a:endParaRPr lang="ko-KR" altLang="en-US" sz="2400" dirty="0">
              <a:ln>
                <a:solidFill>
                  <a:schemeClr val="accent1">
                    <a:alpha val="0"/>
                  </a:schemeClr>
                </a:solidFill>
              </a:ln>
              <a:latin typeface="KBIZ한마음명조 M" pitchFamily="18" charset="-127"/>
              <a:ea typeface="KBIZ한마음명조 M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6" y="4139788"/>
            <a:ext cx="3456384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alpha val="78000"/>
                  </a:schemeClr>
                </a:solidFill>
                <a:latin typeface="KBIZ한마음명조 L" pitchFamily="18" charset="-127"/>
                <a:ea typeface="KBIZ한마음명조 L" pitchFamily="18" charset="-127"/>
              </a:rPr>
              <a:t>-</a:t>
            </a:r>
            <a:r>
              <a:rPr lang="ko-KR" altLang="en-US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alpha val="78000"/>
                  </a:schemeClr>
                </a:solidFill>
                <a:latin typeface="KBIZ한마음명조 L" pitchFamily="18" charset="-127"/>
                <a:ea typeface="KBIZ한마음명조 L" pitchFamily="18" charset="-127"/>
              </a:rPr>
              <a:t>독도영토학</a:t>
            </a: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alpha val="78000"/>
                  </a:schemeClr>
                </a:solidFill>
                <a:latin typeface="KBIZ한마음명조 L" pitchFamily="18" charset="-127"/>
                <a:ea typeface="KBIZ한마음명조 L" pitchFamily="18" charset="-127"/>
              </a:rPr>
              <a:t>-</a:t>
            </a:r>
            <a:endParaRPr lang="ko-KR" altLang="en-US" sz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alpha val="78000"/>
                </a:schemeClr>
              </a:solidFill>
              <a:latin typeface="KBIZ한마음명조 L" pitchFamily="18" charset="-127"/>
              <a:ea typeface="KBIZ한마음명조 L" pitchFamily="18" charset="-127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899592" y="2420888"/>
            <a:ext cx="0" cy="2052000"/>
          </a:xfrm>
          <a:prstGeom prst="line">
            <a:avLst/>
          </a:prstGeom>
          <a:ln>
            <a:solidFill>
              <a:schemeClr val="accent2">
                <a:lumMod val="50000"/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88C4D90-848F-42B0-BDDD-B8A954D8B6DD}"/>
              </a:ext>
            </a:extLst>
          </p:cNvPr>
          <p:cNvSpPr txBox="1"/>
          <p:nvPr/>
        </p:nvSpPr>
        <p:spPr>
          <a:xfrm>
            <a:off x="5868138" y="5373216"/>
            <a:ext cx="259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21910657 </a:t>
            </a:r>
            <a:r>
              <a:rPr lang="ko-KR" altLang="en-US" dirty="0"/>
              <a:t>임세은</a:t>
            </a:r>
          </a:p>
        </p:txBody>
      </p:sp>
    </p:spTree>
    <p:extLst>
      <p:ext uri="{BB962C8B-B14F-4D97-AF65-F5344CB8AC3E}">
        <p14:creationId xmlns:p14="http://schemas.microsoft.com/office/powerpoint/2010/main" val="2171190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4" y="6597384"/>
            <a:ext cx="288000" cy="28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813DC-952F-494B-B8C8-718DF6BEE397}"/>
              </a:ext>
            </a:extLst>
          </p:cNvPr>
          <p:cNvSpPr txBox="1"/>
          <p:nvPr/>
        </p:nvSpPr>
        <p:spPr>
          <a:xfrm>
            <a:off x="827584" y="54699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1">
                    <a:lumMod val="75000"/>
                  </a:schemeClr>
                </a:solidFill>
              </a:rPr>
              <a:t>일본 </a:t>
            </a:r>
            <a:r>
              <a:rPr lang="ko-KR" altLang="en-US" sz="2400" dirty="0" err="1">
                <a:solidFill>
                  <a:schemeClr val="accent1">
                    <a:lumMod val="75000"/>
                  </a:schemeClr>
                </a:solidFill>
              </a:rPr>
              <a:t>돗토리번</a:t>
            </a:r>
            <a:r>
              <a:rPr lang="ko-KR" altLang="en-US" sz="2400" dirty="0">
                <a:solidFill>
                  <a:schemeClr val="accent1">
                    <a:lumMod val="75000"/>
                  </a:schemeClr>
                </a:solidFill>
              </a:rPr>
              <a:t> 답변서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52948-90DE-4E80-BC85-EF739D2C58D3}"/>
              </a:ext>
            </a:extLst>
          </p:cNvPr>
          <p:cNvSpPr txBox="1"/>
          <p:nvPr/>
        </p:nvSpPr>
        <p:spPr>
          <a:xfrm>
            <a:off x="3923928" y="2060848"/>
            <a:ext cx="4968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일본 막부</a:t>
            </a:r>
            <a:r>
              <a:rPr lang="ko-KR" altLang="en-US" dirty="0"/>
              <a:t>가</a:t>
            </a:r>
            <a:r>
              <a:rPr lang="ko-KR" altLang="ko-KR" dirty="0"/>
              <a:t> 울릉도 영유권에 대해 알아보기 위해 </a:t>
            </a:r>
            <a:r>
              <a:rPr lang="ko-KR" altLang="ko-KR" dirty="0" err="1"/>
              <a:t>돗토리번에</a:t>
            </a:r>
            <a:r>
              <a:rPr lang="ko-KR" altLang="ko-KR" dirty="0"/>
              <a:t> 울릉도의 소속을 질문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이에 대해 </a:t>
            </a:r>
            <a:r>
              <a:rPr lang="ko-KR" altLang="ko-KR" dirty="0" err="1"/>
              <a:t>돗토리번이</a:t>
            </a:r>
            <a:r>
              <a:rPr lang="ko-KR" altLang="ko-KR" dirty="0"/>
              <a:t> 막부에 다케시마</a:t>
            </a:r>
            <a:r>
              <a:rPr lang="en-US" altLang="ko-KR" dirty="0"/>
              <a:t>(</a:t>
            </a:r>
            <a:r>
              <a:rPr lang="ko-KR" altLang="ko-KR" dirty="0"/>
              <a:t>울릉도</a:t>
            </a:r>
            <a:r>
              <a:rPr lang="en-US" altLang="ko-KR" dirty="0"/>
              <a:t>)</a:t>
            </a:r>
            <a:r>
              <a:rPr lang="ko-KR" altLang="ko-KR" dirty="0"/>
              <a:t>와 </a:t>
            </a:r>
            <a:r>
              <a:rPr lang="ko-KR" altLang="ko-KR" dirty="0" err="1"/>
              <a:t>마쓰시마</a:t>
            </a:r>
            <a:r>
              <a:rPr lang="en-US" altLang="ko-KR" dirty="0"/>
              <a:t>(</a:t>
            </a:r>
            <a:r>
              <a:rPr lang="ko-KR" altLang="ko-KR" dirty="0"/>
              <a:t>독도</a:t>
            </a:r>
            <a:r>
              <a:rPr lang="en-US" altLang="ko-KR" dirty="0"/>
              <a:t>)</a:t>
            </a:r>
            <a:r>
              <a:rPr lang="ko-KR" altLang="ko-KR" dirty="0"/>
              <a:t>가 </a:t>
            </a:r>
            <a:r>
              <a:rPr lang="ko-KR" altLang="ko-KR" dirty="0" err="1"/>
              <a:t>돗토리번의</a:t>
            </a:r>
            <a:r>
              <a:rPr lang="ko-KR" altLang="ko-KR" dirty="0"/>
              <a:t> 소속이 아니라고 답변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일본 </a:t>
            </a:r>
            <a:r>
              <a:rPr lang="ko-KR" altLang="ko-KR" dirty="0"/>
              <a:t>막부는 울릉도와 독도가 일본령이 아님을 공식적으로 확인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300CA-D9CF-4426-A138-BDDEECC81899}"/>
              </a:ext>
            </a:extLst>
          </p:cNvPr>
          <p:cNvSpPr txBox="1"/>
          <p:nvPr/>
        </p:nvSpPr>
        <p:spPr>
          <a:xfrm>
            <a:off x="988637" y="449478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일본 </a:t>
            </a:r>
            <a:r>
              <a:rPr lang="ko-KR" altLang="en-US" sz="1600" dirty="0" err="1"/>
              <a:t>돗토리번</a:t>
            </a:r>
            <a:r>
              <a:rPr lang="ko-KR" altLang="en-US" sz="1600" dirty="0"/>
              <a:t> 답변서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EA10BBE-CB9C-4F46-8010-52305217E312}"/>
              </a:ext>
            </a:extLst>
          </p:cNvPr>
          <p:cNvSpPr/>
          <p:nvPr/>
        </p:nvSpPr>
        <p:spPr>
          <a:xfrm>
            <a:off x="683568" y="992057"/>
            <a:ext cx="4417560" cy="299518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담장, 서있는, 떼, 남자이(가) 표시된 사진&#10;&#10;자동 생성된 설명">
            <a:extLst>
              <a:ext uri="{FF2B5EF4-FFF2-40B4-BE49-F238E27FC236}">
                <a16:creationId xmlns:a16="http://schemas.microsoft.com/office/drawing/2014/main" id="{45B401CB-FE66-4AC3-83E5-45EB850F506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2" y="2230872"/>
            <a:ext cx="3422310" cy="199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80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4" y="6597384"/>
            <a:ext cx="288000" cy="28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813DC-952F-494B-B8C8-718DF6BEE397}"/>
              </a:ext>
            </a:extLst>
          </p:cNvPr>
          <p:cNvSpPr txBox="1"/>
          <p:nvPr/>
        </p:nvSpPr>
        <p:spPr>
          <a:xfrm>
            <a:off x="827584" y="54699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1">
                    <a:lumMod val="75000"/>
                  </a:schemeClr>
                </a:solidFill>
              </a:rPr>
              <a:t>안용복 일본 도해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52948-90DE-4E80-BC85-EF739D2C58D3}"/>
              </a:ext>
            </a:extLst>
          </p:cNvPr>
          <p:cNvSpPr txBox="1"/>
          <p:nvPr/>
        </p:nvSpPr>
        <p:spPr>
          <a:xfrm>
            <a:off x="4082832" y="2214211"/>
            <a:ext cx="4737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안용복이 울릉도에 어업 온 일본 어선을 추격하여 독도</a:t>
            </a:r>
            <a:r>
              <a:rPr lang="en-US" altLang="ko-KR" dirty="0"/>
              <a:t>(</a:t>
            </a:r>
            <a:r>
              <a:rPr lang="ko-KR" altLang="ko-KR" dirty="0"/>
              <a:t>자산도</a:t>
            </a:r>
            <a:r>
              <a:rPr lang="en-US" altLang="ko-KR" dirty="0"/>
              <a:t>)</a:t>
            </a:r>
            <a:r>
              <a:rPr lang="ko-KR" altLang="ko-KR" dirty="0"/>
              <a:t>에서 쫓아버리고</a:t>
            </a:r>
            <a:r>
              <a:rPr lang="en-US" altLang="ko-KR" dirty="0"/>
              <a:t>, </a:t>
            </a:r>
            <a:r>
              <a:rPr lang="ko-KR" altLang="ko-KR" dirty="0"/>
              <a:t>일본까지 다녀온 사건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안용복이 </a:t>
            </a:r>
            <a:r>
              <a:rPr lang="ko-KR" altLang="en-US" dirty="0" err="1"/>
              <a:t>오키섬</a:t>
            </a:r>
            <a:r>
              <a:rPr lang="ko-KR" altLang="en-US" dirty="0"/>
              <a:t> 관리에게 울릉도와 독도가 조선령이라고 진술한 기록</a:t>
            </a:r>
            <a:endParaRPr lang="en-US" altLang="ko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300CA-D9CF-4426-A138-BDDEECC81899}"/>
              </a:ext>
            </a:extLst>
          </p:cNvPr>
          <p:cNvSpPr txBox="1"/>
          <p:nvPr/>
        </p:nvSpPr>
        <p:spPr>
          <a:xfrm>
            <a:off x="309420" y="4725144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1600" dirty="0" err="1"/>
              <a:t>원록</a:t>
            </a:r>
            <a:r>
              <a:rPr lang="en-US" altLang="ko-KR" sz="1600" dirty="0"/>
              <a:t>9</a:t>
            </a:r>
            <a:r>
              <a:rPr lang="ko-KR" altLang="ko-KR" sz="1600" dirty="0" err="1"/>
              <a:t>병자년조선주착안일권지각서</a:t>
            </a:r>
            <a:endParaRPr lang="ko-KR" altLang="en-US" sz="16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EA10BBE-CB9C-4F46-8010-52305217E312}"/>
              </a:ext>
            </a:extLst>
          </p:cNvPr>
          <p:cNvSpPr/>
          <p:nvPr/>
        </p:nvSpPr>
        <p:spPr>
          <a:xfrm>
            <a:off x="683568" y="992057"/>
            <a:ext cx="4417560" cy="299518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49E077F-AC76-4756-830A-9B5170F544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8" y="2184474"/>
            <a:ext cx="3412592" cy="218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84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4" y="6597384"/>
            <a:ext cx="288000" cy="28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813DC-952F-494B-B8C8-718DF6BEE397}"/>
              </a:ext>
            </a:extLst>
          </p:cNvPr>
          <p:cNvSpPr txBox="1"/>
          <p:nvPr/>
        </p:nvSpPr>
        <p:spPr>
          <a:xfrm>
            <a:off x="827584" y="54699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accent1">
                    <a:lumMod val="75000"/>
                  </a:schemeClr>
                </a:solidFill>
              </a:rPr>
              <a:t>동국문헌비고</a:t>
            </a:r>
            <a:endParaRPr lang="ko-KR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52948-90DE-4E80-BC85-EF739D2C58D3}"/>
              </a:ext>
            </a:extLst>
          </p:cNvPr>
          <p:cNvSpPr txBox="1"/>
          <p:nvPr/>
        </p:nvSpPr>
        <p:spPr>
          <a:xfrm>
            <a:off x="4139952" y="2060848"/>
            <a:ext cx="4671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영조의 명에 의해 조선의 문물제도를 기록한 </a:t>
            </a:r>
            <a:r>
              <a:rPr lang="ko-KR" altLang="ko-KR" dirty="0" err="1"/>
              <a:t>관찬서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우산국은 울릉도와 독도를 포함한 해양국이라는 것을 명</a:t>
            </a:r>
            <a:r>
              <a:rPr lang="ko-KR" altLang="en-US" dirty="0"/>
              <a:t>시</a:t>
            </a:r>
            <a:endParaRPr lang="ko-KR" altLang="ko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300CA-D9CF-4426-A138-BDDEECC81899}"/>
              </a:ext>
            </a:extLst>
          </p:cNvPr>
          <p:cNvSpPr txBox="1"/>
          <p:nvPr/>
        </p:nvSpPr>
        <p:spPr>
          <a:xfrm>
            <a:off x="1259632" y="4584616"/>
            <a:ext cx="178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/>
              <a:t>동국문헌비고</a:t>
            </a:r>
            <a:endParaRPr lang="ko-KR" altLang="en-US" sz="16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EA10BBE-CB9C-4F46-8010-52305217E312}"/>
              </a:ext>
            </a:extLst>
          </p:cNvPr>
          <p:cNvSpPr/>
          <p:nvPr/>
        </p:nvSpPr>
        <p:spPr>
          <a:xfrm>
            <a:off x="683568" y="992057"/>
            <a:ext cx="4417560" cy="299518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텍스트, 카페트이(가) 표시된 사진&#10;&#10;자동 생성된 설명">
            <a:extLst>
              <a:ext uri="{FF2B5EF4-FFF2-40B4-BE49-F238E27FC236}">
                <a16:creationId xmlns:a16="http://schemas.microsoft.com/office/drawing/2014/main" id="{FFCD7552-1ACA-4AD2-9872-347824B425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05564"/>
            <a:ext cx="3305762" cy="21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4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4" y="6597384"/>
            <a:ext cx="288000" cy="28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813DC-952F-494B-B8C8-718DF6BEE397}"/>
              </a:ext>
            </a:extLst>
          </p:cNvPr>
          <p:cNvSpPr txBox="1"/>
          <p:nvPr/>
        </p:nvSpPr>
        <p:spPr>
          <a:xfrm>
            <a:off x="755576" y="54699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1">
                    <a:lumMod val="75000"/>
                  </a:schemeClr>
                </a:solidFill>
              </a:rPr>
              <a:t>일 외무성 </a:t>
            </a:r>
            <a:r>
              <a:rPr lang="en-US" altLang="ko-KR" sz="2400" dirty="0">
                <a:solidFill>
                  <a:schemeClr val="accent1">
                    <a:lumMod val="75000"/>
                  </a:schemeClr>
                </a:solidFill>
              </a:rPr>
              <a:t>『</a:t>
            </a:r>
            <a:r>
              <a:rPr lang="ko-KR" altLang="en-US" sz="2400" dirty="0" err="1">
                <a:solidFill>
                  <a:schemeClr val="accent1">
                    <a:lumMod val="75000"/>
                  </a:schemeClr>
                </a:solidFill>
              </a:rPr>
              <a:t>조선국교제시말내탐서</a:t>
            </a:r>
            <a:r>
              <a:rPr lang="en-US" altLang="ko-KR" sz="2400" dirty="0">
                <a:solidFill>
                  <a:schemeClr val="accent1">
                    <a:lumMod val="75000"/>
                  </a:schemeClr>
                </a:solidFill>
              </a:rPr>
              <a:t>』 </a:t>
            </a:r>
            <a:endParaRPr lang="ko-KR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52948-90DE-4E80-BC85-EF739D2C58D3}"/>
              </a:ext>
            </a:extLst>
          </p:cNvPr>
          <p:cNvSpPr txBox="1"/>
          <p:nvPr/>
        </p:nvSpPr>
        <p:spPr>
          <a:xfrm>
            <a:off x="4004783" y="2034220"/>
            <a:ext cx="48157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외무성 관리</a:t>
            </a:r>
            <a:r>
              <a:rPr lang="en-US" altLang="ko-KR" dirty="0"/>
              <a:t> </a:t>
            </a:r>
            <a:r>
              <a:rPr lang="ko-KR" altLang="ko-KR" dirty="0"/>
              <a:t>사다 </a:t>
            </a:r>
            <a:r>
              <a:rPr lang="ko-KR" altLang="ko-KR" dirty="0" err="1"/>
              <a:t>하쿠보</a:t>
            </a:r>
            <a:r>
              <a:rPr lang="en-US" altLang="ko-KR" dirty="0"/>
              <a:t>, </a:t>
            </a:r>
            <a:r>
              <a:rPr lang="ko-KR" altLang="ko-KR" dirty="0" err="1"/>
              <a:t>모리야마</a:t>
            </a:r>
            <a:r>
              <a:rPr lang="ko-KR" altLang="ko-KR" dirty="0"/>
              <a:t> </a:t>
            </a:r>
            <a:r>
              <a:rPr lang="ko-KR" altLang="ko-KR" dirty="0" err="1"/>
              <a:t>시케루</a:t>
            </a:r>
            <a:r>
              <a:rPr lang="ko-KR" altLang="ko-KR" dirty="0"/>
              <a:t> 등을 파견하여 조선을 시찰한 후 외무성에 제출한 보고서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“</a:t>
            </a:r>
            <a:r>
              <a:rPr lang="ko-KR" altLang="ko-KR" dirty="0"/>
              <a:t>다케시마</a:t>
            </a:r>
            <a:r>
              <a:rPr lang="en-US" altLang="ko-KR" dirty="0"/>
              <a:t>(</a:t>
            </a:r>
            <a:r>
              <a:rPr lang="ko-KR" altLang="ko-KR" dirty="0"/>
              <a:t>울릉도</a:t>
            </a:r>
            <a:r>
              <a:rPr lang="en-US" altLang="ko-KR" dirty="0"/>
              <a:t>)</a:t>
            </a:r>
            <a:r>
              <a:rPr lang="ko-KR" altLang="ko-KR" dirty="0"/>
              <a:t>와 </a:t>
            </a:r>
            <a:r>
              <a:rPr lang="ko-KR" altLang="ko-KR" dirty="0" err="1"/>
              <a:t>마쓰시마</a:t>
            </a:r>
            <a:r>
              <a:rPr lang="en-US" altLang="ko-KR" dirty="0"/>
              <a:t>(</a:t>
            </a:r>
            <a:r>
              <a:rPr lang="ko-KR" altLang="ko-KR" dirty="0"/>
              <a:t>독도</a:t>
            </a:r>
            <a:r>
              <a:rPr lang="en-US" altLang="ko-KR" dirty="0"/>
              <a:t>)</a:t>
            </a:r>
            <a:r>
              <a:rPr lang="ko-KR" altLang="ko-KR" dirty="0"/>
              <a:t>가 조선 부속이 된 사정</a:t>
            </a:r>
            <a:r>
              <a:rPr lang="en-US" altLang="ko-KR" dirty="0"/>
              <a:t>”</a:t>
            </a:r>
            <a:r>
              <a:rPr lang="ko-KR" altLang="ko-KR" dirty="0"/>
              <a:t>이 언급되어 있어</a:t>
            </a:r>
            <a:r>
              <a:rPr lang="en-US" altLang="ko-KR" dirty="0"/>
              <a:t>, </a:t>
            </a:r>
            <a:r>
              <a:rPr lang="ko-KR" altLang="ko-KR" dirty="0"/>
              <a:t>당시 일본 외무성이 두 섬을 조선 영토로 인식했</a:t>
            </a:r>
            <a:r>
              <a:rPr lang="ko-KR" altLang="en-US" dirty="0"/>
              <a:t>음을 확인</a:t>
            </a:r>
            <a:endParaRPr lang="ko-KR" altLang="ko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300CA-D9CF-4426-A138-BDDEECC81899}"/>
              </a:ext>
            </a:extLst>
          </p:cNvPr>
          <p:cNvSpPr txBox="1"/>
          <p:nvPr/>
        </p:nvSpPr>
        <p:spPr>
          <a:xfrm>
            <a:off x="960939" y="4476894"/>
            <a:ext cx="2518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/>
              <a:t>조선국교제시말내탐서</a:t>
            </a:r>
            <a:endParaRPr lang="ko-KR" altLang="en-US" sz="16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EA10BBE-CB9C-4F46-8010-52305217E312}"/>
              </a:ext>
            </a:extLst>
          </p:cNvPr>
          <p:cNvSpPr/>
          <p:nvPr/>
        </p:nvSpPr>
        <p:spPr>
          <a:xfrm>
            <a:off x="683568" y="992057"/>
            <a:ext cx="5256584" cy="299518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2838ACF-6D11-4D0C-9EF6-F4BA63EDD3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8" y="2056201"/>
            <a:ext cx="321721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71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4" y="6597384"/>
            <a:ext cx="288000" cy="28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813DC-952F-494B-B8C8-718DF6BEE397}"/>
              </a:ext>
            </a:extLst>
          </p:cNvPr>
          <p:cNvSpPr txBox="1"/>
          <p:nvPr/>
        </p:nvSpPr>
        <p:spPr>
          <a:xfrm>
            <a:off x="827584" y="54699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accent1">
                    <a:lumMod val="75000"/>
                  </a:schemeClr>
                </a:solidFill>
              </a:rPr>
              <a:t>태정관지령</a:t>
            </a:r>
            <a:endParaRPr lang="ko-KR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52948-90DE-4E80-BC85-EF739D2C58D3}"/>
              </a:ext>
            </a:extLst>
          </p:cNvPr>
          <p:cNvSpPr txBox="1"/>
          <p:nvPr/>
        </p:nvSpPr>
        <p:spPr>
          <a:xfrm>
            <a:off x="4148800" y="2247737"/>
            <a:ext cx="4671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일본 최고 행정기구인 태정관이 내무성에 울릉도와 독도가 일본령이 아니라고 내린 지령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태정관은</a:t>
            </a:r>
            <a:r>
              <a:rPr lang="en-US" altLang="ko-KR" dirty="0"/>
              <a:t> 17</a:t>
            </a:r>
            <a:r>
              <a:rPr lang="ko-KR" altLang="en-US" dirty="0"/>
              <a:t>세기 </a:t>
            </a:r>
            <a:r>
              <a:rPr lang="ko-KR" altLang="ko-KR" dirty="0"/>
              <a:t>에도 막부와 조선 정부 간 교섭결과 울릉도와 독도가 일본 소속이 아님이 확인되었다고 판단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“</a:t>
            </a:r>
            <a:r>
              <a:rPr lang="ko-KR" altLang="ko-KR" dirty="0"/>
              <a:t>다케시마</a:t>
            </a:r>
            <a:r>
              <a:rPr lang="en-US" altLang="ko-KR" dirty="0"/>
              <a:t>(</a:t>
            </a:r>
            <a:r>
              <a:rPr lang="ko-KR" altLang="ko-KR" dirty="0"/>
              <a:t>울릉도</a:t>
            </a:r>
            <a:r>
              <a:rPr lang="en-US" altLang="ko-KR" dirty="0"/>
              <a:t>) </a:t>
            </a:r>
            <a:r>
              <a:rPr lang="ko-KR" altLang="ko-KR" dirty="0"/>
              <a:t>외 일도</a:t>
            </a:r>
            <a:r>
              <a:rPr lang="en-US" altLang="ko-KR" dirty="0"/>
              <a:t>(</a:t>
            </a:r>
            <a:r>
              <a:rPr lang="ko-KR" altLang="ko-KR" dirty="0"/>
              <a:t>一嶋</a:t>
            </a:r>
            <a:r>
              <a:rPr lang="en-US" altLang="ko-KR" dirty="0"/>
              <a:t>, </a:t>
            </a:r>
            <a:r>
              <a:rPr lang="ko-KR" altLang="ko-KR" dirty="0"/>
              <a:t>독도</a:t>
            </a:r>
            <a:r>
              <a:rPr lang="en-US" altLang="ko-KR" dirty="0"/>
              <a:t>)</a:t>
            </a:r>
            <a:r>
              <a:rPr lang="ko-KR" altLang="ko-KR" dirty="0"/>
              <a:t>의 건에 대해 </a:t>
            </a:r>
            <a:r>
              <a:rPr lang="ko-KR" altLang="ko-KR" dirty="0" err="1"/>
              <a:t>본방</a:t>
            </a:r>
            <a:r>
              <a:rPr lang="en-US" altLang="ko-KR" dirty="0"/>
              <a:t>(</a:t>
            </a:r>
            <a:r>
              <a:rPr lang="ko-KR" altLang="ko-KR" dirty="0"/>
              <a:t>本邦</a:t>
            </a:r>
            <a:r>
              <a:rPr lang="en-US" altLang="ko-KR" dirty="0"/>
              <a:t>, </a:t>
            </a:r>
            <a:r>
              <a:rPr lang="ko-KR" altLang="ko-KR" dirty="0"/>
              <a:t>일본</a:t>
            </a:r>
            <a:r>
              <a:rPr lang="en-US" altLang="ko-KR" dirty="0"/>
              <a:t>)</a:t>
            </a:r>
            <a:r>
              <a:rPr lang="ko-KR" altLang="ko-KR" dirty="0"/>
              <a:t>과는 관계가 없음을 명심할 것</a:t>
            </a:r>
            <a:r>
              <a:rPr lang="en-US" altLang="ko-KR" dirty="0"/>
              <a:t>”</a:t>
            </a:r>
            <a:r>
              <a:rPr lang="ko-KR" altLang="ko-KR" dirty="0"/>
              <a:t>이라</a:t>
            </a:r>
            <a:r>
              <a:rPr lang="en-US" altLang="ko-KR" dirty="0"/>
              <a:t> </a:t>
            </a:r>
            <a:r>
              <a:rPr lang="ko-KR" altLang="en-US" dirty="0"/>
              <a:t>내무성에 지시</a:t>
            </a:r>
            <a:endParaRPr lang="ko-KR" altLang="ko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300CA-D9CF-4426-A138-BDDEECC81899}"/>
              </a:ext>
            </a:extLst>
          </p:cNvPr>
          <p:cNvSpPr txBox="1"/>
          <p:nvPr/>
        </p:nvSpPr>
        <p:spPr>
          <a:xfrm>
            <a:off x="1358114" y="4869160"/>
            <a:ext cx="178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/>
              <a:t>태정관지령</a:t>
            </a:r>
            <a:endParaRPr lang="ko-KR" altLang="en-US" sz="16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EA10BBE-CB9C-4F46-8010-52305217E312}"/>
              </a:ext>
            </a:extLst>
          </p:cNvPr>
          <p:cNvSpPr/>
          <p:nvPr/>
        </p:nvSpPr>
        <p:spPr>
          <a:xfrm>
            <a:off x="683568" y="992057"/>
            <a:ext cx="4417560" cy="299518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가구, 카페트이(가) 표시된 사진&#10;&#10;자동 생성된 설명">
            <a:extLst>
              <a:ext uri="{FF2B5EF4-FFF2-40B4-BE49-F238E27FC236}">
                <a16:creationId xmlns:a16="http://schemas.microsoft.com/office/drawing/2014/main" id="{2A7B8422-BD77-4D7C-B0E9-DD6FC62EE8C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3384"/>
            <a:ext cx="3240360" cy="231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15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4" y="6597384"/>
            <a:ext cx="288000" cy="28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813DC-952F-494B-B8C8-718DF6BEE397}"/>
              </a:ext>
            </a:extLst>
          </p:cNvPr>
          <p:cNvSpPr txBox="1"/>
          <p:nvPr/>
        </p:nvSpPr>
        <p:spPr>
          <a:xfrm>
            <a:off x="827584" y="54699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1">
                    <a:lumMod val="75000"/>
                  </a:schemeClr>
                </a:solidFill>
              </a:rPr>
              <a:t>칙령 제 </a:t>
            </a:r>
            <a:r>
              <a:rPr lang="en-US" altLang="ko-KR" sz="2400" dirty="0">
                <a:solidFill>
                  <a:schemeClr val="accent1">
                    <a:lumMod val="75000"/>
                  </a:schemeClr>
                </a:solidFill>
              </a:rPr>
              <a:t>41</a:t>
            </a:r>
            <a:r>
              <a:rPr lang="ko-KR" altLang="en-US" sz="2400" dirty="0">
                <a:solidFill>
                  <a:schemeClr val="accent1">
                    <a:lumMod val="75000"/>
                  </a:schemeClr>
                </a:solidFill>
              </a:rPr>
              <a:t>호 반포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300CA-D9CF-4426-A138-BDDEECC81899}"/>
              </a:ext>
            </a:extLst>
          </p:cNvPr>
          <p:cNvSpPr txBox="1"/>
          <p:nvPr/>
        </p:nvSpPr>
        <p:spPr>
          <a:xfrm>
            <a:off x="1215559" y="4663783"/>
            <a:ext cx="198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칙령 제 </a:t>
            </a:r>
            <a:r>
              <a:rPr lang="en-US" altLang="ko-KR" sz="1600" dirty="0"/>
              <a:t>41</a:t>
            </a:r>
            <a:r>
              <a:rPr lang="ko-KR" altLang="en-US" sz="1600" dirty="0"/>
              <a:t>호 반포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EA10BBE-CB9C-4F46-8010-52305217E312}"/>
              </a:ext>
            </a:extLst>
          </p:cNvPr>
          <p:cNvSpPr/>
          <p:nvPr/>
        </p:nvSpPr>
        <p:spPr>
          <a:xfrm>
            <a:off x="683568" y="992057"/>
            <a:ext cx="4417560" cy="299518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450F7-41FC-416C-9F44-FAE9795BCC53}"/>
              </a:ext>
            </a:extLst>
          </p:cNvPr>
          <p:cNvSpPr txBox="1"/>
          <p:nvPr/>
        </p:nvSpPr>
        <p:spPr>
          <a:xfrm>
            <a:off x="4148800" y="2247737"/>
            <a:ext cx="4671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고종 황제는</a:t>
            </a:r>
            <a:r>
              <a:rPr lang="en-US" altLang="ko-KR" dirty="0"/>
              <a:t> ‘</a:t>
            </a:r>
            <a:r>
              <a:rPr lang="ko-KR" altLang="ko-KR" dirty="0"/>
              <a:t>울릉도</a:t>
            </a:r>
            <a:r>
              <a:rPr lang="en-US" altLang="ko-KR" dirty="0"/>
              <a:t>(</a:t>
            </a:r>
            <a:r>
              <a:rPr lang="ko-KR" altLang="ko-KR" dirty="0"/>
              <a:t>欝陵島</a:t>
            </a:r>
            <a:r>
              <a:rPr lang="en-US" altLang="ko-KR" dirty="0"/>
              <a:t>)</a:t>
            </a:r>
            <a:r>
              <a:rPr lang="ko-KR" altLang="ko-KR" dirty="0"/>
              <a:t>를 울도</a:t>
            </a:r>
            <a:r>
              <a:rPr lang="en-US" altLang="ko-KR" dirty="0"/>
              <a:t>(</a:t>
            </a:r>
            <a:r>
              <a:rPr lang="ko-KR" altLang="ko-KR" dirty="0"/>
              <a:t>欝島</a:t>
            </a:r>
            <a:r>
              <a:rPr lang="en-US" altLang="ko-KR" dirty="0"/>
              <a:t>)</a:t>
            </a:r>
            <a:r>
              <a:rPr lang="ko-KR" altLang="ko-KR" dirty="0"/>
              <a:t>로 개칭하고 도감을 군수로 개정한 건</a:t>
            </a:r>
            <a:r>
              <a:rPr lang="en-US" altLang="ko-KR" dirty="0"/>
              <a:t>’</a:t>
            </a:r>
            <a:r>
              <a:rPr lang="ko-KR" altLang="ko-KR" dirty="0"/>
              <a:t>을 제정 반포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칙령 제</a:t>
            </a:r>
            <a:r>
              <a:rPr lang="en-US" altLang="ko-KR" dirty="0"/>
              <a:t>2</a:t>
            </a:r>
            <a:r>
              <a:rPr lang="ko-KR" altLang="ko-KR" dirty="0"/>
              <a:t>조에 </a:t>
            </a:r>
            <a:r>
              <a:rPr lang="ko-KR" altLang="ko-KR" dirty="0" err="1"/>
              <a:t>울도군의</a:t>
            </a:r>
            <a:r>
              <a:rPr lang="ko-KR" altLang="ko-KR" dirty="0"/>
              <a:t> 관할 구역으로 울릉전도</a:t>
            </a:r>
            <a:r>
              <a:rPr lang="en-US" altLang="ko-KR" dirty="0"/>
              <a:t>(</a:t>
            </a:r>
            <a:r>
              <a:rPr lang="ko-KR" altLang="ko-KR" dirty="0"/>
              <a:t>欝陵全島</a:t>
            </a:r>
            <a:r>
              <a:rPr lang="en-US" altLang="ko-KR" dirty="0"/>
              <a:t>), </a:t>
            </a:r>
            <a:r>
              <a:rPr lang="ko-KR" altLang="ko-KR" dirty="0"/>
              <a:t>죽도</a:t>
            </a:r>
            <a:r>
              <a:rPr lang="en-US" altLang="ko-KR" dirty="0"/>
              <a:t>(</a:t>
            </a:r>
            <a:r>
              <a:rPr lang="ko-KR" altLang="ko-KR" dirty="0"/>
              <a:t>竹島</a:t>
            </a:r>
            <a:r>
              <a:rPr lang="en-US" altLang="ko-KR" dirty="0"/>
              <a:t>)</a:t>
            </a:r>
            <a:r>
              <a:rPr lang="ko-KR" altLang="ko-KR" dirty="0"/>
              <a:t>와 함께 석도</a:t>
            </a:r>
            <a:r>
              <a:rPr lang="en-US" altLang="ko-KR" dirty="0"/>
              <a:t>(</a:t>
            </a:r>
            <a:r>
              <a:rPr lang="ko-KR" altLang="ko-KR" dirty="0"/>
              <a:t>石島</a:t>
            </a:r>
            <a:r>
              <a:rPr lang="en-US" altLang="ko-KR" dirty="0"/>
              <a:t>, </a:t>
            </a:r>
            <a:r>
              <a:rPr lang="ko-KR" altLang="ko-KR" dirty="0"/>
              <a:t>독도</a:t>
            </a:r>
            <a:r>
              <a:rPr lang="en-US" altLang="ko-KR" dirty="0"/>
              <a:t>)</a:t>
            </a:r>
            <a:r>
              <a:rPr lang="ko-KR" altLang="ko-KR" dirty="0"/>
              <a:t>를 규정하여 독도가 </a:t>
            </a:r>
            <a:r>
              <a:rPr lang="ko-KR" altLang="ko-KR" dirty="0" err="1"/>
              <a:t>울도군의</a:t>
            </a:r>
            <a:r>
              <a:rPr lang="ko-KR" altLang="ko-KR" dirty="0"/>
              <a:t> 관할임을 </a:t>
            </a:r>
            <a:r>
              <a:rPr lang="ko-KR" altLang="en-US" dirty="0"/>
              <a:t>명시</a:t>
            </a:r>
            <a:endParaRPr lang="ko-KR" altLang="ko-KR" dirty="0"/>
          </a:p>
        </p:txBody>
      </p:sp>
      <p:pic>
        <p:nvPicPr>
          <p:cNvPr id="11" name="그림 10" descr="텍스트이(가) 표시된 사진&#10;&#10;자동 생성된 설명">
            <a:extLst>
              <a:ext uri="{FF2B5EF4-FFF2-40B4-BE49-F238E27FC236}">
                <a16:creationId xmlns:a16="http://schemas.microsoft.com/office/drawing/2014/main" id="{49107CCE-2803-4902-8DDF-A421C450CA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87519"/>
            <a:ext cx="3264377" cy="20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27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4" y="6597384"/>
            <a:ext cx="288000" cy="28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813DC-952F-494B-B8C8-718DF6BEE397}"/>
              </a:ext>
            </a:extLst>
          </p:cNvPr>
          <p:cNvSpPr txBox="1"/>
          <p:nvPr/>
        </p:nvSpPr>
        <p:spPr>
          <a:xfrm>
            <a:off x="827584" y="54699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accent1">
                    <a:lumMod val="75000"/>
                  </a:schemeClr>
                </a:solidFill>
              </a:rPr>
              <a:t>시마네현고시</a:t>
            </a:r>
            <a:r>
              <a:rPr lang="ko-KR" altLang="en-US" sz="2400" dirty="0">
                <a:solidFill>
                  <a:schemeClr val="accent1">
                    <a:lumMod val="75000"/>
                  </a:schemeClr>
                </a:solidFill>
              </a:rPr>
              <a:t> 제</a:t>
            </a:r>
            <a:r>
              <a:rPr lang="en-US" altLang="ko-KR" sz="2400" dirty="0">
                <a:solidFill>
                  <a:schemeClr val="accent1">
                    <a:lumMod val="75000"/>
                  </a:schemeClr>
                </a:solidFill>
              </a:rPr>
              <a:t>40</a:t>
            </a:r>
            <a:r>
              <a:rPr lang="ko-KR" altLang="en-US" sz="2400" dirty="0">
                <a:solidFill>
                  <a:schemeClr val="accent1">
                    <a:lumMod val="75000"/>
                  </a:schemeClr>
                </a:solidFill>
              </a:rPr>
              <a:t>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300CA-D9CF-4426-A138-BDDEECC81899}"/>
              </a:ext>
            </a:extLst>
          </p:cNvPr>
          <p:cNvSpPr txBox="1"/>
          <p:nvPr/>
        </p:nvSpPr>
        <p:spPr>
          <a:xfrm>
            <a:off x="1115616" y="472514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/>
              <a:t>시마네현고시</a:t>
            </a:r>
            <a:r>
              <a:rPr lang="ko-KR" altLang="en-US" sz="1600" dirty="0"/>
              <a:t> 제 </a:t>
            </a:r>
            <a:r>
              <a:rPr lang="en-US" altLang="ko-KR" sz="1600" dirty="0"/>
              <a:t>40</a:t>
            </a:r>
            <a:r>
              <a:rPr lang="ko-KR" altLang="en-US" sz="1600" dirty="0"/>
              <a:t>호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EA10BBE-CB9C-4F46-8010-52305217E312}"/>
              </a:ext>
            </a:extLst>
          </p:cNvPr>
          <p:cNvSpPr/>
          <p:nvPr/>
        </p:nvSpPr>
        <p:spPr>
          <a:xfrm>
            <a:off x="683568" y="992057"/>
            <a:ext cx="4417560" cy="299518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450F7-41FC-416C-9F44-FAE9795BCC53}"/>
              </a:ext>
            </a:extLst>
          </p:cNvPr>
          <p:cNvSpPr txBox="1"/>
          <p:nvPr/>
        </p:nvSpPr>
        <p:spPr>
          <a:xfrm>
            <a:off x="4104588" y="2236278"/>
            <a:ext cx="4872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일본</a:t>
            </a:r>
            <a:r>
              <a:rPr lang="ko-KR" altLang="en-US" dirty="0"/>
              <a:t>이 </a:t>
            </a:r>
            <a:r>
              <a:rPr lang="ko-KR" altLang="ko-KR" dirty="0"/>
              <a:t>러시아와 전쟁 과정에서 동해에서의 해전을 위한 군사적 필요성에 의</a:t>
            </a:r>
            <a:r>
              <a:rPr lang="ko-KR" altLang="en-US" dirty="0"/>
              <a:t>해 </a:t>
            </a:r>
            <a:r>
              <a:rPr lang="ko-KR" altLang="ko-KR" dirty="0"/>
              <a:t>독도를 무주지라 주장</a:t>
            </a:r>
            <a:r>
              <a:rPr lang="ko-KR" altLang="en-US" dirty="0"/>
              <a:t>하며 </a:t>
            </a:r>
            <a:r>
              <a:rPr lang="ko-KR" altLang="ko-KR" dirty="0"/>
              <a:t>영토편입</a:t>
            </a:r>
            <a:r>
              <a:rPr lang="en-US" altLang="ko-KR" dirty="0"/>
              <a:t> </a:t>
            </a:r>
            <a:r>
              <a:rPr lang="ko-KR" altLang="en-US" dirty="0"/>
              <a:t>시도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이는 </a:t>
            </a:r>
            <a:r>
              <a:rPr lang="ko-KR" altLang="ko-KR" dirty="0"/>
              <a:t>일본의 우리나라 국권에 대한 단계적 침탈 과정의 일환</a:t>
            </a:r>
            <a:r>
              <a:rPr lang="ko-KR" altLang="en-US" dirty="0"/>
              <a:t>이며 </a:t>
            </a:r>
            <a:r>
              <a:rPr lang="ko-KR" altLang="ko-KR" dirty="0"/>
              <a:t>독도 영유권을 침해한 불법행위</a:t>
            </a:r>
          </a:p>
        </p:txBody>
      </p:sp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3F21633E-56BC-4D52-B986-C7DB067D0C4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36278"/>
            <a:ext cx="3456384" cy="227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10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4" y="6597384"/>
            <a:ext cx="288000" cy="28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813DC-952F-494B-B8C8-718DF6BEE397}"/>
              </a:ext>
            </a:extLst>
          </p:cNvPr>
          <p:cNvSpPr txBox="1"/>
          <p:nvPr/>
        </p:nvSpPr>
        <p:spPr>
          <a:xfrm>
            <a:off x="803573" y="259487"/>
            <a:ext cx="487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>
                <a:solidFill>
                  <a:schemeClr val="accent1">
                    <a:lumMod val="75000"/>
                  </a:schemeClr>
                </a:solidFill>
              </a:rPr>
              <a:t>울도군수</a:t>
            </a:r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altLang="en-US" sz="2000" dirty="0" err="1">
                <a:solidFill>
                  <a:schemeClr val="accent1">
                    <a:lumMod val="75000"/>
                  </a:schemeClr>
                </a:solidFill>
              </a:rPr>
              <a:t>심흥택</a:t>
            </a:r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</a:rPr>
              <a:t> 보고서</a:t>
            </a:r>
            <a:endParaRPr lang="en-US" altLang="ko-KR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</a:rPr>
              <a:t>의정부 참정대신 지령 제</a:t>
            </a:r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</a:rPr>
              <a:t>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300CA-D9CF-4426-A138-BDDEECC81899}"/>
              </a:ext>
            </a:extLst>
          </p:cNvPr>
          <p:cNvSpPr txBox="1"/>
          <p:nvPr/>
        </p:nvSpPr>
        <p:spPr>
          <a:xfrm>
            <a:off x="950591" y="436510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보고서 및 지령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EA10BBE-CB9C-4F46-8010-52305217E312}"/>
              </a:ext>
            </a:extLst>
          </p:cNvPr>
          <p:cNvSpPr/>
          <p:nvPr/>
        </p:nvSpPr>
        <p:spPr>
          <a:xfrm>
            <a:off x="683568" y="992057"/>
            <a:ext cx="5112568" cy="299518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450F7-41FC-416C-9F44-FAE9795BCC53}"/>
              </a:ext>
            </a:extLst>
          </p:cNvPr>
          <p:cNvSpPr txBox="1"/>
          <p:nvPr/>
        </p:nvSpPr>
        <p:spPr>
          <a:xfrm>
            <a:off x="4091945" y="1628800"/>
            <a:ext cx="48725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  <a:r>
              <a:rPr lang="ko-KR" altLang="ko-KR" dirty="0"/>
              <a:t>월</a:t>
            </a:r>
            <a:r>
              <a:rPr lang="en-US" altLang="ko-KR" dirty="0"/>
              <a:t>. </a:t>
            </a:r>
            <a:r>
              <a:rPr lang="ko-KR" altLang="ko-KR" dirty="0" err="1"/>
              <a:t>울도군수</a:t>
            </a:r>
            <a:r>
              <a:rPr lang="ko-KR" altLang="ko-KR" dirty="0"/>
              <a:t> </a:t>
            </a:r>
            <a:r>
              <a:rPr lang="ko-KR" altLang="ko-KR" dirty="0" err="1"/>
              <a:t>심흥택</a:t>
            </a:r>
            <a:r>
              <a:rPr lang="ko-KR" altLang="ko-KR" dirty="0"/>
              <a:t> 보고서 </a:t>
            </a:r>
            <a:r>
              <a:rPr lang="en-US" altLang="ko-KR" dirty="0"/>
              <a:t>1906</a:t>
            </a:r>
          </a:p>
          <a:p>
            <a:endParaRPr lang="ko-KR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 err="1"/>
              <a:t>울도군수</a:t>
            </a:r>
            <a:r>
              <a:rPr lang="ko-KR" altLang="ko-KR" dirty="0"/>
              <a:t> </a:t>
            </a:r>
            <a:r>
              <a:rPr lang="ko-KR" altLang="ko-KR" dirty="0" err="1"/>
              <a:t>심흥택이</a:t>
            </a:r>
            <a:r>
              <a:rPr lang="ko-KR" altLang="ko-KR" dirty="0"/>
              <a:t> 울릉도를 방문한 일본 </a:t>
            </a:r>
            <a:r>
              <a:rPr lang="ko-KR" altLang="ko-KR" dirty="0" err="1"/>
              <a:t>시마네현</a:t>
            </a:r>
            <a:r>
              <a:rPr lang="ko-KR" altLang="ko-KR" dirty="0"/>
              <a:t> 관민 조사단으로부터 일본이 독도를 영토 편입했다는 소식을 듣고</a:t>
            </a:r>
            <a:r>
              <a:rPr lang="en-US" altLang="ko-KR" dirty="0"/>
              <a:t>, </a:t>
            </a:r>
            <a:r>
              <a:rPr lang="ko-KR" altLang="ko-KR" dirty="0"/>
              <a:t>강원도 관찰사와 내부에 보고한 문서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“</a:t>
            </a:r>
            <a:r>
              <a:rPr lang="ko-KR" altLang="ko-KR" dirty="0" err="1"/>
              <a:t>본군</a:t>
            </a:r>
            <a:r>
              <a:rPr lang="ko-KR" altLang="ko-KR" dirty="0"/>
              <a:t> 소속 독도</a:t>
            </a:r>
            <a:r>
              <a:rPr lang="en-US" altLang="ko-KR" dirty="0"/>
              <a:t>”</a:t>
            </a:r>
            <a:r>
              <a:rPr lang="ko-KR" altLang="ko-KR" dirty="0"/>
              <a:t>라고 하여 독도가 </a:t>
            </a:r>
            <a:r>
              <a:rPr lang="ko-KR" altLang="ko-KR" dirty="0" err="1"/>
              <a:t>울도군의</a:t>
            </a:r>
            <a:r>
              <a:rPr lang="ko-KR" altLang="ko-KR" dirty="0"/>
              <a:t> 관할임</a:t>
            </a:r>
            <a:r>
              <a:rPr lang="ko-KR" altLang="en-US" dirty="0"/>
              <a:t>을 명시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ko-KR" dirty="0"/>
          </a:p>
          <a:p>
            <a:r>
              <a:rPr lang="en-US" altLang="ko-KR" dirty="0"/>
              <a:t>5</a:t>
            </a:r>
            <a:r>
              <a:rPr lang="ko-KR" altLang="ko-KR" dirty="0"/>
              <a:t>월</a:t>
            </a:r>
            <a:r>
              <a:rPr lang="en-US" altLang="ko-KR" dirty="0"/>
              <a:t>. </a:t>
            </a:r>
            <a:r>
              <a:rPr lang="ko-KR" altLang="ko-KR" dirty="0"/>
              <a:t>의정부 참정대신 지령 제</a:t>
            </a:r>
            <a:r>
              <a:rPr lang="en-US" altLang="ko-KR" dirty="0"/>
              <a:t>3</a:t>
            </a:r>
            <a:r>
              <a:rPr lang="ko-KR" altLang="ko-KR" dirty="0"/>
              <a:t>호</a:t>
            </a:r>
            <a:endParaRPr lang="en-US" altLang="ko-KR" dirty="0"/>
          </a:p>
          <a:p>
            <a:endParaRPr lang="ko-KR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의정부에서 일본의 독도 영토 편입을 부인하는 지령을 내</a:t>
            </a:r>
            <a:r>
              <a:rPr lang="ko-KR" altLang="en-US" dirty="0"/>
              <a:t>림</a:t>
            </a:r>
            <a:r>
              <a:rPr lang="ko-KR" altLang="ko-KR" dirty="0"/>
              <a:t> 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강원도 관찰사로부터 일본이 독도를 영토 편입했다는 보고를 접하고</a:t>
            </a:r>
            <a:r>
              <a:rPr lang="en-US" altLang="ko-KR" dirty="0"/>
              <a:t>, </a:t>
            </a:r>
            <a:r>
              <a:rPr lang="ko-KR" altLang="ko-KR" dirty="0"/>
              <a:t>일본의 독도 편입을 부인하는 </a:t>
            </a:r>
            <a:r>
              <a:rPr lang="ko-KR" altLang="en-US" dirty="0"/>
              <a:t>지령을 내림</a:t>
            </a:r>
            <a:endParaRPr lang="ko-KR" altLang="ko-KR" dirty="0"/>
          </a:p>
        </p:txBody>
      </p:sp>
      <p:pic>
        <p:nvPicPr>
          <p:cNvPr id="6" name="그림 5" descr="커튼, 카페트이(가) 표시된 사진&#10;&#10;자동 생성된 설명">
            <a:extLst>
              <a:ext uri="{FF2B5EF4-FFF2-40B4-BE49-F238E27FC236}">
                <a16:creationId xmlns:a16="http://schemas.microsoft.com/office/drawing/2014/main" id="{014388B3-1385-4C38-A534-54A549AAE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06" y="2102082"/>
            <a:ext cx="2936572" cy="20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68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4" y="6597384"/>
            <a:ext cx="288000" cy="28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813DC-952F-494B-B8C8-718DF6BEE397}"/>
              </a:ext>
            </a:extLst>
          </p:cNvPr>
          <p:cNvSpPr txBox="1"/>
          <p:nvPr/>
        </p:nvSpPr>
        <p:spPr>
          <a:xfrm>
            <a:off x="755576" y="270499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</a:rPr>
              <a:t>연합국최고사령관 각서</a:t>
            </a:r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</a:rPr>
              <a:t>(SCAPIN) </a:t>
            </a:r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</a:rPr>
              <a:t>제</a:t>
            </a:r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</a:rPr>
              <a:t>677</a:t>
            </a:r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</a:rPr>
              <a:t>호</a:t>
            </a:r>
            <a:endParaRPr lang="en-US" altLang="ko-KR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</a:rPr>
              <a:t>연합국최고사령관 각서</a:t>
            </a:r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</a:rPr>
              <a:t>(SCAPIN)</a:t>
            </a:r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</a:rPr>
              <a:t> 제</a:t>
            </a:r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</a:rPr>
              <a:t>1033</a:t>
            </a:r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</a:rPr>
              <a:t>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300CA-D9CF-4426-A138-BDDEECC81899}"/>
              </a:ext>
            </a:extLst>
          </p:cNvPr>
          <p:cNvSpPr txBox="1"/>
          <p:nvPr/>
        </p:nvSpPr>
        <p:spPr>
          <a:xfrm>
            <a:off x="584053" y="4869160"/>
            <a:ext cx="2961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(SCAPIN) </a:t>
            </a:r>
            <a:r>
              <a:rPr lang="ko-KR" altLang="en-US" sz="1600" dirty="0"/>
              <a:t>제 </a:t>
            </a:r>
            <a:r>
              <a:rPr lang="en-US" altLang="ko-KR" sz="1600" dirty="0"/>
              <a:t>677</a:t>
            </a:r>
            <a:r>
              <a:rPr lang="ko-KR" altLang="en-US" sz="1600" dirty="0" err="1"/>
              <a:t>호관련</a:t>
            </a:r>
            <a:r>
              <a:rPr lang="ko-KR" altLang="en-US" sz="1600" dirty="0"/>
              <a:t> 지도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EA10BBE-CB9C-4F46-8010-52305217E312}"/>
              </a:ext>
            </a:extLst>
          </p:cNvPr>
          <p:cNvSpPr/>
          <p:nvPr/>
        </p:nvSpPr>
        <p:spPr>
          <a:xfrm>
            <a:off x="683568" y="992057"/>
            <a:ext cx="6552728" cy="299518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450F7-41FC-416C-9F44-FAE9795BCC53}"/>
              </a:ext>
            </a:extLst>
          </p:cNvPr>
          <p:cNvSpPr txBox="1"/>
          <p:nvPr/>
        </p:nvSpPr>
        <p:spPr>
          <a:xfrm>
            <a:off x="3779912" y="1988840"/>
            <a:ext cx="50405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altLang="ko-KR" dirty="0"/>
              <a:t>1</a:t>
            </a:r>
            <a:r>
              <a:rPr lang="ko-KR" altLang="en-US" dirty="0"/>
              <a:t>월 </a:t>
            </a:r>
            <a:r>
              <a:rPr lang="en-US" altLang="ko-KR" dirty="0"/>
              <a:t>29</a:t>
            </a:r>
            <a:r>
              <a:rPr lang="ko-KR" altLang="en-US" dirty="0" err="1"/>
              <a:t>일연합국최고사령관</a:t>
            </a:r>
            <a:r>
              <a:rPr lang="ko-KR" altLang="en-US" dirty="0"/>
              <a:t> 각서</a:t>
            </a:r>
            <a:r>
              <a:rPr lang="en-US" altLang="ko-KR" dirty="0"/>
              <a:t>(SCAPIN)</a:t>
            </a:r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제</a:t>
            </a:r>
            <a:r>
              <a:rPr lang="en-US" altLang="ko-KR" dirty="0"/>
              <a:t>2</a:t>
            </a:r>
            <a:r>
              <a:rPr lang="ko-KR" altLang="ko-KR" dirty="0"/>
              <a:t>차 세계대전 종전 후 일본의 통치 행정범위에서 독도를 제외시킨 각서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연합국 최고사령관</a:t>
            </a:r>
            <a:r>
              <a:rPr lang="ko-KR" altLang="en-US" dirty="0"/>
              <a:t>이 </a:t>
            </a:r>
            <a:r>
              <a:rPr lang="ko-KR" altLang="ko-KR" dirty="0"/>
              <a:t>일본의 영역에서 “울릉도</a:t>
            </a:r>
            <a:r>
              <a:rPr lang="en-US" altLang="ko-KR" dirty="0"/>
              <a:t>, </a:t>
            </a:r>
            <a:r>
              <a:rPr lang="ko-KR" altLang="ko-KR" dirty="0" err="1"/>
              <a:t>리앙쿠르암</a:t>
            </a:r>
            <a:r>
              <a:rPr lang="en-US" altLang="ko-KR" dirty="0"/>
              <a:t>(</a:t>
            </a:r>
            <a:r>
              <a:rPr lang="ko-KR" altLang="ko-KR" dirty="0"/>
              <a:t>독도</a:t>
            </a:r>
            <a:r>
              <a:rPr lang="en-US" altLang="ko-KR" dirty="0"/>
              <a:t>)</a:t>
            </a:r>
            <a:r>
              <a:rPr lang="ko-KR" altLang="ko-KR" dirty="0"/>
              <a:t>과 제주도는 제외된다</a:t>
            </a:r>
            <a:r>
              <a:rPr lang="en-US" altLang="ko-KR" dirty="0"/>
              <a:t>.”</a:t>
            </a:r>
            <a:r>
              <a:rPr lang="ko-KR" altLang="ko-KR" dirty="0"/>
              <a:t>라고 규정</a:t>
            </a:r>
            <a:endParaRPr lang="en-US" altLang="ko-KR" dirty="0"/>
          </a:p>
          <a:p>
            <a:r>
              <a:rPr lang="en-US" altLang="ko-KR" dirty="0"/>
              <a:t>   </a:t>
            </a:r>
          </a:p>
          <a:p>
            <a:r>
              <a:rPr lang="en-US" altLang="ko-KR" dirty="0"/>
              <a:t>   6</a:t>
            </a:r>
            <a:r>
              <a:rPr lang="ko-KR" altLang="ko-KR" dirty="0"/>
              <a:t>월</a:t>
            </a:r>
            <a:r>
              <a:rPr lang="en-US" altLang="ko-KR" dirty="0"/>
              <a:t> 22</a:t>
            </a:r>
            <a:r>
              <a:rPr lang="ko-KR" altLang="ko-KR" dirty="0"/>
              <a:t>일</a:t>
            </a:r>
            <a:r>
              <a:rPr lang="en-US" altLang="ko-KR" dirty="0"/>
              <a:t>. </a:t>
            </a:r>
            <a:r>
              <a:rPr lang="ko-KR" altLang="ko-KR" dirty="0"/>
              <a:t>연합국최고사령관 각서</a:t>
            </a:r>
            <a:r>
              <a:rPr lang="en-US" altLang="ko-KR" dirty="0"/>
              <a:t>(SCAPIN)</a:t>
            </a:r>
          </a:p>
          <a:p>
            <a:r>
              <a:rPr lang="en-US" altLang="ko-K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연합국 최고사령관이</a:t>
            </a:r>
            <a:r>
              <a:rPr lang="en-US" altLang="ko-KR" dirty="0"/>
              <a:t> SCAPIN </a:t>
            </a:r>
            <a:r>
              <a:rPr lang="ko-KR" altLang="ko-KR" dirty="0"/>
              <a:t>제</a:t>
            </a:r>
            <a:r>
              <a:rPr lang="en-US" altLang="ko-KR" dirty="0"/>
              <a:t>677</a:t>
            </a:r>
            <a:r>
              <a:rPr lang="ko-KR" altLang="ko-KR" dirty="0"/>
              <a:t>호에 이어 일본의 선박 및 국민이 독도 또는 독도 주변</a:t>
            </a:r>
            <a:r>
              <a:rPr lang="en-US" altLang="ko-KR" dirty="0"/>
              <a:t> 12</a:t>
            </a:r>
            <a:r>
              <a:rPr lang="ko-KR" altLang="ko-KR" dirty="0"/>
              <a:t>해리 이내에 접근하는 것을 금지한 각서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631F743-583B-4470-B7D5-A78EB2277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96" y="2156491"/>
            <a:ext cx="3196891" cy="244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5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4" y="6597384"/>
            <a:ext cx="288000" cy="28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813DC-952F-494B-B8C8-718DF6BEE397}"/>
              </a:ext>
            </a:extLst>
          </p:cNvPr>
          <p:cNvSpPr txBox="1"/>
          <p:nvPr/>
        </p:nvSpPr>
        <p:spPr>
          <a:xfrm>
            <a:off x="827584" y="54699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solidFill>
                  <a:schemeClr val="accent1">
                    <a:lumMod val="75000"/>
                  </a:schemeClr>
                </a:solidFill>
              </a:rPr>
              <a:t>샌프란시스코 강화조약</a:t>
            </a:r>
            <a:endParaRPr lang="ko-KR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300CA-D9CF-4426-A138-BDDEECC81899}"/>
              </a:ext>
            </a:extLst>
          </p:cNvPr>
          <p:cNvSpPr txBox="1"/>
          <p:nvPr/>
        </p:nvSpPr>
        <p:spPr>
          <a:xfrm>
            <a:off x="938764" y="4828798"/>
            <a:ext cx="270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/>
              <a:t>샌프란시스코 강화조약</a:t>
            </a:r>
            <a:endParaRPr lang="ko-KR" altLang="en-US" sz="16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EA10BBE-CB9C-4F46-8010-52305217E312}"/>
              </a:ext>
            </a:extLst>
          </p:cNvPr>
          <p:cNvSpPr/>
          <p:nvPr/>
        </p:nvSpPr>
        <p:spPr>
          <a:xfrm>
            <a:off x="683568" y="992057"/>
            <a:ext cx="4417560" cy="299518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450F7-41FC-416C-9F44-FAE9795BCC53}"/>
              </a:ext>
            </a:extLst>
          </p:cNvPr>
          <p:cNvSpPr txBox="1"/>
          <p:nvPr/>
        </p:nvSpPr>
        <p:spPr>
          <a:xfrm>
            <a:off x="4283968" y="2169132"/>
            <a:ext cx="4671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제</a:t>
            </a:r>
            <a:r>
              <a:rPr lang="en-US" altLang="ko-KR" dirty="0"/>
              <a:t>2</a:t>
            </a:r>
            <a:r>
              <a:rPr lang="ko-KR" altLang="ko-KR" dirty="0"/>
              <a:t>차 세계대전을 종결하면서 연합국과 일본이 체결한 조약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제</a:t>
            </a:r>
            <a:r>
              <a:rPr lang="en-US" altLang="ko-KR" dirty="0"/>
              <a:t>2</a:t>
            </a:r>
            <a:r>
              <a:rPr lang="ko-KR" altLang="ko-KR" dirty="0"/>
              <a:t>조에서</a:t>
            </a:r>
            <a:r>
              <a:rPr lang="en-US" altLang="ko-KR" dirty="0"/>
              <a:t> “</a:t>
            </a:r>
            <a:r>
              <a:rPr lang="ko-KR" altLang="ko-KR" dirty="0"/>
              <a:t>일본은 한국의 독립을 인정하고</a:t>
            </a:r>
            <a:r>
              <a:rPr lang="en-US" altLang="ko-KR" dirty="0"/>
              <a:t>, </a:t>
            </a:r>
            <a:r>
              <a:rPr lang="ko-KR" altLang="ko-KR" dirty="0"/>
              <a:t>제주도</a:t>
            </a:r>
            <a:r>
              <a:rPr lang="en-US" altLang="ko-KR" dirty="0"/>
              <a:t>, </a:t>
            </a:r>
            <a:r>
              <a:rPr lang="ko-KR" altLang="ko-KR" dirty="0"/>
              <a:t>거문도 및 울릉도를 포함한 한국에 대한 모든 권리</a:t>
            </a:r>
            <a:r>
              <a:rPr lang="en-US" altLang="ko-KR" dirty="0"/>
              <a:t>, </a:t>
            </a:r>
            <a:r>
              <a:rPr lang="ko-KR" altLang="ko-KR" dirty="0" err="1"/>
              <a:t>권원</a:t>
            </a:r>
            <a:r>
              <a:rPr lang="ko-KR" altLang="ko-KR" dirty="0"/>
              <a:t> 및 청구권을 포기한다</a:t>
            </a:r>
            <a:r>
              <a:rPr lang="en-US" altLang="ko-KR" dirty="0"/>
              <a:t>.” </a:t>
            </a:r>
            <a:r>
              <a:rPr lang="ko-KR" altLang="ko-KR" dirty="0"/>
              <a:t>라고</a:t>
            </a:r>
            <a:r>
              <a:rPr lang="en-US" altLang="ko-KR" dirty="0"/>
              <a:t> </a:t>
            </a:r>
            <a:r>
              <a:rPr lang="ko-KR" altLang="en-US" dirty="0"/>
              <a:t>규정</a:t>
            </a:r>
            <a:endParaRPr lang="ko-KR" altLang="ko-KR" dirty="0"/>
          </a:p>
        </p:txBody>
      </p:sp>
      <p:pic>
        <p:nvPicPr>
          <p:cNvPr id="8" name="그림 7" descr="사람, 가장, 사진, 서있는이(가) 표시된 사진&#10;&#10;자동 생성된 설명">
            <a:extLst>
              <a:ext uri="{FF2B5EF4-FFF2-40B4-BE49-F238E27FC236}">
                <a16:creationId xmlns:a16="http://schemas.microsoft.com/office/drawing/2014/main" id="{B8D3F46F-23D8-4639-B3F4-74AC8D7514F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0" y="2165831"/>
            <a:ext cx="3477982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5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80000">
              <a:schemeClr val="tx2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/>
          <p:cNvGrpSpPr/>
          <p:nvPr/>
        </p:nvGrpSpPr>
        <p:grpSpPr>
          <a:xfrm>
            <a:off x="1979712" y="1268760"/>
            <a:ext cx="3456384" cy="576064"/>
            <a:chOff x="1403648" y="1268760"/>
            <a:chExt cx="3456384" cy="576064"/>
          </a:xfrm>
        </p:grpSpPr>
        <p:sp>
          <p:nvSpPr>
            <p:cNvPr id="8" name="TextBox 7"/>
            <p:cNvSpPr txBox="1"/>
            <p:nvPr/>
          </p:nvSpPr>
          <p:spPr>
            <a:xfrm>
              <a:off x="1403648" y="1268760"/>
              <a:ext cx="3456384" cy="483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2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KBIZ한마음명조 M" pitchFamily="18" charset="-127"/>
                  <a:ea typeface="KBIZ한마음명조 M" pitchFamily="18" charset="-127"/>
                </a:rPr>
                <a:t>CONTENTS</a:t>
              </a:r>
              <a:endPara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KBIZ한마음명조 M" pitchFamily="18" charset="-127"/>
                <a:ea typeface="KBIZ한마음명조 M" pitchFamily="18" charset="-127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2267944" y="1844824"/>
              <a:ext cx="1728000" cy="0"/>
            </a:xfrm>
            <a:prstGeom prst="line">
              <a:avLst/>
            </a:prstGeom>
            <a:ln>
              <a:solidFill>
                <a:schemeClr val="accent2">
                  <a:lumMod val="50000"/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1979712" y="1460226"/>
            <a:ext cx="4176464" cy="3645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KBIZ한마음명조 M" pitchFamily="18" charset="-127"/>
              <a:ea typeface="KBIZ한마음명조 M" pitchFamily="18" charset="-127"/>
            </a:endParaRPr>
          </a:p>
          <a:p>
            <a:pPr marL="514350" indent="-514350">
              <a:lnSpc>
                <a:spcPct val="300000"/>
              </a:lnSpc>
              <a:buFont typeface="+mj-lt"/>
              <a:buAutoNum type="romanUcPeriod"/>
            </a:pP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KBIZ한마음명조 M" pitchFamily="18" charset="-127"/>
                <a:ea typeface="KBIZ한마음명조 M" pitchFamily="18" charset="-127"/>
              </a:rPr>
              <a:t>우리 땅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KBIZ한마음명조 M" pitchFamily="18" charset="-127"/>
                <a:ea typeface="KBIZ한마음명조 M" pitchFamily="18" charset="-127"/>
              </a:rPr>
              <a:t>, 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KBIZ한마음명조 M" pitchFamily="18" charset="-127"/>
                <a:ea typeface="KBIZ한마음명조 M" pitchFamily="18" charset="-127"/>
              </a:rPr>
              <a:t>독도</a:t>
            </a:r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KBIZ한마음명조 M" pitchFamily="18" charset="-127"/>
              <a:ea typeface="KBIZ한마음명조 M" pitchFamily="18" charset="-127"/>
            </a:endParaRPr>
          </a:p>
          <a:p>
            <a:pPr marL="514350" indent="-514350">
              <a:lnSpc>
                <a:spcPct val="300000"/>
              </a:lnSpc>
              <a:buFont typeface="+mj-lt"/>
              <a:buAutoNum type="romanUcPeriod"/>
            </a:pP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KBIZ한마음명조 M" pitchFamily="18" charset="-127"/>
                <a:ea typeface="KBIZ한마음명조 M" pitchFamily="18" charset="-127"/>
              </a:rPr>
              <a:t>독도 연표</a:t>
            </a:r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KBIZ한마음명조 M" pitchFamily="18" charset="-127"/>
              <a:ea typeface="KBIZ한마음명조 M" pitchFamily="18" charset="-127"/>
            </a:endParaRPr>
          </a:p>
          <a:p>
            <a:pPr marL="514350" indent="-514350">
              <a:lnSpc>
                <a:spcPct val="300000"/>
              </a:lnSpc>
              <a:buFont typeface="+mj-lt"/>
              <a:buAutoNum type="romanUcPeriod"/>
            </a:pP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KBIZ한마음명조 M" pitchFamily="18" charset="-127"/>
                <a:ea typeface="KBIZ한마음명조 M" pitchFamily="18" charset="-127"/>
              </a:rPr>
              <a:t>독도 한국의 영토인 역사적 근거</a:t>
            </a:r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KBIZ한마음명조 M" pitchFamily="18" charset="-127"/>
              <a:ea typeface="KBIZ한마음명조 M" pitchFamily="18" charset="-127"/>
            </a:endParaRPr>
          </a:p>
          <a:p>
            <a:pPr marL="514350" indent="-514350">
              <a:lnSpc>
                <a:spcPct val="300000"/>
              </a:lnSpc>
              <a:buFont typeface="+mj-lt"/>
              <a:buAutoNum type="romanUcPeriod"/>
            </a:pPr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KBIZ한마음명조 M" pitchFamily="18" charset="-127"/>
              <a:ea typeface="KBIZ한마음명조 M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4" y="6597384"/>
            <a:ext cx="288000" cy="28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081F0B21-16DE-46FB-9A85-644F2076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666530"/>
          </a:xfrm>
        </p:spPr>
        <p:txBody>
          <a:bodyPr>
            <a:normAutofit/>
          </a:bodyPr>
          <a:lstStyle/>
          <a:p>
            <a:r>
              <a:rPr lang="en-US" altLang="ko-KR" sz="1600" dirty="0">
                <a:hlinkClick r:id="rId2"/>
              </a:rPr>
              <a:t>https://www.youtube.com/watch?v=oh6I9HrJtic</a:t>
            </a:r>
            <a:br>
              <a:rPr lang="en-US" altLang="ko-KR" sz="1600" dirty="0"/>
            </a:br>
            <a:br>
              <a:rPr lang="en-US" altLang="ko-KR" sz="1600" dirty="0"/>
            </a:br>
            <a:br>
              <a:rPr lang="en-US" altLang="ko-KR" sz="1600" dirty="0"/>
            </a:br>
            <a:r>
              <a:rPr lang="ko-KR" altLang="en-US" sz="1600" dirty="0"/>
              <a:t>관련 영상 시청 </a:t>
            </a:r>
            <a:r>
              <a:rPr lang="en-US" altLang="ko-KR" sz="1600" dirty="0"/>
              <a:t>– </a:t>
            </a:r>
            <a:r>
              <a:rPr lang="ko-KR" altLang="en-US" sz="1600" dirty="0"/>
              <a:t>역사채널</a:t>
            </a:r>
            <a:r>
              <a:rPr lang="en-US" altLang="ko-KR" sz="1600" dirty="0"/>
              <a:t>e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12380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id="{04F0D81F-7E39-49C5-8A03-96368DEA2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r="1791"/>
          <a:stretch/>
        </p:blipFill>
        <p:spPr>
          <a:xfrm>
            <a:off x="20" y="10"/>
            <a:ext cx="9143980" cy="6857990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CFD8DE-AD8D-4769-86AD-FB24C2A617DD}"/>
              </a:ext>
            </a:extLst>
          </p:cNvPr>
          <p:cNvSpPr txBox="1"/>
          <p:nvPr/>
        </p:nvSpPr>
        <p:spPr>
          <a:xfrm>
            <a:off x="2195736" y="2852936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25040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id="{764716DF-1534-4C1E-ACBF-111A89AF91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r="179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A148F-5920-4033-9CAF-99EF9A25FF96}"/>
              </a:ext>
            </a:extLst>
          </p:cNvPr>
          <p:cNvSpPr txBox="1"/>
          <p:nvPr/>
        </p:nvSpPr>
        <p:spPr>
          <a:xfrm>
            <a:off x="575556" y="764704"/>
            <a:ext cx="799288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tx2">
                    <a:lumMod val="75000"/>
                  </a:schemeClr>
                </a:solidFill>
              </a:rPr>
              <a:t>우리 땅</a:t>
            </a:r>
            <a:r>
              <a:rPr lang="en-US" altLang="ko-KR" sz="2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o-KR" altLang="en-US" sz="2800" dirty="0">
                <a:solidFill>
                  <a:schemeClr val="tx2">
                    <a:lumMod val="75000"/>
                  </a:schemeClr>
                </a:solidFill>
              </a:rPr>
              <a:t>독도</a:t>
            </a:r>
            <a:endParaRPr lang="en-US" altLang="ko-KR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sz="1600" dirty="0"/>
          </a:p>
          <a:p>
            <a:r>
              <a:rPr lang="ko-KR" altLang="ko-KR" sz="2000" dirty="0"/>
              <a:t>경상북도 울릉군 </a:t>
            </a:r>
            <a:r>
              <a:rPr lang="ko-KR" altLang="ko-KR" sz="2000" dirty="0" err="1"/>
              <a:t>울릉읍</a:t>
            </a:r>
            <a:r>
              <a:rPr lang="ko-KR" altLang="ko-KR" sz="2000" dirty="0"/>
              <a:t> 독도리에 위치한 한반도에서 가장 오래된 화산</a:t>
            </a:r>
            <a:r>
              <a:rPr lang="ko-KR" altLang="en-US" sz="2000" dirty="0"/>
              <a:t>섬</a:t>
            </a:r>
            <a:r>
              <a:rPr lang="en-US" altLang="ko-KR" sz="2000" dirty="0"/>
              <a:t> </a:t>
            </a:r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ko-KR" sz="2000" dirty="0"/>
              <a:t>동도</a:t>
            </a:r>
            <a:endParaRPr lang="en-US" altLang="ko-KR" sz="2000" dirty="0"/>
          </a:p>
          <a:p>
            <a:r>
              <a:rPr lang="ko-KR" altLang="ko-KR" sz="2000" dirty="0"/>
              <a:t>높이는</a:t>
            </a:r>
            <a:r>
              <a:rPr lang="en-US" altLang="ko-KR" sz="2000" dirty="0"/>
              <a:t> 98.6m, </a:t>
            </a:r>
            <a:r>
              <a:rPr lang="ko-KR" altLang="ko-KR" sz="2000" dirty="0"/>
              <a:t>둘레</a:t>
            </a:r>
            <a:r>
              <a:rPr lang="en-US" altLang="ko-KR" sz="2000" dirty="0"/>
              <a:t> 2.8km, </a:t>
            </a:r>
            <a:r>
              <a:rPr lang="ko-KR" altLang="ko-KR" sz="2000" dirty="0"/>
              <a:t>면적</a:t>
            </a:r>
            <a:r>
              <a:rPr lang="en-US" altLang="ko-KR" sz="2000" dirty="0"/>
              <a:t> 73,297m2</a:t>
            </a:r>
            <a:r>
              <a:rPr lang="ko-KR" altLang="ko-KR" sz="2000" dirty="0"/>
              <a:t>로 </a:t>
            </a:r>
            <a:r>
              <a:rPr lang="ko-KR" altLang="ko-KR" sz="2000" dirty="0" err="1"/>
              <a:t>장축은</a:t>
            </a:r>
            <a:r>
              <a:rPr lang="ko-KR" altLang="ko-KR" sz="2000" dirty="0"/>
              <a:t> 북북동 방향으로</a:t>
            </a:r>
            <a:r>
              <a:rPr lang="en-US" altLang="ko-KR" sz="2000" dirty="0"/>
              <a:t> 450m</a:t>
            </a:r>
            <a:r>
              <a:rPr lang="ko-KR" altLang="ko-KR" sz="2000" dirty="0"/>
              <a:t>에 걸쳐 경사가</a:t>
            </a:r>
            <a:r>
              <a:rPr lang="en-US" altLang="ko-KR" sz="2000" dirty="0"/>
              <a:t> 60</a:t>
            </a:r>
            <a:r>
              <a:rPr lang="ko-KR" altLang="ko-KR" sz="2000" dirty="0"/>
              <a:t>도로 뻗어 있고</a:t>
            </a:r>
            <a:r>
              <a:rPr lang="en-US" altLang="ko-KR" sz="2000" dirty="0"/>
              <a:t>, </a:t>
            </a:r>
            <a:r>
              <a:rPr lang="ko-KR" altLang="ko-KR" sz="2000" dirty="0"/>
              <a:t>중앙부는 원형 상태로 해수면까지 꺼진 수직 홀이 </a:t>
            </a:r>
            <a:r>
              <a:rPr lang="ko-KR" altLang="en-US" sz="2000" dirty="0"/>
              <a:t>특징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ko-KR" sz="2000" dirty="0"/>
              <a:t>서</a:t>
            </a:r>
            <a:r>
              <a:rPr lang="ko-KR" altLang="en-US" sz="2000" dirty="0"/>
              <a:t>도</a:t>
            </a:r>
            <a:endParaRPr lang="en-US" altLang="ko-KR" sz="2000" dirty="0"/>
          </a:p>
          <a:p>
            <a:r>
              <a:rPr lang="ko-KR" altLang="ko-KR" sz="2000" dirty="0"/>
              <a:t>높이</a:t>
            </a:r>
            <a:r>
              <a:rPr lang="en-US" altLang="ko-KR" sz="2000" dirty="0"/>
              <a:t> 168.5m, </a:t>
            </a:r>
            <a:r>
              <a:rPr lang="ko-KR" altLang="ko-KR" sz="2000" dirty="0"/>
              <a:t>둘레</a:t>
            </a:r>
            <a:r>
              <a:rPr lang="en-US" altLang="ko-KR" sz="2000" dirty="0"/>
              <a:t> 2.6km, </a:t>
            </a:r>
            <a:r>
              <a:rPr lang="ko-KR" altLang="ko-KR" sz="2000" dirty="0"/>
              <a:t>면적</a:t>
            </a:r>
            <a:r>
              <a:rPr lang="en-US" altLang="ko-KR" sz="2000" dirty="0"/>
              <a:t> 88,639m2, </a:t>
            </a:r>
            <a:r>
              <a:rPr lang="ko-KR" altLang="ko-KR" sz="2000" dirty="0" err="1"/>
              <a:t>장축은</a:t>
            </a:r>
            <a:r>
              <a:rPr lang="ko-KR" altLang="ko-KR" sz="2000" dirty="0"/>
              <a:t> 남북 방향으로 약</a:t>
            </a:r>
            <a:r>
              <a:rPr lang="en-US" altLang="ko-KR" sz="2000" dirty="0"/>
              <a:t> 450m, </a:t>
            </a:r>
            <a:r>
              <a:rPr lang="ko-KR" altLang="ko-KR" sz="2000" dirty="0"/>
              <a:t>동서 방향으로 약</a:t>
            </a:r>
            <a:r>
              <a:rPr lang="en-US" altLang="ko-KR" sz="2000" dirty="0"/>
              <a:t> 300m </a:t>
            </a:r>
            <a:r>
              <a:rPr lang="ko-KR" altLang="ko-KR" sz="2000" dirty="0"/>
              <a:t>가량 뻗어 있</a:t>
            </a:r>
            <a:r>
              <a:rPr lang="ko-KR" altLang="en-US" sz="2000" dirty="0"/>
              <a:t>고</a:t>
            </a:r>
            <a:r>
              <a:rPr lang="en-US" altLang="ko-KR" sz="2000" dirty="0"/>
              <a:t>, </a:t>
            </a:r>
            <a:r>
              <a:rPr lang="ko-KR" altLang="ko-KR" sz="2000" dirty="0"/>
              <a:t>정상부는 험준한 원추형을 이</a:t>
            </a:r>
            <a:r>
              <a:rPr lang="ko-KR" altLang="en-US" sz="2000" dirty="0"/>
              <a:t>룸</a:t>
            </a:r>
            <a:endParaRPr lang="en-US" altLang="ko-KR" sz="2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908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id="{764716DF-1534-4C1E-ACBF-111A89AF91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r="179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A148F-5920-4033-9CAF-99EF9A25FF96}"/>
              </a:ext>
            </a:extLst>
          </p:cNvPr>
          <p:cNvSpPr txBox="1"/>
          <p:nvPr/>
        </p:nvSpPr>
        <p:spPr>
          <a:xfrm>
            <a:off x="575556" y="620688"/>
            <a:ext cx="799288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tx2">
                    <a:lumMod val="75000"/>
                  </a:schemeClr>
                </a:solidFill>
              </a:rPr>
              <a:t>독도의 위치</a:t>
            </a:r>
            <a:endParaRPr lang="en-US" altLang="ko-KR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ko-KR" sz="2000" dirty="0"/>
              <a:t>울릉도 동남쪽</a:t>
            </a:r>
            <a:r>
              <a:rPr lang="en-US" altLang="ko-KR" sz="2000" dirty="0"/>
              <a:t> 87.4km </a:t>
            </a:r>
            <a:r>
              <a:rPr lang="ko-KR" altLang="ko-KR" sz="2000" dirty="0"/>
              <a:t>떨어진 곳에 위치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ko-KR" sz="2000" dirty="0"/>
              <a:t>일본의 </a:t>
            </a:r>
            <a:r>
              <a:rPr lang="ko-KR" altLang="ko-KR" sz="2000" dirty="0" err="1"/>
              <a:t>오키시마</a:t>
            </a:r>
            <a:r>
              <a:rPr lang="ko-KR" altLang="ko-KR" sz="2000" dirty="0"/>
              <a:t> </a:t>
            </a:r>
            <a:r>
              <a:rPr lang="ko-KR" altLang="ko-KR" sz="2000" dirty="0" err="1"/>
              <a:t>섬으로부터는</a:t>
            </a:r>
            <a:r>
              <a:rPr lang="en-US" altLang="ko-KR" sz="2000" dirty="0"/>
              <a:t> 160km</a:t>
            </a:r>
            <a:r>
              <a:rPr lang="ko-KR" altLang="ko-KR" sz="2000" dirty="0"/>
              <a:t>의 거리에 </a:t>
            </a:r>
            <a:r>
              <a:rPr lang="ko-KR" altLang="en-US" sz="2000" dirty="0"/>
              <a:t>위치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ko-KR" sz="2000" dirty="0"/>
              <a:t>행정구역상</a:t>
            </a:r>
            <a:r>
              <a:rPr lang="en-US" altLang="ko-KR" sz="2000" dirty="0"/>
              <a:t> - </a:t>
            </a:r>
            <a:r>
              <a:rPr lang="ko-KR" altLang="ko-KR" sz="2000" dirty="0"/>
              <a:t>경상북도 울릉군 </a:t>
            </a:r>
            <a:r>
              <a:rPr lang="ko-KR" altLang="ko-KR" sz="2000" dirty="0" err="1"/>
              <a:t>울릉읍</a:t>
            </a:r>
            <a:r>
              <a:rPr lang="ko-KR" altLang="ko-KR" sz="2000" dirty="0"/>
              <a:t> </a:t>
            </a:r>
            <a:r>
              <a:rPr lang="ko-KR" altLang="ko-KR" sz="2000" dirty="0" err="1"/>
              <a:t>독도리</a:t>
            </a:r>
            <a:r>
              <a:rPr lang="ko-KR" altLang="ko-KR" sz="2000" dirty="0"/>
              <a:t> 산</a:t>
            </a:r>
            <a:r>
              <a:rPr lang="en-US" altLang="ko-KR" sz="2000" dirty="0"/>
              <a:t> 1-37</a:t>
            </a:r>
            <a:r>
              <a:rPr lang="ko-KR" altLang="ko-KR" sz="2000" dirty="0"/>
              <a:t>번지</a:t>
            </a:r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ko-KR" altLang="en-US" sz="2800" dirty="0">
                <a:solidFill>
                  <a:schemeClr val="tx2">
                    <a:lumMod val="75000"/>
                  </a:schemeClr>
                </a:solidFill>
              </a:rPr>
              <a:t>독도의 가치</a:t>
            </a:r>
            <a:endParaRPr lang="en-US" altLang="ko-KR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altLang="ko-KR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ko-KR" altLang="ko-KR" sz="2000" dirty="0"/>
              <a:t>독도 주변의 바다는 명태</a:t>
            </a:r>
            <a:r>
              <a:rPr lang="en-US" altLang="ko-KR" sz="2000" dirty="0"/>
              <a:t>, </a:t>
            </a:r>
            <a:r>
              <a:rPr lang="ko-KR" altLang="ko-KR" sz="2000" dirty="0"/>
              <a:t>오징어</a:t>
            </a:r>
            <a:r>
              <a:rPr lang="en-US" altLang="ko-KR" sz="2000" dirty="0"/>
              <a:t>, </a:t>
            </a:r>
            <a:r>
              <a:rPr lang="ko-KR" altLang="ko-KR" sz="2000" dirty="0"/>
              <a:t>상어</a:t>
            </a:r>
            <a:r>
              <a:rPr lang="en-US" altLang="ko-KR" sz="2000" dirty="0"/>
              <a:t>, </a:t>
            </a:r>
            <a:r>
              <a:rPr lang="ko-KR" altLang="ko-KR" sz="2000" dirty="0"/>
              <a:t>연어 등 다양한 물고기들이 많이 잡</a:t>
            </a:r>
            <a:r>
              <a:rPr lang="ko-KR" altLang="en-US" sz="2000" dirty="0"/>
              <a:t>히고</a:t>
            </a:r>
            <a:r>
              <a:rPr lang="en-US" altLang="ko-KR" sz="2000" dirty="0"/>
              <a:t>, </a:t>
            </a:r>
            <a:r>
              <a:rPr lang="ko-KR" altLang="ko-KR" sz="2000" dirty="0"/>
              <a:t>바닷속에도 다시마</a:t>
            </a:r>
            <a:r>
              <a:rPr lang="en-US" altLang="ko-KR" sz="2000" dirty="0"/>
              <a:t>, </a:t>
            </a:r>
            <a:r>
              <a:rPr lang="ko-KR" altLang="ko-KR" sz="2000" dirty="0"/>
              <a:t>소라</a:t>
            </a:r>
            <a:r>
              <a:rPr lang="en-US" altLang="ko-KR" sz="2000" dirty="0"/>
              <a:t>, </a:t>
            </a:r>
            <a:r>
              <a:rPr lang="ko-KR" altLang="ko-KR" sz="2000" dirty="0"/>
              <a:t>전복 등 해조류가 다양하게 서식하며 상당량의 지하자원이 묻혀 있는 곳</a:t>
            </a:r>
            <a:r>
              <a:rPr lang="ko-KR" altLang="en-US" sz="2000" dirty="0"/>
              <a:t>으로 우리나라 천연기념물 </a:t>
            </a:r>
            <a:r>
              <a:rPr lang="en-US" altLang="ko-KR" sz="2000" dirty="0"/>
              <a:t>336</a:t>
            </a:r>
            <a:r>
              <a:rPr lang="ko-KR" altLang="en-US" sz="2000" dirty="0"/>
              <a:t>호로 지정되었으며 경제적인 측면과 지정학적인 면에서도 가치가 매우 높다</a:t>
            </a:r>
            <a:r>
              <a:rPr lang="en-US" altLang="ko-KR" sz="2000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424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16" y="458341"/>
            <a:ext cx="3456384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KBIZ한마음명조 M" pitchFamily="18" charset="-127"/>
                <a:ea typeface="KBIZ한마음명조 M" pitchFamily="18" charset="-127"/>
              </a:rPr>
              <a:t>독도 연표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11560" y="1124744"/>
            <a:ext cx="4417560" cy="299518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907594" y="3839750"/>
            <a:ext cx="7328812" cy="752142"/>
            <a:chOff x="1251298" y="3347120"/>
            <a:chExt cx="7146461" cy="770602"/>
          </a:xfrm>
          <a:noFill/>
        </p:grpSpPr>
        <p:cxnSp>
          <p:nvCxnSpPr>
            <p:cNvPr id="28" name="직선 연결선 27"/>
            <p:cNvCxnSpPr>
              <a:stCxn id="29" idx="6"/>
              <a:endCxn id="30" idx="2"/>
            </p:cNvCxnSpPr>
            <p:nvPr/>
          </p:nvCxnSpPr>
          <p:spPr>
            <a:xfrm>
              <a:off x="1691680" y="3936076"/>
              <a:ext cx="720080" cy="0"/>
            </a:xfrm>
            <a:prstGeom prst="lin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타원 28"/>
            <p:cNvSpPr/>
            <p:nvPr/>
          </p:nvSpPr>
          <p:spPr>
            <a:xfrm>
              <a:off x="1308016" y="3754429"/>
              <a:ext cx="383664" cy="363293"/>
            </a:xfrm>
            <a:prstGeom prst="ellips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Front"/>
                <a:lightRig rig="threePt" dir="t"/>
              </a:scene3d>
            </a:bodyPr>
            <a:lstStyle/>
            <a:p>
              <a:pPr algn="ctr"/>
              <a:endParaRPr lang="ko-KR" altLang="en-US">
                <a:solidFill>
                  <a:srgbClr val="007042"/>
                </a:solidFill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2411760" y="3754429"/>
              <a:ext cx="383664" cy="363293"/>
            </a:xfrm>
            <a:prstGeom prst="ellips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Front"/>
                <a:lightRig rig="threePt" dir="t"/>
              </a:scene3d>
            </a:bodyPr>
            <a:lstStyle/>
            <a:p>
              <a:pPr algn="ctr"/>
              <a:endParaRPr lang="ko-KR" altLang="en-US">
                <a:solidFill>
                  <a:srgbClr val="007042">
                    <a:alpha val="32000"/>
                  </a:srgbClr>
                </a:solidFill>
              </a:endParaRPr>
            </a:p>
          </p:txBody>
        </p:sp>
        <p:sp>
          <p:nvSpPr>
            <p:cNvPr id="31" name="타원 30"/>
            <p:cNvSpPr/>
            <p:nvPr/>
          </p:nvSpPr>
          <p:spPr>
            <a:xfrm>
              <a:off x="3515504" y="3754429"/>
              <a:ext cx="383664" cy="363293"/>
            </a:xfrm>
            <a:prstGeom prst="ellips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Front"/>
                <a:lightRig rig="threePt" dir="t"/>
              </a:scene3d>
            </a:bodyPr>
            <a:lstStyle/>
            <a:p>
              <a:pPr algn="ctr"/>
              <a:endParaRPr lang="ko-KR" altLang="en-US">
                <a:solidFill>
                  <a:srgbClr val="007042">
                    <a:alpha val="32000"/>
                  </a:srgbClr>
                </a:solidFill>
              </a:endParaRPr>
            </a:p>
          </p:txBody>
        </p:sp>
        <p:sp>
          <p:nvSpPr>
            <p:cNvPr id="33" name="타원 32"/>
            <p:cNvSpPr/>
            <p:nvPr/>
          </p:nvSpPr>
          <p:spPr>
            <a:xfrm>
              <a:off x="5722992" y="3754429"/>
              <a:ext cx="383664" cy="363293"/>
            </a:xfrm>
            <a:prstGeom prst="ellips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Front"/>
                <a:lightRig rig="threePt" dir="t"/>
              </a:scene3d>
            </a:bodyPr>
            <a:lstStyle/>
            <a:p>
              <a:pPr algn="ctr"/>
              <a:endParaRPr lang="ko-KR" altLang="en-US">
                <a:solidFill>
                  <a:srgbClr val="007042">
                    <a:alpha val="32000"/>
                  </a:srgbClr>
                </a:solidFill>
              </a:endParaRPr>
            </a:p>
          </p:txBody>
        </p:sp>
        <p:sp>
          <p:nvSpPr>
            <p:cNvPr id="34" name="타원 33"/>
            <p:cNvSpPr/>
            <p:nvPr/>
          </p:nvSpPr>
          <p:spPr>
            <a:xfrm>
              <a:off x="6826736" y="3754429"/>
              <a:ext cx="383664" cy="363293"/>
            </a:xfrm>
            <a:prstGeom prst="ellips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Front"/>
                <a:lightRig rig="threePt" dir="t"/>
              </a:scene3d>
            </a:bodyPr>
            <a:lstStyle/>
            <a:p>
              <a:pPr algn="ctr"/>
              <a:endParaRPr lang="ko-KR" altLang="en-US">
                <a:solidFill>
                  <a:srgbClr val="007042">
                    <a:alpha val="32000"/>
                  </a:srgbClr>
                </a:solidFill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7930480" y="3754429"/>
              <a:ext cx="383664" cy="363293"/>
            </a:xfrm>
            <a:prstGeom prst="ellips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Front"/>
                <a:lightRig rig="threePt" dir="t"/>
              </a:scene3d>
            </a:bodyPr>
            <a:lstStyle/>
            <a:p>
              <a:pPr algn="ctr"/>
              <a:endParaRPr lang="ko-KR" altLang="en-US">
                <a:solidFill>
                  <a:srgbClr val="007042">
                    <a:alpha val="32000"/>
                  </a:srgbClr>
                </a:solidFill>
              </a:endParaRPr>
            </a:p>
          </p:txBody>
        </p:sp>
        <p:cxnSp>
          <p:nvCxnSpPr>
            <p:cNvPr id="36" name="직선 연결선 35"/>
            <p:cNvCxnSpPr/>
            <p:nvPr/>
          </p:nvCxnSpPr>
          <p:spPr>
            <a:xfrm>
              <a:off x="2795424" y="3936076"/>
              <a:ext cx="720080" cy="0"/>
            </a:xfrm>
            <a:prstGeom prst="lin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3899168" y="3936076"/>
              <a:ext cx="720080" cy="0"/>
            </a:xfrm>
            <a:prstGeom prst="lin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5002912" y="3936076"/>
              <a:ext cx="720080" cy="0"/>
            </a:xfrm>
            <a:prstGeom prst="lin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6106656" y="3936076"/>
              <a:ext cx="720080" cy="0"/>
            </a:xfrm>
            <a:prstGeom prst="lin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7210400" y="3936076"/>
              <a:ext cx="720080" cy="0"/>
            </a:xfrm>
            <a:prstGeom prst="lin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251298" y="3405724"/>
              <a:ext cx="702436" cy="301923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ko-KR" sz="1600" b="1" dirty="0">
                  <a:ln>
                    <a:solidFill>
                      <a:srgbClr val="D60000">
                        <a:alpha val="0"/>
                      </a:srgb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Daniel" pitchFamily="34" charset="0"/>
                  <a:ea typeface="KBIZ한마음명조 L" pitchFamily="18" charset="-127"/>
                </a:rPr>
                <a:t>512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15972" y="3347120"/>
              <a:ext cx="184731" cy="338554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endParaRPr lang="ko-KR" altLang="en-US" sz="1600" dirty="0">
                <a:ln>
                  <a:solidFill>
                    <a:srgbClr val="D60000">
                      <a:alpha val="0"/>
                    </a:srgb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Daniel" pitchFamily="34" charset="0"/>
                <a:ea typeface="KBIZ한마음명조 L" pitchFamily="18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20137" y="3413634"/>
              <a:ext cx="601182" cy="301923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ko-KR" sz="1600" b="1" dirty="0">
                  <a:ln>
                    <a:solidFill>
                      <a:srgbClr val="D60000">
                        <a:alpha val="0"/>
                      </a:srgb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Daniel" pitchFamily="34" charset="0"/>
                  <a:ea typeface="KBIZ한마음명조 L" pitchFamily="18" charset="-127"/>
                </a:rPr>
                <a:t>1625</a:t>
              </a:r>
              <a:endParaRPr lang="ko-KR" altLang="en-US" sz="1600" b="1" dirty="0">
                <a:ln>
                  <a:solidFill>
                    <a:srgbClr val="D60000"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Daniel" pitchFamily="34" charset="0"/>
                <a:ea typeface="KBIZ한마음명조 L" pitchFamily="18" charset="-127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16160" y="3347120"/>
              <a:ext cx="184731" cy="338554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endParaRPr lang="ko-KR" altLang="en-US" sz="1600" b="1" dirty="0">
                <a:ln>
                  <a:solidFill>
                    <a:srgbClr val="D60000">
                      <a:alpha val="0"/>
                    </a:srgb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Daniel" pitchFamily="34" charset="0"/>
                <a:ea typeface="KBIZ한마음명조 L" pitchFamily="18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20325" y="3347120"/>
              <a:ext cx="184731" cy="338554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endParaRPr lang="ko-KR" altLang="en-US" sz="1600" dirty="0">
                <a:ln>
                  <a:solidFill>
                    <a:srgbClr val="D60000">
                      <a:alpha val="0"/>
                    </a:srgb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Daniel" pitchFamily="34" charset="0"/>
                <a:ea typeface="KBIZ한마음명조 L" pitchFamily="18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698842" y="3347120"/>
              <a:ext cx="184731" cy="338554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endParaRPr lang="en-US" altLang="ko-KR" sz="1600" dirty="0">
                <a:ln>
                  <a:solidFill>
                    <a:srgbClr val="D60000">
                      <a:alpha val="0"/>
                    </a:srgb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Daniel" pitchFamily="34" charset="0"/>
                <a:ea typeface="KBIZ한마음명조 L" pitchFamily="18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811277" y="3435630"/>
              <a:ext cx="586482" cy="301923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ko-KR" sz="1600" b="1" dirty="0">
                  <a:ln>
                    <a:solidFill>
                      <a:srgbClr val="D60000">
                        <a:alpha val="0"/>
                      </a:srgb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Daniel" pitchFamily="34" charset="0"/>
                  <a:ea typeface="KBIZ한마음명조 L" pitchFamily="18" charset="-127"/>
                </a:rPr>
                <a:t>1696</a:t>
              </a:r>
              <a:endParaRPr lang="ko-KR" altLang="en-US" sz="1600" b="1" dirty="0">
                <a:ln>
                  <a:solidFill>
                    <a:srgbClr val="D60000"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Daniel" pitchFamily="34" charset="0"/>
                <a:ea typeface="KBIZ한마음명조 L" pitchFamily="18" charset="-127"/>
              </a:endParaRPr>
            </a:p>
          </p:txBody>
        </p:sp>
        <p:sp>
          <p:nvSpPr>
            <p:cNvPr id="32" name="타원 31"/>
            <p:cNvSpPr/>
            <p:nvPr/>
          </p:nvSpPr>
          <p:spPr>
            <a:xfrm>
              <a:off x="4619248" y="3754429"/>
              <a:ext cx="383664" cy="363293"/>
            </a:xfrm>
            <a:prstGeom prst="ellips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Front"/>
                <a:lightRig rig="threePt" dir="t"/>
              </a:scene3d>
            </a:bodyPr>
            <a:lstStyle/>
            <a:p>
              <a:pPr algn="ctr"/>
              <a:endParaRPr lang="ko-KR" altLang="en-US">
                <a:solidFill>
                  <a:srgbClr val="007042">
                    <a:alpha val="32000"/>
                  </a:srgbClr>
                </a:solidFill>
              </a:endParaRPr>
            </a:p>
          </p:txBody>
        </p:sp>
      </p:grpSp>
      <p:pic>
        <p:nvPicPr>
          <p:cNvPr id="50" name="그림 49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4" y="6597384"/>
            <a:ext cx="288000" cy="288000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11C76A0-BE3F-47EB-B8C9-71ABDA5C2F91}"/>
              </a:ext>
            </a:extLst>
          </p:cNvPr>
          <p:cNvCxnSpPr>
            <a:cxnSpLocks/>
          </p:cNvCxnSpPr>
          <p:nvPr/>
        </p:nvCxnSpPr>
        <p:spPr>
          <a:xfrm>
            <a:off x="3396418" y="3508259"/>
            <a:ext cx="0" cy="34746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4DC3B6D5-06B4-49CB-A1DF-16C8FBC6A170}"/>
              </a:ext>
            </a:extLst>
          </p:cNvPr>
          <p:cNvCxnSpPr>
            <a:cxnSpLocks/>
          </p:cNvCxnSpPr>
          <p:nvPr/>
        </p:nvCxnSpPr>
        <p:spPr>
          <a:xfrm>
            <a:off x="1162486" y="3473826"/>
            <a:ext cx="0" cy="34746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02B57407-3EDC-48E5-9C14-3B4F69F7ED74}"/>
              </a:ext>
            </a:extLst>
          </p:cNvPr>
          <p:cNvCxnSpPr>
            <a:cxnSpLocks/>
          </p:cNvCxnSpPr>
          <p:nvPr/>
        </p:nvCxnSpPr>
        <p:spPr>
          <a:xfrm>
            <a:off x="2294394" y="4942712"/>
            <a:ext cx="0" cy="34746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6283342F-2233-4E60-BAF6-18A8B801BD0B}"/>
              </a:ext>
            </a:extLst>
          </p:cNvPr>
          <p:cNvCxnSpPr>
            <a:cxnSpLocks/>
          </p:cNvCxnSpPr>
          <p:nvPr/>
        </p:nvCxnSpPr>
        <p:spPr>
          <a:xfrm>
            <a:off x="4561041" y="4906012"/>
            <a:ext cx="0" cy="34746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0824F09E-7C32-4AB9-BB1A-F7D93BA7DD77}"/>
              </a:ext>
            </a:extLst>
          </p:cNvPr>
          <p:cNvCxnSpPr>
            <a:cxnSpLocks/>
          </p:cNvCxnSpPr>
          <p:nvPr/>
        </p:nvCxnSpPr>
        <p:spPr>
          <a:xfrm>
            <a:off x="5649281" y="3473826"/>
            <a:ext cx="0" cy="34746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77E366E2-E6C7-44D0-B755-160F60C2E55D}"/>
              </a:ext>
            </a:extLst>
          </p:cNvPr>
          <p:cNvCxnSpPr>
            <a:cxnSpLocks/>
          </p:cNvCxnSpPr>
          <p:nvPr/>
        </p:nvCxnSpPr>
        <p:spPr>
          <a:xfrm>
            <a:off x="6822023" y="4890213"/>
            <a:ext cx="0" cy="34746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8131A611-E5E1-4CEC-987D-D4A9CEE0B102}"/>
              </a:ext>
            </a:extLst>
          </p:cNvPr>
          <p:cNvCxnSpPr>
            <a:cxnSpLocks/>
          </p:cNvCxnSpPr>
          <p:nvPr/>
        </p:nvCxnSpPr>
        <p:spPr>
          <a:xfrm>
            <a:off x="7916020" y="3457880"/>
            <a:ext cx="0" cy="34746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DDD7CF6-D50D-4C6B-8046-8E16B324039F}"/>
              </a:ext>
            </a:extLst>
          </p:cNvPr>
          <p:cNvSpPr txBox="1"/>
          <p:nvPr/>
        </p:nvSpPr>
        <p:spPr>
          <a:xfrm>
            <a:off x="323529" y="3187840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우산국 복속               다케시마 도해 면허        울릉도 </a:t>
            </a:r>
            <a:r>
              <a:rPr lang="ko-KR" altLang="en-US" sz="1400" b="1" dirty="0" err="1">
                <a:solidFill>
                  <a:schemeClr val="accent6">
                    <a:lumMod val="50000"/>
                  </a:schemeClr>
                </a:solidFill>
              </a:rPr>
              <a:t>수토제도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 시행결정     다케시마 도해 금지령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</a:rPr>
              <a:t>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DFD0C-3435-4442-99D9-2BC896F39F90}"/>
              </a:ext>
            </a:extLst>
          </p:cNvPr>
          <p:cNvSpPr txBox="1"/>
          <p:nvPr/>
        </p:nvSpPr>
        <p:spPr>
          <a:xfrm>
            <a:off x="5346735" y="3920889"/>
            <a:ext cx="738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</a:rPr>
              <a:t>1694</a:t>
            </a:r>
            <a:endParaRPr lang="ko-KR" alt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1912D7-57E6-48B9-8373-04ABF645404C}"/>
              </a:ext>
            </a:extLst>
          </p:cNvPr>
          <p:cNvSpPr txBox="1"/>
          <p:nvPr/>
        </p:nvSpPr>
        <p:spPr>
          <a:xfrm>
            <a:off x="1978264" y="4606193"/>
            <a:ext cx="738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</a:rPr>
              <a:t>1454</a:t>
            </a:r>
            <a:endParaRPr lang="ko-KR" alt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6126D-2453-409C-9DC1-995E10BB617A}"/>
              </a:ext>
            </a:extLst>
          </p:cNvPr>
          <p:cNvSpPr txBox="1"/>
          <p:nvPr/>
        </p:nvSpPr>
        <p:spPr>
          <a:xfrm>
            <a:off x="4286071" y="4610790"/>
            <a:ext cx="738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</a:rPr>
              <a:t>1693</a:t>
            </a:r>
            <a:endParaRPr lang="ko-KR" alt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A93FD7-5704-4B13-B5FC-3348485D46D6}"/>
              </a:ext>
            </a:extLst>
          </p:cNvPr>
          <p:cNvSpPr txBox="1"/>
          <p:nvPr/>
        </p:nvSpPr>
        <p:spPr>
          <a:xfrm>
            <a:off x="6494139" y="4577769"/>
            <a:ext cx="797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</a:rPr>
              <a:t>1695</a:t>
            </a:r>
            <a:endParaRPr lang="ko-KR" alt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5A3AF7-1024-40D7-97C7-375BA2251BF3}"/>
              </a:ext>
            </a:extLst>
          </p:cNvPr>
          <p:cNvSpPr txBox="1"/>
          <p:nvPr/>
        </p:nvSpPr>
        <p:spPr>
          <a:xfrm>
            <a:off x="1267774" y="5287882"/>
            <a:ext cx="7200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      세종실록지리지               안용복 일본 납치              일본 </a:t>
            </a:r>
            <a:r>
              <a:rPr lang="ko-KR" altLang="en-US" sz="1400" b="1" dirty="0" err="1">
                <a:solidFill>
                  <a:schemeClr val="accent6">
                    <a:lumMod val="50000"/>
                  </a:schemeClr>
                </a:solidFill>
              </a:rPr>
              <a:t>돗토리번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 답변</a:t>
            </a:r>
          </a:p>
        </p:txBody>
      </p:sp>
    </p:spTree>
    <p:extLst>
      <p:ext uri="{BB962C8B-B14F-4D97-AF65-F5344CB8AC3E}">
        <p14:creationId xmlns:p14="http://schemas.microsoft.com/office/powerpoint/2010/main" val="206931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16" y="458341"/>
            <a:ext cx="3456384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KBIZ한마음명조 M" pitchFamily="18" charset="-127"/>
                <a:ea typeface="KBIZ한마음명조 M" pitchFamily="18" charset="-127"/>
              </a:rPr>
              <a:t>독도 연표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11560" y="1124744"/>
            <a:ext cx="4417560" cy="299518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490158" y="3733129"/>
            <a:ext cx="5990510" cy="721610"/>
            <a:chOff x="1155283" y="3172312"/>
            <a:chExt cx="7305892" cy="945410"/>
          </a:xfrm>
          <a:noFill/>
        </p:grpSpPr>
        <p:cxnSp>
          <p:nvCxnSpPr>
            <p:cNvPr id="28" name="직선 연결선 27"/>
            <p:cNvCxnSpPr>
              <a:stCxn id="29" idx="6"/>
              <a:endCxn id="30" idx="2"/>
            </p:cNvCxnSpPr>
            <p:nvPr/>
          </p:nvCxnSpPr>
          <p:spPr>
            <a:xfrm>
              <a:off x="1691680" y="3936076"/>
              <a:ext cx="720080" cy="0"/>
            </a:xfrm>
            <a:prstGeom prst="lin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타원 28"/>
            <p:cNvSpPr/>
            <p:nvPr/>
          </p:nvSpPr>
          <p:spPr>
            <a:xfrm>
              <a:off x="1308016" y="3754429"/>
              <a:ext cx="383664" cy="363293"/>
            </a:xfrm>
            <a:prstGeom prst="ellips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Front"/>
                <a:lightRig rig="threePt" dir="t"/>
              </a:scene3d>
            </a:bodyPr>
            <a:lstStyle/>
            <a:p>
              <a:pPr algn="ctr"/>
              <a:endParaRPr lang="ko-KR" altLang="en-US">
                <a:solidFill>
                  <a:srgbClr val="007042"/>
                </a:solidFill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2411760" y="3754429"/>
              <a:ext cx="383664" cy="363293"/>
            </a:xfrm>
            <a:prstGeom prst="ellips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Front"/>
                <a:lightRig rig="threePt" dir="t"/>
              </a:scene3d>
            </a:bodyPr>
            <a:lstStyle/>
            <a:p>
              <a:pPr algn="ctr"/>
              <a:endParaRPr lang="ko-KR" altLang="en-US">
                <a:solidFill>
                  <a:srgbClr val="007042">
                    <a:alpha val="32000"/>
                  </a:srgbClr>
                </a:solidFill>
              </a:endParaRPr>
            </a:p>
          </p:txBody>
        </p:sp>
        <p:sp>
          <p:nvSpPr>
            <p:cNvPr id="31" name="타원 30"/>
            <p:cNvSpPr/>
            <p:nvPr/>
          </p:nvSpPr>
          <p:spPr>
            <a:xfrm>
              <a:off x="3515504" y="3754429"/>
              <a:ext cx="383664" cy="363293"/>
            </a:xfrm>
            <a:prstGeom prst="ellips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Front"/>
                <a:lightRig rig="threePt" dir="t"/>
              </a:scene3d>
            </a:bodyPr>
            <a:lstStyle/>
            <a:p>
              <a:pPr algn="ctr"/>
              <a:endParaRPr lang="ko-KR" altLang="en-US">
                <a:solidFill>
                  <a:srgbClr val="007042">
                    <a:alpha val="32000"/>
                  </a:srgbClr>
                </a:solidFill>
              </a:endParaRPr>
            </a:p>
          </p:txBody>
        </p:sp>
        <p:sp>
          <p:nvSpPr>
            <p:cNvPr id="33" name="타원 32"/>
            <p:cNvSpPr/>
            <p:nvPr/>
          </p:nvSpPr>
          <p:spPr>
            <a:xfrm>
              <a:off x="5722992" y="3754429"/>
              <a:ext cx="383664" cy="363293"/>
            </a:xfrm>
            <a:prstGeom prst="ellips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Front"/>
                <a:lightRig rig="threePt" dir="t"/>
              </a:scene3d>
            </a:bodyPr>
            <a:lstStyle/>
            <a:p>
              <a:pPr algn="ctr"/>
              <a:endParaRPr lang="ko-KR" altLang="en-US">
                <a:solidFill>
                  <a:srgbClr val="007042">
                    <a:alpha val="32000"/>
                  </a:srgbClr>
                </a:solidFill>
              </a:endParaRPr>
            </a:p>
          </p:txBody>
        </p:sp>
        <p:sp>
          <p:nvSpPr>
            <p:cNvPr id="34" name="타원 33"/>
            <p:cNvSpPr/>
            <p:nvPr/>
          </p:nvSpPr>
          <p:spPr>
            <a:xfrm>
              <a:off x="6826736" y="3754429"/>
              <a:ext cx="383664" cy="363293"/>
            </a:xfrm>
            <a:prstGeom prst="ellips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Front"/>
                <a:lightRig rig="threePt" dir="t"/>
              </a:scene3d>
            </a:bodyPr>
            <a:lstStyle/>
            <a:p>
              <a:pPr algn="ctr"/>
              <a:endParaRPr lang="ko-KR" altLang="en-US">
                <a:solidFill>
                  <a:srgbClr val="007042">
                    <a:alpha val="32000"/>
                  </a:srgbClr>
                </a:solidFill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7930480" y="3754429"/>
              <a:ext cx="383664" cy="363293"/>
            </a:xfrm>
            <a:prstGeom prst="ellips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Front"/>
                <a:lightRig rig="threePt" dir="t"/>
              </a:scene3d>
            </a:bodyPr>
            <a:lstStyle/>
            <a:p>
              <a:pPr algn="ctr"/>
              <a:endParaRPr lang="ko-KR" altLang="en-US">
                <a:solidFill>
                  <a:srgbClr val="007042">
                    <a:alpha val="32000"/>
                  </a:srgbClr>
                </a:solidFill>
              </a:endParaRPr>
            </a:p>
          </p:txBody>
        </p:sp>
        <p:cxnSp>
          <p:nvCxnSpPr>
            <p:cNvPr id="36" name="직선 연결선 35"/>
            <p:cNvCxnSpPr/>
            <p:nvPr/>
          </p:nvCxnSpPr>
          <p:spPr>
            <a:xfrm>
              <a:off x="2795424" y="3936076"/>
              <a:ext cx="720080" cy="0"/>
            </a:xfrm>
            <a:prstGeom prst="lin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3899168" y="3936076"/>
              <a:ext cx="720080" cy="0"/>
            </a:xfrm>
            <a:prstGeom prst="lin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5002912" y="3936076"/>
              <a:ext cx="720080" cy="0"/>
            </a:xfrm>
            <a:prstGeom prst="lin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6106656" y="3936076"/>
              <a:ext cx="720080" cy="0"/>
            </a:xfrm>
            <a:prstGeom prst="lin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7210400" y="3936076"/>
              <a:ext cx="720080" cy="0"/>
            </a:xfrm>
            <a:prstGeom prst="lin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155283" y="3189408"/>
              <a:ext cx="805887" cy="409362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ko-KR" sz="1600" b="1" dirty="0">
                  <a:ln>
                    <a:solidFill>
                      <a:srgbClr val="D60000">
                        <a:alpha val="0"/>
                      </a:srgb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Daniel" pitchFamily="34" charset="0"/>
                  <a:ea typeface="KBIZ한마음명조 L" pitchFamily="18" charset="-127"/>
                </a:rPr>
                <a:t>1696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15972" y="3347120"/>
              <a:ext cx="184731" cy="338554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endParaRPr lang="ko-KR" altLang="en-US" sz="1600" dirty="0">
                <a:ln>
                  <a:solidFill>
                    <a:srgbClr val="D60000">
                      <a:alpha val="0"/>
                    </a:srgb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Daniel" pitchFamily="34" charset="0"/>
                <a:ea typeface="KBIZ한마음명조 L" pitchFamily="18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17339" y="3172312"/>
              <a:ext cx="776775" cy="443553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ko-KR" sz="1600" b="1" dirty="0">
                  <a:ln>
                    <a:solidFill>
                      <a:srgbClr val="D60000">
                        <a:alpha val="0"/>
                      </a:srgb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Daniel" pitchFamily="34" charset="0"/>
                  <a:ea typeface="KBIZ한마음명조 L" pitchFamily="18" charset="-127"/>
                </a:rPr>
                <a:t>1870</a:t>
              </a:r>
              <a:endParaRPr lang="ko-KR" altLang="en-US" sz="1600" b="1" dirty="0">
                <a:ln>
                  <a:solidFill>
                    <a:srgbClr val="D60000"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Daniel" pitchFamily="34" charset="0"/>
                <a:ea typeface="KBIZ한마음명조 L" pitchFamily="18" charset="-127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16160" y="3347120"/>
              <a:ext cx="184731" cy="338554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endParaRPr lang="ko-KR" altLang="en-US" sz="1600" b="1" dirty="0">
                <a:ln>
                  <a:solidFill>
                    <a:srgbClr val="D60000">
                      <a:alpha val="0"/>
                    </a:srgb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Daniel" pitchFamily="34" charset="0"/>
                <a:ea typeface="KBIZ한마음명조 L" pitchFamily="18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20325" y="3347120"/>
              <a:ext cx="184731" cy="338554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endParaRPr lang="ko-KR" altLang="en-US" sz="1600" dirty="0">
                <a:ln>
                  <a:solidFill>
                    <a:srgbClr val="D60000">
                      <a:alpha val="0"/>
                    </a:srgb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Daniel" pitchFamily="34" charset="0"/>
                <a:ea typeface="KBIZ한마음명조 L" pitchFamily="18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698842" y="3347120"/>
              <a:ext cx="184731" cy="338554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endParaRPr lang="en-US" altLang="ko-KR" sz="1600" dirty="0">
                <a:ln>
                  <a:solidFill>
                    <a:srgbClr val="D60000">
                      <a:alpha val="0"/>
                    </a:srgb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Daniel" pitchFamily="34" charset="0"/>
                <a:ea typeface="KBIZ한마음명조 L" pitchFamily="18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727664" y="3196516"/>
              <a:ext cx="733511" cy="443553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ko-KR" sz="1600" b="1" dirty="0">
                  <a:ln>
                    <a:solidFill>
                      <a:srgbClr val="D60000">
                        <a:alpha val="0"/>
                      </a:srgb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Daniel" pitchFamily="34" charset="0"/>
                  <a:ea typeface="KBIZ한마음명조 L" pitchFamily="18" charset="-127"/>
                </a:rPr>
                <a:t>1906</a:t>
              </a:r>
              <a:endParaRPr lang="ko-KR" altLang="en-US" sz="1600" b="1" dirty="0">
                <a:ln>
                  <a:solidFill>
                    <a:srgbClr val="D60000">
                      <a:alpha val="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Daniel" pitchFamily="34" charset="0"/>
                <a:ea typeface="KBIZ한마음명조 L" pitchFamily="18" charset="-127"/>
              </a:endParaRPr>
            </a:p>
          </p:txBody>
        </p:sp>
        <p:sp>
          <p:nvSpPr>
            <p:cNvPr id="32" name="타원 31"/>
            <p:cNvSpPr/>
            <p:nvPr/>
          </p:nvSpPr>
          <p:spPr>
            <a:xfrm>
              <a:off x="4619248" y="3754429"/>
              <a:ext cx="383664" cy="363293"/>
            </a:xfrm>
            <a:prstGeom prst="ellipse">
              <a:avLst/>
            </a:prstGeom>
            <a:grp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Front"/>
                <a:lightRig rig="threePt" dir="t"/>
              </a:scene3d>
            </a:bodyPr>
            <a:lstStyle/>
            <a:p>
              <a:pPr algn="ctr"/>
              <a:endParaRPr lang="ko-KR" altLang="en-US">
                <a:solidFill>
                  <a:srgbClr val="007042">
                    <a:alpha val="32000"/>
                  </a:srgbClr>
                </a:solidFill>
              </a:endParaRPr>
            </a:p>
          </p:txBody>
        </p:sp>
      </p:grpSp>
      <p:pic>
        <p:nvPicPr>
          <p:cNvPr id="50" name="그림 49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4" y="6597384"/>
            <a:ext cx="288000" cy="288000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11C76A0-BE3F-47EB-B8C9-71ABDA5C2F91}"/>
              </a:ext>
            </a:extLst>
          </p:cNvPr>
          <p:cNvCxnSpPr>
            <a:cxnSpLocks/>
          </p:cNvCxnSpPr>
          <p:nvPr/>
        </p:nvCxnSpPr>
        <p:spPr>
          <a:xfrm>
            <a:off x="2575248" y="3402787"/>
            <a:ext cx="0" cy="34746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4DC3B6D5-06B4-49CB-A1DF-16C8FBC6A170}"/>
              </a:ext>
            </a:extLst>
          </p:cNvPr>
          <p:cNvCxnSpPr>
            <a:cxnSpLocks/>
          </p:cNvCxnSpPr>
          <p:nvPr/>
        </p:nvCxnSpPr>
        <p:spPr>
          <a:xfrm>
            <a:off x="772686" y="3429000"/>
            <a:ext cx="0" cy="34746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02B57407-3EDC-48E5-9C14-3B4F69F7ED74}"/>
              </a:ext>
            </a:extLst>
          </p:cNvPr>
          <p:cNvCxnSpPr>
            <a:cxnSpLocks/>
          </p:cNvCxnSpPr>
          <p:nvPr/>
        </p:nvCxnSpPr>
        <p:spPr>
          <a:xfrm>
            <a:off x="1677708" y="4875433"/>
            <a:ext cx="0" cy="34746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6283342F-2233-4E60-BAF6-18A8B801BD0B}"/>
              </a:ext>
            </a:extLst>
          </p:cNvPr>
          <p:cNvCxnSpPr>
            <a:cxnSpLocks/>
          </p:cNvCxnSpPr>
          <p:nvPr/>
        </p:nvCxnSpPr>
        <p:spPr>
          <a:xfrm>
            <a:off x="3487751" y="4875433"/>
            <a:ext cx="0" cy="34746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0824F09E-7C32-4AB9-BB1A-F7D93BA7DD77}"/>
              </a:ext>
            </a:extLst>
          </p:cNvPr>
          <p:cNvCxnSpPr>
            <a:cxnSpLocks/>
          </p:cNvCxnSpPr>
          <p:nvPr/>
        </p:nvCxnSpPr>
        <p:spPr>
          <a:xfrm>
            <a:off x="4413480" y="3398639"/>
            <a:ext cx="0" cy="34746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77E366E2-E6C7-44D0-B755-160F60C2E55D}"/>
              </a:ext>
            </a:extLst>
          </p:cNvPr>
          <p:cNvCxnSpPr>
            <a:cxnSpLocks/>
          </p:cNvCxnSpPr>
          <p:nvPr/>
        </p:nvCxnSpPr>
        <p:spPr>
          <a:xfrm>
            <a:off x="5297794" y="4882606"/>
            <a:ext cx="0" cy="34746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8131A611-E5E1-4CEC-987D-D4A9CEE0B102}"/>
              </a:ext>
            </a:extLst>
          </p:cNvPr>
          <p:cNvCxnSpPr>
            <a:cxnSpLocks/>
          </p:cNvCxnSpPr>
          <p:nvPr/>
        </p:nvCxnSpPr>
        <p:spPr>
          <a:xfrm>
            <a:off x="6171063" y="2564904"/>
            <a:ext cx="0" cy="119979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DDD7CF6-D50D-4C6B-8046-8E16B324039F}"/>
              </a:ext>
            </a:extLst>
          </p:cNvPr>
          <p:cNvSpPr txBox="1"/>
          <p:nvPr/>
        </p:nvSpPr>
        <p:spPr>
          <a:xfrm>
            <a:off x="42185" y="3153842"/>
            <a:ext cx="649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안용복 일본 도해      </a:t>
            </a:r>
            <a:r>
              <a:rPr lang="ko-KR" altLang="en-US" sz="1400" b="1" dirty="0" err="1">
                <a:solidFill>
                  <a:schemeClr val="accent6">
                    <a:lumMod val="50000"/>
                  </a:schemeClr>
                </a:solidFill>
              </a:rPr>
              <a:t>조선국교제시말내탐서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    칙령 제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</a:rPr>
              <a:t>41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호 반포    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</a:rPr>
              <a:t>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DFD0C-3435-4442-99D9-2BC896F39F90}"/>
              </a:ext>
            </a:extLst>
          </p:cNvPr>
          <p:cNvSpPr txBox="1"/>
          <p:nvPr/>
        </p:nvSpPr>
        <p:spPr>
          <a:xfrm>
            <a:off x="4057232" y="3746103"/>
            <a:ext cx="738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</a:rPr>
              <a:t>1900</a:t>
            </a:r>
            <a:endParaRPr lang="ko-KR" alt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1912D7-57E6-48B9-8373-04ABF645404C}"/>
              </a:ext>
            </a:extLst>
          </p:cNvPr>
          <p:cNvSpPr txBox="1"/>
          <p:nvPr/>
        </p:nvSpPr>
        <p:spPr>
          <a:xfrm>
            <a:off x="1368315" y="4583033"/>
            <a:ext cx="738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</a:rPr>
              <a:t>1770</a:t>
            </a:r>
            <a:endParaRPr lang="ko-KR" alt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6126D-2453-409C-9DC1-995E10BB617A}"/>
              </a:ext>
            </a:extLst>
          </p:cNvPr>
          <p:cNvSpPr txBox="1"/>
          <p:nvPr/>
        </p:nvSpPr>
        <p:spPr>
          <a:xfrm>
            <a:off x="3180944" y="4576333"/>
            <a:ext cx="738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</a:rPr>
              <a:t>1877</a:t>
            </a:r>
            <a:endParaRPr lang="ko-KR" alt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A93FD7-5704-4B13-B5FC-3348485D46D6}"/>
              </a:ext>
            </a:extLst>
          </p:cNvPr>
          <p:cNvSpPr txBox="1"/>
          <p:nvPr/>
        </p:nvSpPr>
        <p:spPr>
          <a:xfrm>
            <a:off x="5006121" y="4562692"/>
            <a:ext cx="797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</a:rPr>
              <a:t>1905</a:t>
            </a:r>
            <a:endParaRPr lang="ko-KR" alt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5A3AF7-1024-40D7-97C7-375BA2251BF3}"/>
              </a:ext>
            </a:extLst>
          </p:cNvPr>
          <p:cNvSpPr txBox="1"/>
          <p:nvPr/>
        </p:nvSpPr>
        <p:spPr>
          <a:xfrm>
            <a:off x="648804" y="5269415"/>
            <a:ext cx="5939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ko-KR" altLang="en-US" sz="1400" b="1" dirty="0" err="1">
                <a:solidFill>
                  <a:schemeClr val="accent6">
                    <a:lumMod val="50000"/>
                  </a:schemeClr>
                </a:solidFill>
              </a:rPr>
              <a:t>동국문헌비고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             </a:t>
            </a:r>
            <a:r>
              <a:rPr lang="ko-KR" altLang="en-US" sz="1400" b="1" dirty="0" err="1">
                <a:solidFill>
                  <a:schemeClr val="accent6">
                    <a:lumMod val="50000"/>
                  </a:schemeClr>
                </a:solidFill>
              </a:rPr>
              <a:t>태정관지령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ko-KR" altLang="en-US" sz="1400" b="1" dirty="0" err="1">
                <a:solidFill>
                  <a:schemeClr val="accent6">
                    <a:lumMod val="50000"/>
                  </a:schemeClr>
                </a:solidFill>
              </a:rPr>
              <a:t>시마네현고시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 제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</a:rPr>
              <a:t>40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호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07439F-E6D1-4FDD-AC7D-0F3519BA3B31}"/>
              </a:ext>
            </a:extLst>
          </p:cNvPr>
          <p:cNvSpPr txBox="1"/>
          <p:nvPr/>
        </p:nvSpPr>
        <p:spPr>
          <a:xfrm>
            <a:off x="4723935" y="1895057"/>
            <a:ext cx="279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월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ko-KR" altLang="en-US" sz="1400" b="1" dirty="0" err="1">
                <a:solidFill>
                  <a:schemeClr val="accent6">
                    <a:lumMod val="50000"/>
                  </a:schemeClr>
                </a:solidFill>
              </a:rPr>
              <a:t>울도군수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sz="1400" b="1" dirty="0" err="1">
                <a:solidFill>
                  <a:schemeClr val="accent6">
                    <a:lumMod val="50000"/>
                  </a:schemeClr>
                </a:solidFill>
              </a:rPr>
              <a:t>심흥택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 보고서</a:t>
            </a:r>
            <a:endParaRPr lang="en-US" altLang="ko-KR" sz="1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월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의정부 참정대신 지령 제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호</a:t>
            </a: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B4C52B0D-45F1-4EE2-85D3-1E4DDCB4AAC2}"/>
              </a:ext>
            </a:extLst>
          </p:cNvPr>
          <p:cNvCxnSpPr/>
          <p:nvPr/>
        </p:nvCxnSpPr>
        <p:spPr>
          <a:xfrm>
            <a:off x="6345435" y="4310293"/>
            <a:ext cx="570585" cy="0"/>
          </a:xfrm>
          <a:prstGeom prst="line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타원 48">
            <a:extLst>
              <a:ext uri="{FF2B5EF4-FFF2-40B4-BE49-F238E27FC236}">
                <a16:creationId xmlns:a16="http://schemas.microsoft.com/office/drawing/2014/main" id="{02A6BCE2-D71A-46B9-AE82-166469D4C7C3}"/>
              </a:ext>
            </a:extLst>
          </p:cNvPr>
          <p:cNvSpPr/>
          <p:nvPr/>
        </p:nvSpPr>
        <p:spPr>
          <a:xfrm>
            <a:off x="6916020" y="4177446"/>
            <a:ext cx="304012" cy="277293"/>
          </a:xfrm>
          <a:prstGeom prst="ellipse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endParaRPr lang="ko-KR" altLang="en-US" dirty="0">
              <a:solidFill>
                <a:srgbClr val="007042">
                  <a:alpha val="32000"/>
                </a:srgbClr>
              </a:solidFill>
            </a:endParaRP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276D022A-DACE-44F5-ACAB-B0721A894396}"/>
              </a:ext>
            </a:extLst>
          </p:cNvPr>
          <p:cNvCxnSpPr/>
          <p:nvPr/>
        </p:nvCxnSpPr>
        <p:spPr>
          <a:xfrm>
            <a:off x="7220032" y="4310293"/>
            <a:ext cx="570585" cy="0"/>
          </a:xfrm>
          <a:prstGeom prst="line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타원 57">
            <a:extLst>
              <a:ext uri="{FF2B5EF4-FFF2-40B4-BE49-F238E27FC236}">
                <a16:creationId xmlns:a16="http://schemas.microsoft.com/office/drawing/2014/main" id="{863C410A-5A7D-4BA0-8B37-03F41EC30E55}"/>
              </a:ext>
            </a:extLst>
          </p:cNvPr>
          <p:cNvSpPr/>
          <p:nvPr/>
        </p:nvSpPr>
        <p:spPr>
          <a:xfrm>
            <a:off x="7814164" y="4157966"/>
            <a:ext cx="304012" cy="277293"/>
          </a:xfrm>
          <a:prstGeom prst="ellipse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endParaRPr lang="ko-KR" altLang="en-US">
              <a:solidFill>
                <a:srgbClr val="007042">
                  <a:alpha val="32000"/>
                </a:srgbClr>
              </a:solidFill>
            </a:endParaRPr>
          </a:p>
        </p:txBody>
      </p: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476EA46D-C99D-4B1E-84F4-50EAEEFF6BF8}"/>
              </a:ext>
            </a:extLst>
          </p:cNvPr>
          <p:cNvCxnSpPr>
            <a:cxnSpLocks/>
          </p:cNvCxnSpPr>
          <p:nvPr/>
        </p:nvCxnSpPr>
        <p:spPr>
          <a:xfrm>
            <a:off x="7092280" y="4875433"/>
            <a:ext cx="0" cy="78581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58CDD8B3-610C-40C2-B674-3CD9A153B407}"/>
              </a:ext>
            </a:extLst>
          </p:cNvPr>
          <p:cNvCxnSpPr>
            <a:cxnSpLocks/>
          </p:cNvCxnSpPr>
          <p:nvPr/>
        </p:nvCxnSpPr>
        <p:spPr>
          <a:xfrm>
            <a:off x="7966170" y="3443639"/>
            <a:ext cx="0" cy="34746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639E447-AE20-42D7-B784-1C31FFFED0D0}"/>
              </a:ext>
            </a:extLst>
          </p:cNvPr>
          <p:cNvSpPr txBox="1"/>
          <p:nvPr/>
        </p:nvSpPr>
        <p:spPr>
          <a:xfrm>
            <a:off x="6732240" y="4514781"/>
            <a:ext cx="87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</a:rPr>
              <a:t>1946</a:t>
            </a:r>
            <a:endParaRPr lang="ko-KR" alt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A73270-3118-40E9-BF15-1FBC487C77B5}"/>
              </a:ext>
            </a:extLst>
          </p:cNvPr>
          <p:cNvSpPr txBox="1"/>
          <p:nvPr/>
        </p:nvSpPr>
        <p:spPr>
          <a:xfrm>
            <a:off x="6171063" y="5733256"/>
            <a:ext cx="264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월 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일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연합국최고사령관 각서 제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</a:rPr>
              <a:t>677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호</a:t>
            </a:r>
            <a:endParaRPr lang="en-US" altLang="ko-KR" sz="1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월 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</a:rPr>
              <a:t>22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일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연합국최고사령관 각서 제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</a:rPr>
              <a:t>1033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호</a:t>
            </a:r>
            <a:endParaRPr lang="en-US" altLang="ko-KR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511AA9-92CD-4943-BA56-DA8CBAA9FA08}"/>
              </a:ext>
            </a:extLst>
          </p:cNvPr>
          <p:cNvSpPr txBox="1"/>
          <p:nvPr/>
        </p:nvSpPr>
        <p:spPr>
          <a:xfrm>
            <a:off x="7650434" y="3776464"/>
            <a:ext cx="7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</a:rPr>
              <a:t>1951</a:t>
            </a:r>
            <a:endParaRPr lang="ko-KR" alt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7C0624-EEDE-46B3-A667-99561B25DF57}"/>
              </a:ext>
            </a:extLst>
          </p:cNvPr>
          <p:cNvSpPr txBox="1"/>
          <p:nvPr/>
        </p:nvSpPr>
        <p:spPr>
          <a:xfrm>
            <a:off x="6630727" y="3175133"/>
            <a:ext cx="260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샌프란시스코 강화조약 체결</a:t>
            </a:r>
          </a:p>
        </p:txBody>
      </p:sp>
    </p:spTree>
    <p:extLst>
      <p:ext uri="{BB962C8B-B14F-4D97-AF65-F5344CB8AC3E}">
        <p14:creationId xmlns:p14="http://schemas.microsoft.com/office/powerpoint/2010/main" val="90941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4" y="6597384"/>
            <a:ext cx="288000" cy="288000"/>
          </a:xfrm>
          <a:prstGeom prst="rect">
            <a:avLst/>
          </a:prstGeom>
        </p:spPr>
      </p:pic>
      <p:pic>
        <p:nvPicPr>
          <p:cNvPr id="7" name="그림 6" descr="카페트이(가) 표시된 사진&#10;&#10;자동 생성된 설명">
            <a:extLst>
              <a:ext uri="{FF2B5EF4-FFF2-40B4-BE49-F238E27FC236}">
                <a16:creationId xmlns:a16="http://schemas.microsoft.com/office/drawing/2014/main" id="{6E3711B4-EDA8-4C01-BADA-AADF934F3C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2001385"/>
            <a:ext cx="3600399" cy="20162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813DC-952F-494B-B8C8-718DF6BEE397}"/>
              </a:ext>
            </a:extLst>
          </p:cNvPr>
          <p:cNvSpPr txBox="1"/>
          <p:nvPr/>
        </p:nvSpPr>
        <p:spPr>
          <a:xfrm>
            <a:off x="827584" y="54699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1">
                    <a:lumMod val="75000"/>
                  </a:schemeClr>
                </a:solidFill>
              </a:rPr>
              <a:t>우산국 복속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52948-90DE-4E80-BC85-EF739D2C58D3}"/>
              </a:ext>
            </a:extLst>
          </p:cNvPr>
          <p:cNvSpPr txBox="1"/>
          <p:nvPr/>
        </p:nvSpPr>
        <p:spPr>
          <a:xfrm>
            <a:off x="4537894" y="2132856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우산국에 대한 최초의 </a:t>
            </a:r>
            <a:r>
              <a:rPr lang="ko-KR" altLang="en-US" dirty="0"/>
              <a:t>기록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512</a:t>
            </a:r>
            <a:r>
              <a:rPr lang="ko-KR" altLang="ko-KR" dirty="0"/>
              <a:t>년</a:t>
            </a:r>
            <a:r>
              <a:rPr lang="en-US" altLang="ko-KR" dirty="0"/>
              <a:t>(</a:t>
            </a:r>
            <a:r>
              <a:rPr lang="ko-KR" altLang="ko-KR" dirty="0"/>
              <a:t>신라 </a:t>
            </a:r>
            <a:r>
              <a:rPr lang="ko-KR" altLang="ko-KR" dirty="0" err="1"/>
              <a:t>지증왕</a:t>
            </a:r>
            <a:r>
              <a:rPr lang="en-US" altLang="ko-KR" dirty="0"/>
              <a:t> 13</a:t>
            </a:r>
            <a:r>
              <a:rPr lang="ko-KR" altLang="ko-KR" dirty="0"/>
              <a:t>년</a:t>
            </a:r>
            <a:r>
              <a:rPr lang="en-US" altLang="ko-KR" dirty="0"/>
              <a:t>) </a:t>
            </a:r>
            <a:r>
              <a:rPr lang="ko-KR" altLang="ko-KR" dirty="0"/>
              <a:t>이사부가 울릉도를 중심으로 한 해상왕국 우산국을 정벌하면서 우산국을 복</a:t>
            </a:r>
            <a:r>
              <a:rPr lang="ko-KR" altLang="en-US" dirty="0"/>
              <a:t>속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우산국</a:t>
            </a:r>
            <a:r>
              <a:rPr lang="en-US" altLang="ko-KR" dirty="0"/>
              <a:t>(</a:t>
            </a:r>
            <a:r>
              <a:rPr lang="ko-KR" altLang="ko-KR" dirty="0"/>
              <a:t>울릉도와 독도 및 부속 도서들</a:t>
            </a:r>
            <a:r>
              <a:rPr lang="en-US" altLang="ko-KR" dirty="0"/>
              <a:t>)</a:t>
            </a:r>
            <a:r>
              <a:rPr lang="ko-KR" altLang="ko-KR" dirty="0"/>
              <a:t>이 한반도에 편입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300CA-D9CF-4426-A138-BDDEECC81899}"/>
              </a:ext>
            </a:extLst>
          </p:cNvPr>
          <p:cNvSpPr txBox="1"/>
          <p:nvPr/>
        </p:nvSpPr>
        <p:spPr>
          <a:xfrm>
            <a:off x="1619672" y="414908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삼국사기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EA10BBE-CB9C-4F46-8010-52305217E312}"/>
              </a:ext>
            </a:extLst>
          </p:cNvPr>
          <p:cNvSpPr/>
          <p:nvPr/>
        </p:nvSpPr>
        <p:spPr>
          <a:xfrm>
            <a:off x="683568" y="992057"/>
            <a:ext cx="4417560" cy="299518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8150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4" y="6597384"/>
            <a:ext cx="288000" cy="28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813DC-952F-494B-B8C8-718DF6BEE397}"/>
              </a:ext>
            </a:extLst>
          </p:cNvPr>
          <p:cNvSpPr txBox="1"/>
          <p:nvPr/>
        </p:nvSpPr>
        <p:spPr>
          <a:xfrm>
            <a:off x="827584" y="54699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1">
                    <a:lumMod val="75000"/>
                  </a:schemeClr>
                </a:solidFill>
              </a:rPr>
              <a:t>세종실록 지리지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52948-90DE-4E80-BC85-EF739D2C58D3}"/>
              </a:ext>
            </a:extLst>
          </p:cNvPr>
          <p:cNvSpPr txBox="1"/>
          <p:nvPr/>
        </p:nvSpPr>
        <p:spPr>
          <a:xfrm>
            <a:off x="3347864" y="1857619"/>
            <a:ext cx="54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조선 초기 </a:t>
            </a:r>
            <a:r>
              <a:rPr lang="ko-KR" altLang="en-US" dirty="0" err="1"/>
              <a:t>관찬서인</a:t>
            </a:r>
            <a:r>
              <a:rPr lang="ko-KR" altLang="en-US" dirty="0"/>
              <a:t> 세종실록지리지</a:t>
            </a:r>
            <a:r>
              <a:rPr lang="en-US" altLang="ko-KR" dirty="0"/>
              <a:t>(1454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r>
              <a:rPr lang="ko-KR" altLang="en-US" dirty="0"/>
              <a:t>는 울릉도와 독도가 강원도 울진현에 속한 두 섬이라고 기록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“</a:t>
            </a:r>
            <a:r>
              <a:rPr lang="ko-KR" altLang="en-US" dirty="0"/>
              <a:t>우산</a:t>
            </a:r>
            <a:r>
              <a:rPr lang="en-US" altLang="ko-KR" dirty="0"/>
              <a:t>(</a:t>
            </a:r>
            <a:r>
              <a:rPr lang="ko-KR" altLang="en-US" dirty="0"/>
              <a:t>독도</a:t>
            </a:r>
            <a:r>
              <a:rPr lang="en-US" altLang="ko-KR" dirty="0"/>
              <a:t>) </a:t>
            </a:r>
            <a:r>
              <a:rPr lang="ko-KR" altLang="en-US" dirty="0" err="1"/>
              <a:t>무릉</a:t>
            </a:r>
            <a:r>
              <a:rPr lang="en-US" altLang="ko-KR" dirty="0"/>
              <a:t>(</a:t>
            </a:r>
            <a:r>
              <a:rPr lang="ko-KR" altLang="en-US" dirty="0"/>
              <a:t>울릉도</a:t>
            </a:r>
            <a:r>
              <a:rPr lang="en-US" altLang="ko-KR" dirty="0"/>
              <a:t>)… </a:t>
            </a:r>
            <a:r>
              <a:rPr lang="ko-KR" altLang="en-US" dirty="0"/>
              <a:t>두 섬은 </a:t>
            </a:r>
            <a:br>
              <a:rPr lang="ko-KR" altLang="en-US" dirty="0"/>
            </a:br>
            <a:r>
              <a:rPr lang="ko-KR" altLang="en-US" dirty="0"/>
              <a:t>서로 멀리 떨어져 있지 않아 날씨가 맑으면 </a:t>
            </a:r>
            <a:br>
              <a:rPr lang="ko-KR" altLang="en-US" dirty="0"/>
            </a:br>
            <a:r>
              <a:rPr lang="ko-KR" altLang="en-US" dirty="0"/>
              <a:t>바라볼 수 있다</a:t>
            </a:r>
            <a:r>
              <a:rPr lang="en-US" altLang="ko-KR" dirty="0"/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울릉도에서 날씨가 맑을 때 육안으로 보이는 유일한 섬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300CA-D9CF-4426-A138-BDDEECC81899}"/>
              </a:ext>
            </a:extLst>
          </p:cNvPr>
          <p:cNvSpPr txBox="1"/>
          <p:nvPr/>
        </p:nvSpPr>
        <p:spPr>
          <a:xfrm>
            <a:off x="1145162" y="4602891"/>
            <a:ext cx="1618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세종실록지리지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EA10BBE-CB9C-4F46-8010-52305217E312}"/>
              </a:ext>
            </a:extLst>
          </p:cNvPr>
          <p:cNvSpPr/>
          <p:nvPr/>
        </p:nvSpPr>
        <p:spPr>
          <a:xfrm>
            <a:off x="683568" y="992057"/>
            <a:ext cx="4417560" cy="299518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카페트이(가) 표시된 사진&#10;&#10;자동 생성된 설명">
            <a:extLst>
              <a:ext uri="{FF2B5EF4-FFF2-40B4-BE49-F238E27FC236}">
                <a16:creationId xmlns:a16="http://schemas.microsoft.com/office/drawing/2014/main" id="{69A4D148-AFF0-4AAA-A0ED-E0C3CA3A513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857619"/>
            <a:ext cx="1944216" cy="250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2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4" y="6597384"/>
            <a:ext cx="288000" cy="28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813DC-952F-494B-B8C8-718DF6BEE397}"/>
              </a:ext>
            </a:extLst>
          </p:cNvPr>
          <p:cNvSpPr txBox="1"/>
          <p:nvPr/>
        </p:nvSpPr>
        <p:spPr>
          <a:xfrm>
            <a:off x="827584" y="54699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1">
                    <a:lumMod val="75000"/>
                  </a:schemeClr>
                </a:solidFill>
              </a:rPr>
              <a:t>안용복 사건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52948-90DE-4E80-BC85-EF739D2C58D3}"/>
              </a:ext>
            </a:extLst>
          </p:cNvPr>
          <p:cNvSpPr txBox="1"/>
          <p:nvPr/>
        </p:nvSpPr>
        <p:spPr>
          <a:xfrm>
            <a:off x="3339017" y="2060848"/>
            <a:ext cx="5472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dirty="0"/>
              <a:t>한일간의 독도 영유권을 둘러싼 최초의 논쟁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안용복</a:t>
            </a:r>
            <a:r>
              <a:rPr lang="en-US" altLang="ko-KR" dirty="0"/>
              <a:t>(</a:t>
            </a:r>
            <a:r>
              <a:rPr lang="ko-KR" altLang="en-US" dirty="0"/>
              <a:t>安龍福</a:t>
            </a:r>
            <a:r>
              <a:rPr lang="en-US" altLang="ko-KR" dirty="0"/>
              <a:t>), </a:t>
            </a:r>
            <a:r>
              <a:rPr lang="ko-KR" altLang="en-US" dirty="0" err="1"/>
              <a:t>박어둔</a:t>
            </a:r>
            <a:r>
              <a:rPr lang="en-US" altLang="ko-KR" dirty="0"/>
              <a:t>(</a:t>
            </a:r>
            <a:r>
              <a:rPr lang="ko-KR" altLang="en-US" dirty="0"/>
              <a:t>朴於屯</a:t>
            </a:r>
            <a:r>
              <a:rPr lang="en-US" altLang="ko-KR" dirty="0"/>
              <a:t>) </a:t>
            </a:r>
            <a:r>
              <a:rPr lang="ko-KR" altLang="en-US" dirty="0"/>
              <a:t>두 사람이 울릉도에서 어업을 하다가 울릉도에 온 일본 오야</a:t>
            </a:r>
            <a:r>
              <a:rPr lang="en-US" altLang="ko-KR" dirty="0"/>
              <a:t>·</a:t>
            </a:r>
            <a:r>
              <a:rPr lang="ko-KR" altLang="en-US" dirty="0" err="1"/>
              <a:t>무라카와</a:t>
            </a:r>
            <a:r>
              <a:rPr lang="en-US" altLang="ko-KR" dirty="0"/>
              <a:t>(</a:t>
            </a:r>
            <a:r>
              <a:rPr lang="ko-KR" altLang="en-US" dirty="0"/>
              <a:t>大谷</a:t>
            </a:r>
            <a:r>
              <a:rPr lang="en-US" altLang="ko-KR" dirty="0"/>
              <a:t>·</a:t>
            </a:r>
            <a:r>
              <a:rPr lang="ko-KR" altLang="en-US" dirty="0"/>
              <a:t>村川</a:t>
            </a:r>
            <a:r>
              <a:rPr lang="en-US" altLang="ko-KR" dirty="0"/>
              <a:t>) </a:t>
            </a:r>
            <a:r>
              <a:rPr lang="ko-KR" altLang="en-US" dirty="0"/>
              <a:t>양가의 선원들에게 잡혀 일본으로 끌려간 사건</a:t>
            </a:r>
            <a:br>
              <a:rPr lang="en-US" altLang="ko-KR" dirty="0"/>
            </a:br>
            <a:endParaRPr lang="en-US" altLang="ko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300CA-D9CF-4426-A138-BDDEECC81899}"/>
              </a:ext>
            </a:extLst>
          </p:cNvPr>
          <p:cNvSpPr txBox="1"/>
          <p:nvPr/>
        </p:nvSpPr>
        <p:spPr>
          <a:xfrm>
            <a:off x="973423" y="4935385"/>
            <a:ext cx="178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숙종실록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EA10BBE-CB9C-4F46-8010-52305217E312}"/>
              </a:ext>
            </a:extLst>
          </p:cNvPr>
          <p:cNvSpPr/>
          <p:nvPr/>
        </p:nvSpPr>
        <p:spPr>
          <a:xfrm>
            <a:off x="683568" y="992057"/>
            <a:ext cx="4417560" cy="299518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회로, 컴퓨터이(가) 표시된 사진&#10;&#10;자동 생성된 설명">
            <a:extLst>
              <a:ext uri="{FF2B5EF4-FFF2-40B4-BE49-F238E27FC236}">
                <a16:creationId xmlns:a16="http://schemas.microsoft.com/office/drawing/2014/main" id="{A9B4CDBE-5109-4F8B-97B5-3268F10988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33" y="1945115"/>
            <a:ext cx="1786890" cy="29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21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922</Words>
  <Application>Microsoft Office PowerPoint</Application>
  <PresentationFormat>화면 슬라이드 쇼(4:3)</PresentationFormat>
  <Paragraphs>166</Paragraphs>
  <Slides>21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Daniel</vt:lpstr>
      <vt:lpstr>KBIZ한마음명조 L</vt:lpstr>
      <vt:lpstr>KBIZ한마음명조 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https://www.youtube.com/watch?v=oh6I9HrJtic   관련 영상 시청 – 역사채널e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임 세은</dc:creator>
  <cp:lastModifiedBy>임 세은</cp:lastModifiedBy>
  <cp:revision>1</cp:revision>
  <dcterms:created xsi:type="dcterms:W3CDTF">2020-05-04T15:19:42Z</dcterms:created>
  <dcterms:modified xsi:type="dcterms:W3CDTF">2020-05-04T15:27:52Z</dcterms:modified>
</cp:coreProperties>
</file>