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3" r:id="rId2"/>
    <p:sldId id="288" r:id="rId3"/>
    <p:sldId id="256" r:id="rId4"/>
    <p:sldId id="259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287" r:id="rId18"/>
    <p:sldId id="302" r:id="rId19"/>
    <p:sldId id="258" r:id="rId20"/>
    <p:sldId id="272" r:id="rId2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B21"/>
    <a:srgbClr val="F6AC18"/>
    <a:srgbClr val="F7B031"/>
    <a:srgbClr val="FEBA01"/>
    <a:srgbClr val="FEC800"/>
    <a:srgbClr val="FEC80A"/>
    <a:srgbClr val="FFD745"/>
    <a:srgbClr val="FECA25"/>
    <a:srgbClr val="FDC415"/>
    <a:srgbClr val="FFC0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howGuides="1">
      <p:cViewPr varScale="1">
        <p:scale>
          <a:sx n="114" d="100"/>
          <a:sy n="114" d="100"/>
        </p:scale>
        <p:origin x="47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A6326C-7597-47AC-B42C-C9363B5FDD33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8FFF0A-981F-4476-9646-126BD50D34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6399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53BF3-A5D8-42A3-9EEC-4B863D7479AC}" type="datetimeFigureOut">
              <a:rPr kumimoji="1" lang="ja-JP" altLang="en-US" smtClean="0"/>
              <a:t>2020/5/4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ED8E8-35F4-4F96-8B22-4FCB833312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9062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53BF3-A5D8-42A3-9EEC-4B863D7479AC}" type="datetimeFigureOut">
              <a:rPr kumimoji="1" lang="ja-JP" altLang="en-US" smtClean="0"/>
              <a:t>2020/5/4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ED8E8-35F4-4F96-8B22-4FCB833312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872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53BF3-A5D8-42A3-9EEC-4B863D7479AC}" type="datetimeFigureOut">
              <a:rPr kumimoji="1" lang="ja-JP" altLang="en-US" smtClean="0"/>
              <a:t>2020/5/4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ED8E8-35F4-4F96-8B22-4FCB833312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93553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53BF3-A5D8-42A3-9EEC-4B863D7479AC}" type="datetimeFigureOut">
              <a:rPr kumimoji="1" lang="ja-JP" altLang="en-US" smtClean="0"/>
              <a:t>2020/5/4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ED8E8-35F4-4F96-8B22-4FCB833312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09913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53BF3-A5D8-42A3-9EEC-4B863D7479AC}" type="datetimeFigureOut">
              <a:rPr kumimoji="1" lang="ja-JP" altLang="en-US" smtClean="0"/>
              <a:t>2020/5/4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ED8E8-35F4-4F96-8B22-4FCB833312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72035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마스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DD21A672-102D-40F8-8BD8-25B6A9B548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" y="0"/>
            <a:ext cx="12188760" cy="6858000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DBC0528E-33EE-4C3F-9505-69CE2A618B97}"/>
              </a:ext>
            </a:extLst>
          </p:cNvPr>
          <p:cNvSpPr/>
          <p:nvPr userDrawn="1"/>
        </p:nvSpPr>
        <p:spPr>
          <a:xfrm>
            <a:off x="0" y="303666"/>
            <a:ext cx="3330851" cy="6756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33" dirty="0">
              <a:ea typeface="나눔바른고딕" panose="020B0603020101020101" pitchFamily="50" charset="-127"/>
            </a:endParaRP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4BB52541-BAF5-4BC5-9495-7F158657A89D}"/>
              </a:ext>
            </a:extLst>
          </p:cNvPr>
          <p:cNvGrpSpPr/>
          <p:nvPr userDrawn="1"/>
        </p:nvGrpSpPr>
        <p:grpSpPr>
          <a:xfrm>
            <a:off x="541734" y="1092554"/>
            <a:ext cx="3336324" cy="116198"/>
            <a:chOff x="534950" y="1286888"/>
            <a:chExt cx="3927184" cy="171926"/>
          </a:xfrm>
        </p:grpSpPr>
        <p:sp>
          <p:nvSpPr>
            <p:cNvPr id="11" name="타원 10">
              <a:extLst>
                <a:ext uri="{FF2B5EF4-FFF2-40B4-BE49-F238E27FC236}">
                  <a16:creationId xmlns:a16="http://schemas.microsoft.com/office/drawing/2014/main" id="{991A5219-F79B-4EDA-91E6-5CDF6117640A}"/>
                </a:ext>
              </a:extLst>
            </p:cNvPr>
            <p:cNvSpPr/>
            <p:nvPr/>
          </p:nvSpPr>
          <p:spPr>
            <a:xfrm>
              <a:off x="534950" y="1286888"/>
              <a:ext cx="171926" cy="171926"/>
            </a:xfrm>
            <a:prstGeom prst="ellipse">
              <a:avLst/>
            </a:prstGeom>
            <a:noFill/>
            <a:ln w="38100">
              <a:solidFill>
                <a:srgbClr val="F2F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33" dirty="0">
                <a:ea typeface="나눔바른고딕" panose="020B0603020101020101" pitchFamily="50" charset="-127"/>
              </a:endParaRPr>
            </a:p>
          </p:txBody>
        </p:sp>
        <p:sp>
          <p:nvSpPr>
            <p:cNvPr id="12" name="타원 11">
              <a:extLst>
                <a:ext uri="{FF2B5EF4-FFF2-40B4-BE49-F238E27FC236}">
                  <a16:creationId xmlns:a16="http://schemas.microsoft.com/office/drawing/2014/main" id="{8416E621-9DA7-4FF4-87FE-4292A5C684F4}"/>
                </a:ext>
              </a:extLst>
            </p:cNvPr>
            <p:cNvSpPr/>
            <p:nvPr/>
          </p:nvSpPr>
          <p:spPr>
            <a:xfrm>
              <a:off x="1013936" y="1286888"/>
              <a:ext cx="171926" cy="171926"/>
            </a:xfrm>
            <a:prstGeom prst="ellipse">
              <a:avLst/>
            </a:prstGeom>
            <a:solidFill>
              <a:srgbClr val="F2F2F2"/>
            </a:solidFill>
            <a:ln w="38100">
              <a:solidFill>
                <a:srgbClr val="F2F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33" dirty="0">
                <a:ea typeface="나눔바른고딕" panose="020B0603020101020101" pitchFamily="50" charset="-127"/>
              </a:endParaRPr>
            </a:p>
          </p:txBody>
        </p:sp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21A0F075-54C1-43B0-851B-2D20E7F6FE7C}"/>
                </a:ext>
              </a:extLst>
            </p:cNvPr>
            <p:cNvSpPr/>
            <p:nvPr/>
          </p:nvSpPr>
          <p:spPr>
            <a:xfrm>
              <a:off x="1406959" y="1286888"/>
              <a:ext cx="171926" cy="171926"/>
            </a:xfrm>
            <a:prstGeom prst="ellipse">
              <a:avLst/>
            </a:prstGeom>
            <a:noFill/>
            <a:ln w="38100">
              <a:solidFill>
                <a:srgbClr val="F2F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33" dirty="0">
                <a:ea typeface="나눔바른고딕" panose="020B0603020101020101" pitchFamily="50" charset="-127"/>
              </a:endParaRPr>
            </a:p>
          </p:txBody>
        </p:sp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04E24029-FB8E-48F1-80C1-F09B05E16F75}"/>
                </a:ext>
              </a:extLst>
            </p:cNvPr>
            <p:cNvSpPr/>
            <p:nvPr/>
          </p:nvSpPr>
          <p:spPr>
            <a:xfrm>
              <a:off x="1971908" y="1286888"/>
              <a:ext cx="171926" cy="171926"/>
            </a:xfrm>
            <a:prstGeom prst="ellipse">
              <a:avLst/>
            </a:prstGeom>
            <a:noFill/>
            <a:ln w="38100">
              <a:solidFill>
                <a:srgbClr val="F2F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33" dirty="0">
                <a:ea typeface="나눔바른고딕" panose="020B0603020101020101" pitchFamily="50" charset="-127"/>
              </a:endParaRPr>
            </a:p>
          </p:txBody>
        </p:sp>
        <p:sp>
          <p:nvSpPr>
            <p:cNvPr id="15" name="타원 14">
              <a:extLst>
                <a:ext uri="{FF2B5EF4-FFF2-40B4-BE49-F238E27FC236}">
                  <a16:creationId xmlns:a16="http://schemas.microsoft.com/office/drawing/2014/main" id="{84F56AAE-26D0-4A08-B52F-0E2C3BD1A9E8}"/>
                </a:ext>
              </a:extLst>
            </p:cNvPr>
            <p:cNvSpPr/>
            <p:nvPr/>
          </p:nvSpPr>
          <p:spPr>
            <a:xfrm>
              <a:off x="2310762" y="1286888"/>
              <a:ext cx="171926" cy="171926"/>
            </a:xfrm>
            <a:prstGeom prst="ellipse">
              <a:avLst/>
            </a:prstGeom>
            <a:noFill/>
            <a:ln w="38100">
              <a:solidFill>
                <a:srgbClr val="F2F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33" dirty="0">
                <a:ea typeface="나눔바른고딕" panose="020B0603020101020101" pitchFamily="50" charset="-127"/>
              </a:endParaRPr>
            </a:p>
          </p:txBody>
        </p:sp>
        <p:sp>
          <p:nvSpPr>
            <p:cNvPr id="16" name="타원 15">
              <a:extLst>
                <a:ext uri="{FF2B5EF4-FFF2-40B4-BE49-F238E27FC236}">
                  <a16:creationId xmlns:a16="http://schemas.microsoft.com/office/drawing/2014/main" id="{F96B3B7E-3902-4743-B697-AB8E570CE9AF}"/>
                </a:ext>
              </a:extLst>
            </p:cNvPr>
            <p:cNvSpPr/>
            <p:nvPr/>
          </p:nvSpPr>
          <p:spPr>
            <a:xfrm>
              <a:off x="2789748" y="1286888"/>
              <a:ext cx="171926" cy="171926"/>
            </a:xfrm>
            <a:prstGeom prst="ellipse">
              <a:avLst/>
            </a:prstGeom>
            <a:noFill/>
            <a:ln w="38100">
              <a:solidFill>
                <a:srgbClr val="F2F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33" dirty="0">
                <a:ea typeface="나눔바른고딕" panose="020B0603020101020101" pitchFamily="50" charset="-127"/>
              </a:endParaRPr>
            </a:p>
          </p:txBody>
        </p:sp>
        <p:sp>
          <p:nvSpPr>
            <p:cNvPr id="17" name="타원 16">
              <a:extLst>
                <a:ext uri="{FF2B5EF4-FFF2-40B4-BE49-F238E27FC236}">
                  <a16:creationId xmlns:a16="http://schemas.microsoft.com/office/drawing/2014/main" id="{1A596D0C-331E-4C78-A636-3216586C420C}"/>
                </a:ext>
              </a:extLst>
            </p:cNvPr>
            <p:cNvSpPr/>
            <p:nvPr/>
          </p:nvSpPr>
          <p:spPr>
            <a:xfrm>
              <a:off x="3324932" y="1286888"/>
              <a:ext cx="171926" cy="171926"/>
            </a:xfrm>
            <a:prstGeom prst="ellipse">
              <a:avLst/>
            </a:prstGeom>
            <a:solidFill>
              <a:srgbClr val="F2F2F2"/>
            </a:solidFill>
            <a:ln w="38100">
              <a:solidFill>
                <a:srgbClr val="F2F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33" dirty="0">
                <a:ea typeface="나눔바른고딕" panose="020B0603020101020101" pitchFamily="50" charset="-127"/>
              </a:endParaRPr>
            </a:p>
          </p:txBody>
        </p:sp>
        <p:sp>
          <p:nvSpPr>
            <p:cNvPr id="18" name="타원 17">
              <a:extLst>
                <a:ext uri="{FF2B5EF4-FFF2-40B4-BE49-F238E27FC236}">
                  <a16:creationId xmlns:a16="http://schemas.microsoft.com/office/drawing/2014/main" id="{8B0235ED-F9A7-40FC-B7A8-E8DB8D909509}"/>
                </a:ext>
              </a:extLst>
            </p:cNvPr>
            <p:cNvSpPr/>
            <p:nvPr/>
          </p:nvSpPr>
          <p:spPr>
            <a:xfrm>
              <a:off x="3966358" y="1286888"/>
              <a:ext cx="171926" cy="171926"/>
            </a:xfrm>
            <a:prstGeom prst="ellipse">
              <a:avLst/>
            </a:prstGeom>
            <a:noFill/>
            <a:ln w="38100">
              <a:solidFill>
                <a:srgbClr val="F2F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33" dirty="0">
                <a:ea typeface="나눔바른고딕" panose="020B0603020101020101" pitchFamily="50" charset="-127"/>
              </a:endParaRPr>
            </a:p>
          </p:txBody>
        </p:sp>
        <p:sp>
          <p:nvSpPr>
            <p:cNvPr id="19" name="타원 18">
              <a:extLst>
                <a:ext uri="{FF2B5EF4-FFF2-40B4-BE49-F238E27FC236}">
                  <a16:creationId xmlns:a16="http://schemas.microsoft.com/office/drawing/2014/main" id="{27B5D94C-7534-43FA-9C9D-E5DEBEC62E62}"/>
                </a:ext>
              </a:extLst>
            </p:cNvPr>
            <p:cNvSpPr/>
            <p:nvPr/>
          </p:nvSpPr>
          <p:spPr>
            <a:xfrm>
              <a:off x="4290208" y="1286888"/>
              <a:ext cx="171926" cy="171926"/>
            </a:xfrm>
            <a:prstGeom prst="ellipse">
              <a:avLst/>
            </a:prstGeom>
            <a:noFill/>
            <a:ln w="38100">
              <a:solidFill>
                <a:srgbClr val="F2F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33" dirty="0">
                <a:ea typeface="나눔바른고딕" panose="020B0603020101020101" pitchFamily="50" charset="-127"/>
              </a:endParaRPr>
            </a:p>
          </p:txBody>
        </p:sp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1D32EAE6-C403-49C9-86F8-07760CE13871}"/>
              </a:ext>
            </a:extLst>
          </p:cNvPr>
          <p:cNvGrpSpPr/>
          <p:nvPr userDrawn="1"/>
        </p:nvGrpSpPr>
        <p:grpSpPr>
          <a:xfrm>
            <a:off x="306550" y="269767"/>
            <a:ext cx="947950" cy="67797"/>
            <a:chOff x="280736" y="284610"/>
            <a:chExt cx="831308" cy="74734"/>
          </a:xfrm>
        </p:grpSpPr>
        <p:grpSp>
          <p:nvGrpSpPr>
            <p:cNvPr id="21" name="그룹 20">
              <a:extLst>
                <a:ext uri="{FF2B5EF4-FFF2-40B4-BE49-F238E27FC236}">
                  <a16:creationId xmlns:a16="http://schemas.microsoft.com/office/drawing/2014/main" id="{1B562C9F-ED1C-427B-BF32-2ABD8F3D656D}"/>
                </a:ext>
              </a:extLst>
            </p:cNvPr>
            <p:cNvGrpSpPr/>
            <p:nvPr/>
          </p:nvGrpSpPr>
          <p:grpSpPr>
            <a:xfrm>
              <a:off x="280736" y="284610"/>
              <a:ext cx="74734" cy="74734"/>
              <a:chOff x="280736" y="284610"/>
              <a:chExt cx="74734" cy="74734"/>
            </a:xfrm>
          </p:grpSpPr>
          <p:cxnSp>
            <p:nvCxnSpPr>
              <p:cNvPr id="23" name="직선 연결선 22">
                <a:extLst>
                  <a:ext uri="{FF2B5EF4-FFF2-40B4-BE49-F238E27FC236}">
                    <a16:creationId xmlns:a16="http://schemas.microsoft.com/office/drawing/2014/main" id="{28BDA794-C12B-439A-8285-B98F2A705AE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8103" y="284610"/>
                <a:ext cx="0" cy="74734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직선 연결선 23">
                <a:extLst>
                  <a:ext uri="{FF2B5EF4-FFF2-40B4-BE49-F238E27FC236}">
                    <a16:creationId xmlns:a16="http://schemas.microsoft.com/office/drawing/2014/main" id="{59F74186-F000-4EB3-A057-5CA89708C3F7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318103" y="284610"/>
                <a:ext cx="0" cy="74734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직선 연결선 21">
              <a:extLst>
                <a:ext uri="{FF2B5EF4-FFF2-40B4-BE49-F238E27FC236}">
                  <a16:creationId xmlns:a16="http://schemas.microsoft.com/office/drawing/2014/main" id="{70626182-EEAD-45A1-8DAC-96D8C4B47C6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755" y="321977"/>
              <a:ext cx="681289" cy="0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736" y="344619"/>
            <a:ext cx="4584204" cy="544636"/>
          </a:xfrm>
          <a:noFill/>
        </p:spPr>
        <p:txBody>
          <a:bodyPr wrap="none" rtlCol="0">
            <a:spAutoFit/>
          </a:bodyPr>
          <a:lstStyle>
            <a:lvl1pPr>
              <a:defRPr lang="en-US" sz="3266" b="1" spc="-136" dirty="0">
                <a:solidFill>
                  <a:srgbClr val="18698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defRPr>
            </a:lvl1pPr>
          </a:lstStyle>
          <a:p>
            <a:pPr marL="0" lvl="0" defTabSz="414772" latinLnBrk="0"/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5D44C-28C5-45F3-8E79-D01E576D208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8421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 userDrawn="1"/>
        </p:nvPicPr>
        <p:blipFill rotWithShape="1">
          <a:blip r:embed="rId2"/>
          <a:srcRect l="1710" r="1710"/>
          <a:stretch/>
        </p:blipFill>
        <p:spPr>
          <a:xfrm>
            <a:off x="0" y="0"/>
            <a:ext cx="12192000" cy="566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273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53BF3-A5D8-42A3-9EEC-4B863D7479AC}" type="datetimeFigureOut">
              <a:rPr kumimoji="1" lang="ja-JP" altLang="en-US" smtClean="0"/>
              <a:t>2020/5/4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ED8E8-35F4-4F96-8B22-4FCB833312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1033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53BF3-A5D8-42A3-9EEC-4B863D7479AC}" type="datetimeFigureOut">
              <a:rPr kumimoji="1" lang="ja-JP" altLang="en-US" smtClean="0"/>
              <a:t>2020/5/4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ED8E8-35F4-4F96-8B22-4FCB833312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4231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53BF3-A5D8-42A3-9EEC-4B863D7479AC}" type="datetimeFigureOut">
              <a:rPr kumimoji="1" lang="ja-JP" altLang="en-US" smtClean="0"/>
              <a:t>2020/5/4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ED8E8-35F4-4F96-8B22-4FCB833312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2796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53BF3-A5D8-42A3-9EEC-4B863D7479AC}" type="datetimeFigureOut">
              <a:rPr kumimoji="1" lang="ja-JP" altLang="en-US" smtClean="0"/>
              <a:t>2020/5/4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ED8E8-35F4-4F96-8B22-4FCB833312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5953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53BF3-A5D8-42A3-9EEC-4B863D7479AC}" type="datetimeFigureOut">
              <a:rPr kumimoji="1" lang="ja-JP" altLang="en-US" smtClean="0"/>
              <a:t>2020/5/4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ED8E8-35F4-4F96-8B22-4FCB833312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6524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53BF3-A5D8-42A3-9EEC-4B863D7479AC}" type="datetimeFigureOut">
              <a:rPr kumimoji="1" lang="ja-JP" altLang="en-US" smtClean="0"/>
              <a:t>2020/5/4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ED8E8-35F4-4F96-8B22-4FCB833312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2668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角三角形 4"/>
          <p:cNvSpPr/>
          <p:nvPr userDrawn="1"/>
        </p:nvSpPr>
        <p:spPr>
          <a:xfrm>
            <a:off x="-19050" y="5791200"/>
            <a:ext cx="1066800" cy="1066800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4990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角三角形 4"/>
          <p:cNvSpPr/>
          <p:nvPr userDrawn="1"/>
        </p:nvSpPr>
        <p:spPr>
          <a:xfrm flipH="1">
            <a:off x="11125200" y="5791200"/>
            <a:ext cx="1066800" cy="1066800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9416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53BF3-A5D8-42A3-9EEC-4B863D7479AC}" type="datetimeFigureOut">
              <a:rPr kumimoji="1" lang="ja-JP" altLang="en-US" smtClean="0"/>
              <a:t>2020/5/4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ED8E8-35F4-4F96-8B22-4FCB833312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0282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6" r:id="rId10"/>
    <p:sldLayoutId id="2147483657" r:id="rId11"/>
    <p:sldLayoutId id="2147483658" r:id="rId12"/>
    <p:sldLayoutId id="2147483659" r:id="rId13"/>
    <p:sldLayoutId id="2147483663" r:id="rId14"/>
    <p:sldLayoutId id="214748366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www.youtube.com/watch?v=iA-n9cu-Qzc" TargetMode="External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portworld.co.kr/social/s1178966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192000" cy="8115300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0" y="0"/>
            <a:ext cx="12311336" cy="8181528"/>
          </a:xfrm>
          <a:prstGeom prst="rect">
            <a:avLst/>
          </a:prstGeom>
          <a:solidFill>
            <a:schemeClr val="tx1">
              <a:lumMod val="85000"/>
              <a:lumOff val="1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239815" y="2767280"/>
            <a:ext cx="77123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ko-KR" altLang="en-US" sz="5400" b="1" dirty="0">
                <a:solidFill>
                  <a:schemeClr val="bg1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형상화된 일본의 전통미의식</a:t>
            </a:r>
            <a:endParaRPr kumimoji="1" lang="ja-JP" altLang="en-US" sz="5400" b="1" dirty="0">
              <a:solidFill>
                <a:schemeClr val="bg1"/>
              </a:solidFill>
              <a:latin typeface="경기천년제목 Medium" panose="02020603020101020101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48D985-D5ED-410A-BB20-B7256F9D5168}"/>
              </a:ext>
            </a:extLst>
          </p:cNvPr>
          <p:cNvSpPr txBox="1"/>
          <p:nvPr/>
        </p:nvSpPr>
        <p:spPr>
          <a:xfrm>
            <a:off x="8040216" y="4221088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>
                <a:solidFill>
                  <a:schemeClr val="bg1"/>
                </a:solidFill>
                <a:latin typeface="제주고딕" panose="02000300000000000000" pitchFamily="2" charset="-127"/>
                <a:ea typeface="제주고딕" panose="02000300000000000000" pitchFamily="2" charset="-127"/>
              </a:rPr>
              <a:t>일본어일본학과</a:t>
            </a:r>
            <a:r>
              <a:rPr lang="ko-KR" altLang="en-US" dirty="0">
                <a:solidFill>
                  <a:schemeClr val="bg1"/>
                </a:solidFill>
                <a:latin typeface="제주고딕" panose="02000300000000000000" pitchFamily="2" charset="-127"/>
                <a:ea typeface="제주고딕" panose="02000300000000000000" pitchFamily="2" charset="-127"/>
              </a:rPr>
              <a:t>  </a:t>
            </a:r>
            <a:r>
              <a:rPr lang="en-US" altLang="ko-KR" dirty="0">
                <a:solidFill>
                  <a:schemeClr val="bg1"/>
                </a:solidFill>
                <a:latin typeface="제주고딕" panose="02000300000000000000" pitchFamily="2" charset="-127"/>
                <a:ea typeface="제주고딕" panose="02000300000000000000" pitchFamily="2" charset="-127"/>
              </a:rPr>
              <a:t>21*025*3   </a:t>
            </a:r>
            <a:r>
              <a:rPr lang="ko-KR" altLang="en-US" dirty="0">
                <a:solidFill>
                  <a:schemeClr val="bg1"/>
                </a:solidFill>
                <a:latin typeface="제주고딕" panose="02000300000000000000" pitchFamily="2" charset="-127"/>
                <a:ea typeface="제주고딕" panose="02000300000000000000" pitchFamily="2" charset="-127"/>
              </a:rPr>
              <a:t>유</a:t>
            </a:r>
            <a:r>
              <a:rPr lang="en-US" altLang="ko-KR" dirty="0">
                <a:solidFill>
                  <a:schemeClr val="bg1"/>
                </a:solidFill>
                <a:latin typeface="제주고딕" panose="02000300000000000000" pitchFamily="2" charset="-127"/>
                <a:ea typeface="제주고딕" panose="02000300000000000000" pitchFamily="2" charset="-127"/>
              </a:rPr>
              <a:t>*</a:t>
            </a:r>
            <a:r>
              <a:rPr lang="ko-KR" altLang="en-US" dirty="0">
                <a:solidFill>
                  <a:schemeClr val="bg1"/>
                </a:solidFill>
                <a:latin typeface="제주고딕" panose="02000300000000000000" pitchFamily="2" charset="-127"/>
                <a:ea typeface="제주고딕" panose="02000300000000000000" pitchFamily="2" charset="-127"/>
              </a:rPr>
              <a:t>은</a:t>
            </a:r>
          </a:p>
        </p:txBody>
      </p:sp>
    </p:spTree>
    <p:extLst>
      <p:ext uri="{BB962C8B-B14F-4D97-AF65-F5344CB8AC3E}">
        <p14:creationId xmlns:p14="http://schemas.microsoft.com/office/powerpoint/2010/main" val="39194739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755650" y="978752"/>
            <a:ext cx="47436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>
                <a:latin typeface="제주고딕" panose="02000300000000000000" pitchFamily="2" charset="-127"/>
                <a:ea typeface="제주고딕" panose="02000300000000000000" pitchFamily="2" charset="-127"/>
              </a:rPr>
              <a:t>    </a:t>
            </a:r>
            <a:r>
              <a:rPr lang="en-US" altLang="ko-KR" sz="3200" dirty="0">
                <a:latin typeface="제주고딕" panose="02000300000000000000" pitchFamily="2" charset="-127"/>
                <a:ea typeface="제주고딕" panose="02000300000000000000" pitchFamily="2" charset="-127"/>
              </a:rPr>
              <a:t>1. </a:t>
            </a:r>
            <a:r>
              <a:rPr lang="ko-KR" altLang="en-US" sz="3200" dirty="0">
                <a:latin typeface="제주고딕" panose="02000300000000000000" pitchFamily="2" charset="-127"/>
                <a:ea typeface="제주고딕" panose="02000300000000000000" pitchFamily="2" charset="-127"/>
              </a:rPr>
              <a:t>정원</a:t>
            </a:r>
            <a:r>
              <a:rPr lang="en-US" altLang="ko-KR" sz="3200" dirty="0">
                <a:latin typeface="제주고딕" panose="02000300000000000000" pitchFamily="2" charset="-127"/>
                <a:ea typeface="제주고딕" panose="02000300000000000000" pitchFamily="2" charset="-127"/>
              </a:rPr>
              <a:t>(</a:t>
            </a:r>
            <a:r>
              <a:rPr lang="ko-KR" altLang="en-US" sz="3200" dirty="0">
                <a:latin typeface="제주고딕" panose="02000300000000000000" pitchFamily="2" charset="-127"/>
                <a:ea typeface="제주고딕" panose="02000300000000000000" pitchFamily="2" charset="-127"/>
              </a:rPr>
              <a:t>조경</a:t>
            </a:r>
            <a:r>
              <a:rPr lang="en-US" altLang="ko-KR" sz="3200" dirty="0">
                <a:latin typeface="제주고딕" panose="02000300000000000000" pitchFamily="2" charset="-127"/>
                <a:ea typeface="제주고딕" panose="02000300000000000000" pitchFamily="2" charset="-127"/>
              </a:rPr>
              <a:t>)</a:t>
            </a:r>
            <a:r>
              <a:rPr lang="ko-KR" altLang="en-US" sz="3200" dirty="0">
                <a:latin typeface="제주고딕" panose="02000300000000000000" pitchFamily="2" charset="-127"/>
                <a:ea typeface="제주고딕" panose="02000300000000000000" pitchFamily="2" charset="-127"/>
              </a:rPr>
              <a:t>의 역사</a:t>
            </a:r>
            <a:r>
              <a:rPr lang="en-US" altLang="ko-KR" sz="3200" dirty="0">
                <a:latin typeface="제주고딕" panose="02000300000000000000" pitchFamily="2" charset="-127"/>
                <a:ea typeface="제주고딕" panose="02000300000000000000" pitchFamily="2" charset="-127"/>
              </a:rPr>
              <a:t>     </a:t>
            </a:r>
            <a:endParaRPr lang="ko-KR" altLang="en-US" sz="3200" dirty="0">
              <a:latin typeface="제주고딕" panose="02000300000000000000" pitchFamily="2" charset="-127"/>
              <a:ea typeface="제주고딕" panose="02000300000000000000" pitchFamily="2" charset="-127"/>
            </a:endParaRPr>
          </a:p>
          <a:p>
            <a:endParaRPr kumimoji="1" lang="ja-JP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Ebrima" panose="02000000000000000000" pitchFamily="2" charset="0"/>
            </a:endParaRPr>
          </a:p>
        </p:txBody>
      </p:sp>
      <p:cxnSp>
        <p:nvCxnSpPr>
          <p:cNvPr id="5" name="直線コネクタ 4"/>
          <p:cNvCxnSpPr/>
          <p:nvPr/>
        </p:nvCxnSpPr>
        <p:spPr>
          <a:xfrm>
            <a:off x="755650" y="1861402"/>
            <a:ext cx="6871498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839416" y="2179081"/>
            <a:ext cx="993710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2500" dirty="0" err="1">
                <a:latin typeface="제주고딕" panose="02000300000000000000" pitchFamily="2" charset="-127"/>
                <a:ea typeface="제주고딕" panose="02000300000000000000" pitchFamily="2" charset="-127"/>
              </a:rPr>
              <a:t>헤이안시대</a:t>
            </a:r>
            <a:r>
              <a:rPr lang="ko-KR" altLang="en-US" sz="2500" dirty="0">
                <a:latin typeface="제주고딕" panose="02000300000000000000" pitchFamily="2" charset="-127"/>
                <a:ea typeface="제주고딕" panose="02000300000000000000" pitchFamily="2" charset="-127"/>
              </a:rPr>
              <a:t> </a:t>
            </a:r>
            <a:r>
              <a:rPr lang="en-US" altLang="ko-KR" sz="2500" dirty="0">
                <a:latin typeface="제주고딕" panose="02000300000000000000" pitchFamily="2" charset="-127"/>
                <a:ea typeface="제주고딕" panose="02000300000000000000" pitchFamily="2" charset="-127"/>
              </a:rPr>
              <a:t>– </a:t>
            </a:r>
            <a:r>
              <a:rPr lang="ko-KR" altLang="en-US" sz="2500" dirty="0">
                <a:latin typeface="제주고딕" panose="02000300000000000000" pitchFamily="2" charset="-127"/>
                <a:ea typeface="제주고딕" panose="02000300000000000000" pitchFamily="2" charset="-127"/>
              </a:rPr>
              <a:t>전기</a:t>
            </a:r>
            <a:endParaRPr lang="en-US" altLang="ko-KR" sz="2500" dirty="0">
              <a:latin typeface="제주고딕" panose="02000300000000000000" pitchFamily="2" charset="-127"/>
              <a:ea typeface="제주고딕" panose="02000300000000000000" pitchFamily="2" charset="-127"/>
            </a:endParaRPr>
          </a:p>
          <a:p>
            <a:pPr algn="just"/>
            <a:endParaRPr lang="en-US" altLang="ko-KR" sz="2500" dirty="0">
              <a:latin typeface="제주고딕" panose="02000300000000000000" pitchFamily="2" charset="-127"/>
              <a:ea typeface="제주고딕" panose="02000300000000000000" pitchFamily="2" charset="-127"/>
            </a:endParaRPr>
          </a:p>
          <a:p>
            <a:pPr algn="just"/>
            <a:r>
              <a:rPr lang="en-US" altLang="ko-KR" sz="2500" dirty="0">
                <a:latin typeface="제주고딕" panose="02000300000000000000" pitchFamily="2" charset="-127"/>
                <a:ea typeface="제주고딕" panose="02000300000000000000" pitchFamily="2" charset="-127"/>
              </a:rPr>
              <a:t>: </a:t>
            </a:r>
            <a:r>
              <a:rPr lang="ko-KR" altLang="en-US" sz="2500" dirty="0">
                <a:latin typeface="제주고딕" panose="02000300000000000000" pitchFamily="2" charset="-127"/>
                <a:ea typeface="제주고딕" panose="02000300000000000000" pitchFamily="2" charset="-127"/>
              </a:rPr>
              <a:t> 아스카 시대와 나라시대를 이어 </a:t>
            </a:r>
            <a:r>
              <a:rPr lang="ko-KR" altLang="en-US" sz="2500" dirty="0">
                <a:solidFill>
                  <a:srgbClr val="FF7B21"/>
                </a:solidFill>
                <a:latin typeface="제주고딕" panose="02000300000000000000" pitchFamily="2" charset="-127"/>
                <a:ea typeface="제주고딕" panose="02000300000000000000" pitchFamily="2" charset="-127"/>
              </a:rPr>
              <a:t>신선사상</a:t>
            </a:r>
            <a:r>
              <a:rPr lang="ko-KR" altLang="en-US" sz="2500" dirty="0">
                <a:latin typeface="제주고딕" panose="02000300000000000000" pitchFamily="2" charset="-127"/>
                <a:ea typeface="제주고딕" panose="02000300000000000000" pitchFamily="2" charset="-127"/>
              </a:rPr>
              <a:t>이 조경에 영향</a:t>
            </a:r>
          </a:p>
          <a:p>
            <a:pPr algn="just"/>
            <a:endParaRPr lang="en-US" altLang="ko-KR" sz="2500" dirty="0">
              <a:latin typeface="제주고딕" panose="02000300000000000000" pitchFamily="2" charset="-127"/>
              <a:ea typeface="제주고딕" panose="02000300000000000000" pitchFamily="2" charset="-127"/>
            </a:endParaRPr>
          </a:p>
          <a:p>
            <a:pPr algn="just"/>
            <a:r>
              <a:rPr lang="ko-KR" altLang="en-US" sz="2500" dirty="0">
                <a:latin typeface="제주고딕" panose="02000300000000000000" pitchFamily="2" charset="-127"/>
                <a:ea typeface="제주고딕" panose="02000300000000000000" pitchFamily="2" charset="-127"/>
              </a:rPr>
              <a:t> </a:t>
            </a:r>
            <a:endParaRPr lang="en-US" altLang="ko-KR" sz="2500" dirty="0">
              <a:latin typeface="제주고딕" panose="02000300000000000000" pitchFamily="2" charset="-127"/>
              <a:ea typeface="제주고딕" panose="02000300000000000000" pitchFamily="2" charset="-127"/>
            </a:endParaRPr>
          </a:p>
          <a:p>
            <a:pPr algn="just"/>
            <a:r>
              <a:rPr lang="ko-KR" altLang="en-US" sz="2500" dirty="0">
                <a:latin typeface="제주고딕" panose="02000300000000000000" pitchFamily="2" charset="-127"/>
                <a:ea typeface="제주고딕" panose="02000300000000000000" pitchFamily="2" charset="-127"/>
              </a:rPr>
              <a:t> 수도인 </a:t>
            </a:r>
            <a:r>
              <a:rPr lang="ko-KR" altLang="en-US" sz="2500" dirty="0" err="1">
                <a:latin typeface="제주고딕" panose="02000300000000000000" pitchFamily="2" charset="-127"/>
                <a:ea typeface="제주고딕" panose="02000300000000000000" pitchFamily="2" charset="-127"/>
              </a:rPr>
              <a:t>헤이안은</a:t>
            </a:r>
            <a:r>
              <a:rPr lang="ko-KR" altLang="en-US" sz="2500" dirty="0">
                <a:latin typeface="제주고딕" panose="02000300000000000000" pitchFamily="2" charset="-127"/>
                <a:ea typeface="제주고딕" panose="02000300000000000000" pitchFamily="2" charset="-127"/>
              </a:rPr>
              <a:t> 입지조건이 정원 축조에 알맞아 </a:t>
            </a:r>
            <a:r>
              <a:rPr lang="ko-KR" altLang="en-US" sz="2500" dirty="0">
                <a:solidFill>
                  <a:srgbClr val="FF7B21"/>
                </a:solidFill>
                <a:latin typeface="제주고딕" panose="02000300000000000000" pitchFamily="2" charset="-127"/>
                <a:ea typeface="제주고딕" panose="02000300000000000000" pitchFamily="2" charset="-127"/>
              </a:rPr>
              <a:t>정원문화</a:t>
            </a:r>
            <a:r>
              <a:rPr lang="ko-KR" altLang="en-US" sz="2500" dirty="0">
                <a:latin typeface="제주고딕" panose="02000300000000000000" pitchFamily="2" charset="-127"/>
                <a:ea typeface="제주고딕" panose="02000300000000000000" pitchFamily="2" charset="-127"/>
              </a:rPr>
              <a:t> </a:t>
            </a:r>
            <a:r>
              <a:rPr lang="ko-KR" altLang="en-US" sz="2500" dirty="0">
                <a:solidFill>
                  <a:srgbClr val="FF7B21"/>
                </a:solidFill>
                <a:latin typeface="제주고딕" panose="02000300000000000000" pitchFamily="2" charset="-127"/>
                <a:ea typeface="제주고딕" panose="02000300000000000000" pitchFamily="2" charset="-127"/>
              </a:rPr>
              <a:t>발전</a:t>
            </a:r>
          </a:p>
          <a:p>
            <a:pPr algn="just"/>
            <a:r>
              <a:rPr lang="en-US" altLang="ko-KR" sz="2500" dirty="0">
                <a:latin typeface="제주고딕" panose="02000300000000000000" pitchFamily="2" charset="-127"/>
                <a:ea typeface="제주고딕" panose="02000300000000000000" pitchFamily="2" charset="-127"/>
              </a:rPr>
              <a:t> </a:t>
            </a:r>
          </a:p>
          <a:p>
            <a:pPr algn="just"/>
            <a:endParaRPr lang="en-US" altLang="ko-KR" sz="2500" dirty="0">
              <a:latin typeface="제주고딕" panose="02000300000000000000" pitchFamily="2" charset="-127"/>
              <a:ea typeface="제주고딕" panose="02000300000000000000" pitchFamily="2" charset="-127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53985" y="563254"/>
            <a:ext cx="7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“</a:t>
            </a:r>
            <a:endParaRPr kumimoji="1" lang="ja-JP" altLang="en-US" sz="4800" dirty="0">
              <a:solidFill>
                <a:schemeClr val="bg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テキスト ボックス 5">
            <a:extLst>
              <a:ext uri="{FF2B5EF4-FFF2-40B4-BE49-F238E27FC236}">
                <a16:creationId xmlns:a16="http://schemas.microsoft.com/office/drawing/2014/main" id="{DDB1E08C-72A7-48EF-A2D7-8C1535B12D81}"/>
              </a:ext>
            </a:extLst>
          </p:cNvPr>
          <p:cNvSpPr txBox="1"/>
          <p:nvPr/>
        </p:nvSpPr>
        <p:spPr>
          <a:xfrm>
            <a:off x="839416" y="4853474"/>
            <a:ext cx="9876854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2500" dirty="0">
                <a:latin typeface="제주고딕" panose="02000300000000000000" pitchFamily="2" charset="-127"/>
                <a:ea typeface="제주고딕" panose="02000300000000000000" pitchFamily="2" charset="-127"/>
              </a:rPr>
              <a:t> </a:t>
            </a:r>
            <a:endParaRPr lang="en-US" altLang="ko-KR" sz="2500" dirty="0">
              <a:latin typeface="제주고딕" panose="02000300000000000000" pitchFamily="2" charset="-127"/>
              <a:ea typeface="제주고딕" panose="02000300000000000000" pitchFamily="2" charset="-127"/>
            </a:endParaRPr>
          </a:p>
          <a:p>
            <a:pPr algn="just"/>
            <a:r>
              <a:rPr lang="en-US" altLang="ko-KR" sz="2500" dirty="0">
                <a:latin typeface="제주고딕" panose="02000300000000000000" pitchFamily="2" charset="-127"/>
                <a:ea typeface="제주고딕" panose="02000300000000000000" pitchFamily="2" charset="-127"/>
              </a:rPr>
              <a:t> </a:t>
            </a:r>
            <a:r>
              <a:rPr lang="ko-KR" altLang="en-US" sz="2500" dirty="0">
                <a:latin typeface="제주고딕" panose="02000300000000000000" pitchFamily="2" charset="-127"/>
                <a:ea typeface="제주고딕" panose="02000300000000000000" pitchFamily="2" charset="-127"/>
              </a:rPr>
              <a:t>조원재료 및 주변 풍경이 정원을 크게 발달시켜 </a:t>
            </a:r>
            <a:r>
              <a:rPr lang="ko-KR" altLang="en-US" sz="2500" dirty="0">
                <a:solidFill>
                  <a:srgbClr val="FF7B21"/>
                </a:solidFill>
                <a:latin typeface="제주고딕" panose="02000300000000000000" pitchFamily="2" charset="-127"/>
                <a:ea typeface="제주고딕" panose="02000300000000000000" pitchFamily="2" charset="-127"/>
              </a:rPr>
              <a:t>명원</a:t>
            </a:r>
            <a:r>
              <a:rPr lang="ko-KR" altLang="en-US" sz="2500" dirty="0">
                <a:latin typeface="제주고딕" panose="02000300000000000000" pitchFamily="2" charset="-127"/>
                <a:ea typeface="제주고딕" panose="02000300000000000000" pitchFamily="2" charset="-127"/>
              </a:rPr>
              <a:t>이 다수 존재</a:t>
            </a:r>
          </a:p>
          <a:p>
            <a:pPr algn="just"/>
            <a:r>
              <a:rPr lang="ko-KR" altLang="en-US" sz="2500" dirty="0">
                <a:latin typeface="제주고딕" panose="02000300000000000000" pitchFamily="2" charset="-127"/>
                <a:ea typeface="제주고딕" panose="02000300000000000000" pitchFamily="2" charset="-127"/>
              </a:rPr>
              <a:t>            </a:t>
            </a:r>
            <a:endParaRPr lang="en-US" altLang="ko-KR" sz="2500" dirty="0">
              <a:latin typeface="제주고딕" panose="02000300000000000000" pitchFamily="2" charset="-127"/>
              <a:ea typeface="제주고딕" panose="02000300000000000000" pitchFamily="2" charset="-127"/>
            </a:endParaRPr>
          </a:p>
          <a:p>
            <a:pPr algn="just"/>
            <a:endParaRPr lang="en-US" altLang="ko-KR" sz="2500" dirty="0">
              <a:latin typeface="제주고딕" panose="02000300000000000000" pitchFamily="2" charset="-127"/>
              <a:ea typeface="제주고딕" panose="02000300000000000000" pitchFamily="2" charset="-127"/>
            </a:endParaRPr>
          </a:p>
          <a:p>
            <a:pPr algn="just"/>
            <a:endParaRPr lang="en-US" altLang="ko-KR" sz="2500" dirty="0">
              <a:latin typeface="제주고딕" panose="02000300000000000000" pitchFamily="2" charset="-127"/>
              <a:ea typeface="제주고딕" panose="020003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219996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755650" y="978752"/>
            <a:ext cx="47436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>
                <a:latin typeface="제주고딕" panose="02000300000000000000" pitchFamily="2" charset="-127"/>
                <a:ea typeface="제주고딕" panose="02000300000000000000" pitchFamily="2" charset="-127"/>
              </a:rPr>
              <a:t>    </a:t>
            </a:r>
            <a:r>
              <a:rPr lang="en-US" altLang="ko-KR" sz="3200" dirty="0">
                <a:latin typeface="제주고딕" panose="02000300000000000000" pitchFamily="2" charset="-127"/>
                <a:ea typeface="제주고딕" panose="02000300000000000000" pitchFamily="2" charset="-127"/>
              </a:rPr>
              <a:t>1. </a:t>
            </a:r>
            <a:r>
              <a:rPr lang="ko-KR" altLang="en-US" sz="3200" dirty="0">
                <a:latin typeface="제주고딕" panose="02000300000000000000" pitchFamily="2" charset="-127"/>
                <a:ea typeface="제주고딕" panose="02000300000000000000" pitchFamily="2" charset="-127"/>
              </a:rPr>
              <a:t>정원</a:t>
            </a:r>
            <a:r>
              <a:rPr lang="en-US" altLang="ko-KR" sz="3200" dirty="0">
                <a:latin typeface="제주고딕" panose="02000300000000000000" pitchFamily="2" charset="-127"/>
                <a:ea typeface="제주고딕" panose="02000300000000000000" pitchFamily="2" charset="-127"/>
              </a:rPr>
              <a:t>(</a:t>
            </a:r>
            <a:r>
              <a:rPr lang="ko-KR" altLang="en-US" sz="3200" dirty="0">
                <a:latin typeface="제주고딕" panose="02000300000000000000" pitchFamily="2" charset="-127"/>
                <a:ea typeface="제주고딕" panose="02000300000000000000" pitchFamily="2" charset="-127"/>
              </a:rPr>
              <a:t>조경</a:t>
            </a:r>
            <a:r>
              <a:rPr lang="en-US" altLang="ko-KR" sz="3200" dirty="0">
                <a:latin typeface="제주고딕" panose="02000300000000000000" pitchFamily="2" charset="-127"/>
                <a:ea typeface="제주고딕" panose="02000300000000000000" pitchFamily="2" charset="-127"/>
              </a:rPr>
              <a:t>)</a:t>
            </a:r>
            <a:r>
              <a:rPr lang="ko-KR" altLang="en-US" sz="3200" dirty="0">
                <a:latin typeface="제주고딕" panose="02000300000000000000" pitchFamily="2" charset="-127"/>
                <a:ea typeface="제주고딕" panose="02000300000000000000" pitchFamily="2" charset="-127"/>
              </a:rPr>
              <a:t>의 역사</a:t>
            </a:r>
            <a:r>
              <a:rPr lang="en-US" altLang="ko-KR" sz="3200" dirty="0">
                <a:latin typeface="제주고딕" panose="02000300000000000000" pitchFamily="2" charset="-127"/>
                <a:ea typeface="제주고딕" panose="02000300000000000000" pitchFamily="2" charset="-127"/>
              </a:rPr>
              <a:t>     </a:t>
            </a:r>
            <a:endParaRPr lang="ko-KR" altLang="en-US" sz="3200" dirty="0">
              <a:latin typeface="제주고딕" panose="02000300000000000000" pitchFamily="2" charset="-127"/>
              <a:ea typeface="제주고딕" panose="02000300000000000000" pitchFamily="2" charset="-127"/>
            </a:endParaRPr>
          </a:p>
          <a:p>
            <a:endParaRPr kumimoji="1" lang="ja-JP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Ebrima" panose="02000000000000000000" pitchFamily="2" charset="0"/>
            </a:endParaRPr>
          </a:p>
        </p:txBody>
      </p:sp>
      <p:cxnSp>
        <p:nvCxnSpPr>
          <p:cNvPr id="5" name="直線コネクタ 4"/>
          <p:cNvCxnSpPr/>
          <p:nvPr/>
        </p:nvCxnSpPr>
        <p:spPr>
          <a:xfrm>
            <a:off x="755650" y="1861402"/>
            <a:ext cx="6871498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839416" y="2179081"/>
            <a:ext cx="993710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2500" dirty="0" err="1">
                <a:latin typeface="제주고딕" panose="02000300000000000000" pitchFamily="2" charset="-127"/>
                <a:ea typeface="제주고딕" panose="02000300000000000000" pitchFamily="2" charset="-127"/>
              </a:rPr>
              <a:t>헤이안시대</a:t>
            </a:r>
            <a:r>
              <a:rPr lang="ko-KR" altLang="en-US" sz="2500" dirty="0">
                <a:latin typeface="제주고딕" panose="02000300000000000000" pitchFamily="2" charset="-127"/>
                <a:ea typeface="제주고딕" panose="02000300000000000000" pitchFamily="2" charset="-127"/>
              </a:rPr>
              <a:t> </a:t>
            </a:r>
            <a:r>
              <a:rPr lang="en-US" altLang="ko-KR" sz="2500" dirty="0">
                <a:latin typeface="제주고딕" panose="02000300000000000000" pitchFamily="2" charset="-127"/>
                <a:ea typeface="제주고딕" panose="02000300000000000000" pitchFamily="2" charset="-127"/>
              </a:rPr>
              <a:t>– </a:t>
            </a:r>
            <a:r>
              <a:rPr lang="ko-KR" altLang="en-US" sz="2500" dirty="0">
                <a:latin typeface="제주고딕" panose="02000300000000000000" pitchFamily="2" charset="-127"/>
                <a:ea typeface="제주고딕" panose="02000300000000000000" pitchFamily="2" charset="-127"/>
              </a:rPr>
              <a:t>후기</a:t>
            </a:r>
            <a:endParaRPr lang="en-US" altLang="ko-KR" sz="2500" dirty="0">
              <a:latin typeface="제주고딕" panose="02000300000000000000" pitchFamily="2" charset="-127"/>
              <a:ea typeface="제주고딕" panose="02000300000000000000" pitchFamily="2" charset="-127"/>
            </a:endParaRPr>
          </a:p>
          <a:p>
            <a:pPr algn="just"/>
            <a:endParaRPr lang="en-US" altLang="ko-KR" sz="2500" dirty="0">
              <a:latin typeface="제주고딕" panose="02000300000000000000" pitchFamily="2" charset="-127"/>
              <a:ea typeface="제주고딕" panose="02000300000000000000" pitchFamily="2" charset="-127"/>
            </a:endParaRPr>
          </a:p>
          <a:p>
            <a:pPr algn="just"/>
            <a:r>
              <a:rPr lang="ko-KR" altLang="en-US" sz="2500" dirty="0">
                <a:latin typeface="제주고딕" panose="02000300000000000000" pitchFamily="2" charset="-127"/>
                <a:ea typeface="제주고딕" panose="02000300000000000000" pitchFamily="2" charset="-127"/>
              </a:rPr>
              <a:t> </a:t>
            </a:r>
            <a:r>
              <a:rPr lang="en-US" altLang="ko-KR" sz="2500" dirty="0">
                <a:latin typeface="제주고딕" panose="02000300000000000000" pitchFamily="2" charset="-127"/>
                <a:ea typeface="제주고딕" panose="02000300000000000000" pitchFamily="2" charset="-127"/>
              </a:rPr>
              <a:t>: </a:t>
            </a:r>
            <a:r>
              <a:rPr lang="ko-KR" altLang="en-US" sz="2500" dirty="0">
                <a:latin typeface="제주고딕" panose="02000300000000000000" pitchFamily="2" charset="-127"/>
                <a:ea typeface="제주고딕" panose="02000300000000000000" pitchFamily="2" charset="-127"/>
              </a:rPr>
              <a:t>귀족의 저택에서는 관례적으로 가장 주가 되는 건물을 </a:t>
            </a:r>
            <a:r>
              <a:rPr lang="ko-KR" altLang="en-US" sz="2500" dirty="0">
                <a:solidFill>
                  <a:srgbClr val="FF7B21"/>
                </a:solidFill>
                <a:latin typeface="제주고딕" panose="02000300000000000000" pitchFamily="2" charset="-127"/>
                <a:ea typeface="제주고딕" panose="02000300000000000000" pitchFamily="2" charset="-127"/>
              </a:rPr>
              <a:t>침전형</a:t>
            </a:r>
            <a:r>
              <a:rPr lang="ko-KR" altLang="en-US" sz="2500" dirty="0">
                <a:latin typeface="제주고딕" panose="02000300000000000000" pitchFamily="2" charset="-127"/>
                <a:ea typeface="제주고딕" panose="02000300000000000000" pitchFamily="2" charset="-127"/>
              </a:rPr>
              <a:t>으로 축조</a:t>
            </a:r>
          </a:p>
          <a:p>
            <a:pPr algn="just"/>
            <a:endParaRPr lang="en-US" altLang="ko-KR" sz="2500" dirty="0">
              <a:latin typeface="제주고딕" panose="02000300000000000000" pitchFamily="2" charset="-127"/>
              <a:ea typeface="제주고딕" panose="02000300000000000000" pitchFamily="2" charset="-127"/>
            </a:endParaRPr>
          </a:p>
          <a:p>
            <a:pPr algn="just"/>
            <a:r>
              <a:rPr lang="ko-KR" altLang="en-US" sz="2500" dirty="0">
                <a:latin typeface="제주고딕" panose="02000300000000000000" pitchFamily="2" charset="-127"/>
                <a:ea typeface="제주고딕" panose="02000300000000000000" pitchFamily="2" charset="-127"/>
              </a:rPr>
              <a:t> </a:t>
            </a:r>
            <a:endParaRPr lang="en-US" altLang="ko-KR" sz="2500" dirty="0">
              <a:latin typeface="제주고딕" panose="02000300000000000000" pitchFamily="2" charset="-127"/>
              <a:ea typeface="제주고딕" panose="02000300000000000000" pitchFamily="2" charset="-127"/>
            </a:endParaRPr>
          </a:p>
          <a:p>
            <a:pPr algn="just"/>
            <a:r>
              <a:rPr lang="ko-KR" altLang="en-US" sz="2500" dirty="0">
                <a:latin typeface="제주고딕" panose="02000300000000000000" pitchFamily="2" charset="-127"/>
                <a:ea typeface="제주고딕" panose="02000300000000000000" pitchFamily="2" charset="-127"/>
              </a:rPr>
              <a:t> </a:t>
            </a:r>
            <a:r>
              <a:rPr lang="en-US" altLang="ko-KR" sz="2500" dirty="0">
                <a:latin typeface="제주고딕" panose="02000300000000000000" pitchFamily="2" charset="-127"/>
                <a:ea typeface="제주고딕" panose="02000300000000000000" pitchFamily="2" charset="-127"/>
              </a:rPr>
              <a:t>  </a:t>
            </a:r>
            <a:r>
              <a:rPr lang="ko-KR" altLang="en-US" sz="2500" dirty="0">
                <a:latin typeface="제주고딕" panose="02000300000000000000" pitchFamily="2" charset="-127"/>
                <a:ea typeface="제주고딕" panose="02000300000000000000" pitchFamily="2" charset="-127"/>
              </a:rPr>
              <a:t>불교적인 </a:t>
            </a:r>
            <a:r>
              <a:rPr lang="ko-KR" altLang="en-US" sz="2500" dirty="0">
                <a:solidFill>
                  <a:srgbClr val="FF7B21"/>
                </a:solidFill>
                <a:latin typeface="제주고딕" panose="02000300000000000000" pitchFamily="2" charset="-127"/>
                <a:ea typeface="제주고딕" panose="02000300000000000000" pitchFamily="2" charset="-127"/>
              </a:rPr>
              <a:t>정토신앙 사상</a:t>
            </a:r>
            <a:r>
              <a:rPr lang="ko-KR" altLang="en-US" sz="2500" dirty="0">
                <a:latin typeface="제주고딕" panose="02000300000000000000" pitchFamily="2" charset="-127"/>
                <a:ea typeface="제주고딕" panose="02000300000000000000" pitchFamily="2" charset="-127"/>
              </a:rPr>
              <a:t>이</a:t>
            </a:r>
            <a:r>
              <a:rPr lang="ko-KR" altLang="en-US" sz="2500" dirty="0">
                <a:solidFill>
                  <a:srgbClr val="FF7B21"/>
                </a:solidFill>
                <a:latin typeface="제주고딕" panose="02000300000000000000" pitchFamily="2" charset="-127"/>
                <a:ea typeface="제주고딕" panose="02000300000000000000" pitchFamily="2" charset="-127"/>
              </a:rPr>
              <a:t> </a:t>
            </a:r>
            <a:r>
              <a:rPr lang="ko-KR" altLang="en-US" sz="2500" dirty="0">
                <a:latin typeface="제주고딕" panose="02000300000000000000" pitchFamily="2" charset="-127"/>
                <a:ea typeface="제주고딕" panose="02000300000000000000" pitchFamily="2" charset="-127"/>
              </a:rPr>
              <a:t>건축과 회화</a:t>
            </a:r>
            <a:r>
              <a:rPr lang="en-US" altLang="ko-KR" sz="2500" dirty="0">
                <a:latin typeface="제주고딕" panose="02000300000000000000" pitchFamily="2" charset="-127"/>
                <a:ea typeface="제주고딕" panose="02000300000000000000" pitchFamily="2" charset="-127"/>
              </a:rPr>
              <a:t>, </a:t>
            </a:r>
            <a:r>
              <a:rPr lang="ko-KR" altLang="en-US" sz="2500" dirty="0">
                <a:latin typeface="제주고딕" panose="02000300000000000000" pitchFamily="2" charset="-127"/>
                <a:ea typeface="제주고딕" panose="02000300000000000000" pitchFamily="2" charset="-127"/>
              </a:rPr>
              <a:t>조각 및 정원 양식에 지대한 영향</a:t>
            </a:r>
          </a:p>
          <a:p>
            <a:pPr algn="just"/>
            <a:r>
              <a:rPr lang="en-US" altLang="ko-KR" sz="2500" dirty="0">
                <a:latin typeface="제주고딕" panose="02000300000000000000" pitchFamily="2" charset="-127"/>
                <a:ea typeface="제주고딕" panose="02000300000000000000" pitchFamily="2" charset="-127"/>
              </a:rPr>
              <a:t> </a:t>
            </a:r>
          </a:p>
          <a:p>
            <a:pPr algn="just"/>
            <a:endParaRPr lang="en-US" altLang="ko-KR" sz="2500" dirty="0">
              <a:latin typeface="제주고딕" panose="02000300000000000000" pitchFamily="2" charset="-127"/>
              <a:ea typeface="제주고딕" panose="02000300000000000000" pitchFamily="2" charset="-127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53985" y="563254"/>
            <a:ext cx="7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“</a:t>
            </a:r>
            <a:endParaRPr kumimoji="1" lang="ja-JP" altLang="en-US" sz="4800" dirty="0">
              <a:solidFill>
                <a:schemeClr val="bg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テキスト ボックス 5">
            <a:extLst>
              <a:ext uri="{FF2B5EF4-FFF2-40B4-BE49-F238E27FC236}">
                <a16:creationId xmlns:a16="http://schemas.microsoft.com/office/drawing/2014/main" id="{DDB1E08C-72A7-48EF-A2D7-8C1535B12D81}"/>
              </a:ext>
            </a:extLst>
          </p:cNvPr>
          <p:cNvSpPr txBox="1"/>
          <p:nvPr/>
        </p:nvSpPr>
        <p:spPr>
          <a:xfrm>
            <a:off x="839416" y="4853474"/>
            <a:ext cx="1072919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2500" dirty="0">
                <a:latin typeface="제주고딕" panose="02000300000000000000" pitchFamily="2" charset="-127"/>
                <a:ea typeface="제주고딕" panose="02000300000000000000" pitchFamily="2" charset="-127"/>
              </a:rPr>
              <a:t> </a:t>
            </a:r>
            <a:endParaRPr lang="en-US" altLang="ko-KR" sz="2500" dirty="0">
              <a:latin typeface="제주고딕" panose="02000300000000000000" pitchFamily="2" charset="-127"/>
              <a:ea typeface="제주고딕" panose="02000300000000000000" pitchFamily="2" charset="-127"/>
            </a:endParaRPr>
          </a:p>
          <a:p>
            <a:pPr algn="just"/>
            <a:r>
              <a:rPr lang="ko-KR" altLang="en-US" sz="2500" dirty="0">
                <a:latin typeface="제주고딕" panose="02000300000000000000" pitchFamily="2" charset="-127"/>
                <a:ea typeface="제주고딕" panose="02000300000000000000" pitchFamily="2" charset="-127"/>
              </a:rPr>
              <a:t> </a:t>
            </a:r>
            <a:r>
              <a:rPr lang="en-US" altLang="ko-KR" sz="2500" dirty="0">
                <a:latin typeface="제주고딕" panose="02000300000000000000" pitchFamily="2" charset="-127"/>
                <a:ea typeface="제주고딕" panose="02000300000000000000" pitchFamily="2" charset="-127"/>
              </a:rPr>
              <a:t>  </a:t>
            </a:r>
            <a:r>
              <a:rPr lang="ko-KR" altLang="en-US" sz="2500" dirty="0">
                <a:latin typeface="제주고딕" panose="02000300000000000000" pitchFamily="2" charset="-127"/>
                <a:ea typeface="제주고딕" panose="02000300000000000000" pitchFamily="2" charset="-127"/>
              </a:rPr>
              <a:t>정원과 건축으로 </a:t>
            </a:r>
            <a:r>
              <a:rPr lang="ko-KR" altLang="en-US" sz="2500" dirty="0">
                <a:solidFill>
                  <a:srgbClr val="FF7B21"/>
                </a:solidFill>
                <a:latin typeface="제주고딕" panose="02000300000000000000" pitchFamily="2" charset="-127"/>
                <a:ea typeface="제주고딕" panose="02000300000000000000" pitchFamily="2" charset="-127"/>
              </a:rPr>
              <a:t>극락정토</a:t>
            </a:r>
            <a:r>
              <a:rPr lang="ko-KR" altLang="en-US" sz="2500" dirty="0">
                <a:latin typeface="제주고딕" panose="02000300000000000000" pitchFamily="2" charset="-127"/>
                <a:ea typeface="제주고딕" panose="02000300000000000000" pitchFamily="2" charset="-127"/>
              </a:rPr>
              <a:t>의 모습을 구상화 하는 창작 사상의 일반화 </a:t>
            </a:r>
          </a:p>
          <a:p>
            <a:pPr algn="just"/>
            <a:r>
              <a:rPr lang="ko-KR" altLang="en-US" sz="2500" dirty="0">
                <a:latin typeface="제주고딕" panose="02000300000000000000" pitchFamily="2" charset="-127"/>
                <a:ea typeface="제주고딕" panose="02000300000000000000" pitchFamily="2" charset="-127"/>
              </a:rPr>
              <a:t>            </a:t>
            </a:r>
            <a:endParaRPr lang="en-US" altLang="ko-KR" sz="2500" dirty="0">
              <a:latin typeface="제주고딕" panose="02000300000000000000" pitchFamily="2" charset="-127"/>
              <a:ea typeface="제주고딕" panose="02000300000000000000" pitchFamily="2" charset="-127"/>
            </a:endParaRPr>
          </a:p>
          <a:p>
            <a:pPr algn="just"/>
            <a:endParaRPr lang="en-US" altLang="ko-KR" sz="2500" dirty="0">
              <a:latin typeface="제주고딕" panose="02000300000000000000" pitchFamily="2" charset="-127"/>
              <a:ea typeface="제주고딕" panose="02000300000000000000" pitchFamily="2" charset="-127"/>
            </a:endParaRPr>
          </a:p>
          <a:p>
            <a:pPr algn="just"/>
            <a:endParaRPr lang="en-US" altLang="ko-KR" sz="2500" dirty="0">
              <a:latin typeface="제주고딕" panose="02000300000000000000" pitchFamily="2" charset="-127"/>
              <a:ea typeface="제주고딕" panose="020003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226493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18598" cy="6858000"/>
          </a:xfrm>
          <a:prstGeom prst="rect">
            <a:avLst/>
          </a:prstGeom>
          <a:noFill/>
        </p:spPr>
      </p:pic>
      <p:grpSp>
        <p:nvGrpSpPr>
          <p:cNvPr id="6" name="グループ化 5"/>
          <p:cNvGrpSpPr/>
          <p:nvPr/>
        </p:nvGrpSpPr>
        <p:grpSpPr>
          <a:xfrm>
            <a:off x="0" y="0"/>
            <a:ext cx="8496300" cy="6858000"/>
            <a:chOff x="0" y="0"/>
            <a:chExt cx="8496300" cy="6858000"/>
          </a:xfrm>
        </p:grpSpPr>
        <p:sp>
          <p:nvSpPr>
            <p:cNvPr id="2" name="直角三角形 1"/>
            <p:cNvSpPr/>
            <p:nvPr/>
          </p:nvSpPr>
          <p:spPr>
            <a:xfrm rot="5400000">
              <a:off x="819150" y="-819150"/>
              <a:ext cx="6858000" cy="8496300"/>
            </a:xfrm>
            <a:prstGeom prst="rtTriangle">
              <a:avLst/>
            </a:prstGeom>
            <a:solidFill>
              <a:schemeClr val="tx1">
                <a:lumMod val="85000"/>
                <a:lumOff val="1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" name="テキスト ボックス 2"/>
            <p:cNvSpPr txBox="1"/>
            <p:nvPr/>
          </p:nvSpPr>
          <p:spPr>
            <a:xfrm>
              <a:off x="479376" y="1340768"/>
              <a:ext cx="421782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ko-KR" altLang="en-US" sz="4800" b="1" dirty="0">
                  <a:solidFill>
                    <a:schemeClr val="bg1"/>
                  </a:solidFill>
                  <a:latin typeface="경기천년제목 Medium" panose="02020603020101020101" pitchFamily="18" charset="-127"/>
                  <a:ea typeface="경기천년제목 Medium" panose="02020603020101020101" pitchFamily="18" charset="-127"/>
                </a:rPr>
                <a:t>일본의 조경 양식</a:t>
              </a:r>
              <a:endParaRPr kumimoji="1" lang="ja-JP" altLang="en-US" sz="4800" b="1" dirty="0">
                <a:solidFill>
                  <a:schemeClr val="bg1"/>
                </a:solidFill>
                <a:latin typeface="경기천년제목 Medium" panose="02020603020101020101" pitchFamily="18" charset="-127"/>
                <a:ea typeface="제주고딕" panose="02000300000000000000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44082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60960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310554" y="209070"/>
            <a:ext cx="3764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ko-KR" altLang="en-US" sz="36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제주고딕" panose="02000300000000000000" pitchFamily="2" charset="-127"/>
                <a:ea typeface="제주고딕" panose="02000300000000000000" pitchFamily="2" charset="-127"/>
                <a:cs typeface="Ebrima" panose="02000000000000000000" pitchFamily="2" charset="0"/>
              </a:rPr>
              <a:t>일본 조경의 양식</a:t>
            </a:r>
            <a:endParaRPr kumimoji="1" lang="ja-JP" altLang="en-US" sz="3600" spc="300" dirty="0">
              <a:solidFill>
                <a:schemeClr val="tx1">
                  <a:lumMod val="75000"/>
                  <a:lumOff val="25000"/>
                </a:schemeClr>
              </a:solidFill>
              <a:latin typeface="제주고딕" panose="02000300000000000000" pitchFamily="2" charset="-127"/>
              <a:ea typeface="제주고딕" panose="02000300000000000000" pitchFamily="2" charset="-127"/>
              <a:cs typeface="Ebrima" panose="02000000000000000000" pitchFamily="2" charset="0"/>
            </a:endParaRPr>
          </a:p>
        </p:txBody>
      </p:sp>
      <p:cxnSp>
        <p:nvCxnSpPr>
          <p:cNvPr id="5" name="直線コネクタ 4"/>
          <p:cNvCxnSpPr/>
          <p:nvPr/>
        </p:nvCxnSpPr>
        <p:spPr>
          <a:xfrm>
            <a:off x="0" y="1009986"/>
            <a:ext cx="1219200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グループ化 8"/>
          <p:cNvGrpSpPr/>
          <p:nvPr/>
        </p:nvGrpSpPr>
        <p:grpSpPr>
          <a:xfrm>
            <a:off x="190501" y="204687"/>
            <a:ext cx="571498" cy="646331"/>
            <a:chOff x="190501" y="204687"/>
            <a:chExt cx="571498" cy="646331"/>
          </a:xfrm>
        </p:grpSpPr>
        <p:sp>
          <p:nvSpPr>
            <p:cNvPr id="7" name="山形 6"/>
            <p:cNvSpPr/>
            <p:nvPr/>
          </p:nvSpPr>
          <p:spPr>
            <a:xfrm>
              <a:off x="190501" y="204687"/>
              <a:ext cx="285749" cy="646331"/>
            </a:xfrm>
            <a:prstGeom prst="chevron">
              <a:avLst>
                <a:gd name="adj" fmla="val 7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山形 7"/>
            <p:cNvSpPr/>
            <p:nvPr/>
          </p:nvSpPr>
          <p:spPr>
            <a:xfrm>
              <a:off x="476250" y="204687"/>
              <a:ext cx="285749" cy="646331"/>
            </a:xfrm>
            <a:prstGeom prst="chevron">
              <a:avLst>
                <a:gd name="adj" fmla="val 7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グループ化 12"/>
          <p:cNvGrpSpPr/>
          <p:nvPr/>
        </p:nvGrpSpPr>
        <p:grpSpPr>
          <a:xfrm>
            <a:off x="804281" y="204686"/>
            <a:ext cx="571498" cy="646331"/>
            <a:chOff x="190501" y="204687"/>
            <a:chExt cx="571498" cy="646331"/>
          </a:xfrm>
        </p:grpSpPr>
        <p:sp>
          <p:nvSpPr>
            <p:cNvPr id="14" name="山形 13"/>
            <p:cNvSpPr/>
            <p:nvPr/>
          </p:nvSpPr>
          <p:spPr>
            <a:xfrm>
              <a:off x="190501" y="204687"/>
              <a:ext cx="285749" cy="646331"/>
            </a:xfrm>
            <a:prstGeom prst="chevron">
              <a:avLst>
                <a:gd name="adj" fmla="val 7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山形 14"/>
            <p:cNvSpPr/>
            <p:nvPr/>
          </p:nvSpPr>
          <p:spPr>
            <a:xfrm>
              <a:off x="476250" y="204687"/>
              <a:ext cx="285749" cy="646331"/>
            </a:xfrm>
            <a:prstGeom prst="chevron">
              <a:avLst>
                <a:gd name="adj" fmla="val 7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" name="円/楕円 3"/>
          <p:cNvSpPr/>
          <p:nvPr/>
        </p:nvSpPr>
        <p:spPr>
          <a:xfrm>
            <a:off x="420250" y="1673518"/>
            <a:ext cx="3130874" cy="3130874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" name="円/楕円 22"/>
          <p:cNvSpPr/>
          <p:nvPr/>
        </p:nvSpPr>
        <p:spPr>
          <a:xfrm>
            <a:off x="4462705" y="1676614"/>
            <a:ext cx="3130874" cy="3130874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>
            <a:off x="8517017" y="1676613"/>
            <a:ext cx="3130874" cy="3130874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112058" y="5085184"/>
            <a:ext cx="172354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ko-KR" altLang="en-US" sz="25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제주고딕" panose="02000300000000000000" pitchFamily="2" charset="-127"/>
                <a:ea typeface="제주고딕" panose="02000300000000000000" pitchFamily="2" charset="-127"/>
                <a:cs typeface="Ebrima" panose="02000000000000000000" pitchFamily="2" charset="0"/>
              </a:rPr>
              <a:t>침전조</a:t>
            </a:r>
            <a:r>
              <a:rPr kumimoji="1" lang="ko-KR" altLang="en-US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제주고딕" panose="02000300000000000000" pitchFamily="2" charset="-127"/>
                <a:ea typeface="제주고딕" panose="02000300000000000000" pitchFamily="2" charset="-127"/>
                <a:cs typeface="Ebrima" panose="02000000000000000000" pitchFamily="2" charset="0"/>
              </a:rPr>
              <a:t> 양식</a:t>
            </a:r>
            <a:endParaRPr kumimoji="1" lang="ja-JP" altLang="en-US" sz="2500" b="1" dirty="0">
              <a:solidFill>
                <a:schemeClr val="tx1">
                  <a:lumMod val="75000"/>
                  <a:lumOff val="25000"/>
                </a:schemeClr>
              </a:solidFill>
              <a:latin typeface="제주고딕" panose="02000300000000000000" pitchFamily="2" charset="-127"/>
              <a:ea typeface="제주고딕" panose="02000300000000000000" pitchFamily="2" charset="-127"/>
              <a:cs typeface="Ebrima" panose="02000000000000000000" pitchFamily="2" charset="0"/>
            </a:endParaRPr>
          </a:p>
        </p:txBody>
      </p:sp>
      <p:sp>
        <p:nvSpPr>
          <p:cNvPr id="40" name="テキスト ボックス 25">
            <a:extLst>
              <a:ext uri="{FF2B5EF4-FFF2-40B4-BE49-F238E27FC236}">
                <a16:creationId xmlns:a16="http://schemas.microsoft.com/office/drawing/2014/main" id="{C573DD97-B977-477E-A30F-9E28E069E868}"/>
              </a:ext>
            </a:extLst>
          </p:cNvPr>
          <p:cNvSpPr txBox="1"/>
          <p:nvPr/>
        </p:nvSpPr>
        <p:spPr>
          <a:xfrm>
            <a:off x="3753747" y="5151645"/>
            <a:ext cx="468450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제주고딕" panose="02000300000000000000" pitchFamily="2" charset="-127"/>
                <a:ea typeface="제주고딕" panose="02000300000000000000" pitchFamily="2" charset="-127"/>
                <a:cs typeface="Ebrima" panose="02000000000000000000" pitchFamily="2" charset="0"/>
              </a:rPr>
              <a:t>고산수식 정원</a:t>
            </a:r>
            <a:endParaRPr kumimoji="1" lang="ja-JP" altLang="en-US" sz="2500" dirty="0">
              <a:solidFill>
                <a:schemeClr val="tx1">
                  <a:lumMod val="75000"/>
                  <a:lumOff val="25000"/>
                </a:schemeClr>
              </a:solidFill>
              <a:latin typeface="제주고딕" panose="02000300000000000000" pitchFamily="2" charset="-127"/>
              <a:ea typeface="제주고딕" panose="02000300000000000000" pitchFamily="2" charset="-127"/>
              <a:cs typeface="Ebrima" panose="02000000000000000000" pitchFamily="2" charset="0"/>
            </a:endParaRPr>
          </a:p>
        </p:txBody>
      </p:sp>
      <p:sp>
        <p:nvSpPr>
          <p:cNvPr id="41" name="テキスト ボックス 25">
            <a:extLst>
              <a:ext uri="{FF2B5EF4-FFF2-40B4-BE49-F238E27FC236}">
                <a16:creationId xmlns:a16="http://schemas.microsoft.com/office/drawing/2014/main" id="{1E42F234-8F0F-4B25-B067-3C0ABF099CBA}"/>
              </a:ext>
            </a:extLst>
          </p:cNvPr>
          <p:cNvSpPr txBox="1"/>
          <p:nvPr/>
        </p:nvSpPr>
        <p:spPr>
          <a:xfrm>
            <a:off x="7176120" y="5151645"/>
            <a:ext cx="622440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제주고딕" panose="02000300000000000000" pitchFamily="2" charset="-127"/>
                <a:ea typeface="제주고딕" panose="02000300000000000000" pitchFamily="2" charset="-127"/>
                <a:cs typeface="Ebrima" panose="02000000000000000000" pitchFamily="2" charset="0"/>
              </a:rPr>
              <a:t>평전재풍</a:t>
            </a:r>
            <a:r>
              <a:rPr lang="ko-KR" alt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제주고딕" panose="02000300000000000000" pitchFamily="2" charset="-127"/>
                <a:ea typeface="제주고딕" panose="02000300000000000000" pitchFamily="2" charset="-127"/>
                <a:cs typeface="Ebrima" panose="02000000000000000000" pitchFamily="2" charset="0"/>
              </a:rPr>
              <a:t> 정원</a:t>
            </a:r>
            <a:endParaRPr lang="en-US" altLang="ko-KR" sz="2500" dirty="0">
              <a:solidFill>
                <a:schemeClr val="tx1">
                  <a:lumMod val="75000"/>
                  <a:lumOff val="25000"/>
                </a:schemeClr>
              </a:solidFill>
              <a:latin typeface="제주고딕" panose="02000300000000000000" pitchFamily="2" charset="-127"/>
              <a:ea typeface="제주고딕" panose="02000300000000000000" pitchFamily="2" charset="-127"/>
              <a:cs typeface="Ebrima" panose="02000000000000000000" pitchFamily="2" charset="0"/>
            </a:endParaRPr>
          </a:p>
        </p:txBody>
      </p:sp>
      <p:sp>
        <p:nvSpPr>
          <p:cNvPr id="6" name="직사각형 5">
            <a:hlinkClick r:id="rId5"/>
            <a:extLst>
              <a:ext uri="{FF2B5EF4-FFF2-40B4-BE49-F238E27FC236}">
                <a16:creationId xmlns:a16="http://schemas.microsoft.com/office/drawing/2014/main" id="{9BC6D6BD-D568-4608-9660-99092B0D32E9}"/>
              </a:ext>
            </a:extLst>
          </p:cNvPr>
          <p:cNvSpPr/>
          <p:nvPr/>
        </p:nvSpPr>
        <p:spPr>
          <a:xfrm>
            <a:off x="1069517" y="6021288"/>
            <a:ext cx="2512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>
                <a:latin typeface="제주고딕" panose="02000300000000000000" pitchFamily="2" charset="-127"/>
                <a:ea typeface="제주고딕" panose="02000300000000000000" pitchFamily="2" charset="-127"/>
              </a:rPr>
              <a:t>▶ 다양한 조경양식 영상</a:t>
            </a:r>
          </a:p>
        </p:txBody>
      </p:sp>
    </p:spTree>
    <p:extLst>
      <p:ext uri="{BB962C8B-B14F-4D97-AF65-F5344CB8AC3E}">
        <p14:creationId xmlns:p14="http://schemas.microsoft.com/office/powerpoint/2010/main" val="22161357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60960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310554" y="209070"/>
            <a:ext cx="3764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ko-KR" altLang="en-US" sz="36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제주고딕" panose="02000300000000000000" pitchFamily="2" charset="-127"/>
                <a:ea typeface="제주고딕" panose="02000300000000000000" pitchFamily="2" charset="-127"/>
                <a:cs typeface="Ebrima" panose="02000000000000000000" pitchFamily="2" charset="0"/>
              </a:rPr>
              <a:t>일본 조경의 양식</a:t>
            </a:r>
            <a:endParaRPr kumimoji="1" lang="ja-JP" altLang="en-US" sz="3600" spc="300" dirty="0">
              <a:solidFill>
                <a:schemeClr val="tx1">
                  <a:lumMod val="75000"/>
                  <a:lumOff val="25000"/>
                </a:schemeClr>
              </a:solidFill>
              <a:latin typeface="제주고딕" panose="02000300000000000000" pitchFamily="2" charset="-127"/>
              <a:ea typeface="제주고딕" panose="02000300000000000000" pitchFamily="2" charset="-127"/>
              <a:cs typeface="Ebrima" panose="02000000000000000000" pitchFamily="2" charset="0"/>
            </a:endParaRPr>
          </a:p>
        </p:txBody>
      </p:sp>
      <p:cxnSp>
        <p:nvCxnSpPr>
          <p:cNvPr id="5" name="直線コネクタ 4"/>
          <p:cNvCxnSpPr/>
          <p:nvPr/>
        </p:nvCxnSpPr>
        <p:spPr>
          <a:xfrm>
            <a:off x="0" y="1009986"/>
            <a:ext cx="1219200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グループ化 8"/>
          <p:cNvGrpSpPr/>
          <p:nvPr/>
        </p:nvGrpSpPr>
        <p:grpSpPr>
          <a:xfrm>
            <a:off x="190501" y="204687"/>
            <a:ext cx="571498" cy="646331"/>
            <a:chOff x="190501" y="204687"/>
            <a:chExt cx="571498" cy="646331"/>
          </a:xfrm>
        </p:grpSpPr>
        <p:sp>
          <p:nvSpPr>
            <p:cNvPr id="7" name="山形 6"/>
            <p:cNvSpPr/>
            <p:nvPr/>
          </p:nvSpPr>
          <p:spPr>
            <a:xfrm>
              <a:off x="190501" y="204687"/>
              <a:ext cx="285749" cy="646331"/>
            </a:xfrm>
            <a:prstGeom prst="chevron">
              <a:avLst>
                <a:gd name="adj" fmla="val 7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山形 7"/>
            <p:cNvSpPr/>
            <p:nvPr/>
          </p:nvSpPr>
          <p:spPr>
            <a:xfrm>
              <a:off x="476250" y="204687"/>
              <a:ext cx="285749" cy="646331"/>
            </a:xfrm>
            <a:prstGeom prst="chevron">
              <a:avLst>
                <a:gd name="adj" fmla="val 7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グループ化 12"/>
          <p:cNvGrpSpPr/>
          <p:nvPr/>
        </p:nvGrpSpPr>
        <p:grpSpPr>
          <a:xfrm>
            <a:off x="804281" y="204686"/>
            <a:ext cx="571498" cy="646331"/>
            <a:chOff x="190501" y="204687"/>
            <a:chExt cx="571498" cy="646331"/>
          </a:xfrm>
        </p:grpSpPr>
        <p:sp>
          <p:nvSpPr>
            <p:cNvPr id="14" name="山形 13"/>
            <p:cNvSpPr/>
            <p:nvPr/>
          </p:nvSpPr>
          <p:spPr>
            <a:xfrm>
              <a:off x="190501" y="204687"/>
              <a:ext cx="285749" cy="646331"/>
            </a:xfrm>
            <a:prstGeom prst="chevron">
              <a:avLst>
                <a:gd name="adj" fmla="val 7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山形 14"/>
            <p:cNvSpPr/>
            <p:nvPr/>
          </p:nvSpPr>
          <p:spPr>
            <a:xfrm>
              <a:off x="476250" y="204687"/>
              <a:ext cx="285749" cy="646331"/>
            </a:xfrm>
            <a:prstGeom prst="chevron">
              <a:avLst>
                <a:gd name="adj" fmla="val 7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" name="円/楕円 3"/>
          <p:cNvSpPr/>
          <p:nvPr/>
        </p:nvSpPr>
        <p:spPr>
          <a:xfrm>
            <a:off x="420250" y="1673518"/>
            <a:ext cx="3130874" cy="3130874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" name="円/楕円 22"/>
          <p:cNvSpPr/>
          <p:nvPr/>
        </p:nvSpPr>
        <p:spPr>
          <a:xfrm>
            <a:off x="4462705" y="1676614"/>
            <a:ext cx="3130874" cy="3130874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>
            <a:off x="8517017" y="1676613"/>
            <a:ext cx="3130874" cy="3130874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112057" y="5085184"/>
            <a:ext cx="172354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ko-KR" altLang="en-US" sz="25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제주고딕" panose="02000300000000000000" pitchFamily="2" charset="-127"/>
                <a:ea typeface="제주고딕" panose="02000300000000000000" pitchFamily="2" charset="-127"/>
                <a:cs typeface="Ebrima" panose="02000000000000000000" pitchFamily="2" charset="0"/>
              </a:rPr>
              <a:t>회유식</a:t>
            </a:r>
            <a:r>
              <a:rPr kumimoji="1" lang="ko-KR" altLang="en-US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제주고딕" panose="02000300000000000000" pitchFamily="2" charset="-127"/>
                <a:ea typeface="제주고딕" panose="02000300000000000000" pitchFamily="2" charset="-127"/>
                <a:cs typeface="Ebrima" panose="02000000000000000000" pitchFamily="2" charset="0"/>
              </a:rPr>
              <a:t> 정원</a:t>
            </a:r>
            <a:endParaRPr kumimoji="1" lang="ja-JP" altLang="en-US" sz="2500" b="1" dirty="0">
              <a:solidFill>
                <a:schemeClr val="tx1">
                  <a:lumMod val="75000"/>
                  <a:lumOff val="25000"/>
                </a:schemeClr>
              </a:solidFill>
              <a:latin typeface="제주고딕" panose="02000300000000000000" pitchFamily="2" charset="-127"/>
              <a:ea typeface="제주고딕" panose="02000300000000000000" pitchFamily="2" charset="-127"/>
              <a:cs typeface="Ebrima" panose="02000000000000000000" pitchFamily="2" charset="0"/>
            </a:endParaRPr>
          </a:p>
        </p:txBody>
      </p:sp>
      <p:sp>
        <p:nvSpPr>
          <p:cNvPr id="40" name="テキスト ボックス 25">
            <a:extLst>
              <a:ext uri="{FF2B5EF4-FFF2-40B4-BE49-F238E27FC236}">
                <a16:creationId xmlns:a16="http://schemas.microsoft.com/office/drawing/2014/main" id="{C573DD97-B977-477E-A30F-9E28E069E868}"/>
              </a:ext>
            </a:extLst>
          </p:cNvPr>
          <p:cNvSpPr txBox="1"/>
          <p:nvPr/>
        </p:nvSpPr>
        <p:spPr>
          <a:xfrm>
            <a:off x="3753747" y="5151645"/>
            <a:ext cx="468450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2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제주고딕" panose="02000300000000000000" pitchFamily="2" charset="-127"/>
                <a:ea typeface="제주고딕" panose="02000300000000000000" pitchFamily="2" charset="-127"/>
                <a:cs typeface="Ebrima" panose="02000000000000000000" pitchFamily="2" charset="0"/>
              </a:rPr>
              <a:t>회유임천식</a:t>
            </a:r>
            <a:r>
              <a:rPr kumimoji="1" lang="ko-KR" alt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제주고딕" panose="02000300000000000000" pitchFamily="2" charset="-127"/>
                <a:ea typeface="제주고딕" panose="02000300000000000000" pitchFamily="2" charset="-127"/>
                <a:cs typeface="Ebrima" panose="02000000000000000000" pitchFamily="2" charset="0"/>
              </a:rPr>
              <a:t> 정원</a:t>
            </a:r>
            <a:endParaRPr kumimoji="1" lang="ja-JP" altLang="en-US" sz="2500" dirty="0">
              <a:solidFill>
                <a:schemeClr val="tx1">
                  <a:lumMod val="75000"/>
                  <a:lumOff val="25000"/>
                </a:schemeClr>
              </a:solidFill>
              <a:latin typeface="제주고딕" panose="02000300000000000000" pitchFamily="2" charset="-127"/>
              <a:ea typeface="제주고딕" panose="02000300000000000000" pitchFamily="2" charset="-127"/>
              <a:cs typeface="Ebrima" panose="02000000000000000000" pitchFamily="2" charset="0"/>
            </a:endParaRPr>
          </a:p>
        </p:txBody>
      </p:sp>
      <p:sp>
        <p:nvSpPr>
          <p:cNvPr id="41" name="テキスト ボックス 25">
            <a:extLst>
              <a:ext uri="{FF2B5EF4-FFF2-40B4-BE49-F238E27FC236}">
                <a16:creationId xmlns:a16="http://schemas.microsoft.com/office/drawing/2014/main" id="{1E42F234-8F0F-4B25-B067-3C0ABF099CBA}"/>
              </a:ext>
            </a:extLst>
          </p:cNvPr>
          <p:cNvSpPr txBox="1"/>
          <p:nvPr/>
        </p:nvSpPr>
        <p:spPr>
          <a:xfrm>
            <a:off x="7176120" y="5151645"/>
            <a:ext cx="622440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제주고딕" panose="02000300000000000000" pitchFamily="2" charset="-127"/>
                <a:ea typeface="제주고딕" panose="02000300000000000000" pitchFamily="2" charset="-127"/>
                <a:cs typeface="Ebrima" panose="02000000000000000000" pitchFamily="2" charset="0"/>
              </a:rPr>
              <a:t>지천회유식</a:t>
            </a:r>
            <a:r>
              <a:rPr lang="ko-KR" alt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제주고딕" panose="02000300000000000000" pitchFamily="2" charset="-127"/>
                <a:ea typeface="제주고딕" panose="02000300000000000000" pitchFamily="2" charset="-127"/>
                <a:cs typeface="Ebrima" panose="02000000000000000000" pitchFamily="2" charset="0"/>
              </a:rPr>
              <a:t> 정원</a:t>
            </a:r>
            <a:endParaRPr lang="en-US" altLang="ko-KR" sz="2500" dirty="0">
              <a:solidFill>
                <a:schemeClr val="tx1">
                  <a:lumMod val="75000"/>
                  <a:lumOff val="25000"/>
                </a:schemeClr>
              </a:solidFill>
              <a:latin typeface="제주고딕" panose="02000300000000000000" pitchFamily="2" charset="-127"/>
              <a:ea typeface="제주고딕" panose="02000300000000000000" pitchFamily="2" charset="-127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958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755650" y="978752"/>
            <a:ext cx="43204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>
                <a:latin typeface="제주고딕" panose="02000300000000000000" pitchFamily="2" charset="-127"/>
                <a:ea typeface="제주고딕" panose="02000300000000000000" pitchFamily="2" charset="-127"/>
              </a:rPr>
              <a:t>    </a:t>
            </a:r>
            <a:r>
              <a:rPr lang="en-US" altLang="ko-KR" sz="3200" dirty="0">
                <a:latin typeface="제주고딕" panose="02000300000000000000" pitchFamily="2" charset="-127"/>
                <a:ea typeface="제주고딕" panose="02000300000000000000" pitchFamily="2" charset="-127"/>
              </a:rPr>
              <a:t>1 . </a:t>
            </a:r>
            <a:r>
              <a:rPr lang="ko-KR" altLang="en-US" sz="3200" dirty="0">
                <a:latin typeface="제주고딕" panose="02000300000000000000" pitchFamily="2" charset="-127"/>
                <a:ea typeface="제주고딕" panose="02000300000000000000" pitchFamily="2" charset="-127"/>
              </a:rPr>
              <a:t>일본의 조경 양식</a:t>
            </a:r>
            <a:r>
              <a:rPr lang="en-US" altLang="ko-KR" sz="3200" dirty="0">
                <a:latin typeface="제주고딕" panose="02000300000000000000" pitchFamily="2" charset="-127"/>
                <a:ea typeface="제주고딕" panose="02000300000000000000" pitchFamily="2" charset="-127"/>
              </a:rPr>
              <a:t>  </a:t>
            </a:r>
            <a:endParaRPr lang="ko-KR" altLang="en-US" sz="3200" dirty="0">
              <a:latin typeface="제주고딕" panose="02000300000000000000" pitchFamily="2" charset="-127"/>
              <a:ea typeface="제주고딕" panose="02000300000000000000" pitchFamily="2" charset="-127"/>
            </a:endParaRPr>
          </a:p>
          <a:p>
            <a:endParaRPr kumimoji="1" lang="ja-JP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Ebrima" panose="02000000000000000000" pitchFamily="2" charset="0"/>
            </a:endParaRPr>
          </a:p>
        </p:txBody>
      </p:sp>
      <p:cxnSp>
        <p:nvCxnSpPr>
          <p:cNvPr id="5" name="直線コネクタ 4"/>
          <p:cNvCxnSpPr/>
          <p:nvPr/>
        </p:nvCxnSpPr>
        <p:spPr>
          <a:xfrm>
            <a:off x="755650" y="1861402"/>
            <a:ext cx="6871498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839416" y="2179081"/>
            <a:ext cx="1059693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2500" dirty="0" err="1">
                <a:latin typeface="제주고딕" panose="02000300000000000000" pitchFamily="2" charset="-127"/>
                <a:ea typeface="제주고딕" panose="02000300000000000000" pitchFamily="2" charset="-127"/>
              </a:rPr>
              <a:t>임천식</a:t>
            </a:r>
            <a:r>
              <a:rPr lang="ko-KR" altLang="en-US" sz="2500" dirty="0">
                <a:latin typeface="제주고딕" panose="02000300000000000000" pitchFamily="2" charset="-127"/>
                <a:ea typeface="제주고딕" panose="02000300000000000000" pitchFamily="2" charset="-127"/>
              </a:rPr>
              <a:t> 정원 </a:t>
            </a:r>
            <a:r>
              <a:rPr lang="en-US" altLang="ko-KR" sz="2500" dirty="0">
                <a:latin typeface="제주고딕" panose="02000300000000000000" pitchFamily="2" charset="-127"/>
                <a:ea typeface="제주고딕" panose="02000300000000000000" pitchFamily="2" charset="-127"/>
              </a:rPr>
              <a:t>: </a:t>
            </a:r>
            <a:r>
              <a:rPr lang="ko-KR" altLang="en-US" sz="2500" dirty="0">
                <a:latin typeface="제주고딕" panose="02000300000000000000" pitchFamily="2" charset="-127"/>
                <a:ea typeface="제주고딕" panose="02000300000000000000" pitchFamily="2" charset="-127"/>
              </a:rPr>
              <a:t>신선설에 기초를 둔 연못과 섬을 만든 정원</a:t>
            </a:r>
          </a:p>
          <a:p>
            <a:pPr algn="just"/>
            <a:endParaRPr lang="en-US" altLang="ko-KR" sz="2500" dirty="0">
              <a:latin typeface="제주고딕" panose="02000300000000000000" pitchFamily="2" charset="-127"/>
              <a:ea typeface="제주고딕" panose="02000300000000000000" pitchFamily="2" charset="-127"/>
            </a:endParaRPr>
          </a:p>
          <a:p>
            <a:pPr algn="just"/>
            <a:endParaRPr lang="en-US" altLang="ko-KR" sz="2500" dirty="0">
              <a:latin typeface="제주고딕" panose="02000300000000000000" pitchFamily="2" charset="-127"/>
              <a:ea typeface="제주고딕" panose="02000300000000000000" pitchFamily="2" charset="-127"/>
            </a:endParaRPr>
          </a:p>
          <a:p>
            <a:pPr algn="just"/>
            <a:r>
              <a:rPr lang="ko-KR" altLang="en-US" sz="2500" dirty="0">
                <a:latin typeface="제주고딕" panose="02000300000000000000" pitchFamily="2" charset="-127"/>
                <a:ea typeface="제주고딕" panose="02000300000000000000" pitchFamily="2" charset="-127"/>
              </a:rPr>
              <a:t>회유 </a:t>
            </a:r>
            <a:r>
              <a:rPr lang="ko-KR" altLang="en-US" sz="2500" dirty="0" err="1">
                <a:latin typeface="제주고딕" panose="02000300000000000000" pitchFamily="2" charset="-127"/>
                <a:ea typeface="제주고딕" panose="02000300000000000000" pitchFamily="2" charset="-127"/>
              </a:rPr>
              <a:t>임천식</a:t>
            </a:r>
            <a:r>
              <a:rPr lang="ko-KR" altLang="en-US" sz="2500" dirty="0">
                <a:latin typeface="제주고딕" panose="02000300000000000000" pitchFamily="2" charset="-127"/>
                <a:ea typeface="제주고딕" panose="02000300000000000000" pitchFamily="2" charset="-127"/>
              </a:rPr>
              <a:t> </a:t>
            </a:r>
            <a:r>
              <a:rPr lang="en-US" altLang="ko-KR" sz="2500" dirty="0">
                <a:latin typeface="제주고딕" panose="02000300000000000000" pitchFamily="2" charset="-127"/>
                <a:ea typeface="제주고딕" panose="02000300000000000000" pitchFamily="2" charset="-127"/>
              </a:rPr>
              <a:t>: </a:t>
            </a:r>
            <a:r>
              <a:rPr lang="ko-KR" altLang="en-US" sz="2500" dirty="0">
                <a:latin typeface="제주고딕" panose="02000300000000000000" pitchFamily="2" charset="-127"/>
                <a:ea typeface="제주고딕" panose="02000300000000000000" pitchFamily="2" charset="-127"/>
              </a:rPr>
              <a:t>침전 건물을 중심으로 연못과 섬을 거닐며 정원을 즐기는 형식</a:t>
            </a:r>
          </a:p>
          <a:p>
            <a:pPr algn="just"/>
            <a:endParaRPr lang="en-US" altLang="ko-KR" sz="2500" dirty="0">
              <a:latin typeface="제주고딕" panose="02000300000000000000" pitchFamily="2" charset="-127"/>
              <a:ea typeface="제주고딕" panose="02000300000000000000" pitchFamily="2" charset="-127"/>
            </a:endParaRPr>
          </a:p>
          <a:p>
            <a:pPr algn="just"/>
            <a:r>
              <a:rPr lang="ko-KR" altLang="en-US" sz="2500" dirty="0">
                <a:latin typeface="제주고딕" panose="02000300000000000000" pitchFamily="2" charset="-127"/>
                <a:ea typeface="제주고딕" panose="02000300000000000000" pitchFamily="2" charset="-127"/>
              </a:rPr>
              <a:t> </a:t>
            </a:r>
            <a:endParaRPr lang="en-US" altLang="ko-KR" sz="2500" dirty="0">
              <a:latin typeface="제주고딕" panose="02000300000000000000" pitchFamily="2" charset="-127"/>
              <a:ea typeface="제주고딕" panose="02000300000000000000" pitchFamily="2" charset="-127"/>
            </a:endParaRPr>
          </a:p>
          <a:p>
            <a:pPr algn="just"/>
            <a:r>
              <a:rPr lang="ko-KR" altLang="en-US" sz="2500" dirty="0" err="1">
                <a:latin typeface="제주고딕" panose="02000300000000000000" pitchFamily="2" charset="-127"/>
                <a:ea typeface="제주고딕" panose="02000300000000000000" pitchFamily="2" charset="-127"/>
              </a:rPr>
              <a:t>축산고산수식</a:t>
            </a:r>
            <a:r>
              <a:rPr lang="ko-KR" altLang="en-US" sz="2500" dirty="0">
                <a:latin typeface="제주고딕" panose="02000300000000000000" pitchFamily="2" charset="-127"/>
                <a:ea typeface="제주고딕" panose="02000300000000000000" pitchFamily="2" charset="-127"/>
              </a:rPr>
              <a:t> 정원 </a:t>
            </a:r>
            <a:r>
              <a:rPr lang="en-US" altLang="ko-KR" sz="2500" dirty="0">
                <a:latin typeface="제주고딕" panose="02000300000000000000" pitchFamily="2" charset="-127"/>
                <a:ea typeface="제주고딕" panose="02000300000000000000" pitchFamily="2" charset="-127"/>
              </a:rPr>
              <a:t>: </a:t>
            </a:r>
            <a:r>
              <a:rPr lang="ko-KR" altLang="en-US" sz="2500" dirty="0">
                <a:latin typeface="제주고딕" panose="02000300000000000000" pitchFamily="2" charset="-127"/>
                <a:ea typeface="제주고딕" panose="02000300000000000000" pitchFamily="2" charset="-127"/>
              </a:rPr>
              <a:t> 물을 쓰지 않으면서 계류의 생김새를 표현</a:t>
            </a:r>
          </a:p>
          <a:p>
            <a:pPr algn="just"/>
            <a:endParaRPr lang="ko-KR" altLang="en-US" sz="2500" dirty="0">
              <a:latin typeface="제주고딕" panose="02000300000000000000" pitchFamily="2" charset="-127"/>
              <a:ea typeface="제주고딕" panose="02000300000000000000" pitchFamily="2" charset="-127"/>
            </a:endParaRPr>
          </a:p>
          <a:p>
            <a:pPr algn="just"/>
            <a:r>
              <a:rPr lang="en-US" altLang="ko-KR" sz="2500" dirty="0">
                <a:latin typeface="제주고딕" panose="02000300000000000000" pitchFamily="2" charset="-127"/>
                <a:ea typeface="제주고딕" panose="02000300000000000000" pitchFamily="2" charset="-127"/>
              </a:rPr>
              <a:t> </a:t>
            </a:r>
          </a:p>
          <a:p>
            <a:pPr algn="just"/>
            <a:endParaRPr lang="en-US" altLang="ko-KR" sz="2500" dirty="0">
              <a:latin typeface="제주고딕" panose="02000300000000000000" pitchFamily="2" charset="-127"/>
              <a:ea typeface="제주고딕" panose="02000300000000000000" pitchFamily="2" charset="-127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53985" y="563254"/>
            <a:ext cx="7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“</a:t>
            </a:r>
            <a:endParaRPr kumimoji="1" lang="ja-JP" altLang="en-US" sz="4800" dirty="0">
              <a:solidFill>
                <a:schemeClr val="bg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テキスト ボックス 5">
            <a:extLst>
              <a:ext uri="{FF2B5EF4-FFF2-40B4-BE49-F238E27FC236}">
                <a16:creationId xmlns:a16="http://schemas.microsoft.com/office/drawing/2014/main" id="{DDB1E08C-72A7-48EF-A2D7-8C1535B12D81}"/>
              </a:ext>
            </a:extLst>
          </p:cNvPr>
          <p:cNvSpPr txBox="1"/>
          <p:nvPr/>
        </p:nvSpPr>
        <p:spPr>
          <a:xfrm>
            <a:off x="839416" y="4853474"/>
            <a:ext cx="9876854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2500" dirty="0">
                <a:latin typeface="제주고딕" panose="02000300000000000000" pitchFamily="2" charset="-127"/>
                <a:ea typeface="제주고딕" panose="02000300000000000000" pitchFamily="2" charset="-127"/>
              </a:rPr>
              <a:t> </a:t>
            </a:r>
            <a:endParaRPr lang="en-US" altLang="ko-KR" sz="2500" dirty="0">
              <a:latin typeface="제주고딕" panose="02000300000000000000" pitchFamily="2" charset="-127"/>
              <a:ea typeface="제주고딕" panose="02000300000000000000" pitchFamily="2" charset="-127"/>
            </a:endParaRPr>
          </a:p>
          <a:p>
            <a:pPr algn="just"/>
            <a:endParaRPr lang="en-US" altLang="ko-KR" sz="2500" dirty="0">
              <a:latin typeface="제주고딕" panose="02000300000000000000" pitchFamily="2" charset="-127"/>
              <a:ea typeface="제주고딕" panose="02000300000000000000" pitchFamily="2" charset="-127"/>
            </a:endParaRPr>
          </a:p>
          <a:p>
            <a:pPr algn="just"/>
            <a:r>
              <a:rPr lang="ko-KR" altLang="en-US" sz="2500" dirty="0" err="1">
                <a:latin typeface="제주고딕" panose="02000300000000000000" pitchFamily="2" charset="-127"/>
                <a:ea typeface="제주고딕" panose="02000300000000000000" pitchFamily="2" charset="-127"/>
              </a:rPr>
              <a:t>평정고산수식</a:t>
            </a:r>
            <a:r>
              <a:rPr lang="ko-KR" altLang="en-US" sz="2500" dirty="0">
                <a:latin typeface="제주고딕" panose="02000300000000000000" pitchFamily="2" charset="-127"/>
                <a:ea typeface="제주고딕" panose="02000300000000000000" pitchFamily="2" charset="-127"/>
              </a:rPr>
              <a:t> 정원 </a:t>
            </a:r>
            <a:r>
              <a:rPr lang="en-US" altLang="ko-KR" sz="2500" dirty="0">
                <a:latin typeface="제주고딕" panose="02000300000000000000" pitchFamily="2" charset="-127"/>
                <a:ea typeface="제주고딕" panose="02000300000000000000" pitchFamily="2" charset="-127"/>
              </a:rPr>
              <a:t>: </a:t>
            </a:r>
            <a:r>
              <a:rPr lang="ko-KR" altLang="en-US" sz="2500" dirty="0">
                <a:latin typeface="제주고딕" panose="02000300000000000000" pitchFamily="2" charset="-127"/>
                <a:ea typeface="제주고딕" panose="02000300000000000000" pitchFamily="2" charset="-127"/>
              </a:rPr>
              <a:t> </a:t>
            </a:r>
            <a:r>
              <a:rPr lang="en-US" altLang="ko-KR" sz="2500" dirty="0">
                <a:latin typeface="제주고딕" panose="02000300000000000000" pitchFamily="2" charset="-127"/>
                <a:ea typeface="제주고딕" panose="02000300000000000000" pitchFamily="2" charset="-127"/>
              </a:rPr>
              <a:t> </a:t>
            </a:r>
            <a:r>
              <a:rPr lang="ko-KR" altLang="en-US" sz="2500" dirty="0">
                <a:latin typeface="제주고딕" panose="02000300000000000000" pitchFamily="2" charset="-127"/>
                <a:ea typeface="제주고딕" panose="02000300000000000000" pitchFamily="2" charset="-127"/>
              </a:rPr>
              <a:t>바다의 경치를 나타내는 수법의 정원</a:t>
            </a:r>
          </a:p>
          <a:p>
            <a:pPr algn="just"/>
            <a:r>
              <a:rPr lang="ko-KR" altLang="en-US" sz="2500" dirty="0">
                <a:latin typeface="제주고딕" panose="02000300000000000000" pitchFamily="2" charset="-127"/>
                <a:ea typeface="제주고딕" panose="02000300000000000000" pitchFamily="2" charset="-127"/>
              </a:rPr>
              <a:t> </a:t>
            </a:r>
          </a:p>
          <a:p>
            <a:pPr algn="just"/>
            <a:r>
              <a:rPr lang="ko-KR" altLang="en-US" sz="2500" dirty="0">
                <a:latin typeface="제주고딕" panose="02000300000000000000" pitchFamily="2" charset="-127"/>
                <a:ea typeface="제주고딕" panose="02000300000000000000" pitchFamily="2" charset="-127"/>
              </a:rPr>
              <a:t>            </a:t>
            </a:r>
            <a:endParaRPr lang="en-US" altLang="ko-KR" sz="2500" dirty="0">
              <a:latin typeface="제주고딕" panose="02000300000000000000" pitchFamily="2" charset="-127"/>
              <a:ea typeface="제주고딕" panose="02000300000000000000" pitchFamily="2" charset="-127"/>
            </a:endParaRPr>
          </a:p>
          <a:p>
            <a:pPr algn="just"/>
            <a:endParaRPr lang="en-US" altLang="ko-KR" sz="2500" dirty="0">
              <a:latin typeface="제주고딕" panose="02000300000000000000" pitchFamily="2" charset="-127"/>
              <a:ea typeface="제주고딕" panose="02000300000000000000" pitchFamily="2" charset="-127"/>
            </a:endParaRPr>
          </a:p>
          <a:p>
            <a:pPr algn="just"/>
            <a:endParaRPr lang="en-US" altLang="ko-KR" sz="2500" dirty="0">
              <a:latin typeface="제주고딕" panose="02000300000000000000" pitchFamily="2" charset="-127"/>
              <a:ea typeface="제주고딕" panose="020003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971472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755650" y="978752"/>
            <a:ext cx="43204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>
                <a:latin typeface="제주고딕" panose="02000300000000000000" pitchFamily="2" charset="-127"/>
                <a:ea typeface="제주고딕" panose="02000300000000000000" pitchFamily="2" charset="-127"/>
              </a:rPr>
              <a:t>    </a:t>
            </a:r>
            <a:r>
              <a:rPr lang="en-US" altLang="ko-KR" sz="3200" dirty="0">
                <a:latin typeface="제주고딕" panose="02000300000000000000" pitchFamily="2" charset="-127"/>
                <a:ea typeface="제주고딕" panose="02000300000000000000" pitchFamily="2" charset="-127"/>
              </a:rPr>
              <a:t>1 . </a:t>
            </a:r>
            <a:r>
              <a:rPr lang="ko-KR" altLang="en-US" sz="3200" dirty="0">
                <a:latin typeface="제주고딕" panose="02000300000000000000" pitchFamily="2" charset="-127"/>
                <a:ea typeface="제주고딕" panose="02000300000000000000" pitchFamily="2" charset="-127"/>
              </a:rPr>
              <a:t>일본의 조경 양식</a:t>
            </a:r>
            <a:r>
              <a:rPr lang="en-US" altLang="ko-KR" sz="3200" dirty="0">
                <a:latin typeface="제주고딕" panose="02000300000000000000" pitchFamily="2" charset="-127"/>
                <a:ea typeface="제주고딕" panose="02000300000000000000" pitchFamily="2" charset="-127"/>
              </a:rPr>
              <a:t>  </a:t>
            </a:r>
            <a:endParaRPr lang="ko-KR" altLang="en-US" sz="3200" dirty="0">
              <a:latin typeface="제주고딕" panose="02000300000000000000" pitchFamily="2" charset="-127"/>
              <a:ea typeface="제주고딕" panose="02000300000000000000" pitchFamily="2" charset="-127"/>
            </a:endParaRPr>
          </a:p>
          <a:p>
            <a:endParaRPr kumimoji="1" lang="ja-JP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Ebrima" panose="02000000000000000000" pitchFamily="2" charset="0"/>
            </a:endParaRPr>
          </a:p>
        </p:txBody>
      </p:sp>
      <p:cxnSp>
        <p:nvCxnSpPr>
          <p:cNvPr id="5" name="直線コネクタ 4"/>
          <p:cNvCxnSpPr/>
          <p:nvPr/>
        </p:nvCxnSpPr>
        <p:spPr>
          <a:xfrm>
            <a:off x="755650" y="1861402"/>
            <a:ext cx="6871498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839416" y="2179081"/>
            <a:ext cx="10596934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2500" dirty="0">
                <a:latin typeface="제주고딕" panose="02000300000000000000" pitchFamily="2" charset="-127"/>
                <a:ea typeface="제주고딕" panose="02000300000000000000" pitchFamily="2" charset="-127"/>
              </a:rPr>
              <a:t>다정양식 정원 </a:t>
            </a:r>
            <a:r>
              <a:rPr lang="en-US" altLang="ko-KR" sz="2500" dirty="0">
                <a:latin typeface="제주고딕" panose="02000300000000000000" pitchFamily="2" charset="-127"/>
                <a:ea typeface="제주고딕" panose="02000300000000000000" pitchFamily="2" charset="-127"/>
              </a:rPr>
              <a:t>: </a:t>
            </a:r>
            <a:r>
              <a:rPr lang="ko-KR" altLang="en-US" sz="2500" dirty="0">
                <a:latin typeface="제주고딕" panose="02000300000000000000" pitchFamily="2" charset="-127"/>
                <a:ea typeface="제주고딕" panose="02000300000000000000" pitchFamily="2" charset="-127"/>
              </a:rPr>
              <a:t> </a:t>
            </a:r>
            <a:r>
              <a:rPr lang="en-US" altLang="ko-KR" sz="2500" dirty="0">
                <a:latin typeface="제주고딕" panose="02000300000000000000" pitchFamily="2" charset="-127"/>
                <a:ea typeface="제주고딕" panose="02000300000000000000" pitchFamily="2" charset="-127"/>
              </a:rPr>
              <a:t>- </a:t>
            </a:r>
            <a:r>
              <a:rPr lang="ko-KR" altLang="en-US" sz="2500" dirty="0">
                <a:latin typeface="제주고딕" panose="02000300000000000000" pitchFamily="2" charset="-127"/>
                <a:ea typeface="제주고딕" panose="02000300000000000000" pitchFamily="2" charset="-127"/>
              </a:rPr>
              <a:t>다실건물을 중심으로 소박한 멋을 풍기는 정원 </a:t>
            </a:r>
          </a:p>
          <a:p>
            <a:pPr algn="just"/>
            <a:endParaRPr lang="ko-KR" altLang="en-US" sz="2500" dirty="0">
              <a:latin typeface="제주고딕" panose="02000300000000000000" pitchFamily="2" charset="-127"/>
              <a:ea typeface="제주고딕" panose="02000300000000000000" pitchFamily="2" charset="-127"/>
            </a:endParaRPr>
          </a:p>
          <a:p>
            <a:pPr algn="just"/>
            <a:endParaRPr lang="en-US" altLang="ko-KR" sz="2500" dirty="0">
              <a:latin typeface="제주고딕" panose="02000300000000000000" pitchFamily="2" charset="-127"/>
              <a:ea typeface="제주고딕" panose="02000300000000000000" pitchFamily="2" charset="-127"/>
            </a:endParaRPr>
          </a:p>
          <a:p>
            <a:pPr algn="just"/>
            <a:r>
              <a:rPr lang="ko-KR" altLang="en-US" sz="2500" dirty="0" err="1">
                <a:latin typeface="제주고딕" panose="02000300000000000000" pitchFamily="2" charset="-127"/>
                <a:ea typeface="제주고딕" panose="02000300000000000000" pitchFamily="2" charset="-127"/>
              </a:rPr>
              <a:t>지천임천식</a:t>
            </a:r>
            <a:r>
              <a:rPr lang="ko-KR" altLang="en-US" sz="2500" dirty="0">
                <a:latin typeface="제주고딕" panose="02000300000000000000" pitchFamily="2" charset="-127"/>
                <a:ea typeface="제주고딕" panose="02000300000000000000" pitchFamily="2" charset="-127"/>
              </a:rPr>
              <a:t> 정원 </a:t>
            </a:r>
            <a:r>
              <a:rPr lang="en-US" altLang="ko-KR" sz="2500" dirty="0">
                <a:latin typeface="제주고딕" panose="02000300000000000000" pitchFamily="2" charset="-127"/>
                <a:ea typeface="제주고딕" panose="02000300000000000000" pitchFamily="2" charset="-127"/>
              </a:rPr>
              <a:t>= </a:t>
            </a:r>
            <a:r>
              <a:rPr lang="ko-KR" altLang="en-US" sz="2500" dirty="0" err="1">
                <a:latin typeface="제주고딕" panose="02000300000000000000" pitchFamily="2" charset="-127"/>
                <a:ea typeface="제주고딕" panose="02000300000000000000" pitchFamily="2" charset="-127"/>
              </a:rPr>
              <a:t>회유식</a:t>
            </a:r>
            <a:r>
              <a:rPr lang="en-US" altLang="ko-KR" sz="2500" dirty="0">
                <a:latin typeface="제주고딕" panose="02000300000000000000" pitchFamily="2" charset="-127"/>
                <a:ea typeface="제주고딕" panose="02000300000000000000" pitchFamily="2" charset="-127"/>
              </a:rPr>
              <a:t>(</a:t>
            </a:r>
            <a:r>
              <a:rPr lang="ko-KR" altLang="en-US" sz="2500" dirty="0" err="1">
                <a:latin typeface="제주고딕" panose="02000300000000000000" pitchFamily="2" charset="-127"/>
                <a:ea typeface="제주고딕" panose="02000300000000000000" pitchFamily="2" charset="-127"/>
              </a:rPr>
              <a:t>원주파임천형</a:t>
            </a:r>
            <a:r>
              <a:rPr lang="en-US" altLang="ko-KR" sz="2500" dirty="0">
                <a:latin typeface="제주고딕" panose="02000300000000000000" pitchFamily="2" charset="-127"/>
                <a:ea typeface="제주고딕" panose="02000300000000000000" pitchFamily="2" charset="-127"/>
              </a:rPr>
              <a:t>) </a:t>
            </a:r>
            <a:r>
              <a:rPr lang="ko-KR" altLang="en-US" sz="2500" dirty="0">
                <a:latin typeface="제주고딕" panose="02000300000000000000" pitchFamily="2" charset="-127"/>
                <a:ea typeface="제주고딕" panose="02000300000000000000" pitchFamily="2" charset="-127"/>
              </a:rPr>
              <a:t>정원 </a:t>
            </a:r>
            <a:endParaRPr lang="en-US" altLang="ko-KR" sz="2500" dirty="0">
              <a:latin typeface="제주고딕" panose="02000300000000000000" pitchFamily="2" charset="-127"/>
              <a:ea typeface="제주고딕" panose="02000300000000000000" pitchFamily="2" charset="-127"/>
            </a:endParaRPr>
          </a:p>
          <a:p>
            <a:pPr algn="just"/>
            <a:endParaRPr lang="en-US" altLang="ko-KR" sz="2500" dirty="0">
              <a:latin typeface="제주고딕" panose="02000300000000000000" pitchFamily="2" charset="-127"/>
              <a:ea typeface="제주고딕" panose="02000300000000000000" pitchFamily="2" charset="-127"/>
            </a:endParaRPr>
          </a:p>
          <a:p>
            <a:pPr algn="just"/>
            <a:r>
              <a:rPr lang="en-US" altLang="ko-KR" sz="2500" dirty="0">
                <a:latin typeface="제주고딕" panose="02000300000000000000" pitchFamily="2" charset="-127"/>
                <a:ea typeface="제주고딕" panose="02000300000000000000" pitchFamily="2" charset="-127"/>
              </a:rPr>
              <a:t>    :</a:t>
            </a:r>
            <a:r>
              <a:rPr lang="ko-KR" altLang="en-US" sz="2500" dirty="0">
                <a:latin typeface="제주고딕" panose="02000300000000000000" pitchFamily="2" charset="-127"/>
                <a:ea typeface="제주고딕" panose="02000300000000000000" pitchFamily="2" charset="-127"/>
              </a:rPr>
              <a:t>임천식과 다정양식이 서로 결합된 형식의 정원</a:t>
            </a:r>
          </a:p>
          <a:p>
            <a:pPr algn="just"/>
            <a:endParaRPr lang="en-US" altLang="ko-KR" sz="2500" dirty="0">
              <a:latin typeface="제주고딕" panose="02000300000000000000" pitchFamily="2" charset="-127"/>
              <a:ea typeface="제주고딕" panose="02000300000000000000" pitchFamily="2" charset="-127"/>
            </a:endParaRPr>
          </a:p>
          <a:p>
            <a:pPr algn="just"/>
            <a:endParaRPr lang="en-US" altLang="ko-KR" sz="2500" dirty="0">
              <a:latin typeface="제주고딕" panose="02000300000000000000" pitchFamily="2" charset="-127"/>
              <a:ea typeface="제주고딕" panose="02000300000000000000" pitchFamily="2" charset="-127"/>
            </a:endParaRPr>
          </a:p>
          <a:p>
            <a:pPr algn="just"/>
            <a:r>
              <a:rPr lang="ko-KR" altLang="en-US" sz="2500" dirty="0" err="1">
                <a:latin typeface="제주고딕" panose="02000300000000000000" pitchFamily="2" charset="-127"/>
                <a:ea typeface="제주고딕" panose="02000300000000000000" pitchFamily="2" charset="-127"/>
              </a:rPr>
              <a:t>축경식</a:t>
            </a:r>
            <a:r>
              <a:rPr lang="ko-KR" altLang="en-US" sz="2500" dirty="0">
                <a:latin typeface="제주고딕" panose="02000300000000000000" pitchFamily="2" charset="-127"/>
                <a:ea typeface="제주고딕" panose="02000300000000000000" pitchFamily="2" charset="-127"/>
              </a:rPr>
              <a:t> 정원 </a:t>
            </a:r>
            <a:r>
              <a:rPr lang="en-US" altLang="ko-KR" sz="2500" dirty="0">
                <a:latin typeface="제주고딕" panose="02000300000000000000" pitchFamily="2" charset="-127"/>
                <a:ea typeface="제주고딕" panose="02000300000000000000" pitchFamily="2" charset="-127"/>
              </a:rPr>
              <a:t>: </a:t>
            </a:r>
            <a:r>
              <a:rPr lang="ko-KR" altLang="en-US" sz="2500" dirty="0">
                <a:latin typeface="제주고딕" panose="02000300000000000000" pitchFamily="2" charset="-127"/>
                <a:ea typeface="제주고딕" panose="02000300000000000000" pitchFamily="2" charset="-127"/>
              </a:rPr>
              <a:t>자연경관을 축소시켜 좁은 공간 내에서 표현한 정원</a:t>
            </a:r>
          </a:p>
          <a:p>
            <a:pPr algn="just"/>
            <a:endParaRPr lang="en-US" altLang="ko-KR" sz="2500" dirty="0">
              <a:latin typeface="제주고딕" panose="02000300000000000000" pitchFamily="2" charset="-127"/>
              <a:ea typeface="제주고딕" panose="02000300000000000000" pitchFamily="2" charset="-127"/>
            </a:endParaRPr>
          </a:p>
          <a:p>
            <a:pPr algn="just"/>
            <a:r>
              <a:rPr lang="ko-KR" altLang="en-US" sz="2500" dirty="0">
                <a:latin typeface="제주고딕" panose="02000300000000000000" pitchFamily="2" charset="-127"/>
                <a:ea typeface="제주고딕" panose="02000300000000000000" pitchFamily="2" charset="-127"/>
              </a:rPr>
              <a:t> </a:t>
            </a:r>
            <a:endParaRPr lang="en-US" altLang="ko-KR" sz="2500" dirty="0">
              <a:latin typeface="제주고딕" panose="02000300000000000000" pitchFamily="2" charset="-127"/>
              <a:ea typeface="제주고딕" panose="02000300000000000000" pitchFamily="2" charset="-127"/>
            </a:endParaRPr>
          </a:p>
          <a:p>
            <a:pPr algn="just"/>
            <a:endParaRPr lang="ko-KR" altLang="en-US" sz="2500" dirty="0">
              <a:latin typeface="제주고딕" panose="02000300000000000000" pitchFamily="2" charset="-127"/>
              <a:ea typeface="제주고딕" panose="02000300000000000000" pitchFamily="2" charset="-127"/>
            </a:endParaRPr>
          </a:p>
          <a:p>
            <a:pPr algn="just"/>
            <a:r>
              <a:rPr lang="en-US" altLang="ko-KR" sz="2500" dirty="0">
                <a:latin typeface="제주고딕" panose="02000300000000000000" pitchFamily="2" charset="-127"/>
                <a:ea typeface="제주고딕" panose="02000300000000000000" pitchFamily="2" charset="-127"/>
              </a:rPr>
              <a:t> </a:t>
            </a:r>
          </a:p>
          <a:p>
            <a:pPr algn="just"/>
            <a:endParaRPr lang="en-US" altLang="ko-KR" sz="2500" dirty="0">
              <a:latin typeface="제주고딕" panose="02000300000000000000" pitchFamily="2" charset="-127"/>
              <a:ea typeface="제주고딕" panose="02000300000000000000" pitchFamily="2" charset="-127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53985" y="563254"/>
            <a:ext cx="7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“</a:t>
            </a:r>
            <a:endParaRPr kumimoji="1" lang="ja-JP" altLang="en-US" sz="4800" dirty="0">
              <a:solidFill>
                <a:schemeClr val="bg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7491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4780E5D-5624-4C4A-833C-2E8DB7B27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36" y="321472"/>
            <a:ext cx="3049361" cy="590931"/>
          </a:xfrm>
        </p:spPr>
        <p:txBody>
          <a:bodyPr/>
          <a:lstStyle/>
          <a:p>
            <a:r>
              <a:rPr lang="ko-KR" altLang="en-US" sz="3600" b="0" dirty="0">
                <a:solidFill>
                  <a:schemeClr val="tx1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한중일 정원 비교</a:t>
            </a:r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6FAC7EF7-E3BA-4CE3-8E73-C85B08F297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9458719"/>
              </p:ext>
            </p:extLst>
          </p:nvPr>
        </p:nvGraphicFramePr>
        <p:xfrm>
          <a:off x="1847528" y="1268760"/>
          <a:ext cx="8352928" cy="5472606"/>
        </p:xfrm>
        <a:graphic>
          <a:graphicData uri="http://schemas.openxmlformats.org/drawingml/2006/table">
            <a:tbl>
              <a:tblPr/>
              <a:tblGrid>
                <a:gridCol w="1682050">
                  <a:extLst>
                    <a:ext uri="{9D8B030D-6E8A-4147-A177-3AD203B41FA5}">
                      <a16:colId xmlns:a16="http://schemas.microsoft.com/office/drawing/2014/main" val="2528756122"/>
                    </a:ext>
                  </a:extLst>
                </a:gridCol>
                <a:gridCol w="2223626">
                  <a:extLst>
                    <a:ext uri="{9D8B030D-6E8A-4147-A177-3AD203B41FA5}">
                      <a16:colId xmlns:a16="http://schemas.microsoft.com/office/drawing/2014/main" val="887656398"/>
                    </a:ext>
                  </a:extLst>
                </a:gridCol>
                <a:gridCol w="2223626">
                  <a:extLst>
                    <a:ext uri="{9D8B030D-6E8A-4147-A177-3AD203B41FA5}">
                      <a16:colId xmlns:a16="http://schemas.microsoft.com/office/drawing/2014/main" val="869922167"/>
                    </a:ext>
                  </a:extLst>
                </a:gridCol>
                <a:gridCol w="2223626">
                  <a:extLst>
                    <a:ext uri="{9D8B030D-6E8A-4147-A177-3AD203B41FA5}">
                      <a16:colId xmlns:a16="http://schemas.microsoft.com/office/drawing/2014/main" val="590190523"/>
                    </a:ext>
                  </a:extLst>
                </a:gridCol>
              </a:tblGrid>
              <a:tr h="680204">
                <a:tc>
                  <a:txBody>
                    <a:bodyPr/>
                    <a:lstStyle/>
                    <a:p>
                      <a:pPr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                   동양</a:t>
                      </a:r>
                      <a:r>
                        <a:rPr lang="en-US" altLang="ko-KR" sz="900" b="1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r>
                        <a:rPr lang="ko-KR" altLang="en-US" sz="900" b="1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</a:t>
                      </a:r>
                      <a:endParaRPr lang="ko-KR" altLang="en-US" dirty="0">
                        <a:effectLst/>
                      </a:endParaRPr>
                    </a:p>
                    <a:p>
                      <a:pPr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    특성       </a:t>
                      </a:r>
                      <a:endParaRPr lang="ko-KR" altLang="en-US" dirty="0">
                        <a:effectLst/>
                      </a:endParaRPr>
                    </a:p>
                  </a:txBody>
                  <a:tcPr marL="19050" marR="19050" marT="19050" marB="19050" anchor="ctr">
                    <a:lnL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>
                          <a:solidFill>
                            <a:srgbClr val="0099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중  국</a:t>
                      </a:r>
                      <a:endParaRPr lang="ko-KR" altLang="en-US">
                        <a:effectLst/>
                      </a:endParaRPr>
                    </a:p>
                  </a:txBody>
                  <a:tcPr marL="19050" marR="19050" marT="19050" marB="19050" anchor="ctr">
                    <a:lnL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>
                          <a:solidFill>
                            <a:srgbClr val="2E75B6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  국</a:t>
                      </a:r>
                      <a:endParaRPr lang="ko-KR" altLang="en-US">
                        <a:effectLst/>
                      </a:endParaRPr>
                    </a:p>
                  </a:txBody>
                  <a:tcPr marL="19050" marR="19050" marT="19050" marB="19050" anchor="ctr">
                    <a:lnL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>
                          <a:solidFill>
                            <a:srgbClr val="FC47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  본</a:t>
                      </a:r>
                      <a:endParaRPr lang="ko-KR" altLang="en-US">
                        <a:effectLst/>
                      </a:endParaRPr>
                    </a:p>
                  </a:txBody>
                  <a:tcPr marL="19050" marR="19050" marT="19050" marB="19050" anchor="ctr">
                    <a:lnL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5268494"/>
                  </a:ext>
                </a:extLst>
              </a:tr>
              <a:tr h="680204">
                <a:tc>
                  <a:txBody>
                    <a:bodyPr/>
                    <a:lstStyle/>
                    <a:p>
                      <a:pPr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① 배경</a:t>
                      </a:r>
                      <a:endParaRPr lang="ko-KR" altLang="en-US">
                        <a:effectLst/>
                      </a:endParaRPr>
                    </a:p>
                    <a:p>
                      <a:pPr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   </a:t>
                      </a:r>
                      <a:r>
                        <a:rPr lang="en-US" altLang="ko-KR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사상</a:t>
                      </a:r>
                      <a:r>
                        <a:rPr lang="en-US" altLang="ko-KR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철학</a:t>
                      </a:r>
                      <a:r>
                        <a:rPr lang="en-US" altLang="ko-KR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>
                        <a:effectLst/>
                      </a:endParaRPr>
                    </a:p>
                  </a:txBody>
                  <a:tcPr marL="19050" marR="19050" marT="19050" marB="19050" anchor="ctr">
                    <a:lnL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신선사상</a:t>
                      </a:r>
                      <a:r>
                        <a:rPr lang="en-US" altLang="ko-KR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유교</a:t>
                      </a:r>
                      <a:r>
                        <a:rPr lang="en-US" altLang="ko-KR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도교</a:t>
                      </a:r>
                      <a:endParaRPr lang="ko-KR" altLang="en-US">
                        <a:effectLst/>
                      </a:endParaRPr>
                    </a:p>
                  </a:txBody>
                  <a:tcPr marL="19050" marR="19050" marT="19050" marB="19050" anchor="ctr">
                    <a:lnL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풍수지리</a:t>
                      </a:r>
                      <a:r>
                        <a:rPr lang="en-US" altLang="ko-KR" sz="9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9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주역</a:t>
                      </a:r>
                      <a:r>
                        <a:rPr lang="en-US" altLang="ko-KR" sz="9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9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신선</a:t>
                      </a:r>
                      <a:r>
                        <a:rPr lang="en-US" altLang="ko-KR" sz="9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</a:t>
                      </a:r>
                      <a:endParaRPr lang="ko-KR" altLang="en-US" dirty="0">
                        <a:effectLst/>
                      </a:endParaRPr>
                    </a:p>
                    <a:p>
                      <a:pPr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도교사상</a:t>
                      </a:r>
                      <a:r>
                        <a:rPr lang="en-US" altLang="ko-KR" sz="9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9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유교</a:t>
                      </a:r>
                      <a:endParaRPr lang="ko-KR" altLang="en-US" dirty="0">
                        <a:effectLst/>
                      </a:endParaRPr>
                    </a:p>
                  </a:txBody>
                  <a:tcPr marL="19050" marR="19050" marT="19050" marB="19050" anchor="ctr">
                    <a:lnL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신선</a:t>
                      </a:r>
                      <a:r>
                        <a:rPr lang="en-US" altLang="ko-KR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불교</a:t>
                      </a:r>
                      <a:r>
                        <a:rPr lang="en-US" altLang="ko-KR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다례</a:t>
                      </a:r>
                      <a:endParaRPr lang="ko-KR" altLang="en-US">
                        <a:effectLst/>
                      </a:endParaRPr>
                    </a:p>
                  </a:txBody>
                  <a:tcPr marL="19050" marR="19050" marT="19050" marB="19050" anchor="ctr">
                    <a:lnL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2004934"/>
                  </a:ext>
                </a:extLst>
              </a:tr>
              <a:tr h="419353">
                <a:tc>
                  <a:txBody>
                    <a:bodyPr/>
                    <a:lstStyle/>
                    <a:p>
                      <a:pPr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② 선처리방법</a:t>
                      </a:r>
                      <a:endParaRPr lang="ko-KR" altLang="en-US">
                        <a:effectLst/>
                      </a:endParaRPr>
                    </a:p>
                  </a:txBody>
                  <a:tcPr marL="19050" marR="19050" marT="19050" marB="19050" anchor="ctr">
                    <a:lnL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직선</a:t>
                      </a:r>
                      <a:r>
                        <a:rPr lang="en-US" altLang="ko-KR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+</a:t>
                      </a:r>
                      <a:r>
                        <a:rPr lang="ko-KR" altLang="en-US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자유곡선</a:t>
                      </a:r>
                      <a:endParaRPr lang="ko-KR" altLang="en-US">
                        <a:effectLst/>
                      </a:endParaRPr>
                    </a:p>
                  </a:txBody>
                  <a:tcPr marL="19050" marR="19050" marT="19050" marB="19050" anchor="ctr">
                    <a:lnL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직선에 기초</a:t>
                      </a:r>
                      <a:endParaRPr lang="ko-KR" altLang="en-US">
                        <a:effectLst/>
                      </a:endParaRPr>
                    </a:p>
                  </a:txBody>
                  <a:tcPr marL="19050" marR="19050" marT="19050" marB="19050" anchor="ctr">
                    <a:lnL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자유곡선</a:t>
                      </a:r>
                      <a:endParaRPr lang="ko-KR" altLang="en-US">
                        <a:effectLst/>
                      </a:endParaRPr>
                    </a:p>
                  </a:txBody>
                  <a:tcPr marL="19050" marR="19050" marT="19050" marB="19050" anchor="ctr">
                    <a:lnL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4429001"/>
                  </a:ext>
                </a:extLst>
              </a:tr>
              <a:tr h="419353">
                <a:tc>
                  <a:txBody>
                    <a:bodyPr/>
                    <a:lstStyle/>
                    <a:p>
                      <a:pPr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③ 구성기법</a:t>
                      </a:r>
                      <a:endParaRPr lang="ko-KR" altLang="en-US">
                        <a:effectLst/>
                      </a:endParaRPr>
                    </a:p>
                  </a:txBody>
                  <a:tcPr marL="19050" marR="19050" marT="19050" marB="19050" anchor="ctr">
                    <a:lnL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대비</a:t>
                      </a:r>
                      <a:endParaRPr lang="ko-KR" altLang="en-US">
                        <a:effectLst/>
                      </a:endParaRPr>
                    </a:p>
                  </a:txBody>
                  <a:tcPr marL="19050" marR="19050" marT="19050" marB="19050" anchor="ctr">
                    <a:lnL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조화</a:t>
                      </a:r>
                      <a:r>
                        <a:rPr lang="en-US" altLang="ko-KR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+</a:t>
                      </a:r>
                      <a:r>
                        <a:rPr lang="ko-KR" altLang="en-US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대비</a:t>
                      </a:r>
                      <a:endParaRPr lang="ko-KR" altLang="en-US">
                        <a:effectLst/>
                      </a:endParaRPr>
                    </a:p>
                  </a:txBody>
                  <a:tcPr marL="19050" marR="19050" marT="19050" marB="19050" anchor="ctr">
                    <a:lnL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조화</a:t>
                      </a:r>
                      <a:endParaRPr lang="ko-KR" altLang="en-US">
                        <a:effectLst/>
                      </a:endParaRPr>
                    </a:p>
                  </a:txBody>
                  <a:tcPr marL="19050" marR="19050" marT="19050" marB="19050" anchor="ctr">
                    <a:lnL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3752905"/>
                  </a:ext>
                </a:extLst>
              </a:tr>
              <a:tr h="956542">
                <a:tc>
                  <a:txBody>
                    <a:bodyPr/>
                    <a:lstStyle/>
                    <a:p>
                      <a:pPr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④ 양식</a:t>
                      </a:r>
                      <a:endParaRPr lang="ko-KR" altLang="en-US">
                        <a:effectLst/>
                      </a:endParaRPr>
                    </a:p>
                  </a:txBody>
                  <a:tcPr marL="19050" marR="19050" marT="19050" marB="19050" anchor="ctr">
                    <a:lnL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회화식</a:t>
                      </a:r>
                      <a:r>
                        <a:rPr lang="en-US" altLang="ko-KR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의미를 둔 경관미</a:t>
                      </a:r>
                      <a:r>
                        <a:rPr lang="en-US" altLang="ko-KR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>
                        <a:effectLst/>
                      </a:endParaRPr>
                    </a:p>
                  </a:txBody>
                  <a:tcPr marL="19050" marR="19050" marT="19050" marB="19050" anchor="ctr">
                    <a:lnL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후원양식</a:t>
                      </a:r>
                      <a:r>
                        <a:rPr lang="en-US" altLang="ko-KR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화계양식</a:t>
                      </a:r>
                      <a:endParaRPr lang="ko-KR" altLang="en-US">
                        <a:effectLst/>
                      </a:endParaRPr>
                    </a:p>
                  </a:txBody>
                  <a:tcPr marL="19050" marR="19050" marT="19050" marB="19050" anchor="ctr">
                    <a:lnL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임천식→회유임천식→</a:t>
                      </a:r>
                      <a:endParaRPr lang="ko-KR" altLang="en-US">
                        <a:effectLst/>
                      </a:endParaRPr>
                    </a:p>
                    <a:p>
                      <a:pPr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고산수</a:t>
                      </a:r>
                      <a:r>
                        <a:rPr lang="en-US" altLang="ko-KR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축산</a:t>
                      </a:r>
                      <a:r>
                        <a:rPr lang="en-US" altLang="ko-KR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평산</a:t>
                      </a:r>
                      <a:r>
                        <a:rPr lang="en-US" altLang="ko-KR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)→</a:t>
                      </a:r>
                      <a:endParaRPr lang="ko-KR" altLang="en-US">
                        <a:effectLst/>
                      </a:endParaRPr>
                    </a:p>
                    <a:p>
                      <a:pPr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다정양식→회유식→축경식</a:t>
                      </a:r>
                      <a:endParaRPr lang="ko-KR" altLang="en-US">
                        <a:effectLst/>
                      </a:endParaRPr>
                    </a:p>
                  </a:txBody>
                  <a:tcPr marL="19050" marR="19050" marT="19050" marB="19050" anchor="ctr">
                    <a:lnL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7516346"/>
                  </a:ext>
                </a:extLst>
              </a:tr>
              <a:tr h="680204">
                <a:tc>
                  <a:txBody>
                    <a:bodyPr/>
                    <a:lstStyle/>
                    <a:p>
                      <a:pPr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⑤ 공간구성</a:t>
                      </a:r>
                      <a:endParaRPr lang="ko-KR" altLang="en-US">
                        <a:effectLst/>
                      </a:endParaRPr>
                    </a:p>
                  </a:txBody>
                  <a:tcPr marL="19050" marR="19050" marT="19050" marB="19050" anchor="ctr">
                    <a:lnL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건축물이 정원 대부분 </a:t>
                      </a:r>
                      <a:endParaRPr lang="ko-KR" altLang="en-US">
                        <a:effectLst/>
                      </a:endParaRPr>
                    </a:p>
                    <a:p>
                      <a:pPr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차지</a:t>
                      </a:r>
                      <a:endParaRPr lang="ko-KR" altLang="en-US">
                        <a:effectLst/>
                      </a:endParaRPr>
                    </a:p>
                  </a:txBody>
                  <a:tcPr marL="19050" marR="19050" marT="19050" marB="19050" anchor="ctr">
                    <a:lnL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수직적공간 분할</a:t>
                      </a:r>
                      <a:endParaRPr lang="ko-KR" altLang="en-US">
                        <a:effectLst/>
                      </a:endParaRPr>
                    </a:p>
                    <a:p>
                      <a:pPr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화계</a:t>
                      </a:r>
                      <a:r>
                        <a:rPr lang="en-US" altLang="ko-KR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지당 등</a:t>
                      </a:r>
                      <a:r>
                        <a:rPr lang="en-US" altLang="ko-KR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>
                        <a:effectLst/>
                      </a:endParaRPr>
                    </a:p>
                  </a:txBody>
                  <a:tcPr marL="19050" marR="19050" marT="19050" marB="19050" anchor="ctr">
                    <a:lnL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endParaRPr lang="ko-KR" altLang="en-US">
                        <a:effectLst/>
                      </a:endParaRPr>
                    </a:p>
                  </a:txBody>
                  <a:tcPr marL="19050" marR="19050" marT="19050" marB="19050" anchor="ctr">
                    <a:lnL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6876966"/>
                  </a:ext>
                </a:extLst>
              </a:tr>
              <a:tr h="956542">
                <a:tc>
                  <a:txBody>
                    <a:bodyPr/>
                    <a:lstStyle/>
                    <a:p>
                      <a:pPr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⑥ 시각구성요소</a:t>
                      </a:r>
                      <a:endParaRPr lang="ko-KR" altLang="en-US">
                        <a:effectLst/>
                      </a:endParaRPr>
                    </a:p>
                    <a:p>
                      <a:pPr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   ㉮ 차경수법</a:t>
                      </a:r>
                      <a:endParaRPr lang="ko-KR" altLang="en-US">
                        <a:effectLst/>
                      </a:endParaRPr>
                    </a:p>
                  </a:txBody>
                  <a:tcPr marL="19050" marR="19050" marT="19050" marB="19050" anchor="ctr">
                    <a:lnL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건축물 담벼락의 높이로</a:t>
                      </a:r>
                      <a:endParaRPr lang="ko-KR" altLang="en-US">
                        <a:effectLst/>
                      </a:endParaRPr>
                    </a:p>
                    <a:p>
                      <a:pPr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차경을 막음</a:t>
                      </a:r>
                      <a:endParaRPr lang="ko-KR" altLang="en-US">
                        <a:effectLst/>
                      </a:endParaRPr>
                    </a:p>
                  </a:txBody>
                  <a:tcPr marL="19050" marR="19050" marT="19050" marB="19050" anchor="ctr">
                    <a:lnL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정원자체를 자연에 인입</a:t>
                      </a:r>
                      <a:endParaRPr lang="ko-KR" altLang="en-US">
                        <a:effectLst/>
                      </a:endParaRPr>
                    </a:p>
                  </a:txBody>
                  <a:tcPr marL="19050" marR="19050" marT="19050" marB="19050" anchor="ctr">
                    <a:lnL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자연과 내부 동등체계</a:t>
                      </a:r>
                      <a:endParaRPr lang="ko-KR" altLang="en-US">
                        <a:effectLst/>
                      </a:endParaRPr>
                    </a:p>
                    <a:p>
                      <a:pPr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내부는 외부에서 못다함을 보충</a:t>
                      </a:r>
                      <a:endParaRPr lang="ko-KR" altLang="en-US">
                        <a:effectLst/>
                      </a:endParaRPr>
                    </a:p>
                  </a:txBody>
                  <a:tcPr marL="19050" marR="19050" marT="19050" marB="19050" anchor="ctr">
                    <a:lnL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4924715"/>
                  </a:ext>
                </a:extLst>
              </a:tr>
              <a:tr h="680204">
                <a:tc>
                  <a:txBody>
                    <a:bodyPr/>
                    <a:lstStyle/>
                    <a:p>
                      <a:pPr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   ㉯ 시각적프레임</a:t>
                      </a:r>
                      <a:endParaRPr lang="ko-KR" altLang="en-US">
                        <a:effectLst/>
                      </a:endParaRPr>
                    </a:p>
                  </a:txBody>
                  <a:tcPr marL="19050" marR="19050" marT="19050" marB="19050" anchor="ctr">
                    <a:lnL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동문</a:t>
                      </a:r>
                      <a:r>
                        <a:rPr lang="en-US" altLang="ko-KR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누창으로 활용</a:t>
                      </a:r>
                      <a:endParaRPr lang="ko-KR" altLang="en-US">
                        <a:effectLst/>
                      </a:endParaRPr>
                    </a:p>
                  </a:txBody>
                  <a:tcPr marL="19050" marR="19050" marT="19050" marB="19050" anchor="ctr">
                    <a:lnL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인간척도기준</a:t>
                      </a:r>
                      <a:endParaRPr lang="ko-KR" altLang="en-US">
                        <a:effectLst/>
                      </a:endParaRPr>
                    </a:p>
                    <a:p>
                      <a:pPr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조망점에서의 효과</a:t>
                      </a:r>
                      <a:endParaRPr lang="ko-KR" altLang="en-US">
                        <a:effectLst/>
                      </a:endParaRPr>
                    </a:p>
                  </a:txBody>
                  <a:tcPr marL="19050" marR="19050" marT="19050" marB="19050" anchor="ctr">
                    <a:lnL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endParaRPr lang="ko-KR" altLang="en-US" dirty="0">
                        <a:effectLst/>
                      </a:endParaRPr>
                    </a:p>
                  </a:txBody>
                  <a:tcPr marL="19050" marR="19050" marT="19050" marB="19050" anchor="ctr">
                    <a:lnL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07026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50126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4780E5D-5624-4C4A-833C-2E8DB7B27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36" y="321472"/>
            <a:ext cx="3049361" cy="590931"/>
          </a:xfrm>
        </p:spPr>
        <p:txBody>
          <a:bodyPr/>
          <a:lstStyle/>
          <a:p>
            <a:r>
              <a:rPr lang="ko-KR" altLang="en-US" sz="3600" b="0" dirty="0">
                <a:solidFill>
                  <a:schemeClr val="tx1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한중일 정원 비교</a:t>
            </a: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F84E81CD-99D9-4D70-9C38-BBADEB2FD6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3442309"/>
              </p:ext>
            </p:extLst>
          </p:nvPr>
        </p:nvGraphicFramePr>
        <p:xfrm>
          <a:off x="1775520" y="1340768"/>
          <a:ext cx="9073007" cy="5301206"/>
        </p:xfrm>
        <a:graphic>
          <a:graphicData uri="http://schemas.openxmlformats.org/drawingml/2006/table">
            <a:tbl>
              <a:tblPr/>
              <a:tblGrid>
                <a:gridCol w="1128167">
                  <a:extLst>
                    <a:ext uri="{9D8B030D-6E8A-4147-A177-3AD203B41FA5}">
                      <a16:colId xmlns:a16="http://schemas.microsoft.com/office/drawing/2014/main" val="2503463116"/>
                    </a:ext>
                  </a:extLst>
                </a:gridCol>
                <a:gridCol w="1986210">
                  <a:extLst>
                    <a:ext uri="{9D8B030D-6E8A-4147-A177-3AD203B41FA5}">
                      <a16:colId xmlns:a16="http://schemas.microsoft.com/office/drawing/2014/main" val="1804877480"/>
                    </a:ext>
                  </a:extLst>
                </a:gridCol>
                <a:gridCol w="1986210">
                  <a:extLst>
                    <a:ext uri="{9D8B030D-6E8A-4147-A177-3AD203B41FA5}">
                      <a16:colId xmlns:a16="http://schemas.microsoft.com/office/drawing/2014/main" val="1358281529"/>
                    </a:ext>
                  </a:extLst>
                </a:gridCol>
                <a:gridCol w="1986210">
                  <a:extLst>
                    <a:ext uri="{9D8B030D-6E8A-4147-A177-3AD203B41FA5}">
                      <a16:colId xmlns:a16="http://schemas.microsoft.com/office/drawing/2014/main" val="507640033"/>
                    </a:ext>
                  </a:extLst>
                </a:gridCol>
                <a:gridCol w="1986210">
                  <a:extLst>
                    <a:ext uri="{9D8B030D-6E8A-4147-A177-3AD203B41FA5}">
                      <a16:colId xmlns:a16="http://schemas.microsoft.com/office/drawing/2014/main" val="2275060350"/>
                    </a:ext>
                  </a:extLst>
                </a:gridCol>
              </a:tblGrid>
              <a:tr h="977683">
                <a:tc rowSpan="3"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㉰</a:t>
                      </a:r>
                      <a:endParaRPr lang="ko-KR" altLang="en-US">
                        <a:effectLst/>
                      </a:endParaRPr>
                    </a:p>
                    <a:p>
                      <a:pPr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</a:t>
                      </a:r>
                      <a:endParaRPr lang="ko-KR" altLang="en-US">
                        <a:effectLst/>
                      </a:endParaRPr>
                    </a:p>
                    <a:p>
                      <a:pPr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연</a:t>
                      </a:r>
                      <a:endParaRPr lang="ko-KR" altLang="en-US">
                        <a:effectLst/>
                      </a:endParaRPr>
                    </a:p>
                    <a:p>
                      <a:pPr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요</a:t>
                      </a:r>
                      <a:endParaRPr lang="ko-KR" altLang="en-US">
                        <a:effectLst/>
                      </a:endParaRPr>
                    </a:p>
                    <a:p>
                      <a:pPr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소</a:t>
                      </a:r>
                      <a:endParaRPr lang="ko-KR" altLang="en-US">
                        <a:effectLst/>
                      </a:endParaRPr>
                    </a:p>
                  </a:txBody>
                  <a:tcPr marL="19050" marR="19050" marT="19050" marB="19050" anchor="ctr">
                    <a:lnL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㉠수목</a:t>
                      </a:r>
                      <a:endParaRPr lang="ko-KR" altLang="en-US">
                        <a:effectLst/>
                      </a:endParaRPr>
                    </a:p>
                  </a:txBody>
                  <a:tcPr marL="19050" marR="19050" marT="19050" marB="19050" anchor="ctr">
                    <a:lnL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•</a:t>
                      </a:r>
                      <a:r>
                        <a:rPr lang="ko-KR" altLang="en-US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상징적으로 이용</a:t>
                      </a:r>
                      <a:endParaRPr lang="ko-KR" altLang="en-US">
                        <a:effectLst/>
                      </a:endParaRPr>
                    </a:p>
                    <a:p>
                      <a:pPr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 </a:t>
                      </a:r>
                      <a:r>
                        <a:rPr lang="en-US" altLang="ko-KR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사군자</a:t>
                      </a:r>
                      <a:r>
                        <a:rPr lang="en-US" altLang="ko-KR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연꽃 등등</a:t>
                      </a:r>
                      <a:r>
                        <a:rPr lang="en-US" altLang="ko-KR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>
                        <a:effectLst/>
                      </a:endParaRPr>
                    </a:p>
                  </a:txBody>
                  <a:tcPr marL="19050" marR="19050" marT="19050" marB="19050" anchor="ctr">
                    <a:lnL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풍수적 측면</a:t>
                      </a:r>
                      <a:r>
                        <a:rPr lang="en-US" altLang="ko-KR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실용</a:t>
                      </a:r>
                      <a:r>
                        <a:rPr lang="en-US" altLang="ko-KR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관상용</a:t>
                      </a:r>
                      <a:endParaRPr lang="ko-KR" altLang="en-US">
                        <a:effectLst/>
                      </a:endParaRPr>
                    </a:p>
                  </a:txBody>
                  <a:tcPr marL="19050" marR="19050" marT="19050" marB="19050" anchor="ctr">
                    <a:lnL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수목에 인위성 가함</a:t>
                      </a:r>
                      <a:r>
                        <a:rPr lang="en-US" altLang="ko-KR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  <a:endParaRPr lang="ko-KR" altLang="en-US">
                        <a:effectLst/>
                      </a:endParaRPr>
                    </a:p>
                    <a:p>
                      <a:pPr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지피식물의 다양한 활용</a:t>
                      </a:r>
                      <a:endParaRPr lang="ko-KR" altLang="en-US">
                        <a:effectLst/>
                      </a:endParaRPr>
                    </a:p>
                  </a:txBody>
                  <a:tcPr marL="19050" marR="19050" marT="19050" marB="19050" anchor="ctr">
                    <a:lnL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7530643"/>
                  </a:ext>
                </a:extLst>
              </a:tr>
              <a:tr h="97768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㉡물</a:t>
                      </a:r>
                      <a:endParaRPr lang="ko-KR" altLang="en-US">
                        <a:effectLst/>
                      </a:endParaRPr>
                    </a:p>
                  </a:txBody>
                  <a:tcPr marL="19050" marR="19050" marT="19050" marB="19050" anchor="ctr">
                    <a:lnL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•</a:t>
                      </a:r>
                      <a:r>
                        <a:rPr lang="ko-KR" altLang="en-US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거대한 스케일</a:t>
                      </a:r>
                      <a:endParaRPr lang="ko-KR" altLang="en-US">
                        <a:effectLst/>
                      </a:endParaRPr>
                    </a:p>
                    <a:p>
                      <a:pPr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•</a:t>
                      </a:r>
                      <a:r>
                        <a:rPr lang="ko-KR" altLang="en-US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자연형</a:t>
                      </a:r>
                      <a:endParaRPr lang="ko-KR" altLang="en-US">
                        <a:effectLst/>
                      </a:endParaRPr>
                    </a:p>
                    <a:p>
                      <a:pPr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•</a:t>
                      </a:r>
                      <a:r>
                        <a:rPr lang="ko-KR" altLang="en-US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다양한 구성요소</a:t>
                      </a:r>
                      <a:endParaRPr lang="ko-KR" altLang="en-US">
                        <a:effectLst/>
                      </a:endParaRPr>
                    </a:p>
                  </a:txBody>
                  <a:tcPr marL="19050" marR="19050" marT="19050" marB="19050" anchor="ctr">
                    <a:lnL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•</a:t>
                      </a:r>
                      <a:r>
                        <a:rPr lang="ko-KR" altLang="en-US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구성이 단순</a:t>
                      </a:r>
                      <a:endParaRPr lang="ko-KR" altLang="en-US">
                        <a:effectLst/>
                      </a:endParaRPr>
                    </a:p>
                    <a:p>
                      <a:pPr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•</a:t>
                      </a:r>
                      <a:r>
                        <a:rPr lang="ko-KR" altLang="en-US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방지 중도형</a:t>
                      </a:r>
                      <a:endParaRPr lang="ko-KR" altLang="en-US">
                        <a:effectLst/>
                      </a:endParaRPr>
                    </a:p>
                    <a:p>
                      <a:pPr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 </a:t>
                      </a:r>
                      <a:endParaRPr lang="ko-KR" altLang="en-US">
                        <a:effectLst/>
                      </a:endParaRPr>
                    </a:p>
                  </a:txBody>
                  <a:tcPr marL="19050" marR="19050" marT="19050" marB="19050" anchor="ctr">
                    <a:lnL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•</a:t>
                      </a:r>
                      <a:r>
                        <a:rPr lang="ko-KR" altLang="en-US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수경사용이 다양</a:t>
                      </a:r>
                      <a:endParaRPr lang="ko-KR" altLang="en-US">
                        <a:effectLst/>
                      </a:endParaRPr>
                    </a:p>
                    <a:p>
                      <a:pPr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•</a:t>
                      </a:r>
                      <a:r>
                        <a:rPr lang="ko-KR" altLang="en-US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연못</a:t>
                      </a:r>
                      <a:r>
                        <a:rPr lang="en-US" altLang="ko-KR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폭포</a:t>
                      </a:r>
                      <a:r>
                        <a:rPr lang="en-US" altLang="ko-KR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고산수 등</a:t>
                      </a:r>
                      <a:endParaRPr lang="ko-KR" altLang="en-US">
                        <a:effectLst/>
                      </a:endParaRPr>
                    </a:p>
                    <a:p>
                      <a:pPr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 </a:t>
                      </a:r>
                      <a:endParaRPr lang="ko-KR" altLang="en-US">
                        <a:effectLst/>
                      </a:endParaRPr>
                    </a:p>
                  </a:txBody>
                  <a:tcPr marL="19050" marR="19050" marT="19050" marB="19050" anchor="ctr">
                    <a:lnL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1633331"/>
                  </a:ext>
                </a:extLst>
              </a:tr>
              <a:tr h="97768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㉢암석</a:t>
                      </a:r>
                      <a:endParaRPr lang="ko-KR" altLang="en-US">
                        <a:effectLst/>
                      </a:endParaRPr>
                    </a:p>
                  </a:txBody>
                  <a:tcPr marL="19050" marR="19050" marT="19050" marB="19050" anchor="ctr">
                    <a:lnL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•</a:t>
                      </a:r>
                      <a:r>
                        <a:rPr lang="ko-KR" altLang="en-US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거대한 스케일 기법</a:t>
                      </a:r>
                      <a:endParaRPr lang="ko-KR" altLang="en-US">
                        <a:effectLst/>
                      </a:endParaRPr>
                    </a:p>
                    <a:p>
                      <a:pPr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•</a:t>
                      </a:r>
                      <a:r>
                        <a:rPr lang="ko-KR" altLang="en-US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첩산</a:t>
                      </a:r>
                      <a:r>
                        <a:rPr lang="en-US" altLang="ko-KR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축산 등 태호석</a:t>
                      </a:r>
                      <a:endParaRPr lang="ko-KR" altLang="en-US">
                        <a:effectLst/>
                      </a:endParaRPr>
                    </a:p>
                  </a:txBody>
                  <a:tcPr marL="19050" marR="19050" marT="19050" marB="19050" anchor="ctr">
                    <a:lnL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•</a:t>
                      </a:r>
                      <a:r>
                        <a:rPr lang="ko-KR" altLang="en-US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장식적</a:t>
                      </a:r>
                      <a:r>
                        <a:rPr lang="en-US" altLang="ko-KR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점경적</a:t>
                      </a:r>
                      <a:endParaRPr lang="ko-KR" altLang="en-US">
                        <a:effectLst/>
                      </a:endParaRPr>
                    </a:p>
                    <a:p>
                      <a:pPr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•</a:t>
                      </a:r>
                      <a:r>
                        <a:rPr lang="ko-KR" altLang="en-US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석분</a:t>
                      </a:r>
                      <a:r>
                        <a:rPr lang="en-US" altLang="ko-KR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석함</a:t>
                      </a:r>
                      <a:r>
                        <a:rPr lang="en-US" altLang="ko-KR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석계</a:t>
                      </a:r>
                      <a:endParaRPr lang="ko-KR" altLang="en-US">
                        <a:effectLst/>
                      </a:endParaRPr>
                    </a:p>
                  </a:txBody>
                  <a:tcPr marL="19050" marR="19050" marT="19050" marB="19050" anchor="ctr">
                    <a:lnL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•</a:t>
                      </a:r>
                      <a:r>
                        <a:rPr lang="ko-KR" altLang="en-US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정교하고 복합적인 배치기법</a:t>
                      </a:r>
                      <a:endParaRPr lang="ko-KR" altLang="en-US">
                        <a:effectLst/>
                      </a:endParaRPr>
                    </a:p>
                    <a:p>
                      <a:pPr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 </a:t>
                      </a:r>
                      <a:endParaRPr lang="ko-KR" altLang="en-US">
                        <a:effectLst/>
                      </a:endParaRPr>
                    </a:p>
                  </a:txBody>
                  <a:tcPr marL="19050" marR="19050" marT="19050" marB="19050" anchor="ctr">
                    <a:lnL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6107788"/>
                  </a:ext>
                </a:extLst>
              </a:tr>
              <a:tr h="695237">
                <a:tc rowSpan="3"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㉱</a:t>
                      </a:r>
                      <a:endParaRPr lang="ko-KR" altLang="en-US">
                        <a:effectLst/>
                      </a:endParaRPr>
                    </a:p>
                    <a:p>
                      <a:pPr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인</a:t>
                      </a:r>
                      <a:endParaRPr lang="ko-KR" altLang="en-US">
                        <a:effectLst/>
                      </a:endParaRPr>
                    </a:p>
                    <a:p>
                      <a:pPr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</a:t>
                      </a:r>
                      <a:endParaRPr lang="ko-KR" altLang="en-US">
                        <a:effectLst/>
                      </a:endParaRPr>
                    </a:p>
                    <a:p>
                      <a:pPr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요</a:t>
                      </a:r>
                      <a:endParaRPr lang="ko-KR" altLang="en-US">
                        <a:effectLst/>
                      </a:endParaRPr>
                    </a:p>
                    <a:p>
                      <a:pPr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소</a:t>
                      </a:r>
                      <a:endParaRPr lang="ko-KR" altLang="en-US">
                        <a:effectLst/>
                      </a:endParaRPr>
                    </a:p>
                  </a:txBody>
                  <a:tcPr marL="19050" marR="19050" marT="19050" marB="19050" anchor="ctr">
                    <a:lnL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㉠문</a:t>
                      </a:r>
                      <a:r>
                        <a:rPr lang="en-US" altLang="ko-KR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벽</a:t>
                      </a:r>
                      <a:r>
                        <a:rPr lang="en-US" altLang="ko-KR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담장</a:t>
                      </a:r>
                      <a:endParaRPr lang="ko-KR" altLang="en-US">
                        <a:effectLst/>
                      </a:endParaRPr>
                    </a:p>
                  </a:txBody>
                  <a:tcPr marL="19050" marR="19050" marT="19050" marB="19050" anchor="ctr">
                    <a:lnL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•</a:t>
                      </a:r>
                      <a:r>
                        <a:rPr lang="ko-KR" altLang="en-US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공간구획</a:t>
                      </a:r>
                      <a:endParaRPr lang="ko-KR" altLang="en-US">
                        <a:effectLst/>
                      </a:endParaRPr>
                    </a:p>
                    <a:p>
                      <a:pPr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•</a:t>
                      </a:r>
                      <a:r>
                        <a:rPr lang="ko-KR" altLang="en-US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시각적 틀의 효과</a:t>
                      </a:r>
                      <a:endParaRPr lang="ko-KR" altLang="en-US">
                        <a:effectLst/>
                      </a:endParaRPr>
                    </a:p>
                  </a:txBody>
                  <a:tcPr marL="19050" marR="19050" marT="19050" marB="19050" anchor="ctr">
                    <a:lnL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•</a:t>
                      </a:r>
                      <a:r>
                        <a:rPr lang="ko-KR" altLang="en-US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공간구획</a:t>
                      </a:r>
                      <a:endParaRPr lang="ko-KR" altLang="en-US">
                        <a:effectLst/>
                      </a:endParaRPr>
                    </a:p>
                    <a:p>
                      <a:pPr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•</a:t>
                      </a:r>
                      <a:r>
                        <a:rPr lang="ko-KR" altLang="en-US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장식적 효과</a:t>
                      </a:r>
                      <a:endParaRPr lang="ko-KR" altLang="en-US">
                        <a:effectLst/>
                      </a:endParaRPr>
                    </a:p>
                  </a:txBody>
                  <a:tcPr marL="19050" marR="19050" marT="19050" marB="19050" anchor="ctr">
                    <a:lnL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•</a:t>
                      </a:r>
                      <a:r>
                        <a:rPr lang="ko-KR" altLang="en-US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공간구획</a:t>
                      </a:r>
                      <a:endParaRPr lang="ko-KR" altLang="en-US">
                        <a:effectLst/>
                      </a:endParaRPr>
                    </a:p>
                    <a:p>
                      <a:pPr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•</a:t>
                      </a:r>
                      <a:r>
                        <a:rPr lang="ko-KR" altLang="en-US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장식목적</a:t>
                      </a:r>
                      <a:endParaRPr lang="ko-KR" altLang="en-US">
                        <a:effectLst/>
                      </a:endParaRPr>
                    </a:p>
                  </a:txBody>
                  <a:tcPr marL="19050" marR="19050" marT="19050" marB="19050" anchor="ctr">
                    <a:lnL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6500843"/>
                  </a:ext>
                </a:extLst>
              </a:tr>
              <a:tr h="97768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㉡다리</a:t>
                      </a:r>
                      <a:endParaRPr lang="ko-KR" altLang="en-US">
                        <a:effectLst/>
                      </a:endParaRPr>
                    </a:p>
                  </a:txBody>
                  <a:tcPr marL="19050" marR="19050" marT="19050" marB="19050" anchor="ctr">
                    <a:lnL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•</a:t>
                      </a:r>
                      <a:r>
                        <a:rPr lang="ko-KR" altLang="en-US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석교</a:t>
                      </a:r>
                      <a:r>
                        <a:rPr lang="en-US" altLang="ko-KR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아치교 형태</a:t>
                      </a:r>
                      <a:endParaRPr lang="ko-KR" altLang="en-US">
                        <a:effectLst/>
                      </a:endParaRPr>
                    </a:p>
                    <a:p>
                      <a:pPr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•</a:t>
                      </a:r>
                      <a:r>
                        <a:rPr lang="ko-KR" altLang="en-US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디테일하며 화려</a:t>
                      </a:r>
                      <a:endParaRPr lang="ko-KR" altLang="en-US">
                        <a:effectLst/>
                      </a:endParaRPr>
                    </a:p>
                    <a:p>
                      <a:pPr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•</a:t>
                      </a:r>
                      <a:r>
                        <a:rPr lang="ko-KR" altLang="en-US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직선과 곡선 사용</a:t>
                      </a:r>
                      <a:endParaRPr lang="ko-KR" altLang="en-US">
                        <a:effectLst/>
                      </a:endParaRPr>
                    </a:p>
                  </a:txBody>
                  <a:tcPr marL="19050" marR="19050" marT="19050" marB="19050" anchor="ctr">
                    <a:lnL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•</a:t>
                      </a:r>
                      <a:r>
                        <a:rPr lang="ko-KR" altLang="en-US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디테일하며 단순</a:t>
                      </a:r>
                      <a:endParaRPr lang="ko-KR" altLang="en-US">
                        <a:effectLst/>
                      </a:endParaRPr>
                    </a:p>
                    <a:p>
                      <a:pPr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•</a:t>
                      </a:r>
                      <a:r>
                        <a:rPr lang="ko-KR" altLang="en-US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석교</a:t>
                      </a:r>
                      <a:r>
                        <a:rPr lang="en-US" altLang="ko-KR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평교</a:t>
                      </a:r>
                      <a:endParaRPr lang="ko-KR" altLang="en-US">
                        <a:effectLst/>
                      </a:endParaRPr>
                    </a:p>
                    <a:p>
                      <a:pPr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•</a:t>
                      </a:r>
                      <a:r>
                        <a:rPr lang="ko-KR" altLang="en-US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직선의 형태</a:t>
                      </a:r>
                      <a:endParaRPr lang="ko-KR" altLang="en-US">
                        <a:effectLst/>
                      </a:endParaRPr>
                    </a:p>
                  </a:txBody>
                  <a:tcPr marL="19050" marR="19050" marT="19050" marB="19050" anchor="ctr">
                    <a:lnL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•</a:t>
                      </a:r>
                      <a:r>
                        <a:rPr lang="ko-KR" altLang="en-US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재료다양</a:t>
                      </a:r>
                      <a:endParaRPr lang="ko-KR" altLang="en-US">
                        <a:effectLst/>
                      </a:endParaRPr>
                    </a:p>
                    <a:p>
                      <a:pPr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•</a:t>
                      </a:r>
                      <a:r>
                        <a:rPr lang="ko-KR" altLang="en-US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단순 디테일</a:t>
                      </a:r>
                      <a:endParaRPr lang="ko-KR" altLang="en-US">
                        <a:effectLst/>
                      </a:endParaRPr>
                    </a:p>
                    <a:p>
                      <a:pPr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•</a:t>
                      </a:r>
                      <a:r>
                        <a:rPr lang="ko-KR" altLang="en-US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곡교와 직선</a:t>
                      </a:r>
                      <a:endParaRPr lang="ko-KR" altLang="en-US">
                        <a:effectLst/>
                      </a:endParaRPr>
                    </a:p>
                  </a:txBody>
                  <a:tcPr marL="19050" marR="19050" marT="19050" marB="19050" anchor="ctr">
                    <a:lnL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9155539"/>
                  </a:ext>
                </a:extLst>
              </a:tr>
              <a:tr h="6952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㉢포장</a:t>
                      </a:r>
                      <a:endParaRPr lang="ko-KR" altLang="en-US">
                        <a:effectLst/>
                      </a:endParaRPr>
                    </a:p>
                  </a:txBody>
                  <a:tcPr marL="19050" marR="19050" marT="19050" marB="19050" anchor="ctr">
                    <a:lnL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•</a:t>
                      </a:r>
                      <a:r>
                        <a:rPr lang="ko-KR" altLang="en-US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의장 및 기교발달</a:t>
                      </a:r>
                      <a:endParaRPr lang="ko-KR" altLang="en-US">
                        <a:effectLst/>
                      </a:endParaRPr>
                    </a:p>
                    <a:p>
                      <a:pPr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•</a:t>
                      </a:r>
                      <a:r>
                        <a:rPr lang="ko-KR" altLang="en-US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다양한 문양</a:t>
                      </a:r>
                      <a:endParaRPr lang="ko-KR" altLang="en-US">
                        <a:effectLst/>
                      </a:endParaRPr>
                    </a:p>
                  </a:txBody>
                  <a:tcPr marL="19050" marR="19050" marT="19050" marB="19050" anchor="ctr">
                    <a:lnL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•</a:t>
                      </a:r>
                      <a:r>
                        <a:rPr lang="ko-KR" altLang="en-US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중국보다 단순</a:t>
                      </a:r>
                      <a:endParaRPr lang="ko-KR" altLang="en-US">
                        <a:effectLst/>
                      </a:endParaRPr>
                    </a:p>
                    <a:p>
                      <a:pPr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 </a:t>
                      </a:r>
                      <a:endParaRPr lang="ko-KR" altLang="en-US">
                        <a:effectLst/>
                      </a:endParaRPr>
                    </a:p>
                  </a:txBody>
                  <a:tcPr marL="19050" marR="19050" marT="19050" marB="19050" anchor="ctr">
                    <a:lnL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•</a:t>
                      </a:r>
                      <a:r>
                        <a:rPr lang="ko-KR" altLang="en-US" sz="9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중국보다 단순</a:t>
                      </a:r>
                      <a:endParaRPr lang="ko-KR" altLang="en-US" dirty="0">
                        <a:effectLst/>
                      </a:endParaRPr>
                    </a:p>
                    <a:p>
                      <a:pPr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 </a:t>
                      </a:r>
                      <a:endParaRPr lang="ko-KR" altLang="en-US" dirty="0">
                        <a:effectLst/>
                      </a:endParaRPr>
                    </a:p>
                  </a:txBody>
                  <a:tcPr marL="19050" marR="19050" marT="19050" marB="19050" anchor="ctr">
                    <a:lnL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454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04836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0" y="-29741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大かっこ 3"/>
          <p:cNvSpPr/>
          <p:nvPr/>
        </p:nvSpPr>
        <p:spPr>
          <a:xfrm>
            <a:off x="1593850" y="1695450"/>
            <a:ext cx="9004300" cy="3467100"/>
          </a:xfrm>
          <a:prstGeom prst="bracketPair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3">
            <a:extLst>
              <a:ext uri="{FF2B5EF4-FFF2-40B4-BE49-F238E27FC236}">
                <a16:creationId xmlns:a16="http://schemas.microsoft.com/office/drawing/2014/main" id="{91C8A0C2-4F6A-4255-8ACF-4DB9E48A179D}"/>
              </a:ext>
            </a:extLst>
          </p:cNvPr>
          <p:cNvSpPr txBox="1"/>
          <p:nvPr/>
        </p:nvSpPr>
        <p:spPr>
          <a:xfrm>
            <a:off x="4943872" y="564555"/>
            <a:ext cx="16979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>
                <a:solidFill>
                  <a:schemeClr val="bg1"/>
                </a:solidFill>
                <a:latin typeface="제주고딕" panose="02000300000000000000" pitchFamily="2" charset="-127"/>
                <a:ea typeface="제주고딕" panose="02000300000000000000" pitchFamily="2" charset="-127"/>
              </a:rPr>
              <a:t>참고문헌</a:t>
            </a:r>
            <a:endParaRPr kumimoji="1" lang="ja-JP" altLang="en-US" sz="4000" b="1" dirty="0">
              <a:solidFill>
                <a:schemeClr val="bg1"/>
              </a:solidFill>
              <a:latin typeface="Century Gothic" panose="020B0502020202020204" pitchFamily="34" charset="0"/>
              <a:cs typeface="Ebrima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CA2331-E948-4621-9641-6F0F2E6C85F6}"/>
              </a:ext>
            </a:extLst>
          </p:cNvPr>
          <p:cNvSpPr txBox="1"/>
          <p:nvPr/>
        </p:nvSpPr>
        <p:spPr>
          <a:xfrm>
            <a:off x="2315580" y="1412776"/>
            <a:ext cx="75608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chemeClr val="bg1"/>
                </a:solidFill>
                <a:latin typeface="제주고딕" panose="02000300000000000000" pitchFamily="2" charset="-127"/>
                <a:ea typeface="제주고딕" panose="02000300000000000000" pitchFamily="2" charset="-127"/>
              </a:rPr>
              <a:t>네이버</a:t>
            </a:r>
            <a:r>
              <a:rPr lang="en-US" altLang="ko-KR" sz="2000" dirty="0">
                <a:solidFill>
                  <a:schemeClr val="bg1"/>
                </a:solidFill>
                <a:latin typeface="제주고딕" panose="02000300000000000000" pitchFamily="2" charset="-127"/>
                <a:ea typeface="제주고딕" panose="02000300000000000000" pitchFamily="2" charset="-127"/>
              </a:rPr>
              <a:t>, “</a:t>
            </a:r>
            <a:r>
              <a:rPr lang="ko-KR" altLang="en-US" sz="2000" dirty="0">
                <a:solidFill>
                  <a:schemeClr val="bg1"/>
                </a:solidFill>
                <a:latin typeface="제주고딕" panose="02000300000000000000" pitchFamily="2" charset="-127"/>
                <a:ea typeface="제주고딕" panose="02000300000000000000" pitchFamily="2" charset="-127"/>
              </a:rPr>
              <a:t>일본인의 미의식”</a:t>
            </a:r>
            <a:r>
              <a:rPr lang="en-US" altLang="ko-KR" sz="2000" dirty="0">
                <a:solidFill>
                  <a:schemeClr val="bg1"/>
                </a:solidFill>
                <a:latin typeface="제주고딕" panose="02000300000000000000" pitchFamily="2" charset="-127"/>
                <a:ea typeface="제주고딕" panose="02000300000000000000" pitchFamily="2" charset="-127"/>
              </a:rPr>
              <a:t>, (2020.04.27) </a:t>
            </a:r>
            <a:r>
              <a:rPr lang="en-US" altLang="ko-KR" sz="2000" dirty="0">
                <a:solidFill>
                  <a:schemeClr val="bg1"/>
                </a:solidFill>
                <a:latin typeface="제주고딕" panose="02000300000000000000" pitchFamily="2" charset="-127"/>
                <a:ea typeface="제주고딕" panose="02000300000000000000" pitchFamily="2" charset="-12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https://www.reportworld.co.kr/social/s1178966</a:t>
            </a:r>
            <a:endParaRPr lang="en-US" altLang="ko-KR" sz="2000" dirty="0">
              <a:solidFill>
                <a:schemeClr val="bg1"/>
              </a:solidFill>
              <a:latin typeface="제주고딕" panose="02000300000000000000" pitchFamily="2" charset="-127"/>
              <a:ea typeface="제주고딕" panose="02000300000000000000" pitchFamily="2" charset="-127"/>
            </a:endParaRPr>
          </a:p>
          <a:p>
            <a:endParaRPr lang="en-US" altLang="ko-KR" dirty="0"/>
          </a:p>
          <a:p>
            <a:r>
              <a:rPr lang="ko-KR" altLang="en-US" sz="2000" dirty="0">
                <a:solidFill>
                  <a:schemeClr val="bg1"/>
                </a:solidFill>
                <a:latin typeface="제주고딕" panose="02000300000000000000" pitchFamily="2" charset="-127"/>
                <a:ea typeface="제주고딕" panose="02000300000000000000" pitchFamily="2" charset="-127"/>
              </a:rPr>
              <a:t>네이버</a:t>
            </a:r>
            <a:r>
              <a:rPr lang="en-US" altLang="ko-KR" sz="2000" dirty="0">
                <a:solidFill>
                  <a:schemeClr val="bg1"/>
                </a:solidFill>
                <a:latin typeface="제주고딕" panose="02000300000000000000" pitchFamily="2" charset="-127"/>
                <a:ea typeface="제주고딕" panose="02000300000000000000" pitchFamily="2" charset="-127"/>
              </a:rPr>
              <a:t>, “</a:t>
            </a:r>
            <a:r>
              <a:rPr lang="ko-KR" altLang="en-US" sz="2000" dirty="0">
                <a:solidFill>
                  <a:schemeClr val="bg1"/>
                </a:solidFill>
                <a:latin typeface="제주고딕" panose="02000300000000000000" pitchFamily="2" charset="-127"/>
                <a:ea typeface="제주고딕" panose="02000300000000000000" pitchFamily="2" charset="-127"/>
              </a:rPr>
              <a:t>일본인의 미의식”</a:t>
            </a:r>
            <a:r>
              <a:rPr lang="en-US" altLang="ko-KR" sz="2000" dirty="0">
                <a:solidFill>
                  <a:schemeClr val="bg1"/>
                </a:solidFill>
                <a:latin typeface="제주고딕" panose="02000300000000000000" pitchFamily="2" charset="-127"/>
                <a:ea typeface="제주고딕" panose="02000300000000000000" pitchFamily="2" charset="-127"/>
              </a:rPr>
              <a:t>, (2020.04.27) https://www.happycampus.com/</a:t>
            </a:r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ko-KR" altLang="en-US" sz="2000" dirty="0" err="1">
                <a:solidFill>
                  <a:schemeClr val="bg1"/>
                </a:solidFill>
                <a:latin typeface="제주고딕" panose="02000300000000000000" pitchFamily="2" charset="-127"/>
                <a:ea typeface="제주고딕" panose="02000300000000000000" pitchFamily="2" charset="-127"/>
              </a:rPr>
              <a:t>한국농수산대학</a:t>
            </a:r>
            <a:r>
              <a:rPr lang="ko-KR" altLang="en-US" sz="2000" dirty="0">
                <a:solidFill>
                  <a:schemeClr val="bg1"/>
                </a:solidFill>
                <a:latin typeface="제주고딕" panose="02000300000000000000" pitchFamily="2" charset="-127"/>
                <a:ea typeface="제주고딕" panose="02000300000000000000" pitchFamily="2" charset="-127"/>
              </a:rPr>
              <a:t> 홈페이지 “일본 </a:t>
            </a:r>
            <a:r>
              <a:rPr lang="ko-KR" altLang="en-US" sz="2000" dirty="0" err="1">
                <a:solidFill>
                  <a:schemeClr val="bg1"/>
                </a:solidFill>
                <a:latin typeface="제주고딕" panose="02000300000000000000" pitchFamily="2" charset="-127"/>
                <a:ea typeface="제주고딕" panose="02000300000000000000" pitchFamily="2" charset="-127"/>
              </a:rPr>
              <a:t>조경사</a:t>
            </a:r>
            <a:r>
              <a:rPr lang="ko-KR" altLang="en-US" sz="2000" dirty="0">
                <a:solidFill>
                  <a:schemeClr val="bg1"/>
                </a:solidFill>
                <a:latin typeface="제주고딕" panose="02000300000000000000" pitchFamily="2" charset="-127"/>
                <a:ea typeface="제주고딕" panose="02000300000000000000" pitchFamily="2" charset="-127"/>
              </a:rPr>
              <a:t>”</a:t>
            </a:r>
            <a:r>
              <a:rPr lang="en-US" altLang="ko-KR" sz="2000" dirty="0">
                <a:solidFill>
                  <a:schemeClr val="bg1"/>
                </a:solidFill>
                <a:latin typeface="제주고딕" panose="02000300000000000000" pitchFamily="2" charset="-127"/>
                <a:ea typeface="제주고딕" panose="02000300000000000000" pitchFamily="2" charset="-127"/>
              </a:rPr>
              <a:t>, (2020.04.27) https://www.af.ac.kr/planweb/</a:t>
            </a:r>
          </a:p>
          <a:p>
            <a:endParaRPr lang="en-US" altLang="ko-KR" dirty="0"/>
          </a:p>
          <a:p>
            <a:r>
              <a:rPr lang="ko-KR" altLang="en-US" sz="2000" dirty="0" err="1">
                <a:solidFill>
                  <a:schemeClr val="bg1"/>
                </a:solidFill>
                <a:latin typeface="제주고딕" panose="02000300000000000000" pitchFamily="2" charset="-127"/>
                <a:ea typeface="제주고딕" panose="02000300000000000000" pitchFamily="2" charset="-127"/>
              </a:rPr>
              <a:t>김용안</a:t>
            </a:r>
            <a:r>
              <a:rPr lang="en-US" altLang="ko-KR" sz="2000" dirty="0">
                <a:solidFill>
                  <a:schemeClr val="bg1"/>
                </a:solidFill>
                <a:latin typeface="제주고딕" panose="02000300000000000000" pitchFamily="2" charset="-127"/>
                <a:ea typeface="제주고딕" panose="02000300000000000000" pitchFamily="2" charset="-127"/>
              </a:rPr>
              <a:t>, </a:t>
            </a:r>
            <a:r>
              <a:rPr lang="ko-KR" altLang="en-US" sz="2000" dirty="0">
                <a:solidFill>
                  <a:schemeClr val="bg1"/>
                </a:solidFill>
                <a:latin typeface="제주고딕" panose="02000300000000000000" pitchFamily="2" charset="-127"/>
                <a:ea typeface="제주고딕" panose="02000300000000000000" pitchFamily="2" charset="-127"/>
              </a:rPr>
              <a:t>「키워드로 여는 일본의 향」</a:t>
            </a:r>
            <a:r>
              <a:rPr lang="en-US" altLang="ko-KR" sz="2000" dirty="0">
                <a:solidFill>
                  <a:schemeClr val="bg1"/>
                </a:solidFill>
                <a:latin typeface="제주고딕" panose="02000300000000000000" pitchFamily="2" charset="-127"/>
                <a:ea typeface="제주고딕" panose="02000300000000000000" pitchFamily="2" charset="-127"/>
              </a:rPr>
              <a:t>, </a:t>
            </a:r>
            <a:r>
              <a:rPr lang="ko-KR" altLang="en-US" sz="2000" dirty="0" err="1">
                <a:solidFill>
                  <a:schemeClr val="bg1"/>
                </a:solidFill>
                <a:latin typeface="제주고딕" panose="02000300000000000000" pitchFamily="2" charset="-127"/>
                <a:ea typeface="제주고딕" panose="02000300000000000000" pitchFamily="2" charset="-127"/>
              </a:rPr>
              <a:t>재이앤씨</a:t>
            </a:r>
            <a:r>
              <a:rPr lang="en-US" altLang="ko-KR" sz="2000" dirty="0">
                <a:solidFill>
                  <a:schemeClr val="bg1"/>
                </a:solidFill>
                <a:latin typeface="제주고딕" panose="02000300000000000000" pitchFamily="2" charset="-127"/>
                <a:ea typeface="제주고딕" panose="02000300000000000000" pitchFamily="2" charset="-127"/>
              </a:rPr>
              <a:t>(2009)</a:t>
            </a:r>
          </a:p>
          <a:p>
            <a:endParaRPr lang="en-US" altLang="ko-KR" dirty="0"/>
          </a:p>
          <a:p>
            <a:r>
              <a:rPr lang="ko-KR" altLang="en-US" sz="2000" dirty="0">
                <a:solidFill>
                  <a:schemeClr val="bg1"/>
                </a:solidFill>
                <a:latin typeface="제주고딕" panose="02000300000000000000" pitchFamily="2" charset="-127"/>
                <a:ea typeface="제주고딕" panose="02000300000000000000" pitchFamily="2" charset="-127"/>
              </a:rPr>
              <a:t>이미자</a:t>
            </a:r>
            <a:r>
              <a:rPr lang="en-US" altLang="ko-KR" sz="2000" dirty="0">
                <a:solidFill>
                  <a:schemeClr val="bg1"/>
                </a:solidFill>
                <a:latin typeface="제주고딕" panose="02000300000000000000" pitchFamily="2" charset="-127"/>
                <a:ea typeface="제주고딕" panose="02000300000000000000" pitchFamily="2" charset="-127"/>
              </a:rPr>
              <a:t>(2018), “</a:t>
            </a:r>
            <a:r>
              <a:rPr lang="ko-KR" altLang="en-US" sz="2000" dirty="0" err="1">
                <a:solidFill>
                  <a:schemeClr val="bg1"/>
                </a:solidFill>
                <a:latin typeface="제주고딕" panose="02000300000000000000" pitchFamily="2" charset="-127"/>
                <a:ea typeface="제주고딕" panose="02000300000000000000" pitchFamily="2" charset="-127"/>
              </a:rPr>
              <a:t>사쿠테이키</a:t>
            </a:r>
            <a:r>
              <a:rPr lang="en-US" altLang="ko-KR" sz="2000" dirty="0">
                <a:solidFill>
                  <a:schemeClr val="bg1"/>
                </a:solidFill>
                <a:latin typeface="제주고딕" panose="02000300000000000000" pitchFamily="2" charset="-127"/>
                <a:ea typeface="제주고딕" panose="02000300000000000000" pitchFamily="2" charset="-127"/>
              </a:rPr>
              <a:t>(</a:t>
            </a:r>
            <a:r>
              <a:rPr lang="ko-KR" altLang="en-US" sz="2000" dirty="0">
                <a:solidFill>
                  <a:schemeClr val="bg1"/>
                </a:solidFill>
                <a:latin typeface="제주고딕" panose="02000300000000000000" pitchFamily="2" charset="-127"/>
                <a:ea typeface="제주고딕" panose="02000300000000000000" pitchFamily="2" charset="-127"/>
              </a:rPr>
              <a:t>作庭記</a:t>
            </a:r>
            <a:r>
              <a:rPr lang="en-US" altLang="ko-KR" sz="2000" dirty="0">
                <a:solidFill>
                  <a:schemeClr val="bg1"/>
                </a:solidFill>
                <a:latin typeface="제주고딕" panose="02000300000000000000" pitchFamily="2" charset="-127"/>
                <a:ea typeface="제주고딕" panose="02000300000000000000" pitchFamily="2" charset="-127"/>
              </a:rPr>
              <a:t>)』</a:t>
            </a:r>
            <a:r>
              <a:rPr lang="ko-KR" altLang="en-US" sz="2000" dirty="0">
                <a:solidFill>
                  <a:schemeClr val="bg1"/>
                </a:solidFill>
                <a:latin typeface="제주고딕" panose="02000300000000000000" pitchFamily="2" charset="-127"/>
                <a:ea typeface="제주고딕" panose="02000300000000000000" pitchFamily="2" charset="-127"/>
              </a:rPr>
              <a:t>와 일본 정원문화의 특질에 관한 고찰”</a:t>
            </a:r>
            <a:r>
              <a:rPr lang="en-US" altLang="ko-KR" sz="2000" dirty="0">
                <a:solidFill>
                  <a:schemeClr val="bg1"/>
                </a:solidFill>
                <a:latin typeface="제주고딕" panose="02000300000000000000" pitchFamily="2" charset="-127"/>
                <a:ea typeface="제주고딕" panose="02000300000000000000" pitchFamily="2" charset="-127"/>
              </a:rPr>
              <a:t>, </a:t>
            </a:r>
            <a:r>
              <a:rPr lang="ko-KR" altLang="en-US" sz="2000" dirty="0">
                <a:solidFill>
                  <a:schemeClr val="bg1"/>
                </a:solidFill>
                <a:latin typeface="제주고딕" panose="02000300000000000000" pitchFamily="2" charset="-127"/>
                <a:ea typeface="제주고딕" panose="02000300000000000000" pitchFamily="2" charset="-127"/>
              </a:rPr>
              <a:t>중앙대학교 일본어문학</a:t>
            </a:r>
            <a:r>
              <a:rPr lang="en-US" altLang="ko-KR" sz="2000" dirty="0">
                <a:solidFill>
                  <a:schemeClr val="bg1"/>
                </a:solidFill>
                <a:latin typeface="제주고딕" panose="02000300000000000000" pitchFamily="2" charset="-127"/>
                <a:ea typeface="제주고딕" panose="02000300000000000000" pitchFamily="2" charset="-127"/>
              </a:rPr>
              <a:t>-77</a:t>
            </a:r>
            <a:r>
              <a:rPr lang="ko-KR" altLang="en-US" sz="2000" dirty="0">
                <a:solidFill>
                  <a:schemeClr val="bg1"/>
                </a:solidFill>
                <a:latin typeface="제주고딕" panose="02000300000000000000" pitchFamily="2" charset="-127"/>
                <a:ea typeface="제주고딕" panose="02000300000000000000" pitchFamily="2" charset="-127"/>
              </a:rPr>
              <a:t>권 </a:t>
            </a:r>
            <a:r>
              <a:rPr lang="en-US" altLang="ko-KR" sz="2000" dirty="0">
                <a:solidFill>
                  <a:schemeClr val="bg1"/>
                </a:solidFill>
                <a:latin typeface="제주고딕" panose="02000300000000000000" pitchFamily="2" charset="-127"/>
                <a:ea typeface="제주고딕" panose="02000300000000000000" pitchFamily="2" charset="-127"/>
              </a:rPr>
              <a:t>p.261-270</a:t>
            </a:r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8248784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그룹 16"/>
          <p:cNvGrpSpPr/>
          <p:nvPr/>
        </p:nvGrpSpPr>
        <p:grpSpPr>
          <a:xfrm>
            <a:off x="765121" y="3615087"/>
            <a:ext cx="2451464" cy="1379103"/>
            <a:chOff x="765121" y="3615087"/>
            <a:chExt cx="2451464" cy="1379103"/>
          </a:xfrm>
        </p:grpSpPr>
        <p:sp>
          <p:nvSpPr>
            <p:cNvPr id="2" name="직사각형 1"/>
            <p:cNvSpPr/>
            <p:nvPr/>
          </p:nvSpPr>
          <p:spPr>
            <a:xfrm>
              <a:off x="765121" y="4440192"/>
              <a:ext cx="245146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000" spc="-30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제주고딕" panose="02000300000000000000" pitchFamily="2" charset="-127"/>
                  <a:ea typeface="제주고딕" panose="02000300000000000000" pitchFamily="2" charset="-127"/>
                </a:rPr>
                <a:t> 일본의 미의식</a:t>
              </a:r>
            </a:p>
          </p:txBody>
        </p:sp>
        <p:sp>
          <p:nvSpPr>
            <p:cNvPr id="3" name="타원 2"/>
            <p:cNvSpPr/>
            <p:nvPr/>
          </p:nvSpPr>
          <p:spPr>
            <a:xfrm>
              <a:off x="1523724" y="3615087"/>
              <a:ext cx="639180" cy="639180"/>
            </a:xfrm>
            <a:prstGeom prst="ellipse">
              <a:avLst/>
            </a:prstGeom>
            <a:solidFill>
              <a:srgbClr val="F7B031"/>
            </a:solidFill>
            <a:ln w="63500">
              <a:solidFill>
                <a:srgbClr val="F6AC1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>
                <a:spcBef>
                  <a:spcPts val="171"/>
                </a:spcBef>
                <a:tabLst>
                  <a:tab pos="60872" algn="l"/>
                  <a:tab pos="97394" algn="l"/>
                </a:tabLst>
              </a:pPr>
              <a:r>
                <a:rPr lang="en-US" altLang="ko-KR" sz="3200" dirty="0">
                  <a:ln>
                    <a:solidFill>
                      <a:srgbClr val="EB5175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1</a:t>
              </a:r>
              <a:endParaRPr lang="ko-KR" altLang="en-US" sz="3200" dirty="0">
                <a:ln>
                  <a:solidFill>
                    <a:srgbClr val="EB5175">
                      <a:alpha val="0"/>
                    </a:srgb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</p:grpSp>
      <p:sp>
        <p:nvSpPr>
          <p:cNvPr id="4" name="직사각형 3"/>
          <p:cNvSpPr/>
          <p:nvPr/>
        </p:nvSpPr>
        <p:spPr>
          <a:xfrm>
            <a:off x="1129817" y="4933678"/>
            <a:ext cx="14269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000" spc="-150" dirty="0" err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후류</a:t>
            </a:r>
            <a:r>
              <a:rPr lang="ko-KR" altLang="en-US" sz="2000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sz="2000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/ </a:t>
            </a:r>
            <a:r>
              <a:rPr lang="ko-KR" altLang="en-US" sz="2000" spc="-150" dirty="0" err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와비</a:t>
            </a:r>
            <a:r>
              <a:rPr lang="ko-KR" altLang="en-US" sz="2000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28F53081-0EB2-4563-A421-2CCFC463F750}"/>
              </a:ext>
            </a:extLst>
          </p:cNvPr>
          <p:cNvSpPr/>
          <p:nvPr/>
        </p:nvSpPr>
        <p:spPr>
          <a:xfrm>
            <a:off x="4327324" y="3615087"/>
            <a:ext cx="702228" cy="639180"/>
          </a:xfrm>
          <a:prstGeom prst="ellipse">
            <a:avLst/>
          </a:prstGeom>
          <a:solidFill>
            <a:srgbClr val="F7B031"/>
          </a:solidFill>
          <a:ln w="63500">
            <a:solidFill>
              <a:srgbClr val="F6AC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spcBef>
                <a:spcPts val="171"/>
              </a:spcBef>
              <a:tabLst>
                <a:tab pos="60872" algn="l"/>
                <a:tab pos="97394" algn="l"/>
              </a:tabLst>
            </a:pPr>
            <a:r>
              <a:rPr lang="en-US" altLang="ko-KR" sz="3200" dirty="0">
                <a:ln>
                  <a:solidFill>
                    <a:srgbClr val="EB5175">
                      <a:alpha val="0"/>
                    </a:srgb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</a:t>
            </a:r>
            <a:endParaRPr lang="ko-KR" altLang="en-US" sz="3200" dirty="0">
              <a:ln>
                <a:solidFill>
                  <a:srgbClr val="EB5175">
                    <a:alpha val="0"/>
                  </a:srgbClr>
                </a:solidFill>
              </a:ln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3" name="타원 22">
            <a:extLst>
              <a:ext uri="{FF2B5EF4-FFF2-40B4-BE49-F238E27FC236}">
                <a16:creationId xmlns:a16="http://schemas.microsoft.com/office/drawing/2014/main" id="{5DBCD1EC-C8F5-49F8-B063-8DA289A9378A}"/>
              </a:ext>
            </a:extLst>
          </p:cNvPr>
          <p:cNvSpPr/>
          <p:nvPr/>
        </p:nvSpPr>
        <p:spPr>
          <a:xfrm>
            <a:off x="7182140" y="3615087"/>
            <a:ext cx="639180" cy="639180"/>
          </a:xfrm>
          <a:prstGeom prst="ellipse">
            <a:avLst/>
          </a:prstGeom>
          <a:solidFill>
            <a:srgbClr val="F7B031"/>
          </a:solidFill>
          <a:ln w="63500">
            <a:solidFill>
              <a:srgbClr val="F6AC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spcBef>
                <a:spcPts val="171"/>
              </a:spcBef>
              <a:tabLst>
                <a:tab pos="60872" algn="l"/>
                <a:tab pos="97394" algn="l"/>
              </a:tabLst>
            </a:pPr>
            <a:r>
              <a:rPr lang="en-US" altLang="ko-KR" sz="3200" dirty="0">
                <a:ln>
                  <a:solidFill>
                    <a:srgbClr val="EB5175">
                      <a:alpha val="0"/>
                    </a:srgb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3</a:t>
            </a:r>
            <a:endParaRPr lang="ko-KR" altLang="en-US" sz="3200" dirty="0">
              <a:ln>
                <a:solidFill>
                  <a:srgbClr val="EB5175">
                    <a:alpha val="0"/>
                  </a:srgbClr>
                </a:solidFill>
              </a:ln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6" name="타원 25">
            <a:extLst>
              <a:ext uri="{FF2B5EF4-FFF2-40B4-BE49-F238E27FC236}">
                <a16:creationId xmlns:a16="http://schemas.microsoft.com/office/drawing/2014/main" id="{A8967BD6-B440-42D8-B560-ADCB93D15263}"/>
              </a:ext>
            </a:extLst>
          </p:cNvPr>
          <p:cNvSpPr/>
          <p:nvPr/>
        </p:nvSpPr>
        <p:spPr>
          <a:xfrm>
            <a:off x="10128448" y="3615087"/>
            <a:ext cx="639180" cy="639180"/>
          </a:xfrm>
          <a:prstGeom prst="ellipse">
            <a:avLst/>
          </a:prstGeom>
          <a:solidFill>
            <a:srgbClr val="F7B031"/>
          </a:solidFill>
          <a:ln w="63500">
            <a:solidFill>
              <a:srgbClr val="F6AC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spcBef>
                <a:spcPts val="171"/>
              </a:spcBef>
              <a:tabLst>
                <a:tab pos="60872" algn="l"/>
                <a:tab pos="97394" algn="l"/>
              </a:tabLst>
            </a:pPr>
            <a:r>
              <a:rPr lang="en-US" altLang="ko-KR" sz="3200" dirty="0">
                <a:ln>
                  <a:solidFill>
                    <a:srgbClr val="EB5175">
                      <a:alpha val="0"/>
                    </a:srgb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4</a:t>
            </a:r>
            <a:endParaRPr lang="ko-KR" altLang="en-US" sz="3200" dirty="0">
              <a:ln>
                <a:solidFill>
                  <a:srgbClr val="EB5175">
                    <a:alpha val="0"/>
                  </a:srgbClr>
                </a:solidFill>
              </a:ln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886ED2EA-9F1B-4528-902B-3F42CC603E8B}"/>
              </a:ext>
            </a:extLst>
          </p:cNvPr>
          <p:cNvSpPr/>
          <p:nvPr/>
        </p:nvSpPr>
        <p:spPr>
          <a:xfrm>
            <a:off x="3452706" y="4440192"/>
            <a:ext cx="24514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spc="-3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제주고딕" panose="02000300000000000000" pitchFamily="2" charset="-127"/>
                <a:ea typeface="제주고딕" panose="02000300000000000000" pitchFamily="2" charset="-127"/>
              </a:rPr>
              <a:t>    일본의 정원 </a:t>
            </a: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633F708C-4D8A-4B79-9B7C-4659577C02DC}"/>
              </a:ext>
            </a:extLst>
          </p:cNvPr>
          <p:cNvSpPr/>
          <p:nvPr/>
        </p:nvSpPr>
        <p:spPr>
          <a:xfrm>
            <a:off x="6384032" y="4440192"/>
            <a:ext cx="24514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spc="-3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제주고딕" panose="02000300000000000000" pitchFamily="2" charset="-127"/>
                <a:ea typeface="제주고딕" panose="02000300000000000000" pitchFamily="2" charset="-127"/>
              </a:rPr>
              <a:t>     조경 양식</a:t>
            </a: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C3955D8F-D50E-4B5F-B54E-C193E3931F2B}"/>
              </a:ext>
            </a:extLst>
          </p:cNvPr>
          <p:cNvSpPr/>
          <p:nvPr/>
        </p:nvSpPr>
        <p:spPr>
          <a:xfrm>
            <a:off x="9394236" y="4440192"/>
            <a:ext cx="24514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spc="-3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제주고딕" panose="02000300000000000000" pitchFamily="2" charset="-127"/>
                <a:ea typeface="제주고딕" panose="02000300000000000000" pitchFamily="2" charset="-127"/>
              </a:rPr>
              <a:t> 한중일 비교</a:t>
            </a: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01309911-6119-43F2-9E4B-0547A4D11ECD}"/>
              </a:ext>
            </a:extLst>
          </p:cNvPr>
          <p:cNvSpPr/>
          <p:nvPr/>
        </p:nvSpPr>
        <p:spPr>
          <a:xfrm>
            <a:off x="3925863" y="4933678"/>
            <a:ext cx="15824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000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정원의 정의</a:t>
            </a:r>
            <a:endParaRPr lang="en-US" altLang="ko-KR" sz="2000" spc="-1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/>
            <a:r>
              <a:rPr lang="ko-KR" altLang="en-US" sz="2000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정원의 역사 </a:t>
            </a:r>
          </a:p>
        </p:txBody>
      </p:sp>
    </p:spTree>
    <p:extLst>
      <p:ext uri="{BB962C8B-B14F-4D97-AF65-F5344CB8AC3E}">
        <p14:creationId xmlns:p14="http://schemas.microsoft.com/office/powerpoint/2010/main" val="15754900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464784" y="2705725"/>
            <a:ext cx="32624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ko-KR" altLang="en-US" sz="4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감사합니다</a:t>
            </a:r>
            <a:endParaRPr kumimoji="1" lang="ja-JP" altLang="en-US" sz="4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3319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18598" cy="6858000"/>
          </a:xfrm>
          <a:prstGeom prst="rect">
            <a:avLst/>
          </a:prstGeom>
          <a:noFill/>
        </p:spPr>
      </p:pic>
      <p:grpSp>
        <p:nvGrpSpPr>
          <p:cNvPr id="6" name="グループ化 5"/>
          <p:cNvGrpSpPr/>
          <p:nvPr/>
        </p:nvGrpSpPr>
        <p:grpSpPr>
          <a:xfrm>
            <a:off x="0" y="0"/>
            <a:ext cx="8496300" cy="6858000"/>
            <a:chOff x="0" y="0"/>
            <a:chExt cx="8496300" cy="6858000"/>
          </a:xfrm>
        </p:grpSpPr>
        <p:sp>
          <p:nvSpPr>
            <p:cNvPr id="2" name="直角三角形 1"/>
            <p:cNvSpPr/>
            <p:nvPr/>
          </p:nvSpPr>
          <p:spPr>
            <a:xfrm rot="5400000">
              <a:off x="819150" y="-819150"/>
              <a:ext cx="6858000" cy="8496300"/>
            </a:xfrm>
            <a:prstGeom prst="rtTriangle">
              <a:avLst/>
            </a:prstGeom>
            <a:solidFill>
              <a:schemeClr val="tx1">
                <a:lumMod val="85000"/>
                <a:lumOff val="1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" name="テキスト ボックス 2"/>
            <p:cNvSpPr txBox="1"/>
            <p:nvPr/>
          </p:nvSpPr>
          <p:spPr>
            <a:xfrm>
              <a:off x="400050" y="1028700"/>
              <a:ext cx="350929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800" b="1" dirty="0">
                  <a:solidFill>
                    <a:schemeClr val="bg1"/>
                  </a:solidFill>
                  <a:latin typeface="경기천년제목 Medium" panose="02020603020101020101" pitchFamily="18" charset="-127"/>
                  <a:ea typeface="경기천년제목 Medium" panose="02020603020101020101" pitchFamily="18" charset="-127"/>
                </a:rPr>
                <a:t>일본의 미의식</a:t>
              </a:r>
              <a:endParaRPr kumimoji="1" lang="ja-JP" altLang="en-US" sz="4800" b="1" dirty="0">
                <a:solidFill>
                  <a:schemeClr val="bg1"/>
                </a:solidFill>
                <a:latin typeface="경기천년제목 Medium" panose="02020603020101020101" pitchFamily="18" charset="-127"/>
                <a:ea typeface="제주고딕" panose="02000300000000000000" pitchFamily="2" charset="-127"/>
              </a:endParaRPr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400050" y="2044363"/>
              <a:ext cx="219162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200" dirty="0" err="1">
                  <a:solidFill>
                    <a:schemeClr val="bg1"/>
                  </a:solidFill>
                  <a:latin typeface="제주고딕" panose="02000300000000000000" pitchFamily="2" charset="-127"/>
                  <a:ea typeface="제주고딕" panose="02000300000000000000" pitchFamily="2" charset="-127"/>
                  <a:cs typeface="Ebrima" panose="02000000000000000000" pitchFamily="2" charset="0"/>
                </a:rPr>
                <a:t>후</a:t>
              </a:r>
              <a:r>
                <a:rPr kumimoji="1" lang="ko-KR" altLang="en-US" sz="3200" dirty="0" err="1">
                  <a:solidFill>
                    <a:schemeClr val="bg1"/>
                  </a:solidFill>
                  <a:latin typeface="제주고딕" panose="02000300000000000000" pitchFamily="2" charset="-127"/>
                  <a:ea typeface="제주고딕" panose="02000300000000000000" pitchFamily="2" charset="-127"/>
                  <a:cs typeface="Ebrima" panose="02000000000000000000" pitchFamily="2" charset="0"/>
                </a:rPr>
                <a:t>류와</a:t>
              </a:r>
              <a:r>
                <a:rPr kumimoji="1" lang="ko-KR" altLang="en-US" sz="3200" dirty="0">
                  <a:solidFill>
                    <a:schemeClr val="bg1"/>
                  </a:solidFill>
                  <a:latin typeface="제주고딕" panose="02000300000000000000" pitchFamily="2" charset="-127"/>
                  <a:ea typeface="제주고딕" panose="02000300000000000000" pitchFamily="2" charset="-127"/>
                  <a:cs typeface="Ebrima" panose="02000000000000000000" pitchFamily="2" charset="0"/>
                </a:rPr>
                <a:t> </a:t>
              </a:r>
              <a:r>
                <a:rPr kumimoji="1" lang="ko-KR" altLang="en-US" sz="3200" dirty="0" err="1">
                  <a:solidFill>
                    <a:schemeClr val="bg1"/>
                  </a:solidFill>
                  <a:latin typeface="제주고딕" panose="02000300000000000000" pitchFamily="2" charset="-127"/>
                  <a:ea typeface="제주고딕" panose="02000300000000000000" pitchFamily="2" charset="-127"/>
                  <a:cs typeface="Ebrima" panose="02000000000000000000" pitchFamily="2" charset="0"/>
                </a:rPr>
                <a:t>와비</a:t>
              </a:r>
              <a:endParaRPr kumimoji="1" lang="ja-JP" altLang="en-US" sz="3200" dirty="0">
                <a:solidFill>
                  <a:schemeClr val="bg1"/>
                </a:solidFill>
                <a:latin typeface="제주고딕" panose="02000300000000000000" pitchFamily="2" charset="-127"/>
                <a:ea typeface="제주고딕" panose="02000300000000000000" pitchFamily="2" charset="-127"/>
                <a:cs typeface="Ebrima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96393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755650" y="978752"/>
            <a:ext cx="33265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>
                <a:latin typeface="제주고딕" panose="02000300000000000000" pitchFamily="2" charset="-127"/>
                <a:ea typeface="제주고딕" panose="02000300000000000000" pitchFamily="2" charset="-127"/>
              </a:rPr>
              <a:t>   </a:t>
            </a:r>
            <a:r>
              <a:rPr lang="en-US" altLang="ko-KR" sz="3200" dirty="0">
                <a:latin typeface="제주고딕" panose="02000300000000000000" pitchFamily="2" charset="-127"/>
                <a:ea typeface="제주고딕" panose="02000300000000000000" pitchFamily="2" charset="-127"/>
              </a:rPr>
              <a:t>1. </a:t>
            </a:r>
            <a:r>
              <a:rPr lang="ko-KR" altLang="en-US" sz="3200" dirty="0" err="1">
                <a:latin typeface="제주고딕" panose="02000300000000000000" pitchFamily="2" charset="-127"/>
                <a:ea typeface="제주고딕" panose="02000300000000000000" pitchFamily="2" charset="-127"/>
              </a:rPr>
              <a:t>후류</a:t>
            </a:r>
            <a:r>
              <a:rPr lang="en-US" altLang="ko-KR" sz="3200" dirty="0">
                <a:latin typeface="제주고딕" panose="02000300000000000000" pitchFamily="2" charset="-127"/>
                <a:ea typeface="제주고딕" panose="02000300000000000000" pitchFamily="2" charset="-127"/>
              </a:rPr>
              <a:t>(</a:t>
            </a:r>
            <a:r>
              <a:rPr lang="ko-KR" altLang="en-US" sz="3200" dirty="0">
                <a:latin typeface="제주고딕" panose="02000300000000000000" pitchFamily="2" charset="-127"/>
                <a:ea typeface="제주고딕" panose="02000300000000000000" pitchFamily="2" charset="-127"/>
              </a:rPr>
              <a:t>風流</a:t>
            </a:r>
            <a:r>
              <a:rPr lang="en-US" altLang="ko-KR" sz="3200" dirty="0">
                <a:latin typeface="제주고딕" panose="02000300000000000000" pitchFamily="2" charset="-127"/>
                <a:ea typeface="제주고딕" panose="02000300000000000000" pitchFamily="2" charset="-127"/>
              </a:rPr>
              <a:t>)    </a:t>
            </a:r>
            <a:endParaRPr lang="ko-KR" altLang="en-US" sz="3200" dirty="0">
              <a:latin typeface="제주고딕" panose="02000300000000000000" pitchFamily="2" charset="-127"/>
              <a:ea typeface="제주고딕" panose="02000300000000000000" pitchFamily="2" charset="-127"/>
            </a:endParaRPr>
          </a:p>
          <a:p>
            <a:endParaRPr kumimoji="1" lang="ja-JP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Ebrima" panose="02000000000000000000" pitchFamily="2" charset="0"/>
            </a:endParaRPr>
          </a:p>
        </p:txBody>
      </p:sp>
      <p:cxnSp>
        <p:nvCxnSpPr>
          <p:cNvPr id="5" name="直線コネクタ 4"/>
          <p:cNvCxnSpPr/>
          <p:nvPr/>
        </p:nvCxnSpPr>
        <p:spPr>
          <a:xfrm>
            <a:off x="755650" y="1861402"/>
            <a:ext cx="6871498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839416" y="2179081"/>
            <a:ext cx="70567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2500" dirty="0">
                <a:latin typeface="제주고딕" panose="02000300000000000000" pitchFamily="2" charset="-127"/>
                <a:ea typeface="제주고딕" panose="02000300000000000000" pitchFamily="2" charset="-127"/>
              </a:rPr>
              <a:t>교양 있고 세련된 인간의 우아한 취향 내지 </a:t>
            </a:r>
            <a:endParaRPr lang="en-US" altLang="ko-KR" sz="2500" dirty="0">
              <a:latin typeface="제주고딕" panose="02000300000000000000" pitchFamily="2" charset="-127"/>
              <a:ea typeface="제주고딕" panose="02000300000000000000" pitchFamily="2" charset="-127"/>
            </a:endParaRPr>
          </a:p>
          <a:p>
            <a:pPr algn="just"/>
            <a:r>
              <a:rPr lang="ko-KR" altLang="en-US" sz="2500" dirty="0">
                <a:latin typeface="제주고딕" panose="02000300000000000000" pitchFamily="2" charset="-127"/>
                <a:ea typeface="제주고딕" panose="02000300000000000000" pitchFamily="2" charset="-127"/>
              </a:rPr>
              <a:t>그러한 인간이 지니는 예술 작품 등을 지칭하는 말</a:t>
            </a:r>
            <a:endParaRPr lang="en-US" altLang="ko-KR" sz="2500" dirty="0">
              <a:latin typeface="제주고딕" panose="02000300000000000000" pitchFamily="2" charset="-127"/>
              <a:ea typeface="제주고딕" panose="02000300000000000000" pitchFamily="2" charset="-127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53985" y="563254"/>
            <a:ext cx="7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“</a:t>
            </a:r>
            <a:endParaRPr kumimoji="1" lang="ja-JP" altLang="en-US" sz="4800" dirty="0">
              <a:solidFill>
                <a:schemeClr val="bg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テキスト ボックス 5">
            <a:extLst>
              <a:ext uri="{FF2B5EF4-FFF2-40B4-BE49-F238E27FC236}">
                <a16:creationId xmlns:a16="http://schemas.microsoft.com/office/drawing/2014/main" id="{DDB1E08C-72A7-48EF-A2D7-8C1535B12D81}"/>
              </a:ext>
            </a:extLst>
          </p:cNvPr>
          <p:cNvSpPr txBox="1"/>
          <p:nvPr/>
        </p:nvSpPr>
        <p:spPr>
          <a:xfrm>
            <a:off x="755650" y="3429000"/>
            <a:ext cx="9876854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2500" dirty="0">
                <a:latin typeface="Abadi Extra Light" panose="020B0204020104020204" pitchFamily="34" charset="0"/>
                <a:ea typeface="제주고딕" panose="02000300000000000000" pitchFamily="2" charset="-127"/>
              </a:rPr>
              <a:t>▶ </a:t>
            </a:r>
            <a:r>
              <a:rPr lang="ko-KR" altLang="en-US" sz="2500" dirty="0" err="1">
                <a:solidFill>
                  <a:srgbClr val="FF7B21"/>
                </a:solidFill>
                <a:latin typeface="제주고딕" panose="02000300000000000000" pitchFamily="2" charset="-127"/>
                <a:ea typeface="제주고딕" panose="02000300000000000000" pitchFamily="2" charset="-127"/>
              </a:rPr>
              <a:t>후류</a:t>
            </a:r>
            <a:r>
              <a:rPr lang="ko-KR" altLang="en-US" sz="2500" dirty="0">
                <a:latin typeface="제주고딕" panose="02000300000000000000" pitchFamily="2" charset="-127"/>
                <a:ea typeface="제주고딕" panose="02000300000000000000" pitchFamily="2" charset="-127"/>
              </a:rPr>
              <a:t> 의 두가지 의미</a:t>
            </a:r>
            <a:endParaRPr lang="en-US" altLang="ko-KR" sz="2500" dirty="0">
              <a:latin typeface="제주고딕" panose="02000300000000000000" pitchFamily="2" charset="-127"/>
              <a:ea typeface="제주고딕" panose="02000300000000000000" pitchFamily="2" charset="-127"/>
            </a:endParaRPr>
          </a:p>
          <a:p>
            <a:pPr algn="just"/>
            <a:endParaRPr lang="en-US" altLang="ko-KR" sz="2500" dirty="0">
              <a:latin typeface="제주고딕" panose="02000300000000000000" pitchFamily="2" charset="-127"/>
              <a:ea typeface="제주고딕" panose="02000300000000000000" pitchFamily="2" charset="-127"/>
            </a:endParaRPr>
          </a:p>
          <a:p>
            <a:pPr algn="just"/>
            <a:r>
              <a:rPr lang="ko-KR" altLang="en-US" sz="2500" dirty="0">
                <a:latin typeface="제주고딕" panose="02000300000000000000" pitchFamily="2" charset="-127"/>
                <a:ea typeface="제주고딕" panose="02000300000000000000" pitchFamily="2" charset="-127"/>
              </a:rPr>
              <a:t> </a:t>
            </a:r>
            <a:r>
              <a:rPr lang="en-US" altLang="ko-KR" sz="2500" dirty="0">
                <a:latin typeface="제주고딕" panose="02000300000000000000" pitchFamily="2" charset="-127"/>
                <a:ea typeface="제주고딕" panose="02000300000000000000" pitchFamily="2" charset="-127"/>
              </a:rPr>
              <a:t>- </a:t>
            </a:r>
            <a:r>
              <a:rPr lang="ko-KR" altLang="en-US" sz="2500" dirty="0">
                <a:latin typeface="제주고딕" panose="02000300000000000000" pitchFamily="2" charset="-127"/>
                <a:ea typeface="제주고딕" panose="02000300000000000000" pitchFamily="2" charset="-127"/>
              </a:rPr>
              <a:t>대중예술에서 나타나는 세속적이고 화려한 아름다움</a:t>
            </a:r>
            <a:endParaRPr lang="en-US" altLang="ko-KR" sz="2500" dirty="0">
              <a:latin typeface="제주고딕" panose="02000300000000000000" pitchFamily="2" charset="-127"/>
              <a:ea typeface="제주고딕" panose="02000300000000000000" pitchFamily="2" charset="-127"/>
            </a:endParaRPr>
          </a:p>
          <a:p>
            <a:pPr algn="just"/>
            <a:endParaRPr lang="en-US" altLang="ko-KR" sz="2500" dirty="0">
              <a:latin typeface="제주고딕" panose="02000300000000000000" pitchFamily="2" charset="-127"/>
              <a:ea typeface="제주고딕" panose="02000300000000000000" pitchFamily="2" charset="-127"/>
            </a:endParaRPr>
          </a:p>
          <a:p>
            <a:pPr algn="just"/>
            <a:r>
              <a:rPr lang="en-US" altLang="ko-KR" sz="2500" dirty="0">
                <a:latin typeface="제주고딕" panose="02000300000000000000" pitchFamily="2" charset="-127"/>
                <a:ea typeface="제주고딕" panose="02000300000000000000" pitchFamily="2" charset="-127"/>
              </a:rPr>
              <a:t> - </a:t>
            </a:r>
            <a:r>
              <a:rPr lang="ko-KR" altLang="en-US" sz="2500" dirty="0">
                <a:latin typeface="제주고딕" panose="02000300000000000000" pitchFamily="2" charset="-127"/>
                <a:ea typeface="제주고딕" panose="02000300000000000000" pitchFamily="2" charset="-127"/>
              </a:rPr>
              <a:t>정원이나 건축 등에 나타나는 아름다움 안에서 발견하는 풍류</a:t>
            </a:r>
            <a:endParaRPr lang="en-US" altLang="ko-KR" sz="2500" dirty="0">
              <a:latin typeface="제주고딕" panose="02000300000000000000" pitchFamily="2" charset="-127"/>
              <a:ea typeface="제주고딕" panose="020003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075882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755650" y="978752"/>
            <a:ext cx="31870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>
                <a:latin typeface="제주고딕" panose="02000300000000000000" pitchFamily="2" charset="-127"/>
                <a:ea typeface="제주고딕" panose="02000300000000000000" pitchFamily="2" charset="-127"/>
              </a:rPr>
              <a:t>    </a:t>
            </a:r>
            <a:r>
              <a:rPr lang="en-US" altLang="ko-KR" sz="3200" dirty="0">
                <a:latin typeface="제주고딕" panose="02000300000000000000" pitchFamily="2" charset="-127"/>
                <a:ea typeface="제주고딕" panose="02000300000000000000" pitchFamily="2" charset="-127"/>
              </a:rPr>
              <a:t>2. </a:t>
            </a:r>
            <a:r>
              <a:rPr lang="ko-KR" altLang="en-US" sz="3200" dirty="0" err="1">
                <a:latin typeface="제주고딕" panose="02000300000000000000" pitchFamily="2" charset="-127"/>
                <a:ea typeface="제주고딕" panose="02000300000000000000" pitchFamily="2" charset="-127"/>
              </a:rPr>
              <a:t>와비</a:t>
            </a:r>
            <a:r>
              <a:rPr lang="en-US" altLang="ko-KR" sz="3200" dirty="0">
                <a:latin typeface="제주고딕" panose="02000300000000000000" pitchFamily="2" charset="-127"/>
                <a:ea typeface="제주고딕" panose="02000300000000000000" pitchFamily="2" charset="-127"/>
              </a:rPr>
              <a:t>(</a:t>
            </a:r>
            <a:r>
              <a:rPr lang="ko-KR" altLang="en-US" sz="3200" dirty="0">
                <a:latin typeface="제주고딕" panose="02000300000000000000" pitchFamily="2" charset="-127"/>
                <a:ea typeface="제주고딕" panose="02000300000000000000" pitchFamily="2" charset="-127"/>
              </a:rPr>
              <a:t>侘</a:t>
            </a:r>
            <a:r>
              <a:rPr lang="en-US" altLang="ko-KR" sz="3200" dirty="0">
                <a:latin typeface="제주고딕" panose="02000300000000000000" pitchFamily="2" charset="-127"/>
                <a:ea typeface="제주고딕" panose="02000300000000000000" pitchFamily="2" charset="-127"/>
              </a:rPr>
              <a:t>)     </a:t>
            </a:r>
            <a:endParaRPr lang="ko-KR" altLang="en-US" sz="3200" dirty="0">
              <a:latin typeface="제주고딕" panose="02000300000000000000" pitchFamily="2" charset="-127"/>
              <a:ea typeface="제주고딕" panose="02000300000000000000" pitchFamily="2" charset="-127"/>
            </a:endParaRPr>
          </a:p>
          <a:p>
            <a:endParaRPr kumimoji="1" lang="ja-JP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Ebrima" panose="02000000000000000000" pitchFamily="2" charset="0"/>
            </a:endParaRPr>
          </a:p>
        </p:txBody>
      </p:sp>
      <p:cxnSp>
        <p:nvCxnSpPr>
          <p:cNvPr id="5" name="直線コネクタ 4"/>
          <p:cNvCxnSpPr/>
          <p:nvPr/>
        </p:nvCxnSpPr>
        <p:spPr>
          <a:xfrm>
            <a:off x="755650" y="1861402"/>
            <a:ext cx="6871498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839416" y="2179081"/>
            <a:ext cx="993710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2500" dirty="0">
                <a:latin typeface="제주고딕" panose="02000300000000000000" pitchFamily="2" charset="-127"/>
                <a:ea typeface="제주고딕" panose="02000300000000000000" pitchFamily="2" charset="-127"/>
              </a:rPr>
              <a:t>한적한 가운데 느끼는 정취</a:t>
            </a:r>
            <a:r>
              <a:rPr lang="en-US" altLang="ko-KR" sz="2500" dirty="0">
                <a:latin typeface="제주고딕" panose="02000300000000000000" pitchFamily="2" charset="-127"/>
                <a:ea typeface="제주고딕" panose="02000300000000000000" pitchFamily="2" charset="-127"/>
              </a:rPr>
              <a:t>, </a:t>
            </a:r>
            <a:r>
              <a:rPr lang="ko-KR" altLang="en-US" sz="2500" dirty="0">
                <a:latin typeface="제주고딕" panose="02000300000000000000" pitchFamily="2" charset="-127"/>
                <a:ea typeface="제주고딕" panose="02000300000000000000" pitchFamily="2" charset="-127"/>
              </a:rPr>
              <a:t>소박하고 차분한 멋</a:t>
            </a:r>
            <a:endParaRPr lang="en-US" altLang="ko-KR" sz="2500" dirty="0">
              <a:latin typeface="제주고딕" panose="02000300000000000000" pitchFamily="2" charset="-127"/>
              <a:ea typeface="제주고딕" panose="02000300000000000000" pitchFamily="2" charset="-127"/>
            </a:endParaRPr>
          </a:p>
          <a:p>
            <a:pPr algn="just"/>
            <a:r>
              <a:rPr lang="ko-KR" altLang="en-US" sz="2500" dirty="0">
                <a:latin typeface="제주고딕" panose="02000300000000000000" pitchFamily="2" charset="-127"/>
                <a:ea typeface="제주고딕" panose="02000300000000000000" pitchFamily="2" charset="-127"/>
              </a:rPr>
              <a:t>혹은 한가히 지내는 상태를 아름답다고 여기는 미적 감각</a:t>
            </a:r>
            <a:r>
              <a:rPr lang="en-US" altLang="ko-KR" sz="2500" dirty="0">
                <a:latin typeface="제주고딕" panose="02000300000000000000" pitchFamily="2" charset="-127"/>
                <a:ea typeface="제주고딕" panose="02000300000000000000" pitchFamily="2" charset="-127"/>
              </a:rPr>
              <a:t> </a:t>
            </a:r>
          </a:p>
          <a:p>
            <a:pPr algn="just"/>
            <a:endParaRPr lang="en-US" altLang="ko-KR" sz="2500" dirty="0">
              <a:latin typeface="제주고딕" panose="02000300000000000000" pitchFamily="2" charset="-127"/>
              <a:ea typeface="제주고딕" panose="02000300000000000000" pitchFamily="2" charset="-127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53985" y="563254"/>
            <a:ext cx="7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“</a:t>
            </a:r>
            <a:endParaRPr kumimoji="1" lang="ja-JP" altLang="en-US" sz="4800" dirty="0">
              <a:solidFill>
                <a:schemeClr val="bg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テキスト ボックス 5">
            <a:extLst>
              <a:ext uri="{FF2B5EF4-FFF2-40B4-BE49-F238E27FC236}">
                <a16:creationId xmlns:a16="http://schemas.microsoft.com/office/drawing/2014/main" id="{DDB1E08C-72A7-48EF-A2D7-8C1535B12D81}"/>
              </a:ext>
            </a:extLst>
          </p:cNvPr>
          <p:cNvSpPr txBox="1"/>
          <p:nvPr/>
        </p:nvSpPr>
        <p:spPr>
          <a:xfrm>
            <a:off x="839416" y="3743254"/>
            <a:ext cx="987685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2500" dirty="0">
                <a:latin typeface="제주고딕" panose="02000300000000000000" pitchFamily="2" charset="-127"/>
                <a:ea typeface="제주고딕" panose="02000300000000000000" pitchFamily="2" charset="-127"/>
              </a:rPr>
              <a:t>가난함이나 부족함 가운데서 마음의 충족을 끌어내는 일본인의 미의식</a:t>
            </a:r>
            <a:endParaRPr lang="en-US" altLang="ko-KR" sz="2500" dirty="0">
              <a:latin typeface="제주고딕" panose="02000300000000000000" pitchFamily="2" charset="-127"/>
              <a:ea typeface="제주고딕" panose="02000300000000000000" pitchFamily="2" charset="-127"/>
            </a:endParaRPr>
          </a:p>
          <a:p>
            <a:pPr algn="just"/>
            <a:endParaRPr lang="en-US" altLang="ko-KR" sz="2500" dirty="0">
              <a:latin typeface="제주고딕" panose="02000300000000000000" pitchFamily="2" charset="-127"/>
              <a:ea typeface="제주고딕" panose="02000300000000000000" pitchFamily="2" charset="-127"/>
            </a:endParaRPr>
          </a:p>
          <a:p>
            <a:pPr algn="just"/>
            <a:endParaRPr lang="en-US" altLang="ko-KR" sz="2500" dirty="0">
              <a:latin typeface="제주고딕" panose="02000300000000000000" pitchFamily="2" charset="-127"/>
              <a:ea typeface="제주고딕" panose="02000300000000000000" pitchFamily="2" charset="-127"/>
            </a:endParaRPr>
          </a:p>
        </p:txBody>
      </p:sp>
      <p:sp>
        <p:nvSpPr>
          <p:cNvPr id="9" name="テキスト ボックス 5">
            <a:extLst>
              <a:ext uri="{FF2B5EF4-FFF2-40B4-BE49-F238E27FC236}">
                <a16:creationId xmlns:a16="http://schemas.microsoft.com/office/drawing/2014/main" id="{E3BE39EC-AA2E-4BD8-990F-8CA5710A44DC}"/>
              </a:ext>
            </a:extLst>
          </p:cNvPr>
          <p:cNvSpPr txBox="1"/>
          <p:nvPr/>
        </p:nvSpPr>
        <p:spPr>
          <a:xfrm>
            <a:off x="839416" y="4797152"/>
            <a:ext cx="987685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2500" dirty="0">
                <a:latin typeface="제주고딕" panose="02000300000000000000" pitchFamily="2" charset="-127"/>
                <a:ea typeface="제주고딕" panose="02000300000000000000" pitchFamily="2" charset="-127"/>
              </a:rPr>
              <a:t>모자람</a:t>
            </a:r>
            <a:r>
              <a:rPr lang="en-US" altLang="ko-KR" sz="2500" dirty="0">
                <a:latin typeface="제주고딕" panose="02000300000000000000" pitchFamily="2" charset="-127"/>
                <a:ea typeface="제주고딕" panose="02000300000000000000" pitchFamily="2" charset="-127"/>
              </a:rPr>
              <a:t>(</a:t>
            </a:r>
            <a:r>
              <a:rPr lang="ko-KR" altLang="en-US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不足</a:t>
            </a:r>
            <a:r>
              <a:rPr lang="en-US" altLang="ko-KR" sz="2500" dirty="0">
                <a:latin typeface="제주고딕" panose="02000300000000000000" pitchFamily="2" charset="-127"/>
                <a:ea typeface="제주고딕" panose="02000300000000000000" pitchFamily="2" charset="-127"/>
              </a:rPr>
              <a:t>)</a:t>
            </a:r>
            <a:r>
              <a:rPr lang="ko-KR" altLang="en-US" sz="2500" dirty="0">
                <a:latin typeface="제주고딕" panose="02000300000000000000" pitchFamily="2" charset="-127"/>
                <a:ea typeface="제주고딕" panose="02000300000000000000" pitchFamily="2" charset="-127"/>
              </a:rPr>
              <a:t>의 미의식</a:t>
            </a:r>
            <a:r>
              <a:rPr lang="en-US" altLang="ko-KR" sz="2500" dirty="0">
                <a:latin typeface="제주고딕" panose="02000300000000000000" pitchFamily="2" charset="-127"/>
                <a:ea typeface="제주고딕" panose="02000300000000000000" pitchFamily="2" charset="-127"/>
              </a:rPr>
              <a:t> </a:t>
            </a:r>
          </a:p>
          <a:p>
            <a:pPr algn="just"/>
            <a:endParaRPr lang="en-US" altLang="ko-KR" sz="2500" dirty="0">
              <a:latin typeface="제주고딕" panose="02000300000000000000" pitchFamily="2" charset="-127"/>
              <a:ea typeface="제주고딕" panose="02000300000000000000" pitchFamily="2" charset="-127"/>
            </a:endParaRPr>
          </a:p>
          <a:p>
            <a:pPr algn="just"/>
            <a:endParaRPr lang="en-US" altLang="ko-KR" sz="2500" dirty="0">
              <a:latin typeface="제주고딕" panose="02000300000000000000" pitchFamily="2" charset="-127"/>
              <a:ea typeface="제주고딕" panose="020003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012464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18598" cy="6858000"/>
          </a:xfrm>
          <a:prstGeom prst="rect">
            <a:avLst/>
          </a:prstGeom>
          <a:noFill/>
        </p:spPr>
      </p:pic>
      <p:grpSp>
        <p:nvGrpSpPr>
          <p:cNvPr id="6" name="グループ化 5"/>
          <p:cNvGrpSpPr/>
          <p:nvPr/>
        </p:nvGrpSpPr>
        <p:grpSpPr>
          <a:xfrm>
            <a:off x="0" y="0"/>
            <a:ext cx="8496300" cy="6858000"/>
            <a:chOff x="0" y="0"/>
            <a:chExt cx="8496300" cy="6858000"/>
          </a:xfrm>
        </p:grpSpPr>
        <p:sp>
          <p:nvSpPr>
            <p:cNvPr id="2" name="直角三角形 1"/>
            <p:cNvSpPr/>
            <p:nvPr/>
          </p:nvSpPr>
          <p:spPr>
            <a:xfrm rot="5400000">
              <a:off x="819150" y="-819150"/>
              <a:ext cx="6858000" cy="8496300"/>
            </a:xfrm>
            <a:prstGeom prst="rtTriangle">
              <a:avLst/>
            </a:prstGeom>
            <a:solidFill>
              <a:schemeClr val="tx1">
                <a:lumMod val="85000"/>
                <a:lumOff val="1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" name="テキスト ボックス 2"/>
            <p:cNvSpPr txBox="1"/>
            <p:nvPr/>
          </p:nvSpPr>
          <p:spPr>
            <a:xfrm>
              <a:off x="400050" y="1028700"/>
              <a:ext cx="300274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800" b="1" dirty="0">
                  <a:solidFill>
                    <a:schemeClr val="bg1"/>
                  </a:solidFill>
                  <a:latin typeface="경기천년제목 Medium" panose="02020603020101020101" pitchFamily="18" charset="-127"/>
                  <a:ea typeface="경기천년제목 Medium" panose="02020603020101020101" pitchFamily="18" charset="-127"/>
                </a:rPr>
                <a:t>일본의 정원</a:t>
              </a:r>
              <a:endParaRPr kumimoji="1" lang="ja-JP" altLang="en-US" sz="4800" b="1" dirty="0">
                <a:solidFill>
                  <a:schemeClr val="bg1"/>
                </a:solidFill>
                <a:latin typeface="경기천년제목 Medium" panose="02020603020101020101" pitchFamily="18" charset="-127"/>
                <a:ea typeface="제주고딕" panose="02000300000000000000" pitchFamily="2" charset="-127"/>
              </a:endParaRPr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400050" y="2044363"/>
              <a:ext cx="219162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ko-KR" altLang="en-US" sz="3200" dirty="0">
                  <a:solidFill>
                    <a:schemeClr val="bg1"/>
                  </a:solidFill>
                  <a:latin typeface="제주고딕" panose="02000300000000000000" pitchFamily="2" charset="-127"/>
                  <a:ea typeface="제주고딕" panose="02000300000000000000" pitchFamily="2" charset="-127"/>
                  <a:cs typeface="Ebrima" panose="02000000000000000000" pitchFamily="2" charset="0"/>
                </a:rPr>
                <a:t>정원의 정의</a:t>
              </a:r>
              <a:endParaRPr kumimoji="1" lang="ja-JP" altLang="en-US" sz="3200" dirty="0">
                <a:solidFill>
                  <a:schemeClr val="bg1"/>
                </a:solidFill>
                <a:latin typeface="제주고딕" panose="02000300000000000000" pitchFamily="2" charset="-127"/>
                <a:ea typeface="제주고딕" panose="02000300000000000000" pitchFamily="2" charset="-127"/>
                <a:cs typeface="Ebrima" panose="02000000000000000000" pitchFamily="2" charset="0"/>
              </a:endParaRPr>
            </a:p>
          </p:txBody>
        </p:sp>
      </p:grpSp>
      <p:sp>
        <p:nvSpPr>
          <p:cNvPr id="7" name="テキスト ボックス 4">
            <a:extLst>
              <a:ext uri="{FF2B5EF4-FFF2-40B4-BE49-F238E27FC236}">
                <a16:creationId xmlns:a16="http://schemas.microsoft.com/office/drawing/2014/main" id="{03F60656-E37C-4714-9021-0B0AC48680AC}"/>
              </a:ext>
            </a:extLst>
          </p:cNvPr>
          <p:cNvSpPr txBox="1"/>
          <p:nvPr/>
        </p:nvSpPr>
        <p:spPr>
          <a:xfrm>
            <a:off x="400050" y="2629138"/>
            <a:ext cx="21916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3200" dirty="0">
                <a:solidFill>
                  <a:schemeClr val="bg1"/>
                </a:solidFill>
                <a:latin typeface="제주고딕" panose="02000300000000000000" pitchFamily="2" charset="-127"/>
                <a:ea typeface="제주고딕" panose="02000300000000000000" pitchFamily="2" charset="-127"/>
                <a:cs typeface="Ebrima" panose="02000000000000000000" pitchFamily="2" charset="0"/>
              </a:rPr>
              <a:t>정원의 역사</a:t>
            </a:r>
            <a:endParaRPr kumimoji="1" lang="ja-JP" altLang="en-US" sz="3200" dirty="0">
              <a:solidFill>
                <a:schemeClr val="bg1"/>
              </a:solidFill>
              <a:latin typeface="제주고딕" panose="02000300000000000000" pitchFamily="2" charset="-127"/>
              <a:ea typeface="제주고딕" panose="02000300000000000000" pitchFamily="2" charset="-127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4610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755650" y="978752"/>
            <a:ext cx="36792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>
                <a:latin typeface="제주고딕" panose="02000300000000000000" pitchFamily="2" charset="-127"/>
                <a:ea typeface="제주고딕" panose="02000300000000000000" pitchFamily="2" charset="-127"/>
              </a:rPr>
              <a:t>    </a:t>
            </a:r>
            <a:r>
              <a:rPr lang="en-US" altLang="ko-KR" sz="3200" dirty="0">
                <a:latin typeface="제주고딕" panose="02000300000000000000" pitchFamily="2" charset="-127"/>
                <a:ea typeface="제주고딕" panose="02000300000000000000" pitchFamily="2" charset="-127"/>
              </a:rPr>
              <a:t>1. </a:t>
            </a:r>
            <a:r>
              <a:rPr lang="ko-KR" altLang="en-US" sz="3200" dirty="0">
                <a:latin typeface="제주고딕" panose="02000300000000000000" pitchFamily="2" charset="-127"/>
                <a:ea typeface="제주고딕" panose="02000300000000000000" pitchFamily="2" charset="-127"/>
              </a:rPr>
              <a:t>정원의 정의</a:t>
            </a:r>
            <a:r>
              <a:rPr lang="en-US" altLang="ko-KR" sz="3200" dirty="0">
                <a:latin typeface="제주고딕" panose="02000300000000000000" pitchFamily="2" charset="-127"/>
                <a:ea typeface="제주고딕" panose="02000300000000000000" pitchFamily="2" charset="-127"/>
              </a:rPr>
              <a:t>     </a:t>
            </a:r>
            <a:endParaRPr lang="ko-KR" altLang="en-US" sz="3200" dirty="0">
              <a:latin typeface="제주고딕" panose="02000300000000000000" pitchFamily="2" charset="-127"/>
              <a:ea typeface="제주고딕" panose="02000300000000000000" pitchFamily="2" charset="-127"/>
            </a:endParaRPr>
          </a:p>
          <a:p>
            <a:endParaRPr kumimoji="1" lang="ja-JP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Ebrima" panose="02000000000000000000" pitchFamily="2" charset="0"/>
            </a:endParaRPr>
          </a:p>
        </p:txBody>
      </p:sp>
      <p:cxnSp>
        <p:nvCxnSpPr>
          <p:cNvPr id="5" name="直線コネクタ 4"/>
          <p:cNvCxnSpPr/>
          <p:nvPr/>
        </p:nvCxnSpPr>
        <p:spPr>
          <a:xfrm>
            <a:off x="755650" y="1861402"/>
            <a:ext cx="6871498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839416" y="2179081"/>
            <a:ext cx="993710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2500" dirty="0">
                <a:solidFill>
                  <a:srgbClr val="FF7B21"/>
                </a:solidFill>
                <a:latin typeface="제주고딕" panose="02000300000000000000" pitchFamily="2" charset="-127"/>
                <a:ea typeface="제주고딕" panose="02000300000000000000" pitchFamily="2" charset="-127"/>
              </a:rPr>
              <a:t>정</a:t>
            </a:r>
            <a:r>
              <a:rPr lang="ko-KR" altLang="en-US" sz="2500" dirty="0">
                <a:latin typeface="제주고딕" panose="02000300000000000000" pitchFamily="2" charset="-127"/>
                <a:ea typeface="제주고딕" panose="02000300000000000000" pitchFamily="2" charset="-127"/>
              </a:rPr>
              <a:t> </a:t>
            </a:r>
            <a:r>
              <a:rPr lang="en-US" altLang="ko-KR" sz="2500" dirty="0">
                <a:latin typeface="제주고딕" panose="02000300000000000000" pitchFamily="2" charset="-127"/>
                <a:ea typeface="제주고딕" panose="02000300000000000000" pitchFamily="2" charset="-127"/>
              </a:rPr>
              <a:t>: </a:t>
            </a:r>
            <a:r>
              <a:rPr lang="ko-KR" altLang="en-US" sz="2500" dirty="0">
                <a:latin typeface="제주고딕" panose="02000300000000000000" pitchFamily="2" charset="-127"/>
                <a:ea typeface="제주고딕" panose="02000300000000000000" pitchFamily="2" charset="-127"/>
              </a:rPr>
              <a:t>작업이나 행사를 하기 위한 장소를 </a:t>
            </a:r>
            <a:r>
              <a:rPr lang="ko-KR" altLang="en-US" sz="2500" dirty="0" err="1">
                <a:latin typeface="제주고딕" panose="02000300000000000000" pitchFamily="2" charset="-127"/>
                <a:ea typeface="제주고딕" panose="02000300000000000000" pitchFamily="2" charset="-127"/>
              </a:rPr>
              <a:t>가르키는</a:t>
            </a:r>
            <a:r>
              <a:rPr lang="ko-KR" altLang="en-US" sz="2500" dirty="0">
                <a:latin typeface="제주고딕" panose="02000300000000000000" pitchFamily="2" charset="-127"/>
                <a:ea typeface="제주고딕" panose="02000300000000000000" pitchFamily="2" charset="-127"/>
              </a:rPr>
              <a:t> 말로서 ‘평탄한 </a:t>
            </a:r>
            <a:r>
              <a:rPr lang="ko-KR" altLang="en-US" sz="2500" dirty="0" err="1">
                <a:latin typeface="제주고딕" panose="02000300000000000000" pitchFamily="2" charset="-127"/>
                <a:ea typeface="제주고딕" panose="02000300000000000000" pitchFamily="2" charset="-127"/>
              </a:rPr>
              <a:t>땅’을</a:t>
            </a:r>
            <a:r>
              <a:rPr lang="ko-KR" altLang="en-US" sz="2500" dirty="0">
                <a:latin typeface="제주고딕" panose="02000300000000000000" pitchFamily="2" charset="-127"/>
                <a:ea typeface="제주고딕" panose="02000300000000000000" pitchFamily="2" charset="-127"/>
              </a:rPr>
              <a:t> 의미</a:t>
            </a:r>
          </a:p>
          <a:p>
            <a:pPr algn="just"/>
            <a:r>
              <a:rPr lang="en-US" altLang="ko-KR" sz="2500" dirty="0">
                <a:latin typeface="제주고딕" panose="02000300000000000000" pitchFamily="2" charset="-127"/>
                <a:ea typeface="제주고딕" panose="02000300000000000000" pitchFamily="2" charset="-127"/>
              </a:rPr>
              <a:t> </a:t>
            </a:r>
          </a:p>
          <a:p>
            <a:pPr algn="just"/>
            <a:endParaRPr lang="en-US" altLang="ko-KR" sz="2500" dirty="0">
              <a:latin typeface="제주고딕" panose="02000300000000000000" pitchFamily="2" charset="-127"/>
              <a:ea typeface="제주고딕" panose="02000300000000000000" pitchFamily="2" charset="-127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53985" y="563254"/>
            <a:ext cx="7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“</a:t>
            </a:r>
            <a:endParaRPr kumimoji="1" lang="ja-JP" altLang="en-US" sz="4800" dirty="0">
              <a:solidFill>
                <a:schemeClr val="bg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テキスト ボックス 5">
            <a:extLst>
              <a:ext uri="{FF2B5EF4-FFF2-40B4-BE49-F238E27FC236}">
                <a16:creationId xmlns:a16="http://schemas.microsoft.com/office/drawing/2014/main" id="{DDB1E08C-72A7-48EF-A2D7-8C1535B12D81}"/>
              </a:ext>
            </a:extLst>
          </p:cNvPr>
          <p:cNvSpPr txBox="1"/>
          <p:nvPr/>
        </p:nvSpPr>
        <p:spPr>
          <a:xfrm>
            <a:off x="839416" y="3298038"/>
            <a:ext cx="987685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2500" dirty="0">
                <a:solidFill>
                  <a:srgbClr val="00B050"/>
                </a:solidFill>
                <a:latin typeface="제주고딕" panose="02000300000000000000" pitchFamily="2" charset="-127"/>
                <a:ea typeface="제주고딕" panose="02000300000000000000" pitchFamily="2" charset="-127"/>
              </a:rPr>
              <a:t>원</a:t>
            </a:r>
            <a:r>
              <a:rPr lang="ko-KR" altLang="en-US" sz="2500" dirty="0">
                <a:latin typeface="제주고딕" panose="02000300000000000000" pitchFamily="2" charset="-127"/>
                <a:ea typeface="제주고딕" panose="02000300000000000000" pitchFamily="2" charset="-127"/>
              </a:rPr>
              <a:t> </a:t>
            </a:r>
            <a:r>
              <a:rPr lang="en-US" altLang="ko-KR" sz="2500" dirty="0">
                <a:latin typeface="제주고딕" panose="02000300000000000000" pitchFamily="2" charset="-127"/>
                <a:ea typeface="제주고딕" panose="02000300000000000000" pitchFamily="2" charset="-127"/>
              </a:rPr>
              <a:t>: </a:t>
            </a:r>
            <a:r>
              <a:rPr lang="ko-KR" altLang="en-US" sz="2500" dirty="0">
                <a:latin typeface="제주고딕" panose="02000300000000000000" pitchFamily="2" charset="-127"/>
                <a:ea typeface="제주고딕" panose="02000300000000000000" pitchFamily="2" charset="-127"/>
              </a:rPr>
              <a:t>야채나 과일나무</a:t>
            </a:r>
            <a:r>
              <a:rPr lang="en-US" altLang="ko-KR" sz="2500" dirty="0">
                <a:latin typeface="제주고딕" panose="02000300000000000000" pitchFamily="2" charset="-127"/>
                <a:ea typeface="제주고딕" panose="02000300000000000000" pitchFamily="2" charset="-127"/>
              </a:rPr>
              <a:t>, </a:t>
            </a:r>
            <a:r>
              <a:rPr lang="ko-KR" altLang="en-US" sz="2500" dirty="0">
                <a:latin typeface="제주고딕" panose="02000300000000000000" pitchFamily="2" charset="-127"/>
                <a:ea typeface="제주고딕" panose="02000300000000000000" pitchFamily="2" charset="-127"/>
              </a:rPr>
              <a:t>또는 화초를 재배하고 있는 ‘둘러싸인 </a:t>
            </a:r>
            <a:r>
              <a:rPr lang="ko-KR" altLang="en-US" sz="2500" dirty="0" err="1">
                <a:latin typeface="제주고딕" panose="02000300000000000000" pitchFamily="2" charset="-127"/>
                <a:ea typeface="제주고딕" panose="02000300000000000000" pitchFamily="2" charset="-127"/>
              </a:rPr>
              <a:t>땅’을</a:t>
            </a:r>
            <a:r>
              <a:rPr lang="ko-KR" altLang="en-US" sz="2500" dirty="0">
                <a:latin typeface="제주고딕" panose="02000300000000000000" pitchFamily="2" charset="-127"/>
                <a:ea typeface="제주고딕" panose="02000300000000000000" pitchFamily="2" charset="-127"/>
              </a:rPr>
              <a:t> 의미</a:t>
            </a:r>
            <a:r>
              <a:rPr lang="en-US" altLang="ko-KR" sz="2500" dirty="0">
                <a:latin typeface="제주고딕" panose="02000300000000000000" pitchFamily="2" charset="-127"/>
                <a:ea typeface="제주고딕" panose="02000300000000000000" pitchFamily="2" charset="-127"/>
              </a:rPr>
              <a:t>, </a:t>
            </a:r>
            <a:r>
              <a:rPr lang="ko-KR" altLang="en-US" sz="2500" dirty="0">
                <a:latin typeface="제주고딕" panose="02000300000000000000" pitchFamily="2" charset="-127"/>
                <a:ea typeface="제주고딕" panose="02000300000000000000" pitchFamily="2" charset="-127"/>
              </a:rPr>
              <a:t>즉 소유주의 영역과 또 그 안에 식물이 자라고 있음을 나타내는 말</a:t>
            </a:r>
          </a:p>
          <a:p>
            <a:pPr algn="just"/>
            <a:endParaRPr lang="en-US" altLang="ko-KR" sz="2500" dirty="0">
              <a:latin typeface="제주고딕" panose="02000300000000000000" pitchFamily="2" charset="-127"/>
              <a:ea typeface="제주고딕" panose="02000300000000000000" pitchFamily="2" charset="-127"/>
            </a:endParaRPr>
          </a:p>
          <a:p>
            <a:pPr algn="just"/>
            <a:endParaRPr lang="en-US" altLang="ko-KR" sz="2500" dirty="0">
              <a:latin typeface="제주고딕" panose="02000300000000000000" pitchFamily="2" charset="-127"/>
              <a:ea typeface="제주고딕" panose="02000300000000000000" pitchFamily="2" charset="-127"/>
            </a:endParaRPr>
          </a:p>
        </p:txBody>
      </p:sp>
      <p:sp>
        <p:nvSpPr>
          <p:cNvPr id="9" name="テキスト ボックス 5">
            <a:extLst>
              <a:ext uri="{FF2B5EF4-FFF2-40B4-BE49-F238E27FC236}">
                <a16:creationId xmlns:a16="http://schemas.microsoft.com/office/drawing/2014/main" id="{E3BE39EC-AA2E-4BD8-990F-8CA5710A44DC}"/>
              </a:ext>
            </a:extLst>
          </p:cNvPr>
          <p:cNvSpPr txBox="1"/>
          <p:nvPr/>
        </p:nvSpPr>
        <p:spPr>
          <a:xfrm>
            <a:off x="755650" y="4797152"/>
            <a:ext cx="987685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2500" dirty="0">
                <a:latin typeface="제주고딕" panose="02000300000000000000" pitchFamily="2" charset="-127"/>
                <a:ea typeface="제주고딕" panose="02000300000000000000" pitchFamily="2" charset="-127"/>
              </a:rPr>
              <a:t>19</a:t>
            </a:r>
            <a:r>
              <a:rPr lang="ko-KR" altLang="en-US" sz="2500" dirty="0">
                <a:latin typeface="제주고딕" panose="02000300000000000000" pitchFamily="2" charset="-127"/>
                <a:ea typeface="제주고딕" panose="02000300000000000000" pitchFamily="2" charset="-127"/>
              </a:rPr>
              <a:t>세기 말 메이지시대 이후 부터  </a:t>
            </a:r>
            <a:r>
              <a:rPr lang="en-US" altLang="ko-KR" sz="2500" dirty="0">
                <a:solidFill>
                  <a:srgbClr val="FF7B21"/>
                </a:solidFill>
                <a:latin typeface="제주고딕" panose="02000300000000000000" pitchFamily="2" charset="-127"/>
                <a:ea typeface="제주고딕" panose="02000300000000000000" pitchFamily="2" charset="-127"/>
              </a:rPr>
              <a:t>“</a:t>
            </a:r>
            <a:r>
              <a:rPr lang="ko-KR" altLang="en-US" sz="2500" dirty="0">
                <a:solidFill>
                  <a:srgbClr val="FF7B21"/>
                </a:solidFill>
                <a:latin typeface="제주고딕" panose="02000300000000000000" pitchFamily="2" charset="-127"/>
                <a:ea typeface="제주고딕" panose="02000300000000000000" pitchFamily="2" charset="-127"/>
              </a:rPr>
              <a:t>정원</a:t>
            </a:r>
            <a:r>
              <a:rPr lang="en-US" altLang="ko-KR" sz="2500" dirty="0">
                <a:solidFill>
                  <a:srgbClr val="FF7B21"/>
                </a:solidFill>
                <a:latin typeface="제주고딕" panose="02000300000000000000" pitchFamily="2" charset="-127"/>
                <a:ea typeface="제주고딕" panose="02000300000000000000" pitchFamily="2" charset="-127"/>
              </a:rPr>
              <a:t>”</a:t>
            </a:r>
            <a:r>
              <a:rPr lang="en-US" altLang="ko-KR" sz="2500" dirty="0">
                <a:latin typeface="제주고딕" panose="02000300000000000000" pitchFamily="2" charset="-127"/>
                <a:ea typeface="제주고딕" panose="02000300000000000000" pitchFamily="2" charset="-127"/>
              </a:rPr>
              <a:t> </a:t>
            </a:r>
            <a:r>
              <a:rPr lang="ko-KR" altLang="en-US" sz="2500" dirty="0">
                <a:latin typeface="제주고딕" panose="02000300000000000000" pitchFamily="2" charset="-127"/>
                <a:ea typeface="제주고딕" panose="02000300000000000000" pitchFamily="2" charset="-127"/>
              </a:rPr>
              <a:t>이라는 말 사용</a:t>
            </a:r>
            <a:endParaRPr lang="en-US" altLang="ko-KR" sz="2500" dirty="0">
              <a:latin typeface="제주고딕" panose="02000300000000000000" pitchFamily="2" charset="-127"/>
              <a:ea typeface="제주고딕" panose="02000300000000000000" pitchFamily="2" charset="-127"/>
            </a:endParaRPr>
          </a:p>
          <a:p>
            <a:pPr algn="just"/>
            <a:endParaRPr lang="en-US" altLang="ko-KR" sz="2500" dirty="0">
              <a:latin typeface="제주고딕" panose="02000300000000000000" pitchFamily="2" charset="-127"/>
              <a:ea typeface="제주고딕" panose="02000300000000000000" pitchFamily="2" charset="-127"/>
            </a:endParaRPr>
          </a:p>
          <a:p>
            <a:pPr algn="just"/>
            <a:endParaRPr lang="en-US" altLang="ko-KR" sz="2500" dirty="0">
              <a:latin typeface="제주고딕" panose="02000300000000000000" pitchFamily="2" charset="-127"/>
              <a:ea typeface="제주고딕" panose="020003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624798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60960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478870" y="209070"/>
            <a:ext cx="35958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ko-KR" altLang="en-US" sz="36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제주고딕" panose="02000300000000000000" pitchFamily="2" charset="-127"/>
                <a:ea typeface="제주고딕" panose="02000300000000000000" pitchFamily="2" charset="-127"/>
                <a:cs typeface="Ebrima" panose="02000000000000000000" pitchFamily="2" charset="0"/>
              </a:rPr>
              <a:t>정원의 구성요소</a:t>
            </a:r>
            <a:endParaRPr kumimoji="1" lang="ja-JP" altLang="en-US" sz="3600" spc="300" dirty="0">
              <a:solidFill>
                <a:schemeClr val="tx1">
                  <a:lumMod val="75000"/>
                  <a:lumOff val="25000"/>
                </a:schemeClr>
              </a:solidFill>
              <a:latin typeface="제주고딕" panose="02000300000000000000" pitchFamily="2" charset="-127"/>
              <a:ea typeface="제주고딕" panose="02000300000000000000" pitchFamily="2" charset="-127"/>
              <a:cs typeface="Ebrima" panose="02000000000000000000" pitchFamily="2" charset="0"/>
            </a:endParaRPr>
          </a:p>
        </p:txBody>
      </p:sp>
      <p:cxnSp>
        <p:nvCxnSpPr>
          <p:cNvPr id="5" name="直線コネクタ 4"/>
          <p:cNvCxnSpPr/>
          <p:nvPr/>
        </p:nvCxnSpPr>
        <p:spPr>
          <a:xfrm>
            <a:off x="0" y="1009986"/>
            <a:ext cx="1219200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グループ化 8"/>
          <p:cNvGrpSpPr/>
          <p:nvPr/>
        </p:nvGrpSpPr>
        <p:grpSpPr>
          <a:xfrm>
            <a:off x="190501" y="204687"/>
            <a:ext cx="571498" cy="646331"/>
            <a:chOff x="190501" y="204687"/>
            <a:chExt cx="571498" cy="646331"/>
          </a:xfrm>
        </p:grpSpPr>
        <p:sp>
          <p:nvSpPr>
            <p:cNvPr id="7" name="山形 6"/>
            <p:cNvSpPr/>
            <p:nvPr/>
          </p:nvSpPr>
          <p:spPr>
            <a:xfrm>
              <a:off x="190501" y="204687"/>
              <a:ext cx="285749" cy="646331"/>
            </a:xfrm>
            <a:prstGeom prst="chevron">
              <a:avLst>
                <a:gd name="adj" fmla="val 7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山形 7"/>
            <p:cNvSpPr/>
            <p:nvPr/>
          </p:nvSpPr>
          <p:spPr>
            <a:xfrm>
              <a:off x="476250" y="204687"/>
              <a:ext cx="285749" cy="646331"/>
            </a:xfrm>
            <a:prstGeom prst="chevron">
              <a:avLst>
                <a:gd name="adj" fmla="val 7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グループ化 12"/>
          <p:cNvGrpSpPr/>
          <p:nvPr/>
        </p:nvGrpSpPr>
        <p:grpSpPr>
          <a:xfrm>
            <a:off x="804281" y="204686"/>
            <a:ext cx="571498" cy="646331"/>
            <a:chOff x="190501" y="204687"/>
            <a:chExt cx="571498" cy="646331"/>
          </a:xfrm>
        </p:grpSpPr>
        <p:sp>
          <p:nvSpPr>
            <p:cNvPr id="14" name="山形 13"/>
            <p:cNvSpPr/>
            <p:nvPr/>
          </p:nvSpPr>
          <p:spPr>
            <a:xfrm>
              <a:off x="190501" y="204687"/>
              <a:ext cx="285749" cy="646331"/>
            </a:xfrm>
            <a:prstGeom prst="chevron">
              <a:avLst>
                <a:gd name="adj" fmla="val 7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山形 14"/>
            <p:cNvSpPr/>
            <p:nvPr/>
          </p:nvSpPr>
          <p:spPr>
            <a:xfrm>
              <a:off x="476250" y="204687"/>
              <a:ext cx="285749" cy="646331"/>
            </a:xfrm>
            <a:prstGeom prst="chevron">
              <a:avLst>
                <a:gd name="adj" fmla="val 7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" name="円/楕円 3"/>
          <p:cNvSpPr/>
          <p:nvPr/>
        </p:nvSpPr>
        <p:spPr>
          <a:xfrm>
            <a:off x="420250" y="1673518"/>
            <a:ext cx="3130874" cy="3130874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" name="円/楕円 22"/>
          <p:cNvSpPr/>
          <p:nvPr/>
        </p:nvSpPr>
        <p:spPr>
          <a:xfrm>
            <a:off x="4462705" y="1676614"/>
            <a:ext cx="3130874" cy="3130874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>
            <a:off x="8517017" y="1676613"/>
            <a:ext cx="3130874" cy="3130874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804281" y="5085184"/>
            <a:ext cx="233910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제주고딕" panose="02000300000000000000" pitchFamily="2" charset="-127"/>
                <a:ea typeface="제주고딕" panose="02000300000000000000" pitchFamily="2" charset="-127"/>
                <a:cs typeface="Ebrima" panose="02000000000000000000" pitchFamily="2" charset="0"/>
              </a:rPr>
              <a:t>연못과 폭포 </a:t>
            </a:r>
            <a:r>
              <a:rPr lang="en-US" altLang="ko-KR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제주고딕" panose="02000300000000000000" pitchFamily="2" charset="-127"/>
                <a:ea typeface="제주고딕" panose="02000300000000000000" pitchFamily="2" charset="-127"/>
                <a:cs typeface="Ebrima" panose="02000000000000000000" pitchFamily="2" charset="0"/>
              </a:rPr>
              <a:t>(</a:t>
            </a:r>
            <a:r>
              <a:rPr lang="ko-KR" altLang="en-US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제주고딕" panose="02000300000000000000" pitchFamily="2" charset="-127"/>
                <a:ea typeface="제주고딕" panose="02000300000000000000" pitchFamily="2" charset="-127"/>
                <a:cs typeface="Ebrima" panose="02000000000000000000" pitchFamily="2" charset="0"/>
              </a:rPr>
              <a:t>물</a:t>
            </a:r>
            <a:r>
              <a:rPr lang="en-US" altLang="ko-KR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제주고딕" panose="02000300000000000000" pitchFamily="2" charset="-127"/>
                <a:ea typeface="제주고딕" panose="02000300000000000000" pitchFamily="2" charset="-127"/>
                <a:cs typeface="Ebrima" panose="02000000000000000000" pitchFamily="2" charset="0"/>
              </a:rPr>
              <a:t>)</a:t>
            </a:r>
            <a:endParaRPr kumimoji="1" lang="ja-JP" altLang="en-US" sz="2500" b="1" dirty="0">
              <a:solidFill>
                <a:schemeClr val="tx1">
                  <a:lumMod val="75000"/>
                  <a:lumOff val="25000"/>
                </a:schemeClr>
              </a:solidFill>
              <a:latin typeface="제주고딕" panose="02000300000000000000" pitchFamily="2" charset="-127"/>
              <a:ea typeface="제주고딕" panose="02000300000000000000" pitchFamily="2" charset="-127"/>
              <a:cs typeface="Ebrima" panose="02000000000000000000" pitchFamily="2" charset="0"/>
            </a:endParaRPr>
          </a:p>
        </p:txBody>
      </p:sp>
      <p:sp>
        <p:nvSpPr>
          <p:cNvPr id="40" name="テキスト ボックス 25">
            <a:extLst>
              <a:ext uri="{FF2B5EF4-FFF2-40B4-BE49-F238E27FC236}">
                <a16:creationId xmlns:a16="http://schemas.microsoft.com/office/drawing/2014/main" id="{C573DD97-B977-477E-A30F-9E28E069E868}"/>
              </a:ext>
            </a:extLst>
          </p:cNvPr>
          <p:cNvSpPr txBox="1"/>
          <p:nvPr/>
        </p:nvSpPr>
        <p:spPr>
          <a:xfrm>
            <a:off x="3753747" y="5151645"/>
            <a:ext cx="468450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제주고딕" panose="02000300000000000000" pitchFamily="2" charset="-127"/>
                <a:ea typeface="제주고딕" panose="02000300000000000000" pitchFamily="2" charset="-127"/>
                <a:cs typeface="Ebrima" panose="02000000000000000000" pitchFamily="2" charset="0"/>
              </a:rPr>
              <a:t> </a:t>
            </a:r>
            <a:r>
              <a:rPr lang="ko-KR" altLang="en-US" sz="25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제주고딕" panose="02000300000000000000" pitchFamily="2" charset="-127"/>
                <a:ea typeface="제주고딕" panose="02000300000000000000" pitchFamily="2" charset="-127"/>
                <a:cs typeface="Ebrima" panose="02000000000000000000" pitchFamily="2" charset="0"/>
              </a:rPr>
              <a:t>노스지</a:t>
            </a:r>
            <a:r>
              <a:rPr lang="en-US" altLang="ko-KR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제주고딕" panose="02000300000000000000" pitchFamily="2" charset="-127"/>
                <a:ea typeface="제주고딕" panose="02000300000000000000" pitchFamily="2" charset="-127"/>
                <a:cs typeface="Ebrima" panose="02000000000000000000" pitchFamily="2" charset="0"/>
              </a:rPr>
              <a:t>[</a:t>
            </a:r>
            <a:r>
              <a:rPr lang="ko-KR" altLang="en-US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제주고딕" panose="02000300000000000000" pitchFamily="2" charset="-127"/>
                <a:ea typeface="제주고딕" panose="02000300000000000000" pitchFamily="2" charset="-127"/>
                <a:cs typeface="Ebrima" panose="02000000000000000000" pitchFamily="2" charset="0"/>
              </a:rPr>
              <a:t>野筋</a:t>
            </a:r>
            <a:r>
              <a:rPr lang="en-US" altLang="ko-KR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제주고딕" panose="02000300000000000000" pitchFamily="2" charset="-127"/>
                <a:ea typeface="제주고딕" panose="02000300000000000000" pitchFamily="2" charset="-127"/>
                <a:cs typeface="Ebrima" panose="02000000000000000000" pitchFamily="2" charset="0"/>
              </a:rPr>
              <a:t>] </a:t>
            </a:r>
          </a:p>
          <a:p>
            <a:pPr algn="ctr"/>
            <a:r>
              <a:rPr lang="ko-KR" altLang="en-US" sz="2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제주고딕" panose="02000300000000000000" pitchFamily="2" charset="-127"/>
                <a:ea typeface="제주고딕" panose="02000300000000000000" pitchFamily="2" charset="-127"/>
                <a:cs typeface="Ebrima" panose="02000000000000000000" pitchFamily="2" charset="0"/>
              </a:rPr>
              <a:t>인공산</a:t>
            </a:r>
            <a:r>
              <a:rPr lang="ko-KR" alt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제주고딕" panose="02000300000000000000" pitchFamily="2" charset="-127"/>
                <a:ea typeface="제주고딕" panose="02000300000000000000" pitchFamily="2" charset="-127"/>
                <a:cs typeface="Ebrima" panose="02000000000000000000" pitchFamily="2" charset="0"/>
              </a:rPr>
              <a:t> 기슭에 만든 야트막한 언덕</a:t>
            </a:r>
            <a:endParaRPr kumimoji="1" lang="ja-JP" altLang="en-US" sz="2500" dirty="0">
              <a:solidFill>
                <a:schemeClr val="tx1">
                  <a:lumMod val="75000"/>
                  <a:lumOff val="25000"/>
                </a:schemeClr>
              </a:solidFill>
              <a:latin typeface="제주고딕" panose="02000300000000000000" pitchFamily="2" charset="-127"/>
              <a:ea typeface="제주고딕" panose="02000300000000000000" pitchFamily="2" charset="-127"/>
              <a:cs typeface="Ebrima" panose="02000000000000000000" pitchFamily="2" charset="0"/>
            </a:endParaRPr>
          </a:p>
        </p:txBody>
      </p:sp>
      <p:sp>
        <p:nvSpPr>
          <p:cNvPr id="41" name="テキスト ボックス 25">
            <a:extLst>
              <a:ext uri="{FF2B5EF4-FFF2-40B4-BE49-F238E27FC236}">
                <a16:creationId xmlns:a16="http://schemas.microsoft.com/office/drawing/2014/main" id="{1E42F234-8F0F-4B25-B067-3C0ABF099CBA}"/>
              </a:ext>
            </a:extLst>
          </p:cNvPr>
          <p:cNvSpPr txBox="1"/>
          <p:nvPr/>
        </p:nvSpPr>
        <p:spPr>
          <a:xfrm>
            <a:off x="7176120" y="4959284"/>
            <a:ext cx="622440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제주고딕" panose="02000300000000000000" pitchFamily="2" charset="-127"/>
                <a:ea typeface="제주고딕" panose="02000300000000000000" pitchFamily="2" charset="-127"/>
                <a:cs typeface="Ebrima" panose="02000000000000000000" pitchFamily="2" charset="0"/>
              </a:rPr>
              <a:t>돌</a:t>
            </a:r>
            <a:endParaRPr kumimoji="1" lang="en-US" altLang="ko-KR" sz="2500" b="1" dirty="0">
              <a:solidFill>
                <a:schemeClr val="tx1">
                  <a:lumMod val="75000"/>
                  <a:lumOff val="25000"/>
                </a:schemeClr>
              </a:solidFill>
              <a:latin typeface="제주고딕" panose="02000300000000000000" pitchFamily="2" charset="-127"/>
              <a:ea typeface="제주고딕" panose="02000300000000000000" pitchFamily="2" charset="-127"/>
              <a:cs typeface="Ebrima" panose="02000000000000000000" pitchFamily="2" charset="0"/>
            </a:endParaRPr>
          </a:p>
          <a:p>
            <a:pPr algn="ctr"/>
            <a:r>
              <a:rPr lang="ko-KR" alt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제주고딕" panose="02000300000000000000" pitchFamily="2" charset="-127"/>
                <a:ea typeface="제주고딕" panose="02000300000000000000" pitchFamily="2" charset="-127"/>
                <a:cs typeface="Ebrima" panose="02000000000000000000" pitchFamily="2" charset="0"/>
              </a:rPr>
              <a:t> </a:t>
            </a:r>
            <a:r>
              <a:rPr lang="ko-KR" altLang="en-US" sz="2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제주고딕" panose="02000300000000000000" pitchFamily="2" charset="-127"/>
                <a:ea typeface="제주고딕" panose="02000300000000000000" pitchFamily="2" charset="-127"/>
                <a:cs typeface="Ebrima" panose="02000000000000000000" pitchFamily="2" charset="0"/>
              </a:rPr>
              <a:t>시키이시</a:t>
            </a:r>
            <a:r>
              <a:rPr lang="en-US" altLang="ko-KR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제주고딕" panose="02000300000000000000" pitchFamily="2" charset="-127"/>
                <a:ea typeface="제주고딕" panose="02000300000000000000" pitchFamily="2" charset="-127"/>
                <a:cs typeface="Ebrima" panose="02000000000000000000" pitchFamily="2" charset="0"/>
              </a:rPr>
              <a:t>[</a:t>
            </a:r>
            <a:r>
              <a:rPr lang="ko-KR" alt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제주고딕" panose="02000300000000000000" pitchFamily="2" charset="-127"/>
                <a:ea typeface="제주고딕" panose="02000300000000000000" pitchFamily="2" charset="-127"/>
                <a:cs typeface="Ebrima" panose="02000000000000000000" pitchFamily="2" charset="0"/>
              </a:rPr>
              <a:t>敷石</a:t>
            </a:r>
            <a:r>
              <a:rPr lang="en-US" altLang="ko-KR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제주고딕" panose="02000300000000000000" pitchFamily="2" charset="-127"/>
                <a:ea typeface="제주고딕" panose="02000300000000000000" pitchFamily="2" charset="-127"/>
                <a:cs typeface="Ebrima" panose="02000000000000000000" pitchFamily="2" charset="0"/>
              </a:rPr>
              <a:t>] </a:t>
            </a:r>
            <a:r>
              <a:rPr lang="ko-KR" altLang="en-US" sz="2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제주고딕" panose="02000300000000000000" pitchFamily="2" charset="-127"/>
                <a:ea typeface="제주고딕" panose="02000300000000000000" pitchFamily="2" charset="-127"/>
                <a:cs typeface="Ebrima" panose="02000000000000000000" pitchFamily="2" charset="0"/>
              </a:rPr>
              <a:t>포장석</a:t>
            </a:r>
            <a:endParaRPr lang="en-US" altLang="ko-KR" sz="2500" dirty="0">
              <a:solidFill>
                <a:schemeClr val="tx1">
                  <a:lumMod val="75000"/>
                  <a:lumOff val="25000"/>
                </a:schemeClr>
              </a:solidFill>
              <a:latin typeface="제주고딕" panose="02000300000000000000" pitchFamily="2" charset="-127"/>
              <a:ea typeface="제주고딕" panose="02000300000000000000" pitchFamily="2" charset="-127"/>
              <a:cs typeface="Ebrima" panose="02000000000000000000" pitchFamily="2" charset="0"/>
            </a:endParaRPr>
          </a:p>
          <a:p>
            <a:pPr algn="ctr"/>
            <a:r>
              <a:rPr lang="ko-KR" alt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제주고딕" panose="02000300000000000000" pitchFamily="2" charset="-127"/>
                <a:ea typeface="제주고딕" panose="02000300000000000000" pitchFamily="2" charset="-127"/>
                <a:cs typeface="Ebrima" panose="02000000000000000000" pitchFamily="2" charset="0"/>
              </a:rPr>
              <a:t>  도비이시</a:t>
            </a:r>
            <a:r>
              <a:rPr lang="en-US" altLang="ko-KR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제주고딕" panose="02000300000000000000" pitchFamily="2" charset="-127"/>
                <a:ea typeface="제주고딕" panose="02000300000000000000" pitchFamily="2" charset="-127"/>
                <a:cs typeface="Ebrima" panose="02000000000000000000" pitchFamily="2" charset="0"/>
              </a:rPr>
              <a:t>[</a:t>
            </a:r>
            <a:r>
              <a:rPr lang="ko-KR" alt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제주고딕" panose="02000300000000000000" pitchFamily="2" charset="-127"/>
                <a:ea typeface="제주고딕" panose="02000300000000000000" pitchFamily="2" charset="-127"/>
                <a:cs typeface="Ebrima" panose="02000000000000000000" pitchFamily="2" charset="0"/>
              </a:rPr>
              <a:t>土微石</a:t>
            </a:r>
            <a:r>
              <a:rPr lang="en-US" altLang="ko-KR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제주고딕" panose="02000300000000000000" pitchFamily="2" charset="-127"/>
                <a:ea typeface="제주고딕" panose="02000300000000000000" pitchFamily="2" charset="-127"/>
                <a:cs typeface="Ebrima" panose="02000000000000000000" pitchFamily="2" charset="0"/>
              </a:rPr>
              <a:t>] </a:t>
            </a:r>
            <a:r>
              <a:rPr lang="ko-KR" alt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제주고딕" panose="02000300000000000000" pitchFamily="2" charset="-127"/>
                <a:ea typeface="제주고딕" panose="02000300000000000000" pitchFamily="2" charset="-127"/>
                <a:cs typeface="Ebrima" panose="02000000000000000000" pitchFamily="2" charset="0"/>
              </a:rPr>
              <a:t>징검돌</a:t>
            </a:r>
            <a:endParaRPr kumimoji="1" lang="ja-JP" altLang="en-US" sz="2500" dirty="0">
              <a:solidFill>
                <a:schemeClr val="tx1">
                  <a:lumMod val="75000"/>
                  <a:lumOff val="25000"/>
                </a:schemeClr>
              </a:solidFill>
              <a:latin typeface="제주고딕" panose="02000300000000000000" pitchFamily="2" charset="-127"/>
              <a:ea typeface="제주고딕" panose="02000300000000000000" pitchFamily="2" charset="-127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1650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755650" y="978752"/>
            <a:ext cx="47436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>
                <a:latin typeface="제주고딕" panose="02000300000000000000" pitchFamily="2" charset="-127"/>
                <a:ea typeface="제주고딕" panose="02000300000000000000" pitchFamily="2" charset="-127"/>
              </a:rPr>
              <a:t>    </a:t>
            </a:r>
            <a:r>
              <a:rPr lang="en-US" altLang="ko-KR" sz="3200" dirty="0">
                <a:latin typeface="제주고딕" panose="02000300000000000000" pitchFamily="2" charset="-127"/>
                <a:ea typeface="제주고딕" panose="02000300000000000000" pitchFamily="2" charset="-127"/>
              </a:rPr>
              <a:t>1. </a:t>
            </a:r>
            <a:r>
              <a:rPr lang="ko-KR" altLang="en-US" sz="3200" dirty="0">
                <a:latin typeface="제주고딕" panose="02000300000000000000" pitchFamily="2" charset="-127"/>
                <a:ea typeface="제주고딕" panose="02000300000000000000" pitchFamily="2" charset="-127"/>
              </a:rPr>
              <a:t>정원</a:t>
            </a:r>
            <a:r>
              <a:rPr lang="en-US" altLang="ko-KR" sz="3200" dirty="0">
                <a:latin typeface="제주고딕" panose="02000300000000000000" pitchFamily="2" charset="-127"/>
                <a:ea typeface="제주고딕" panose="02000300000000000000" pitchFamily="2" charset="-127"/>
              </a:rPr>
              <a:t>(</a:t>
            </a:r>
            <a:r>
              <a:rPr lang="ko-KR" altLang="en-US" sz="3200" dirty="0">
                <a:latin typeface="제주고딕" panose="02000300000000000000" pitchFamily="2" charset="-127"/>
                <a:ea typeface="제주고딕" panose="02000300000000000000" pitchFamily="2" charset="-127"/>
              </a:rPr>
              <a:t>조경</a:t>
            </a:r>
            <a:r>
              <a:rPr lang="en-US" altLang="ko-KR" sz="3200" dirty="0">
                <a:latin typeface="제주고딕" panose="02000300000000000000" pitchFamily="2" charset="-127"/>
                <a:ea typeface="제주고딕" panose="02000300000000000000" pitchFamily="2" charset="-127"/>
              </a:rPr>
              <a:t>)</a:t>
            </a:r>
            <a:r>
              <a:rPr lang="ko-KR" altLang="en-US" sz="3200" dirty="0">
                <a:latin typeface="제주고딕" panose="02000300000000000000" pitchFamily="2" charset="-127"/>
                <a:ea typeface="제주고딕" panose="02000300000000000000" pitchFamily="2" charset="-127"/>
              </a:rPr>
              <a:t>의 역사</a:t>
            </a:r>
            <a:r>
              <a:rPr lang="en-US" altLang="ko-KR" sz="3200" dirty="0">
                <a:latin typeface="제주고딕" panose="02000300000000000000" pitchFamily="2" charset="-127"/>
                <a:ea typeface="제주고딕" panose="02000300000000000000" pitchFamily="2" charset="-127"/>
              </a:rPr>
              <a:t>     </a:t>
            </a:r>
            <a:endParaRPr lang="ko-KR" altLang="en-US" sz="3200" dirty="0">
              <a:latin typeface="제주고딕" panose="02000300000000000000" pitchFamily="2" charset="-127"/>
              <a:ea typeface="제주고딕" panose="02000300000000000000" pitchFamily="2" charset="-127"/>
            </a:endParaRPr>
          </a:p>
          <a:p>
            <a:endParaRPr kumimoji="1" lang="ja-JP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Ebrima" panose="02000000000000000000" pitchFamily="2" charset="0"/>
            </a:endParaRPr>
          </a:p>
        </p:txBody>
      </p:sp>
      <p:cxnSp>
        <p:nvCxnSpPr>
          <p:cNvPr id="5" name="直線コネクタ 4"/>
          <p:cNvCxnSpPr/>
          <p:nvPr/>
        </p:nvCxnSpPr>
        <p:spPr>
          <a:xfrm>
            <a:off x="755650" y="1861402"/>
            <a:ext cx="6871498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839416" y="2179081"/>
            <a:ext cx="993710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2500" dirty="0">
                <a:latin typeface="제주고딕" panose="02000300000000000000" pitchFamily="2" charset="-127"/>
                <a:ea typeface="제주고딕" panose="02000300000000000000" pitchFamily="2" charset="-127"/>
              </a:rPr>
              <a:t>상고시대 </a:t>
            </a:r>
            <a:r>
              <a:rPr lang="en-US" altLang="ko-KR" sz="2500" dirty="0">
                <a:latin typeface="제주고딕" panose="02000300000000000000" pitchFamily="2" charset="-127"/>
                <a:ea typeface="제주고딕" panose="02000300000000000000" pitchFamily="2" charset="-127"/>
              </a:rPr>
              <a:t>: </a:t>
            </a:r>
            <a:r>
              <a:rPr lang="ko-KR" altLang="en-US" sz="2500" dirty="0" err="1">
                <a:latin typeface="제주고딕" panose="02000300000000000000" pitchFamily="2" charset="-127"/>
                <a:ea typeface="제주고딕" panose="02000300000000000000" pitchFamily="2" charset="-127"/>
              </a:rPr>
              <a:t>조경적</a:t>
            </a:r>
            <a:r>
              <a:rPr lang="ko-KR" altLang="en-US" sz="2500" dirty="0">
                <a:latin typeface="제주고딕" panose="02000300000000000000" pitchFamily="2" charset="-127"/>
                <a:ea typeface="제주고딕" panose="02000300000000000000" pitchFamily="2" charset="-127"/>
              </a:rPr>
              <a:t> 개념이 존재하지 않음</a:t>
            </a:r>
            <a:r>
              <a:rPr lang="en-US" altLang="ko-KR" sz="2500" dirty="0">
                <a:latin typeface="제주고딕" panose="02000300000000000000" pitchFamily="2" charset="-127"/>
                <a:ea typeface="제주고딕" panose="02000300000000000000" pitchFamily="2" charset="-127"/>
              </a:rPr>
              <a:t>. </a:t>
            </a:r>
            <a:r>
              <a:rPr lang="ko-KR" altLang="en-US" sz="2500" dirty="0">
                <a:latin typeface="제주고딕" panose="02000300000000000000" pitchFamily="2" charset="-127"/>
                <a:ea typeface="제주고딕" panose="02000300000000000000" pitchFamily="2" charset="-127"/>
              </a:rPr>
              <a:t>제정일치 사회에 필요한 양식</a:t>
            </a:r>
          </a:p>
          <a:p>
            <a:pPr algn="just"/>
            <a:r>
              <a:rPr lang="en-US" altLang="ko-KR" sz="2500" dirty="0">
                <a:latin typeface="제주고딕" panose="02000300000000000000" pitchFamily="2" charset="-127"/>
                <a:ea typeface="제주고딕" panose="02000300000000000000" pitchFamily="2" charset="-127"/>
              </a:rPr>
              <a:t> </a:t>
            </a:r>
          </a:p>
          <a:p>
            <a:pPr algn="just"/>
            <a:endParaRPr lang="en-US" altLang="ko-KR" sz="2500" dirty="0">
              <a:latin typeface="제주고딕" panose="02000300000000000000" pitchFamily="2" charset="-127"/>
              <a:ea typeface="제주고딕" panose="02000300000000000000" pitchFamily="2" charset="-127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53985" y="563254"/>
            <a:ext cx="7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“</a:t>
            </a:r>
            <a:endParaRPr kumimoji="1" lang="ja-JP" altLang="en-US" sz="4800" dirty="0">
              <a:solidFill>
                <a:schemeClr val="bg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テキスト ボックス 5">
            <a:extLst>
              <a:ext uri="{FF2B5EF4-FFF2-40B4-BE49-F238E27FC236}">
                <a16:creationId xmlns:a16="http://schemas.microsoft.com/office/drawing/2014/main" id="{DDB1E08C-72A7-48EF-A2D7-8C1535B12D81}"/>
              </a:ext>
            </a:extLst>
          </p:cNvPr>
          <p:cNvSpPr txBox="1"/>
          <p:nvPr/>
        </p:nvSpPr>
        <p:spPr>
          <a:xfrm>
            <a:off x="839416" y="3298038"/>
            <a:ext cx="9876854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2500" dirty="0" err="1">
                <a:latin typeface="제주고딕" panose="02000300000000000000" pitchFamily="2" charset="-127"/>
                <a:ea typeface="제주고딕" panose="02000300000000000000" pitchFamily="2" charset="-127"/>
              </a:rPr>
              <a:t>아스카시대</a:t>
            </a:r>
            <a:r>
              <a:rPr lang="ko-KR" altLang="en-US" sz="2500" dirty="0">
                <a:latin typeface="제주고딕" panose="02000300000000000000" pitchFamily="2" charset="-127"/>
                <a:ea typeface="제주고딕" panose="02000300000000000000" pitchFamily="2" charset="-127"/>
              </a:rPr>
              <a:t> </a:t>
            </a:r>
            <a:r>
              <a:rPr lang="en-US" altLang="ko-KR" sz="2500" dirty="0">
                <a:latin typeface="제주고딕" panose="02000300000000000000" pitchFamily="2" charset="-127"/>
                <a:ea typeface="제주고딕" panose="02000300000000000000" pitchFamily="2" charset="-127"/>
              </a:rPr>
              <a:t>: </a:t>
            </a:r>
            <a:r>
              <a:rPr lang="ko-KR" altLang="en-US" sz="2500" dirty="0">
                <a:latin typeface="제주고딕" panose="02000300000000000000" pitchFamily="2" charset="-127"/>
                <a:ea typeface="제주고딕" panose="02000300000000000000" pitchFamily="2" charset="-127"/>
              </a:rPr>
              <a:t>오늘날의 개념에 부합되는 </a:t>
            </a:r>
            <a:r>
              <a:rPr lang="ko-KR" altLang="en-US" sz="2500" dirty="0">
                <a:solidFill>
                  <a:srgbClr val="FF7B21"/>
                </a:solidFill>
                <a:latin typeface="제주고딕" panose="02000300000000000000" pitchFamily="2" charset="-127"/>
                <a:ea typeface="제주고딕" panose="02000300000000000000" pitchFamily="2" charset="-127"/>
              </a:rPr>
              <a:t>정원이 </a:t>
            </a:r>
            <a:r>
              <a:rPr lang="ko-KR" altLang="en-US" sz="2500" dirty="0" err="1">
                <a:solidFill>
                  <a:srgbClr val="FF7B21"/>
                </a:solidFill>
                <a:latin typeface="제주고딕" panose="02000300000000000000" pitchFamily="2" charset="-127"/>
                <a:ea typeface="제주고딕" panose="02000300000000000000" pitchFamily="2" charset="-127"/>
              </a:rPr>
              <a:t>꾸며지기</a:t>
            </a:r>
            <a:r>
              <a:rPr lang="ko-KR" altLang="en-US" sz="2500" dirty="0">
                <a:solidFill>
                  <a:srgbClr val="FF7B21"/>
                </a:solidFill>
                <a:latin typeface="제주고딕" panose="02000300000000000000" pitchFamily="2" charset="-127"/>
                <a:ea typeface="제주고딕" panose="02000300000000000000" pitchFamily="2" charset="-127"/>
              </a:rPr>
              <a:t> 시작한 시기</a:t>
            </a:r>
          </a:p>
          <a:p>
            <a:pPr algn="just"/>
            <a:r>
              <a:rPr lang="ko-KR" altLang="en-US" sz="2500" dirty="0">
                <a:latin typeface="제주고딕" panose="02000300000000000000" pitchFamily="2" charset="-127"/>
                <a:ea typeface="제주고딕" panose="02000300000000000000" pitchFamily="2" charset="-127"/>
              </a:rPr>
              <a:t>            </a:t>
            </a:r>
            <a:endParaRPr lang="en-US" altLang="ko-KR" sz="2500" dirty="0">
              <a:latin typeface="제주고딕" panose="02000300000000000000" pitchFamily="2" charset="-127"/>
              <a:ea typeface="제주고딕" panose="02000300000000000000" pitchFamily="2" charset="-127"/>
            </a:endParaRPr>
          </a:p>
          <a:p>
            <a:pPr algn="just"/>
            <a:r>
              <a:rPr lang="en-US" altLang="ko-KR" sz="2500" dirty="0">
                <a:latin typeface="제주고딕" panose="02000300000000000000" pitchFamily="2" charset="-127"/>
                <a:ea typeface="제주고딕" panose="02000300000000000000" pitchFamily="2" charset="-127"/>
              </a:rPr>
              <a:t>                </a:t>
            </a:r>
            <a:r>
              <a:rPr lang="ko-KR" altLang="en-US" sz="2500" dirty="0">
                <a:latin typeface="제주고딕" panose="02000300000000000000" pitchFamily="2" charset="-127"/>
                <a:ea typeface="제주고딕" panose="02000300000000000000" pitchFamily="2" charset="-127"/>
              </a:rPr>
              <a:t>   사상적 배경 </a:t>
            </a:r>
            <a:r>
              <a:rPr lang="en-US" altLang="ko-KR" sz="2500" dirty="0">
                <a:latin typeface="제주고딕" panose="02000300000000000000" pitchFamily="2" charset="-127"/>
                <a:ea typeface="제주고딕" panose="02000300000000000000" pitchFamily="2" charset="-127"/>
              </a:rPr>
              <a:t>= </a:t>
            </a:r>
            <a:r>
              <a:rPr lang="ko-KR" altLang="en-US" sz="2500" dirty="0">
                <a:latin typeface="제주고딕" panose="02000300000000000000" pitchFamily="2" charset="-127"/>
                <a:ea typeface="제주고딕" panose="02000300000000000000" pitchFamily="2" charset="-127"/>
              </a:rPr>
              <a:t>불교사상</a:t>
            </a:r>
            <a:r>
              <a:rPr lang="en-US" altLang="ko-KR" sz="2500" dirty="0">
                <a:latin typeface="제주고딕" panose="02000300000000000000" pitchFamily="2" charset="-127"/>
                <a:ea typeface="제주고딕" panose="02000300000000000000" pitchFamily="2" charset="-127"/>
              </a:rPr>
              <a:t>+</a:t>
            </a:r>
            <a:r>
              <a:rPr lang="ko-KR" altLang="en-US" sz="2500" dirty="0">
                <a:latin typeface="제주고딕" panose="02000300000000000000" pitchFamily="2" charset="-127"/>
                <a:ea typeface="제주고딕" panose="02000300000000000000" pitchFamily="2" charset="-127"/>
              </a:rPr>
              <a:t>봉래사상</a:t>
            </a:r>
          </a:p>
          <a:p>
            <a:pPr algn="just"/>
            <a:endParaRPr lang="en-US" altLang="ko-KR" sz="2500" dirty="0">
              <a:latin typeface="제주고딕" panose="02000300000000000000" pitchFamily="2" charset="-127"/>
              <a:ea typeface="제주고딕" panose="02000300000000000000" pitchFamily="2" charset="-127"/>
            </a:endParaRPr>
          </a:p>
          <a:p>
            <a:pPr algn="just"/>
            <a:endParaRPr lang="en-US" altLang="ko-KR" sz="2500" dirty="0">
              <a:latin typeface="제주고딕" panose="02000300000000000000" pitchFamily="2" charset="-127"/>
              <a:ea typeface="제주고딕" panose="02000300000000000000" pitchFamily="2" charset="-127"/>
            </a:endParaRPr>
          </a:p>
        </p:txBody>
      </p:sp>
      <p:sp>
        <p:nvSpPr>
          <p:cNvPr id="9" name="テキスト ボックス 5">
            <a:extLst>
              <a:ext uri="{FF2B5EF4-FFF2-40B4-BE49-F238E27FC236}">
                <a16:creationId xmlns:a16="http://schemas.microsoft.com/office/drawing/2014/main" id="{E3BE39EC-AA2E-4BD8-990F-8CA5710A44DC}"/>
              </a:ext>
            </a:extLst>
          </p:cNvPr>
          <p:cNvSpPr txBox="1"/>
          <p:nvPr/>
        </p:nvSpPr>
        <p:spPr>
          <a:xfrm>
            <a:off x="755650" y="4797152"/>
            <a:ext cx="987685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2500" dirty="0">
                <a:latin typeface="제주고딕" panose="02000300000000000000" pitchFamily="2" charset="-127"/>
                <a:ea typeface="제주고딕" panose="02000300000000000000" pitchFamily="2" charset="-127"/>
              </a:rPr>
              <a:t> 나라시대  </a:t>
            </a:r>
            <a:r>
              <a:rPr lang="en-US" altLang="ko-KR" sz="2500" dirty="0">
                <a:latin typeface="제주고딕" panose="02000300000000000000" pitchFamily="2" charset="-127"/>
                <a:ea typeface="제주고딕" panose="02000300000000000000" pitchFamily="2" charset="-127"/>
              </a:rPr>
              <a:t>: </a:t>
            </a:r>
            <a:r>
              <a:rPr lang="ko-KR" altLang="en-US" sz="2500" dirty="0">
                <a:latin typeface="제주고딕" panose="02000300000000000000" pitchFamily="2" charset="-127"/>
                <a:ea typeface="제주고딕" panose="02000300000000000000" pitchFamily="2" charset="-127"/>
              </a:rPr>
              <a:t>불교사상 </a:t>
            </a:r>
            <a:r>
              <a:rPr lang="en-US" altLang="ko-KR" sz="2500" dirty="0">
                <a:latin typeface="제주고딕" panose="02000300000000000000" pitchFamily="2" charset="-127"/>
                <a:ea typeface="제주고딕" panose="02000300000000000000" pitchFamily="2" charset="-127"/>
              </a:rPr>
              <a:t>+ </a:t>
            </a:r>
            <a:r>
              <a:rPr lang="ko-KR" altLang="en-US" sz="2500" dirty="0">
                <a:latin typeface="제주고딕" panose="02000300000000000000" pitchFamily="2" charset="-127"/>
                <a:ea typeface="제주고딕" panose="02000300000000000000" pitchFamily="2" charset="-127"/>
              </a:rPr>
              <a:t>신선사상</a:t>
            </a:r>
          </a:p>
          <a:p>
            <a:pPr algn="just"/>
            <a:endParaRPr lang="en-US" altLang="ko-KR" sz="2500" dirty="0">
              <a:latin typeface="제주고딕" panose="02000300000000000000" pitchFamily="2" charset="-127"/>
              <a:ea typeface="제주고딕" panose="02000300000000000000" pitchFamily="2" charset="-127"/>
            </a:endParaRPr>
          </a:p>
          <a:p>
            <a:pPr algn="just"/>
            <a:r>
              <a:rPr lang="en-US" altLang="ko-KR" sz="2500" dirty="0">
                <a:latin typeface="제주고딕" panose="02000300000000000000" pitchFamily="2" charset="-127"/>
                <a:ea typeface="제주고딕" panose="02000300000000000000" pitchFamily="2" charset="-127"/>
              </a:rPr>
              <a:t>                  </a:t>
            </a:r>
            <a:r>
              <a:rPr lang="ko-KR" altLang="en-US" sz="2500" dirty="0">
                <a:latin typeface="제주고딕" panose="02000300000000000000" pitchFamily="2" charset="-127"/>
                <a:ea typeface="제주고딕" panose="02000300000000000000" pitchFamily="2" charset="-127"/>
              </a:rPr>
              <a:t>연못 안에 섬을 만들고 물새를 키워 </a:t>
            </a:r>
            <a:r>
              <a:rPr lang="ko-KR" altLang="en-US" sz="2500" dirty="0">
                <a:solidFill>
                  <a:srgbClr val="FF7B21"/>
                </a:solidFill>
                <a:latin typeface="제주고딕" panose="02000300000000000000" pitchFamily="2" charset="-127"/>
                <a:ea typeface="제주고딕" panose="02000300000000000000" pitchFamily="2" charset="-127"/>
              </a:rPr>
              <a:t>내해의</a:t>
            </a:r>
            <a:r>
              <a:rPr lang="ko-KR" altLang="en-US" sz="2500" dirty="0">
                <a:latin typeface="제주고딕" panose="02000300000000000000" pitchFamily="2" charset="-127"/>
                <a:ea typeface="제주고딕" panose="02000300000000000000" pitchFamily="2" charset="-127"/>
              </a:rPr>
              <a:t> </a:t>
            </a:r>
            <a:r>
              <a:rPr lang="ko-KR" altLang="en-US" sz="2500" dirty="0">
                <a:solidFill>
                  <a:srgbClr val="FF7B21"/>
                </a:solidFill>
                <a:latin typeface="제주고딕" panose="02000300000000000000" pitchFamily="2" charset="-127"/>
                <a:ea typeface="제주고딕" panose="02000300000000000000" pitchFamily="2" charset="-127"/>
              </a:rPr>
              <a:t>해안</a:t>
            </a:r>
            <a:r>
              <a:rPr lang="ko-KR" altLang="en-US" sz="2500" dirty="0">
                <a:latin typeface="제주고딕" panose="02000300000000000000" pitchFamily="2" charset="-127"/>
                <a:ea typeface="제주고딕" panose="02000300000000000000" pitchFamily="2" charset="-127"/>
              </a:rPr>
              <a:t> </a:t>
            </a:r>
            <a:r>
              <a:rPr lang="ko-KR" altLang="en-US" sz="2500" dirty="0">
                <a:solidFill>
                  <a:srgbClr val="FF7B21"/>
                </a:solidFill>
                <a:latin typeface="제주고딕" panose="02000300000000000000" pitchFamily="2" charset="-127"/>
                <a:ea typeface="제주고딕" panose="02000300000000000000" pitchFamily="2" charset="-127"/>
              </a:rPr>
              <a:t>모습</a:t>
            </a:r>
            <a:r>
              <a:rPr lang="ko-KR" altLang="en-US" sz="2500" dirty="0">
                <a:latin typeface="제주고딕" panose="02000300000000000000" pitchFamily="2" charset="-127"/>
                <a:ea typeface="제주고딕" panose="02000300000000000000" pitchFamily="2" charset="-127"/>
              </a:rPr>
              <a:t> </a:t>
            </a:r>
            <a:r>
              <a:rPr lang="ko-KR" altLang="en-US" sz="2500" dirty="0">
                <a:solidFill>
                  <a:srgbClr val="FF7B21"/>
                </a:solidFill>
                <a:latin typeface="제주고딕" panose="02000300000000000000" pitchFamily="2" charset="-127"/>
                <a:ea typeface="제주고딕" panose="02000300000000000000" pitchFamily="2" charset="-127"/>
              </a:rPr>
              <a:t>묘사</a:t>
            </a:r>
          </a:p>
          <a:p>
            <a:pPr algn="just"/>
            <a:endParaRPr lang="en-US" altLang="ko-KR" sz="2500" dirty="0">
              <a:latin typeface="제주고딕" panose="02000300000000000000" pitchFamily="2" charset="-127"/>
              <a:ea typeface="제주고딕" panose="020003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105839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テーマ">
  <a:themeElements>
    <a:clrScheme name="ユーザー定義 3">
      <a:dk1>
        <a:sysClr val="windowText" lastClr="000000"/>
      </a:dk1>
      <a:lt1>
        <a:sysClr val="window" lastClr="FFFFFF"/>
      </a:lt1>
      <a:dk2>
        <a:srgbClr val="2E75B5"/>
      </a:dk2>
      <a:lt2>
        <a:srgbClr val="E7E6E6"/>
      </a:lt2>
      <a:accent1>
        <a:srgbClr val="FEC800"/>
      </a:accent1>
      <a:accent2>
        <a:srgbClr val="E7AB63"/>
      </a:accent2>
      <a:accent3>
        <a:srgbClr val="3A3838"/>
      </a:accent3>
      <a:accent4>
        <a:srgbClr val="757070"/>
      </a:accent4>
      <a:accent5>
        <a:srgbClr val="FFE78F"/>
      </a:accent5>
      <a:accent6>
        <a:srgbClr val="FFF4CB"/>
      </a:accent6>
      <a:hlink>
        <a:srgbClr val="3A1500"/>
      </a:hlink>
      <a:folHlink>
        <a:srgbClr val="3A1500"/>
      </a:folHlink>
    </a:clrScheme>
    <a:fontScheme name="Malgun Gothic">
      <a:majorFont>
        <a:latin typeface="Calibri"/>
        <a:ea typeface="맑은 고딕"/>
        <a:cs typeface=""/>
      </a:majorFont>
      <a:minorFont>
        <a:latin typeface="Calibri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932</Words>
  <Application>Microsoft Office PowerPoint</Application>
  <PresentationFormat>와이드스크린</PresentationFormat>
  <Paragraphs>235</Paragraphs>
  <Slides>20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9" baseType="lpstr">
      <vt:lpstr>경기천년제목 Medium</vt:lpstr>
      <vt:lpstr>나눔바른고딕</vt:lpstr>
      <vt:lpstr>맑은 고딕</vt:lpstr>
      <vt:lpstr>제주고딕</vt:lpstr>
      <vt:lpstr>Abadi Extra Light</vt:lpstr>
      <vt:lpstr>Arial</vt:lpstr>
      <vt:lpstr>Calibri</vt:lpstr>
      <vt:lpstr>Century Gothic</vt:lpstr>
      <vt:lpstr>Office テーマ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한중일 정원 비교</vt:lpstr>
      <vt:lpstr>한중일 정원 비교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Saebyeol Yu</dc:creator>
  <cp:lastModifiedBy>유성민</cp:lastModifiedBy>
  <cp:revision>44</cp:revision>
  <dcterms:created xsi:type="dcterms:W3CDTF">2018-08-02T00:16:13Z</dcterms:created>
  <dcterms:modified xsi:type="dcterms:W3CDTF">2020-05-04T14:59:53Z</dcterms:modified>
</cp:coreProperties>
</file>