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305" r:id="rId2"/>
    <p:sldId id="327" r:id="rId3"/>
    <p:sldId id="270" r:id="rId4"/>
    <p:sldId id="318" r:id="rId5"/>
    <p:sldId id="321" r:id="rId6"/>
    <p:sldId id="329" r:id="rId7"/>
    <p:sldId id="328" r:id="rId8"/>
    <p:sldId id="322" r:id="rId9"/>
    <p:sldId id="331" r:id="rId10"/>
    <p:sldId id="330" r:id="rId11"/>
    <p:sldId id="319" r:id="rId12"/>
    <p:sldId id="332" r:id="rId13"/>
    <p:sldId id="333" r:id="rId14"/>
    <p:sldId id="334" r:id="rId15"/>
    <p:sldId id="320" r:id="rId16"/>
    <p:sldId id="323" r:id="rId17"/>
    <p:sldId id="335" r:id="rId18"/>
    <p:sldId id="325" r:id="rId19"/>
    <p:sldId id="336" r:id="rId20"/>
    <p:sldId id="317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BF9"/>
    <a:srgbClr val="4A8EF2"/>
    <a:srgbClr val="852B93"/>
    <a:srgbClr val="E3C5F1"/>
    <a:srgbClr val="E0D4F8"/>
    <a:srgbClr val="8A5DE5"/>
    <a:srgbClr val="BA50CC"/>
    <a:srgbClr val="EB6200"/>
    <a:srgbClr val="E7DE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899" autoAdjust="0"/>
  </p:normalViewPr>
  <p:slideViewPr>
    <p:cSldViewPr snapToGrid="0">
      <p:cViewPr varScale="1">
        <p:scale>
          <a:sx n="114" d="100"/>
          <a:sy n="114" d="100"/>
        </p:scale>
        <p:origin x="20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C17943-12BE-4E8E-9D7D-99A6657D30BD}" type="doc">
      <dgm:prSet loTypeId="urn:microsoft.com/office/officeart/2005/8/layout/vList2" loCatId="list" qsTypeId="urn:microsoft.com/office/officeart/2005/8/quickstyle/3d1" qsCatId="3D" csTypeId="urn:microsoft.com/office/officeart/2005/8/colors/colorful2" csCatId="colorful" phldr="1"/>
      <dgm:spPr/>
    </dgm:pt>
    <dgm:pt modelId="{1DF5CF27-5F92-4248-8E41-210ADD312052}">
      <dgm:prSet phldrT="[텍스트]" custT="1"/>
      <dgm:spPr/>
      <dgm:t>
        <a:bodyPr/>
        <a:lstStyle/>
        <a:p>
          <a:pPr latinLnBrk="1"/>
          <a:r>
            <a:rPr lang="ko-KR" altLang="en-US" sz="1800" dirty="0">
              <a:latin typeface="HY견고딕" panose="02030600000101010101" pitchFamily="18" charset="-127"/>
              <a:ea typeface="HY견고딕" panose="02030600000101010101" pitchFamily="18" charset="-127"/>
            </a:rPr>
            <a:t>통칭</a:t>
          </a:r>
          <a:r>
            <a:rPr lang="en-US" altLang="ko-KR" sz="1800" dirty="0">
              <a:latin typeface="HY견고딕" panose="02030600000101010101" pitchFamily="18" charset="-127"/>
              <a:ea typeface="HY견고딕" panose="02030600000101010101" pitchFamily="18" charset="-127"/>
            </a:rPr>
            <a:t>: </a:t>
          </a:r>
          <a:r>
            <a:rPr lang="ko-KR" altLang="en-US" sz="1800" dirty="0">
              <a:latin typeface="HY견고딕" panose="02030600000101010101" pitchFamily="18" charset="-127"/>
              <a:ea typeface="HY견고딕" panose="02030600000101010101" pitchFamily="18" charset="-127"/>
            </a:rPr>
            <a:t>일본정부관광국</a:t>
          </a:r>
        </a:p>
      </dgm:t>
    </dgm:pt>
    <dgm:pt modelId="{C2A97DAA-36E6-4924-BBA7-7FF57A4D002B}" type="parTrans" cxnId="{15F414C3-82C4-4313-9128-DC17ACD98B07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216D71A0-0701-42C0-B61A-328C3021A5CF}" type="sibTrans" cxnId="{15F414C3-82C4-4313-9128-DC17ACD98B07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3D4E9D65-1EE9-4595-A680-BFDF38694F80}">
      <dgm:prSet phldrT="[텍스트]" custT="1"/>
      <dgm:spPr/>
      <dgm:t>
        <a:bodyPr/>
        <a:lstStyle/>
        <a:p>
          <a:pPr latinLnBrk="1"/>
          <a:r>
            <a:rPr lang="en-US" altLang="ko-KR" sz="1800" kern="1200" dirty="0">
              <a:solidFill>
                <a:prstClr val="white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1904</a:t>
          </a:r>
          <a:r>
            <a:rPr lang="ko-KR" altLang="en-US" sz="1800" kern="1200" dirty="0">
              <a:solidFill>
                <a:prstClr val="white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년에 설립이래 관광을 통한 국제교류 발전에 기여</a:t>
          </a:r>
        </a:p>
      </dgm:t>
    </dgm:pt>
    <dgm:pt modelId="{E5B57851-66BE-4FEC-BC3E-6680F82D0E2D}" type="parTrans" cxnId="{03ED6B1E-957A-4046-A152-EEF90C80180C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0F4C61E1-E7F1-4926-861C-4914BBFC198E}" type="sibTrans" cxnId="{03ED6B1E-957A-4046-A152-EEF90C80180C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082AD8A-6CD2-4332-9933-AADF0C17C647}">
      <dgm:prSet phldrT="[텍스트]" custT="1"/>
      <dgm:spPr/>
      <dgm:t>
        <a:bodyPr/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다양한 활동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-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외국 관광객을 위한 여행객 안내센터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(TIC)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의 운영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관광객 유치시설의 일괄 관리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국제회의와 무역전시회의 유치</a:t>
          </a:r>
        </a:p>
      </dgm:t>
    </dgm:pt>
    <dgm:pt modelId="{072D85AF-DDA9-4200-BD02-EBC691F7DCD9}" type="parTrans" cxnId="{A1DBEEFE-4DA5-47E4-ADDB-33B2223FB290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F099E70-F764-46F5-9A7D-31A6773A72EF}" type="sibTrans" cxnId="{A1DBEEFE-4DA5-47E4-ADDB-33B2223FB290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C021A904-34E0-45EF-99C5-1B9A83B06A0F}">
      <dgm:prSet phldrT="[텍스트]" custT="1"/>
      <dgm:spPr/>
      <dgm:t>
        <a:bodyPr/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일련의 조사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일본 관광에 관한 안내자료의 제작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(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인쇄물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영상물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)</a:t>
          </a:r>
          <a:endParaRPr lang="ko-KR" altLang="en-US" sz="1800" kern="1200" dirty="0">
            <a:latin typeface="HY견고딕" panose="02030600000101010101" pitchFamily="18" charset="-127"/>
            <a:ea typeface="HY견고딕" panose="02030600000101010101" pitchFamily="18" charset="-127"/>
            <a:cs typeface="+mn-cs"/>
          </a:endParaRPr>
        </a:p>
      </dgm:t>
    </dgm:pt>
    <dgm:pt modelId="{8D6CAB62-038C-4514-81B6-E08342293A53}" type="parTrans" cxnId="{7BECEEAA-F394-4DD0-AE87-3681DF4F45CB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8A7F52E1-B14B-4515-A4C3-EFC7EB1D617F}" type="sibTrans" cxnId="{7BECEEAA-F394-4DD0-AE87-3681DF4F45CB}">
      <dgm:prSet/>
      <dgm:spPr/>
      <dgm:t>
        <a:bodyPr/>
        <a:lstStyle/>
        <a:p>
          <a:pPr latinLnBrk="1"/>
          <a:endParaRPr lang="ko-KR" altLang="en-US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7F790E9A-1813-4000-823F-7BD9CB9DC70B}">
      <dgm:prSet custT="1"/>
      <dgm:spPr/>
      <dgm:t>
        <a:bodyPr spcFirstLastPara="0" vert="horz" wrap="square" lIns="19050" tIns="19050" rIns="19050" bIns="19050" numCol="1" spcCol="1270" anchor="ctr" anchorCtr="0"/>
        <a:lstStyle/>
        <a:p>
          <a:pPr marL="0" lvl="0" indent="0" algn="l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세계 각국의 주요 도시 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13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곳에 사무소 설치</a:t>
          </a:r>
          <a:endParaRPr lang="en-US" altLang="ko-KR" sz="1800" kern="1200" dirty="0">
            <a:latin typeface="HY견고딕" panose="02030600000101010101" pitchFamily="18" charset="-127"/>
            <a:ea typeface="HY견고딕" panose="02030600000101010101" pitchFamily="18" charset="-127"/>
            <a:cs typeface="+mn-cs"/>
          </a:endParaRPr>
        </a:p>
      </dgm:t>
    </dgm:pt>
    <dgm:pt modelId="{2AFD0812-0247-4E9F-92DC-D0DA84A4F3D3}" type="parTrans" cxnId="{22071B85-6AD4-4C14-8209-034A8BE5135E}">
      <dgm:prSet/>
      <dgm:spPr/>
      <dgm:t>
        <a:bodyPr/>
        <a:lstStyle/>
        <a:p>
          <a:pPr latinLnBrk="1"/>
          <a:endParaRPr lang="ko-KR" altLang="en-US"/>
        </a:p>
      </dgm:t>
    </dgm:pt>
    <dgm:pt modelId="{97666F02-571D-40C2-BC97-9E3786CD4EBC}" type="sibTrans" cxnId="{22071B85-6AD4-4C14-8209-034A8BE5135E}">
      <dgm:prSet/>
      <dgm:spPr/>
      <dgm:t>
        <a:bodyPr/>
        <a:lstStyle/>
        <a:p>
          <a:pPr latinLnBrk="1"/>
          <a:endParaRPr lang="ko-KR" altLang="en-US"/>
        </a:p>
      </dgm:t>
    </dgm:pt>
    <dgm:pt modelId="{A1CD4558-ABC4-47EC-9156-B7DE1204F692}" type="pres">
      <dgm:prSet presAssocID="{FCC17943-12BE-4E8E-9D7D-99A6657D30BD}" presName="linear" presStyleCnt="0">
        <dgm:presLayoutVars>
          <dgm:animLvl val="lvl"/>
          <dgm:resizeHandles val="exact"/>
        </dgm:presLayoutVars>
      </dgm:prSet>
      <dgm:spPr/>
    </dgm:pt>
    <dgm:pt modelId="{040034D1-D557-4E8D-AA1C-D162344B99C7}" type="pres">
      <dgm:prSet presAssocID="{1DF5CF27-5F92-4248-8E41-210ADD312052}" presName="parentText" presStyleLbl="node1" presStyleIdx="0" presStyleCnt="5" custScaleY="157791" custLinFactY="-48158" custLinFactNeighborY="-100000">
        <dgm:presLayoutVars>
          <dgm:chMax val="0"/>
          <dgm:bulletEnabled val="1"/>
        </dgm:presLayoutVars>
      </dgm:prSet>
      <dgm:spPr/>
    </dgm:pt>
    <dgm:pt modelId="{73F3F45D-B2BA-4CCD-9815-4FB353C1ACEC}" type="pres">
      <dgm:prSet presAssocID="{216D71A0-0701-42C0-B61A-328C3021A5CF}" presName="spacer" presStyleCnt="0"/>
      <dgm:spPr/>
    </dgm:pt>
    <dgm:pt modelId="{25503EA0-AC8F-4DA0-B578-650ECAD83B9D}" type="pres">
      <dgm:prSet presAssocID="{3D4E9D65-1EE9-4595-A680-BFDF38694F80}" presName="parentText" presStyleLbl="node1" presStyleIdx="1" presStyleCnt="5" custScaleY="157791" custLinFactY="-37598" custLinFactNeighborY="-100000">
        <dgm:presLayoutVars>
          <dgm:chMax val="0"/>
          <dgm:bulletEnabled val="1"/>
        </dgm:presLayoutVars>
      </dgm:prSet>
      <dgm:spPr/>
    </dgm:pt>
    <dgm:pt modelId="{6DB89BC1-D6C9-4654-9B47-6AAAD5C33152}" type="pres">
      <dgm:prSet presAssocID="{0F4C61E1-E7F1-4926-861C-4914BBFC198E}" presName="spacer" presStyleCnt="0"/>
      <dgm:spPr/>
    </dgm:pt>
    <dgm:pt modelId="{5A205E3F-B4A5-4C72-B2FD-17587684EE4A}" type="pres">
      <dgm:prSet presAssocID="{B082AD8A-6CD2-4332-9933-AADF0C17C647}" presName="parentText" presStyleLbl="node1" presStyleIdx="2" presStyleCnt="5" custScaleY="236686" custLinFactY="-25862" custLinFactNeighborY="-100000">
        <dgm:presLayoutVars>
          <dgm:chMax val="0"/>
          <dgm:bulletEnabled val="1"/>
        </dgm:presLayoutVars>
      </dgm:prSet>
      <dgm:spPr/>
    </dgm:pt>
    <dgm:pt modelId="{EAAD9C2A-5C3E-4FD9-8958-F1E9BAD01344}" type="pres">
      <dgm:prSet presAssocID="{6F099E70-F764-46F5-9A7D-31A6773A72EF}" presName="spacer" presStyleCnt="0"/>
      <dgm:spPr/>
    </dgm:pt>
    <dgm:pt modelId="{578B15D1-B047-4161-877B-63AA804F60D3}" type="pres">
      <dgm:prSet presAssocID="{C021A904-34E0-45EF-99C5-1B9A83B06A0F}" presName="parentText" presStyleLbl="node1" presStyleIdx="3" presStyleCnt="5" custScaleY="157791" custLinFactY="-8340" custLinFactNeighborY="-100000">
        <dgm:presLayoutVars>
          <dgm:chMax val="0"/>
          <dgm:bulletEnabled val="1"/>
        </dgm:presLayoutVars>
      </dgm:prSet>
      <dgm:spPr/>
    </dgm:pt>
    <dgm:pt modelId="{7126934F-D732-4332-857A-AE0A096DC6D0}" type="pres">
      <dgm:prSet presAssocID="{8A7F52E1-B14B-4515-A4C3-EFC7EB1D617F}" presName="spacer" presStyleCnt="0"/>
      <dgm:spPr/>
    </dgm:pt>
    <dgm:pt modelId="{21AFB9B5-42D2-40F0-85E2-15C447F280C6}" type="pres">
      <dgm:prSet presAssocID="{7F790E9A-1813-4000-823F-7BD9CB9DC70B}" presName="parentText" presStyleLbl="node1" presStyleIdx="4" presStyleCnt="5" custScaleY="157791" custLinFactNeighborY="-15148">
        <dgm:presLayoutVars>
          <dgm:chMax val="0"/>
          <dgm:bulletEnabled val="1"/>
        </dgm:presLayoutVars>
      </dgm:prSet>
      <dgm:spPr>
        <a:xfrm>
          <a:off x="0" y="3530353"/>
          <a:ext cx="5631810" cy="869967"/>
        </a:xfrm>
        <a:prstGeom prst="roundRect">
          <a:avLst/>
        </a:prstGeom>
      </dgm:spPr>
    </dgm:pt>
  </dgm:ptLst>
  <dgm:cxnLst>
    <dgm:cxn modelId="{E7FE5207-0D7A-429A-981D-B5F7CF11A4D6}" type="presOf" srcId="{FCC17943-12BE-4E8E-9D7D-99A6657D30BD}" destId="{A1CD4558-ABC4-47EC-9156-B7DE1204F692}" srcOrd="0" destOrd="0" presId="urn:microsoft.com/office/officeart/2005/8/layout/vList2"/>
    <dgm:cxn modelId="{9DBAB71C-3F1E-4C77-966E-A7D859F34B5A}" type="presOf" srcId="{C021A904-34E0-45EF-99C5-1B9A83B06A0F}" destId="{578B15D1-B047-4161-877B-63AA804F60D3}" srcOrd="0" destOrd="0" presId="urn:microsoft.com/office/officeart/2005/8/layout/vList2"/>
    <dgm:cxn modelId="{03ED6B1E-957A-4046-A152-EEF90C80180C}" srcId="{FCC17943-12BE-4E8E-9D7D-99A6657D30BD}" destId="{3D4E9D65-1EE9-4595-A680-BFDF38694F80}" srcOrd="1" destOrd="0" parTransId="{E5B57851-66BE-4FEC-BC3E-6680F82D0E2D}" sibTransId="{0F4C61E1-E7F1-4926-861C-4914BBFC198E}"/>
    <dgm:cxn modelId="{22071B85-6AD4-4C14-8209-034A8BE5135E}" srcId="{FCC17943-12BE-4E8E-9D7D-99A6657D30BD}" destId="{7F790E9A-1813-4000-823F-7BD9CB9DC70B}" srcOrd="4" destOrd="0" parTransId="{2AFD0812-0247-4E9F-92DC-D0DA84A4F3D3}" sibTransId="{97666F02-571D-40C2-BC97-9E3786CD4EBC}"/>
    <dgm:cxn modelId="{474FCA92-797D-4FF0-9BBB-59D9E1ED7BC6}" type="presOf" srcId="{3D4E9D65-1EE9-4595-A680-BFDF38694F80}" destId="{25503EA0-AC8F-4DA0-B578-650ECAD83B9D}" srcOrd="0" destOrd="0" presId="urn:microsoft.com/office/officeart/2005/8/layout/vList2"/>
    <dgm:cxn modelId="{EAA203A4-A36D-480C-BE4A-33024B0F180E}" type="presOf" srcId="{1DF5CF27-5F92-4248-8E41-210ADD312052}" destId="{040034D1-D557-4E8D-AA1C-D162344B99C7}" srcOrd="0" destOrd="0" presId="urn:microsoft.com/office/officeart/2005/8/layout/vList2"/>
    <dgm:cxn modelId="{7BECEEAA-F394-4DD0-AE87-3681DF4F45CB}" srcId="{FCC17943-12BE-4E8E-9D7D-99A6657D30BD}" destId="{C021A904-34E0-45EF-99C5-1B9A83B06A0F}" srcOrd="3" destOrd="0" parTransId="{8D6CAB62-038C-4514-81B6-E08342293A53}" sibTransId="{8A7F52E1-B14B-4515-A4C3-EFC7EB1D617F}"/>
    <dgm:cxn modelId="{7146E4BD-954C-4A8D-BAB0-0E2B04F7C50F}" type="presOf" srcId="{7F790E9A-1813-4000-823F-7BD9CB9DC70B}" destId="{21AFB9B5-42D2-40F0-85E2-15C447F280C6}" srcOrd="0" destOrd="0" presId="urn:microsoft.com/office/officeart/2005/8/layout/vList2"/>
    <dgm:cxn modelId="{15F414C3-82C4-4313-9128-DC17ACD98B07}" srcId="{FCC17943-12BE-4E8E-9D7D-99A6657D30BD}" destId="{1DF5CF27-5F92-4248-8E41-210ADD312052}" srcOrd="0" destOrd="0" parTransId="{C2A97DAA-36E6-4924-BBA7-7FF57A4D002B}" sibTransId="{216D71A0-0701-42C0-B61A-328C3021A5CF}"/>
    <dgm:cxn modelId="{663607F7-6766-42E5-8A2C-AB898049A14E}" type="presOf" srcId="{B082AD8A-6CD2-4332-9933-AADF0C17C647}" destId="{5A205E3F-B4A5-4C72-B2FD-17587684EE4A}" srcOrd="0" destOrd="0" presId="urn:microsoft.com/office/officeart/2005/8/layout/vList2"/>
    <dgm:cxn modelId="{A1DBEEFE-4DA5-47E4-ADDB-33B2223FB290}" srcId="{FCC17943-12BE-4E8E-9D7D-99A6657D30BD}" destId="{B082AD8A-6CD2-4332-9933-AADF0C17C647}" srcOrd="2" destOrd="0" parTransId="{072D85AF-DDA9-4200-BD02-EBC691F7DCD9}" sibTransId="{6F099E70-F764-46F5-9A7D-31A6773A72EF}"/>
    <dgm:cxn modelId="{F5215471-9711-4840-B94F-EF7CB6D85F5C}" type="presParOf" srcId="{A1CD4558-ABC4-47EC-9156-B7DE1204F692}" destId="{040034D1-D557-4E8D-AA1C-D162344B99C7}" srcOrd="0" destOrd="0" presId="urn:microsoft.com/office/officeart/2005/8/layout/vList2"/>
    <dgm:cxn modelId="{E97C3359-DDED-425D-BF20-4F8564267F79}" type="presParOf" srcId="{A1CD4558-ABC4-47EC-9156-B7DE1204F692}" destId="{73F3F45D-B2BA-4CCD-9815-4FB353C1ACEC}" srcOrd="1" destOrd="0" presId="urn:microsoft.com/office/officeart/2005/8/layout/vList2"/>
    <dgm:cxn modelId="{93E98A77-2AF8-46B0-8879-52A38F4D890F}" type="presParOf" srcId="{A1CD4558-ABC4-47EC-9156-B7DE1204F692}" destId="{25503EA0-AC8F-4DA0-B578-650ECAD83B9D}" srcOrd="2" destOrd="0" presId="urn:microsoft.com/office/officeart/2005/8/layout/vList2"/>
    <dgm:cxn modelId="{40D089FF-DE29-42D4-8672-0511C52668EA}" type="presParOf" srcId="{A1CD4558-ABC4-47EC-9156-B7DE1204F692}" destId="{6DB89BC1-D6C9-4654-9B47-6AAAD5C33152}" srcOrd="3" destOrd="0" presId="urn:microsoft.com/office/officeart/2005/8/layout/vList2"/>
    <dgm:cxn modelId="{8F7A92B3-7FB3-4939-8EB9-BBBF2BF7116A}" type="presParOf" srcId="{A1CD4558-ABC4-47EC-9156-B7DE1204F692}" destId="{5A205E3F-B4A5-4C72-B2FD-17587684EE4A}" srcOrd="4" destOrd="0" presId="urn:microsoft.com/office/officeart/2005/8/layout/vList2"/>
    <dgm:cxn modelId="{F3AE730C-9B2E-450B-8F7E-B06733E3A722}" type="presParOf" srcId="{A1CD4558-ABC4-47EC-9156-B7DE1204F692}" destId="{EAAD9C2A-5C3E-4FD9-8958-F1E9BAD01344}" srcOrd="5" destOrd="0" presId="urn:microsoft.com/office/officeart/2005/8/layout/vList2"/>
    <dgm:cxn modelId="{004BEE4B-7D7C-4057-8302-E793B0AB5244}" type="presParOf" srcId="{A1CD4558-ABC4-47EC-9156-B7DE1204F692}" destId="{578B15D1-B047-4161-877B-63AA804F60D3}" srcOrd="6" destOrd="0" presId="urn:microsoft.com/office/officeart/2005/8/layout/vList2"/>
    <dgm:cxn modelId="{3FA22352-CFB0-4B33-9DF6-C932A3DE4A45}" type="presParOf" srcId="{A1CD4558-ABC4-47EC-9156-B7DE1204F692}" destId="{7126934F-D732-4332-857A-AE0A096DC6D0}" srcOrd="7" destOrd="0" presId="urn:microsoft.com/office/officeart/2005/8/layout/vList2"/>
    <dgm:cxn modelId="{6F764F33-C335-4076-9249-40A6B4710338}" type="presParOf" srcId="{A1CD4558-ABC4-47EC-9156-B7DE1204F692}" destId="{21AFB9B5-42D2-40F0-85E2-15C447F280C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5BFAB4-3DE7-4B0D-8167-F49F24283510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6BE23FC8-4C4E-4439-B6AC-8C99CE74387D}">
      <dgm:prSet phldrT="[텍스트]" custT="1"/>
      <dgm:spPr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</dgm:spPr>
      <dgm:t>
        <a:bodyPr/>
        <a:lstStyle/>
        <a:p>
          <a:pPr latinLnBrk="1"/>
          <a:r>
            <a:rPr lang="ko-KR" altLang="en-US" sz="5000" b="1" dirty="0"/>
            <a:t>규모</a:t>
          </a:r>
        </a:p>
      </dgm:t>
    </dgm:pt>
    <dgm:pt modelId="{AF9C3D10-2628-483E-8771-1DF336DFA393}" type="parTrans" cxnId="{9FF99D66-BD0E-4135-AB0C-AF7C220768AF}">
      <dgm:prSet/>
      <dgm:spPr/>
      <dgm:t>
        <a:bodyPr/>
        <a:lstStyle/>
        <a:p>
          <a:pPr latinLnBrk="1"/>
          <a:endParaRPr lang="ko-KR" altLang="en-US"/>
        </a:p>
      </dgm:t>
    </dgm:pt>
    <dgm:pt modelId="{DCE20ADB-08F2-4CEC-BE1A-41EDEF4CC7BF}" type="sibTrans" cxnId="{9FF99D66-BD0E-4135-AB0C-AF7C220768AF}">
      <dgm:prSet/>
      <dgm:spPr/>
      <dgm:t>
        <a:bodyPr/>
        <a:lstStyle/>
        <a:p>
          <a:pPr latinLnBrk="1"/>
          <a:endParaRPr lang="ko-KR" altLang="en-US"/>
        </a:p>
      </dgm:t>
    </dgm:pt>
    <dgm:pt modelId="{261A126D-6C71-4C40-8834-987454D102B6}">
      <dgm:prSet phldrT="[텍스트]" custT="1"/>
      <dgm:spPr/>
      <dgm:t>
        <a:bodyPr/>
        <a:lstStyle/>
        <a:p>
          <a:pPr latinLnBrk="1"/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47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개 지방자치단체에 위임</a:t>
          </a:r>
        </a:p>
      </dgm:t>
    </dgm:pt>
    <dgm:pt modelId="{CEFC8CB1-D5C7-4427-9EC6-47AFFC4CFDA9}" type="parTrans" cxnId="{BC44D25C-AB78-4E3C-B5D1-785FEDF2EC57}">
      <dgm:prSet/>
      <dgm:spPr/>
      <dgm:t>
        <a:bodyPr/>
        <a:lstStyle/>
        <a:p>
          <a:pPr latinLnBrk="1"/>
          <a:endParaRPr lang="ko-KR" altLang="en-US"/>
        </a:p>
      </dgm:t>
    </dgm:pt>
    <dgm:pt modelId="{D0666CA3-9C6E-4FED-B458-C8563109AA4A}" type="sibTrans" cxnId="{BC44D25C-AB78-4E3C-B5D1-785FEDF2EC57}">
      <dgm:prSet/>
      <dgm:spPr/>
      <dgm:t>
        <a:bodyPr/>
        <a:lstStyle/>
        <a:p>
          <a:pPr latinLnBrk="1"/>
          <a:endParaRPr lang="ko-KR" altLang="en-US"/>
        </a:p>
      </dgm:t>
    </dgm:pt>
    <dgm:pt modelId="{EB207586-A674-4BC0-B745-153658B32EB2}">
      <dgm:prSet phldrT="[텍스트]" custT="1"/>
      <dgm:spPr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latinLnBrk="1"/>
          <a:r>
            <a:rPr lang="ko-KR" altLang="en-US" sz="5000" b="1" dirty="0"/>
            <a:t>주요업무</a:t>
          </a:r>
        </a:p>
      </dgm:t>
    </dgm:pt>
    <dgm:pt modelId="{016BC5C7-D983-4044-A23F-C769E83ED89D}" type="parTrans" cxnId="{4EBA5EA6-B1D1-4862-B2F2-4454B0BC47D9}">
      <dgm:prSet/>
      <dgm:spPr/>
      <dgm:t>
        <a:bodyPr/>
        <a:lstStyle/>
        <a:p>
          <a:pPr latinLnBrk="1"/>
          <a:endParaRPr lang="ko-KR" altLang="en-US"/>
        </a:p>
      </dgm:t>
    </dgm:pt>
    <dgm:pt modelId="{245B4E80-08C8-4DE3-823C-8143A02C469C}" type="sibTrans" cxnId="{4EBA5EA6-B1D1-4862-B2F2-4454B0BC47D9}">
      <dgm:prSet/>
      <dgm:spPr/>
      <dgm:t>
        <a:bodyPr/>
        <a:lstStyle/>
        <a:p>
          <a:pPr latinLnBrk="1"/>
          <a:endParaRPr lang="ko-KR" altLang="en-US"/>
        </a:p>
      </dgm:t>
    </dgm:pt>
    <dgm:pt modelId="{C582139B-BF36-4EE5-8B36-8F48DAB73CC7}">
      <dgm:prSet phldrT="[텍스트]" custT="1"/>
      <dgm:spPr/>
      <dgm:t>
        <a:bodyPr/>
        <a:lstStyle/>
        <a:p>
          <a:pPr latinLnBrk="1"/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관광관련 중앙행정업무 중 자연공원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 err="1">
              <a:latin typeface="HY견고딕" panose="02030600000101010101" pitchFamily="18" charset="-127"/>
              <a:ea typeface="HY견고딕" panose="02030600000101010101" pitchFamily="18" charset="-127"/>
            </a:rPr>
            <a:t>여행업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관광안내법 및 기타 업무를 위임 받음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.</a:t>
          </a:r>
          <a:endParaRPr lang="ko-KR" altLang="en-US" sz="1500" b="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171781CF-8CC0-43ED-ACAF-527F7CCB37EC}" type="parTrans" cxnId="{D27324B0-1DCB-40E6-B226-AA2D8176E86D}">
      <dgm:prSet/>
      <dgm:spPr/>
      <dgm:t>
        <a:bodyPr/>
        <a:lstStyle/>
        <a:p>
          <a:pPr latinLnBrk="1"/>
          <a:endParaRPr lang="ko-KR" altLang="en-US"/>
        </a:p>
      </dgm:t>
    </dgm:pt>
    <dgm:pt modelId="{12B0035F-9FC2-4271-A2E3-533E29628423}" type="sibTrans" cxnId="{D27324B0-1DCB-40E6-B226-AA2D8176E86D}">
      <dgm:prSet/>
      <dgm:spPr/>
      <dgm:t>
        <a:bodyPr/>
        <a:lstStyle/>
        <a:p>
          <a:pPr latinLnBrk="1"/>
          <a:endParaRPr lang="ko-KR" altLang="en-US"/>
        </a:p>
      </dgm:t>
    </dgm:pt>
    <dgm:pt modelId="{AEF3B69F-9D26-48BC-AEB1-AFB2329ABCEF}">
      <dgm:prSet phldrT="[텍스트]" custT="1"/>
      <dgm:spPr/>
      <dgm:t>
        <a:bodyPr/>
        <a:lstStyle/>
        <a:p>
          <a:pPr latinLnBrk="1"/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지역관광개발 계획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관광진흥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관광시설 개선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공원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문화유적 및 기타 관광자원 보호</a:t>
          </a:r>
        </a:p>
      </dgm:t>
    </dgm:pt>
    <dgm:pt modelId="{92B30624-A13C-4F01-A62F-17577B8EA8A4}" type="parTrans" cxnId="{80A902D6-CC7D-477C-99F3-0A2F48CE67A1}">
      <dgm:prSet/>
      <dgm:spPr/>
      <dgm:t>
        <a:bodyPr/>
        <a:lstStyle/>
        <a:p>
          <a:pPr latinLnBrk="1"/>
          <a:endParaRPr lang="ko-KR" altLang="en-US"/>
        </a:p>
      </dgm:t>
    </dgm:pt>
    <dgm:pt modelId="{ED5BFEF6-9824-4067-8879-2E364C2DDC57}" type="sibTrans" cxnId="{80A902D6-CC7D-477C-99F3-0A2F48CE67A1}">
      <dgm:prSet/>
      <dgm:spPr/>
      <dgm:t>
        <a:bodyPr/>
        <a:lstStyle/>
        <a:p>
          <a:pPr latinLnBrk="1"/>
          <a:endParaRPr lang="ko-KR" altLang="en-US"/>
        </a:p>
      </dgm:t>
    </dgm:pt>
    <dgm:pt modelId="{5319D630-E9F0-4B96-9DA7-69EDEAD650C7}">
      <dgm:prSet phldrT="[텍스트]" custT="1"/>
      <dgm:spPr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pPr latinLnBrk="1"/>
          <a:r>
            <a:rPr lang="ko-KR" altLang="en-US" sz="5000" b="1" dirty="0"/>
            <a:t>주요활동</a:t>
          </a:r>
        </a:p>
      </dgm:t>
    </dgm:pt>
    <dgm:pt modelId="{FED07718-D059-4E8A-A5B6-B3719CD87192}" type="parTrans" cxnId="{4D028827-5EED-402F-B2EB-2AF6151A63FD}">
      <dgm:prSet/>
      <dgm:spPr/>
      <dgm:t>
        <a:bodyPr/>
        <a:lstStyle/>
        <a:p>
          <a:pPr latinLnBrk="1"/>
          <a:endParaRPr lang="ko-KR" altLang="en-US"/>
        </a:p>
      </dgm:t>
    </dgm:pt>
    <dgm:pt modelId="{091A6BEF-3055-4147-96F0-0A78065C291A}" type="sibTrans" cxnId="{4D028827-5EED-402F-B2EB-2AF6151A63FD}">
      <dgm:prSet/>
      <dgm:spPr/>
      <dgm:t>
        <a:bodyPr/>
        <a:lstStyle/>
        <a:p>
          <a:pPr latinLnBrk="1"/>
          <a:endParaRPr lang="ko-KR" altLang="en-US"/>
        </a:p>
      </dgm:t>
    </dgm:pt>
    <dgm:pt modelId="{04F2BDA8-0BAC-4B2E-8F40-2C0D0CA26D6D}">
      <dgm:prSet custT="1"/>
      <dgm:spPr/>
      <dgm:t>
        <a:bodyPr/>
        <a:lstStyle/>
        <a:p>
          <a:pPr latinLnBrk="1"/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지자체나 지역주민을 중심으로 한 활발한 국제교류의 움직임</a:t>
          </a:r>
          <a:endParaRPr lang="en-US" altLang="ko-KR" sz="1500" b="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EBC70385-E60B-4E51-B946-FD7E40336A7E}" type="parTrans" cxnId="{C8157055-335E-4EBD-934C-071BE10C0E43}">
      <dgm:prSet/>
      <dgm:spPr/>
      <dgm:t>
        <a:bodyPr/>
        <a:lstStyle/>
        <a:p>
          <a:pPr latinLnBrk="1"/>
          <a:endParaRPr lang="ko-KR" altLang="en-US"/>
        </a:p>
      </dgm:t>
    </dgm:pt>
    <dgm:pt modelId="{0AF4DBDB-8734-4836-861C-4B20222B97B4}" type="sibTrans" cxnId="{C8157055-335E-4EBD-934C-071BE10C0E43}">
      <dgm:prSet/>
      <dgm:spPr/>
      <dgm:t>
        <a:bodyPr/>
        <a:lstStyle/>
        <a:p>
          <a:pPr latinLnBrk="1"/>
          <a:endParaRPr lang="ko-KR" altLang="en-US"/>
        </a:p>
      </dgm:t>
    </dgm:pt>
    <dgm:pt modelId="{FEDBAD66-7754-4ED8-B6DF-7D9EBBB901D1}">
      <dgm:prSet custT="1"/>
      <dgm:spPr/>
      <dgm:t>
        <a:bodyPr/>
        <a:lstStyle/>
        <a:p>
          <a:pPr latinLnBrk="1"/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국제관광 모델지구의 정비</a:t>
          </a:r>
          <a:endParaRPr lang="en-US" altLang="ko-KR" sz="1500" b="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85B6F099-5CC4-4F7D-A96E-4F649171C980}" type="parTrans" cxnId="{4FE2586A-A0BA-47A2-842B-23DDDC981E92}">
      <dgm:prSet/>
      <dgm:spPr/>
      <dgm:t>
        <a:bodyPr/>
        <a:lstStyle/>
        <a:p>
          <a:pPr latinLnBrk="1"/>
          <a:endParaRPr lang="ko-KR" altLang="en-US"/>
        </a:p>
      </dgm:t>
    </dgm:pt>
    <dgm:pt modelId="{9AF1C5B5-E91C-4C8E-A456-EC62575C760F}" type="sibTrans" cxnId="{4FE2586A-A0BA-47A2-842B-23DDDC981E92}">
      <dgm:prSet/>
      <dgm:spPr/>
      <dgm:t>
        <a:bodyPr/>
        <a:lstStyle/>
        <a:p>
          <a:pPr latinLnBrk="1"/>
          <a:endParaRPr lang="ko-KR" altLang="en-US"/>
        </a:p>
      </dgm:t>
    </dgm:pt>
    <dgm:pt modelId="{BDDC07DD-D5B5-402A-913C-321702246109}">
      <dgm:prSet custT="1"/>
      <dgm:spPr/>
      <dgm:t>
        <a:bodyPr/>
        <a:lstStyle/>
        <a:p>
          <a:pPr latinLnBrk="1"/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해외관광전시회 개최참가</a:t>
          </a:r>
          <a:r>
            <a:rPr lang="en-US" altLang="ko-KR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관광유치단 파견 등 외국인 여행자 유치 활동 및 수용태세 정비</a:t>
          </a:r>
          <a:endParaRPr lang="en-US" altLang="ko-KR" sz="1500" b="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6EE42645-8D0F-4E94-9835-9915EBFA8A32}" type="parTrans" cxnId="{61147F13-972B-4467-9720-8FB440E76FD8}">
      <dgm:prSet/>
      <dgm:spPr/>
      <dgm:t>
        <a:bodyPr/>
        <a:lstStyle/>
        <a:p>
          <a:pPr latinLnBrk="1"/>
          <a:endParaRPr lang="ko-KR" altLang="en-US"/>
        </a:p>
      </dgm:t>
    </dgm:pt>
    <dgm:pt modelId="{02A3ECA4-BDB5-44A6-9153-53DEF5196E4D}" type="sibTrans" cxnId="{61147F13-972B-4467-9720-8FB440E76FD8}">
      <dgm:prSet/>
      <dgm:spPr/>
      <dgm:t>
        <a:bodyPr/>
        <a:lstStyle/>
        <a:p>
          <a:pPr latinLnBrk="1"/>
          <a:endParaRPr lang="ko-KR" altLang="en-US"/>
        </a:p>
      </dgm:t>
    </dgm:pt>
    <dgm:pt modelId="{6234A213-FB64-4059-853F-EEF83614AC82}">
      <dgm:prSet custT="1"/>
      <dgm:spPr/>
      <dgm:t>
        <a:bodyPr/>
        <a:lstStyle/>
        <a:p>
          <a:pPr latinLnBrk="1"/>
          <a:r>
            <a:rPr lang="ko-KR" altLang="en-US" sz="1500" b="0" dirty="0" err="1">
              <a:latin typeface="HY견고딕" panose="02030600000101010101" pitchFamily="18" charset="-127"/>
              <a:ea typeface="HY견고딕" panose="02030600000101010101" pitchFamily="18" charset="-127"/>
            </a:rPr>
            <a:t>국제컨벤션</a:t>
          </a:r>
          <a:r>
            <a:rPr lang="ko-KR" altLang="en-US" sz="1500" b="0" dirty="0">
              <a:latin typeface="HY견고딕" panose="02030600000101010101" pitchFamily="18" charset="-127"/>
              <a:ea typeface="HY견고딕" panose="02030600000101010101" pitchFamily="18" charset="-127"/>
            </a:rPr>
            <a:t> 유치를 위한 활동 등</a:t>
          </a:r>
          <a:endParaRPr lang="en-US" altLang="ko-KR" sz="1500" b="0" dirty="0">
            <a:latin typeface="HY견고딕" panose="02030600000101010101" pitchFamily="18" charset="-127"/>
            <a:ea typeface="HY견고딕" panose="02030600000101010101" pitchFamily="18" charset="-127"/>
          </a:endParaRPr>
        </a:p>
      </dgm:t>
    </dgm:pt>
    <dgm:pt modelId="{B218B417-58BA-4CDC-BC43-531FAB6BB1B2}" type="parTrans" cxnId="{2319A83E-171E-4090-A77E-6DACF875AF7C}">
      <dgm:prSet/>
      <dgm:spPr/>
      <dgm:t>
        <a:bodyPr/>
        <a:lstStyle/>
        <a:p>
          <a:pPr latinLnBrk="1"/>
          <a:endParaRPr lang="ko-KR" altLang="en-US"/>
        </a:p>
      </dgm:t>
    </dgm:pt>
    <dgm:pt modelId="{9772660C-4563-49D0-93A5-92893FFC1A30}" type="sibTrans" cxnId="{2319A83E-171E-4090-A77E-6DACF875AF7C}">
      <dgm:prSet/>
      <dgm:spPr/>
      <dgm:t>
        <a:bodyPr/>
        <a:lstStyle/>
        <a:p>
          <a:pPr latinLnBrk="1"/>
          <a:endParaRPr lang="ko-KR" altLang="en-US"/>
        </a:p>
      </dgm:t>
    </dgm:pt>
    <dgm:pt modelId="{A8697F57-ECE7-4514-A569-0140F3CB3E57}" type="pres">
      <dgm:prSet presAssocID="{7E5BFAB4-3DE7-4B0D-8167-F49F24283510}" presName="Name0" presStyleCnt="0">
        <dgm:presLayoutVars>
          <dgm:dir/>
          <dgm:animLvl val="lvl"/>
          <dgm:resizeHandles val="exact"/>
        </dgm:presLayoutVars>
      </dgm:prSet>
      <dgm:spPr/>
    </dgm:pt>
    <dgm:pt modelId="{F0F49D98-9B07-4761-9F38-E182C3905AE9}" type="pres">
      <dgm:prSet presAssocID="{6BE23FC8-4C4E-4439-B6AC-8C99CE74387D}" presName="linNode" presStyleCnt="0"/>
      <dgm:spPr/>
    </dgm:pt>
    <dgm:pt modelId="{0A8DA7F5-7AD8-4C34-8B8A-DE31A00AEDA5}" type="pres">
      <dgm:prSet presAssocID="{6BE23FC8-4C4E-4439-B6AC-8C99CE74387D}" presName="parentText" presStyleLbl="node1" presStyleIdx="0" presStyleCnt="3" custScaleX="80543" custScaleY="54545">
        <dgm:presLayoutVars>
          <dgm:chMax val="1"/>
          <dgm:bulletEnabled val="1"/>
        </dgm:presLayoutVars>
      </dgm:prSet>
      <dgm:spPr/>
    </dgm:pt>
    <dgm:pt modelId="{5DD66C7B-ECE2-4476-ACD8-C64741F9470F}" type="pres">
      <dgm:prSet presAssocID="{6BE23FC8-4C4E-4439-B6AC-8C99CE74387D}" presName="descendantText" presStyleLbl="alignAccFollowNode1" presStyleIdx="0" presStyleCnt="3" custScaleY="66535">
        <dgm:presLayoutVars>
          <dgm:bulletEnabled val="1"/>
        </dgm:presLayoutVars>
      </dgm:prSet>
      <dgm:spPr/>
    </dgm:pt>
    <dgm:pt modelId="{249468DD-AC59-4CB9-A8E8-27B4F4F54AC6}" type="pres">
      <dgm:prSet presAssocID="{DCE20ADB-08F2-4CEC-BE1A-41EDEF4CC7BF}" presName="sp" presStyleCnt="0"/>
      <dgm:spPr/>
    </dgm:pt>
    <dgm:pt modelId="{BED6AA62-34C4-41F8-AB26-681EFA58779A}" type="pres">
      <dgm:prSet presAssocID="{EB207586-A674-4BC0-B745-153658B32EB2}" presName="linNode" presStyleCnt="0"/>
      <dgm:spPr/>
    </dgm:pt>
    <dgm:pt modelId="{550E6F12-6650-4890-A4E6-FD780563276E}" type="pres">
      <dgm:prSet presAssocID="{EB207586-A674-4BC0-B745-153658B32EB2}" presName="parentText" presStyleLbl="node1" presStyleIdx="1" presStyleCnt="3" custScaleX="80543" custScaleY="54569">
        <dgm:presLayoutVars>
          <dgm:chMax val="1"/>
          <dgm:bulletEnabled val="1"/>
        </dgm:presLayoutVars>
      </dgm:prSet>
      <dgm:spPr/>
    </dgm:pt>
    <dgm:pt modelId="{0F0CF1A4-641C-4B3E-9870-60F5C08BB7C5}" type="pres">
      <dgm:prSet presAssocID="{EB207586-A674-4BC0-B745-153658B32EB2}" presName="descendantText" presStyleLbl="alignAccFollowNode1" presStyleIdx="1" presStyleCnt="3" custScaleY="63236">
        <dgm:presLayoutVars>
          <dgm:bulletEnabled val="1"/>
        </dgm:presLayoutVars>
      </dgm:prSet>
      <dgm:spPr/>
    </dgm:pt>
    <dgm:pt modelId="{AF82662C-60E3-4083-8F2E-95A3936A95D0}" type="pres">
      <dgm:prSet presAssocID="{245B4E80-08C8-4DE3-823C-8143A02C469C}" presName="sp" presStyleCnt="0"/>
      <dgm:spPr/>
    </dgm:pt>
    <dgm:pt modelId="{26ED3538-B718-4BB6-B676-5DE934D7DE5A}" type="pres">
      <dgm:prSet presAssocID="{5319D630-E9F0-4B96-9DA7-69EDEAD650C7}" presName="linNode" presStyleCnt="0"/>
      <dgm:spPr/>
    </dgm:pt>
    <dgm:pt modelId="{24691400-3016-49DD-BD1D-56BA9FF9C89C}" type="pres">
      <dgm:prSet presAssocID="{5319D630-E9F0-4B96-9DA7-69EDEAD650C7}" presName="parentText" presStyleLbl="node1" presStyleIdx="2" presStyleCnt="3" custScaleX="80543" custScaleY="54545">
        <dgm:presLayoutVars>
          <dgm:chMax val="1"/>
          <dgm:bulletEnabled val="1"/>
        </dgm:presLayoutVars>
      </dgm:prSet>
      <dgm:spPr/>
    </dgm:pt>
    <dgm:pt modelId="{3BE572D8-C7D8-424F-B33D-A7C1B9F3475D}" type="pres">
      <dgm:prSet presAssocID="{5319D630-E9F0-4B96-9DA7-69EDEAD650C7}" presName="descendantText" presStyleLbl="alignAccFollowNode1" presStyleIdx="2" presStyleCnt="3" custScaleY="67556">
        <dgm:presLayoutVars>
          <dgm:bulletEnabled val="1"/>
        </dgm:presLayoutVars>
      </dgm:prSet>
      <dgm:spPr/>
    </dgm:pt>
  </dgm:ptLst>
  <dgm:cxnLst>
    <dgm:cxn modelId="{61147F13-972B-4467-9720-8FB440E76FD8}" srcId="{5319D630-E9F0-4B96-9DA7-69EDEAD650C7}" destId="{BDDC07DD-D5B5-402A-913C-321702246109}" srcOrd="2" destOrd="0" parTransId="{6EE42645-8D0F-4E94-9835-9915EBFA8A32}" sibTransId="{02A3ECA4-BDB5-44A6-9153-53DEF5196E4D}"/>
    <dgm:cxn modelId="{4D028827-5EED-402F-B2EB-2AF6151A63FD}" srcId="{7E5BFAB4-3DE7-4B0D-8167-F49F24283510}" destId="{5319D630-E9F0-4B96-9DA7-69EDEAD650C7}" srcOrd="2" destOrd="0" parTransId="{FED07718-D059-4E8A-A5B6-B3719CD87192}" sibTransId="{091A6BEF-3055-4147-96F0-0A78065C291A}"/>
    <dgm:cxn modelId="{B65CDD35-0E52-4890-95F4-A433C60FEC2A}" type="presOf" srcId="{6234A213-FB64-4059-853F-EEF83614AC82}" destId="{3BE572D8-C7D8-424F-B33D-A7C1B9F3475D}" srcOrd="0" destOrd="3" presId="urn:microsoft.com/office/officeart/2005/8/layout/vList5"/>
    <dgm:cxn modelId="{2319A83E-171E-4090-A77E-6DACF875AF7C}" srcId="{5319D630-E9F0-4B96-9DA7-69EDEAD650C7}" destId="{6234A213-FB64-4059-853F-EEF83614AC82}" srcOrd="3" destOrd="0" parTransId="{B218B417-58BA-4CDC-BC43-531FAB6BB1B2}" sibTransId="{9772660C-4563-49D0-93A5-92893FFC1A30}"/>
    <dgm:cxn modelId="{7CD3E15B-C22F-4517-9B85-18DD54BC0DA4}" type="presOf" srcId="{261A126D-6C71-4C40-8834-987454D102B6}" destId="{5DD66C7B-ECE2-4476-ACD8-C64741F9470F}" srcOrd="0" destOrd="0" presId="urn:microsoft.com/office/officeart/2005/8/layout/vList5"/>
    <dgm:cxn modelId="{BC44D25C-AB78-4E3C-B5D1-785FEDF2EC57}" srcId="{6BE23FC8-4C4E-4439-B6AC-8C99CE74387D}" destId="{261A126D-6C71-4C40-8834-987454D102B6}" srcOrd="0" destOrd="0" parTransId="{CEFC8CB1-D5C7-4427-9EC6-47AFFC4CFDA9}" sibTransId="{D0666CA3-9C6E-4FED-B458-C8563109AA4A}"/>
    <dgm:cxn modelId="{B6A1BB5F-0DE0-4A48-B761-3956B4404E55}" type="presOf" srcId="{7E5BFAB4-3DE7-4B0D-8167-F49F24283510}" destId="{A8697F57-ECE7-4514-A569-0140F3CB3E57}" srcOrd="0" destOrd="0" presId="urn:microsoft.com/office/officeart/2005/8/layout/vList5"/>
    <dgm:cxn modelId="{A9CEDF63-6EA3-43C2-AFD3-3C4DB22E3B72}" type="presOf" srcId="{5319D630-E9F0-4B96-9DA7-69EDEAD650C7}" destId="{24691400-3016-49DD-BD1D-56BA9FF9C89C}" srcOrd="0" destOrd="0" presId="urn:microsoft.com/office/officeart/2005/8/layout/vList5"/>
    <dgm:cxn modelId="{9FF99D66-BD0E-4135-AB0C-AF7C220768AF}" srcId="{7E5BFAB4-3DE7-4B0D-8167-F49F24283510}" destId="{6BE23FC8-4C4E-4439-B6AC-8C99CE74387D}" srcOrd="0" destOrd="0" parTransId="{AF9C3D10-2628-483E-8771-1DF336DFA393}" sibTransId="{DCE20ADB-08F2-4CEC-BE1A-41EDEF4CC7BF}"/>
    <dgm:cxn modelId="{4FE2586A-A0BA-47A2-842B-23DDDC981E92}" srcId="{5319D630-E9F0-4B96-9DA7-69EDEAD650C7}" destId="{FEDBAD66-7754-4ED8-B6DF-7D9EBBB901D1}" srcOrd="1" destOrd="0" parTransId="{85B6F099-5CC4-4F7D-A96E-4F649171C980}" sibTransId="{9AF1C5B5-E91C-4C8E-A456-EC62575C760F}"/>
    <dgm:cxn modelId="{C8157055-335E-4EBD-934C-071BE10C0E43}" srcId="{5319D630-E9F0-4B96-9DA7-69EDEAD650C7}" destId="{04F2BDA8-0BAC-4B2E-8F40-2C0D0CA26D6D}" srcOrd="0" destOrd="0" parTransId="{EBC70385-E60B-4E51-B946-FD7E40336A7E}" sibTransId="{0AF4DBDB-8734-4836-861C-4B20222B97B4}"/>
    <dgm:cxn modelId="{D264C67D-4CA8-4D24-9A58-B0034238DDA9}" type="presOf" srcId="{FEDBAD66-7754-4ED8-B6DF-7D9EBBB901D1}" destId="{3BE572D8-C7D8-424F-B33D-A7C1B9F3475D}" srcOrd="0" destOrd="1" presId="urn:microsoft.com/office/officeart/2005/8/layout/vList5"/>
    <dgm:cxn modelId="{E8FE9A9A-4518-4B31-9602-29F30778163F}" type="presOf" srcId="{C582139B-BF36-4EE5-8B36-8F48DAB73CC7}" destId="{0F0CF1A4-641C-4B3E-9870-60F5C08BB7C5}" srcOrd="0" destOrd="0" presId="urn:microsoft.com/office/officeart/2005/8/layout/vList5"/>
    <dgm:cxn modelId="{D66E439C-9EB3-40E4-BFDE-0CE4DDD0E8F1}" type="presOf" srcId="{EB207586-A674-4BC0-B745-153658B32EB2}" destId="{550E6F12-6650-4890-A4E6-FD780563276E}" srcOrd="0" destOrd="0" presId="urn:microsoft.com/office/officeart/2005/8/layout/vList5"/>
    <dgm:cxn modelId="{4EBA5EA6-B1D1-4862-B2F2-4454B0BC47D9}" srcId="{7E5BFAB4-3DE7-4B0D-8167-F49F24283510}" destId="{EB207586-A674-4BC0-B745-153658B32EB2}" srcOrd="1" destOrd="0" parTransId="{016BC5C7-D983-4044-A23F-C769E83ED89D}" sibTransId="{245B4E80-08C8-4DE3-823C-8143A02C469C}"/>
    <dgm:cxn modelId="{D38945AD-DEED-45F8-A44A-CDFAC124CBDA}" type="presOf" srcId="{BDDC07DD-D5B5-402A-913C-321702246109}" destId="{3BE572D8-C7D8-424F-B33D-A7C1B9F3475D}" srcOrd="0" destOrd="2" presId="urn:microsoft.com/office/officeart/2005/8/layout/vList5"/>
    <dgm:cxn modelId="{D27324B0-1DCB-40E6-B226-AA2D8176E86D}" srcId="{EB207586-A674-4BC0-B745-153658B32EB2}" destId="{C582139B-BF36-4EE5-8B36-8F48DAB73CC7}" srcOrd="0" destOrd="0" parTransId="{171781CF-8CC0-43ED-ACAF-527F7CCB37EC}" sibTransId="{12B0035F-9FC2-4271-A2E3-533E29628423}"/>
    <dgm:cxn modelId="{5ED151C6-B2A2-4117-8283-1C1B35035DD7}" type="presOf" srcId="{AEF3B69F-9D26-48BC-AEB1-AFB2329ABCEF}" destId="{0F0CF1A4-641C-4B3E-9870-60F5C08BB7C5}" srcOrd="0" destOrd="1" presId="urn:microsoft.com/office/officeart/2005/8/layout/vList5"/>
    <dgm:cxn modelId="{80A902D6-CC7D-477C-99F3-0A2F48CE67A1}" srcId="{EB207586-A674-4BC0-B745-153658B32EB2}" destId="{AEF3B69F-9D26-48BC-AEB1-AFB2329ABCEF}" srcOrd="1" destOrd="0" parTransId="{92B30624-A13C-4F01-A62F-17577B8EA8A4}" sibTransId="{ED5BFEF6-9824-4067-8879-2E364C2DDC57}"/>
    <dgm:cxn modelId="{B96055E3-AB6C-40B4-BB76-5908A4F3E629}" type="presOf" srcId="{04F2BDA8-0BAC-4B2E-8F40-2C0D0CA26D6D}" destId="{3BE572D8-C7D8-424F-B33D-A7C1B9F3475D}" srcOrd="0" destOrd="0" presId="urn:microsoft.com/office/officeart/2005/8/layout/vList5"/>
    <dgm:cxn modelId="{6E22C8F3-5E0E-4AE8-A127-081C4FA8FD9C}" type="presOf" srcId="{6BE23FC8-4C4E-4439-B6AC-8C99CE74387D}" destId="{0A8DA7F5-7AD8-4C34-8B8A-DE31A00AEDA5}" srcOrd="0" destOrd="0" presId="urn:microsoft.com/office/officeart/2005/8/layout/vList5"/>
    <dgm:cxn modelId="{4BBC6447-6710-456A-AD45-B5934177F043}" type="presParOf" srcId="{A8697F57-ECE7-4514-A569-0140F3CB3E57}" destId="{F0F49D98-9B07-4761-9F38-E182C3905AE9}" srcOrd="0" destOrd="0" presId="urn:microsoft.com/office/officeart/2005/8/layout/vList5"/>
    <dgm:cxn modelId="{36395CC5-AD25-4B9D-B108-1AB832F44790}" type="presParOf" srcId="{F0F49D98-9B07-4761-9F38-E182C3905AE9}" destId="{0A8DA7F5-7AD8-4C34-8B8A-DE31A00AEDA5}" srcOrd="0" destOrd="0" presId="urn:microsoft.com/office/officeart/2005/8/layout/vList5"/>
    <dgm:cxn modelId="{609BC1B0-DAE9-4CE9-BEA6-D791B295F362}" type="presParOf" srcId="{F0F49D98-9B07-4761-9F38-E182C3905AE9}" destId="{5DD66C7B-ECE2-4476-ACD8-C64741F9470F}" srcOrd="1" destOrd="0" presId="urn:microsoft.com/office/officeart/2005/8/layout/vList5"/>
    <dgm:cxn modelId="{0F0FFD71-ACE8-43C6-86DC-BA8101DE665C}" type="presParOf" srcId="{A8697F57-ECE7-4514-A569-0140F3CB3E57}" destId="{249468DD-AC59-4CB9-A8E8-27B4F4F54AC6}" srcOrd="1" destOrd="0" presId="urn:microsoft.com/office/officeart/2005/8/layout/vList5"/>
    <dgm:cxn modelId="{D6B95FC2-56BF-4B9E-9A3C-7C79C0155C19}" type="presParOf" srcId="{A8697F57-ECE7-4514-A569-0140F3CB3E57}" destId="{BED6AA62-34C4-41F8-AB26-681EFA58779A}" srcOrd="2" destOrd="0" presId="urn:microsoft.com/office/officeart/2005/8/layout/vList5"/>
    <dgm:cxn modelId="{2C0D049C-1594-4371-941F-EC6A241C10AA}" type="presParOf" srcId="{BED6AA62-34C4-41F8-AB26-681EFA58779A}" destId="{550E6F12-6650-4890-A4E6-FD780563276E}" srcOrd="0" destOrd="0" presId="urn:microsoft.com/office/officeart/2005/8/layout/vList5"/>
    <dgm:cxn modelId="{3891D4C5-7D39-47A5-815D-5512EED7E291}" type="presParOf" srcId="{BED6AA62-34C4-41F8-AB26-681EFA58779A}" destId="{0F0CF1A4-641C-4B3E-9870-60F5C08BB7C5}" srcOrd="1" destOrd="0" presId="urn:microsoft.com/office/officeart/2005/8/layout/vList5"/>
    <dgm:cxn modelId="{45D4E356-C3AA-4F43-B23F-4B4DCC4A8A76}" type="presParOf" srcId="{A8697F57-ECE7-4514-A569-0140F3CB3E57}" destId="{AF82662C-60E3-4083-8F2E-95A3936A95D0}" srcOrd="3" destOrd="0" presId="urn:microsoft.com/office/officeart/2005/8/layout/vList5"/>
    <dgm:cxn modelId="{88D6DA1D-AF28-40A4-9E8C-ABBA079EB530}" type="presParOf" srcId="{A8697F57-ECE7-4514-A569-0140F3CB3E57}" destId="{26ED3538-B718-4BB6-B676-5DE934D7DE5A}" srcOrd="4" destOrd="0" presId="urn:microsoft.com/office/officeart/2005/8/layout/vList5"/>
    <dgm:cxn modelId="{3AD4CD31-0491-4A88-8F58-7775B453B97F}" type="presParOf" srcId="{26ED3538-B718-4BB6-B676-5DE934D7DE5A}" destId="{24691400-3016-49DD-BD1D-56BA9FF9C89C}" srcOrd="0" destOrd="0" presId="urn:microsoft.com/office/officeart/2005/8/layout/vList5"/>
    <dgm:cxn modelId="{EFFA3756-A8A9-45DC-B088-1CDAF402FCE2}" type="presParOf" srcId="{26ED3538-B718-4BB6-B676-5DE934D7DE5A}" destId="{3BE572D8-C7D8-424F-B33D-A7C1B9F347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034D1-D557-4E8D-AA1C-D162344B99C7}">
      <dsp:nvSpPr>
        <dsp:cNvPr id="0" name=""/>
        <dsp:cNvSpPr/>
      </dsp:nvSpPr>
      <dsp:spPr>
        <a:xfrm>
          <a:off x="0" y="7296"/>
          <a:ext cx="6378430" cy="720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통칭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: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일본정부관광국</a:t>
          </a:r>
        </a:p>
      </dsp:txBody>
      <dsp:txXfrm>
        <a:off x="35148" y="42444"/>
        <a:ext cx="6308134" cy="649704"/>
      </dsp:txXfrm>
    </dsp:sp>
    <dsp:sp modelId="{25503EA0-AC8F-4DA0-B578-650ECAD83B9D}">
      <dsp:nvSpPr>
        <dsp:cNvPr id="0" name=""/>
        <dsp:cNvSpPr/>
      </dsp:nvSpPr>
      <dsp:spPr>
        <a:xfrm>
          <a:off x="0" y="789882"/>
          <a:ext cx="6378430" cy="720000"/>
        </a:xfrm>
        <a:prstGeom prst="roundRect">
          <a:avLst/>
        </a:prstGeom>
        <a:gradFill rotWithShape="0">
          <a:gsLst>
            <a:gs pos="0">
              <a:schemeClr val="accent2">
                <a:hueOff val="28360"/>
                <a:satOff val="3260"/>
                <a:lumOff val="-25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28360"/>
                <a:satOff val="3260"/>
                <a:lumOff val="-25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28360"/>
                <a:satOff val="3260"/>
                <a:lumOff val="-25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1800" kern="1200" dirty="0">
              <a:solidFill>
                <a:prstClr val="white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1904</a:t>
          </a:r>
          <a:r>
            <a:rPr lang="ko-KR" altLang="en-US" sz="1800" kern="1200" dirty="0">
              <a:solidFill>
                <a:prstClr val="white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년에 설립이래 관광을 통한 국제교류 발전에 기여</a:t>
          </a:r>
        </a:p>
      </dsp:txBody>
      <dsp:txXfrm>
        <a:off x="35148" y="825030"/>
        <a:ext cx="6308134" cy="649704"/>
      </dsp:txXfrm>
    </dsp:sp>
    <dsp:sp modelId="{5A205E3F-B4A5-4C72-B2FD-17587684EE4A}">
      <dsp:nvSpPr>
        <dsp:cNvPr id="0" name=""/>
        <dsp:cNvSpPr/>
      </dsp:nvSpPr>
      <dsp:spPr>
        <a:xfrm>
          <a:off x="0" y="1577834"/>
          <a:ext cx="6378430" cy="1079998"/>
        </a:xfrm>
        <a:prstGeom prst="roundRect">
          <a:avLst/>
        </a:prstGeom>
        <a:gradFill rotWithShape="0">
          <a:gsLst>
            <a:gs pos="0">
              <a:schemeClr val="accent2">
                <a:hueOff val="56720"/>
                <a:satOff val="6519"/>
                <a:lumOff val="-51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56720"/>
                <a:satOff val="6519"/>
                <a:lumOff val="-51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56720"/>
                <a:satOff val="6519"/>
                <a:lumOff val="-51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다양한 활동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-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외국 관광객을 위한 여행객 안내센터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(TIC)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의 운영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관광객 유치시설의 일괄 관리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국제회의와 무역전시회의 유치</a:t>
          </a:r>
        </a:p>
      </dsp:txBody>
      <dsp:txXfrm>
        <a:off x="52721" y="1630555"/>
        <a:ext cx="6272988" cy="974556"/>
      </dsp:txXfrm>
    </dsp:sp>
    <dsp:sp modelId="{578B15D1-B047-4161-877B-63AA804F60D3}">
      <dsp:nvSpPr>
        <dsp:cNvPr id="0" name=""/>
        <dsp:cNvSpPr/>
      </dsp:nvSpPr>
      <dsp:spPr>
        <a:xfrm>
          <a:off x="0" y="2752185"/>
          <a:ext cx="6378430" cy="720000"/>
        </a:xfrm>
        <a:prstGeom prst="roundRect">
          <a:avLst/>
        </a:prstGeom>
        <a:gradFill rotWithShape="0">
          <a:gsLst>
            <a:gs pos="0">
              <a:schemeClr val="accent2">
                <a:hueOff val="85079"/>
                <a:satOff val="9779"/>
                <a:lumOff val="-77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85079"/>
                <a:satOff val="9779"/>
                <a:lumOff val="-77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85079"/>
                <a:satOff val="9779"/>
                <a:lumOff val="-77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일련의 조사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일본 관광에 관한 안내자료의 제작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(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인쇄물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, 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영상물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)</a:t>
          </a:r>
          <a:endParaRPr lang="ko-KR" altLang="en-US" sz="1800" kern="1200" dirty="0">
            <a:latin typeface="HY견고딕" panose="02030600000101010101" pitchFamily="18" charset="-127"/>
            <a:ea typeface="HY견고딕" panose="02030600000101010101" pitchFamily="18" charset="-127"/>
            <a:cs typeface="+mn-cs"/>
          </a:endParaRPr>
        </a:p>
      </dsp:txBody>
      <dsp:txXfrm>
        <a:off x="35148" y="2787333"/>
        <a:ext cx="6308134" cy="649704"/>
      </dsp:txXfrm>
    </dsp:sp>
    <dsp:sp modelId="{21AFB9B5-42D2-40F0-85E2-15C447F280C6}">
      <dsp:nvSpPr>
        <dsp:cNvPr id="0" name=""/>
        <dsp:cNvSpPr/>
      </dsp:nvSpPr>
      <dsp:spPr>
        <a:xfrm>
          <a:off x="0" y="3536859"/>
          <a:ext cx="6378430" cy="720000"/>
        </a:xfrm>
        <a:prstGeom prst="roundRect">
          <a:avLst/>
        </a:prstGeom>
        <a:gradFill rotWithShape="0">
          <a:gsLst>
            <a:gs pos="0">
              <a:schemeClr val="accent2">
                <a:hueOff val="113439"/>
                <a:satOff val="13039"/>
                <a:lumOff val="-103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113439"/>
                <a:satOff val="13039"/>
                <a:lumOff val="-103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113439"/>
                <a:satOff val="13039"/>
                <a:lumOff val="-103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l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세계 각국의 주요 도시 </a:t>
          </a:r>
          <a:r>
            <a:rPr lang="en-US" altLang="ko-KR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13</a:t>
          </a:r>
          <a:r>
            <a:rPr lang="ko-KR" altLang="en-US" sz="1800" kern="1200" dirty="0">
              <a:latin typeface="HY견고딕" panose="02030600000101010101" pitchFamily="18" charset="-127"/>
              <a:ea typeface="HY견고딕" panose="02030600000101010101" pitchFamily="18" charset="-127"/>
              <a:cs typeface="+mn-cs"/>
            </a:rPr>
            <a:t>곳에 사무소 설치</a:t>
          </a:r>
          <a:endParaRPr lang="en-US" altLang="ko-KR" sz="1800" kern="1200" dirty="0">
            <a:latin typeface="HY견고딕" panose="02030600000101010101" pitchFamily="18" charset="-127"/>
            <a:ea typeface="HY견고딕" panose="02030600000101010101" pitchFamily="18" charset="-127"/>
            <a:cs typeface="+mn-cs"/>
          </a:endParaRPr>
        </a:p>
      </dsp:txBody>
      <dsp:txXfrm>
        <a:off x="35148" y="3572007"/>
        <a:ext cx="6308134" cy="6497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66C7B-ECE2-4476-ACD8-C64741F9470F}">
      <dsp:nvSpPr>
        <dsp:cNvPr id="0" name=""/>
        <dsp:cNvSpPr/>
      </dsp:nvSpPr>
      <dsp:spPr>
        <a:xfrm rot="5400000">
          <a:off x="6566969" y="-2917444"/>
          <a:ext cx="1280193" cy="71514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47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개 지방자치단체에 위임</a:t>
          </a:r>
        </a:p>
      </dsp:txBody>
      <dsp:txXfrm rot="-5400000">
        <a:off x="3631342" y="80677"/>
        <a:ext cx="7088953" cy="1155205"/>
      </dsp:txXfrm>
    </dsp:sp>
    <dsp:sp modelId="{0A8DA7F5-7AD8-4C34-8B8A-DE31A00AEDA5}">
      <dsp:nvSpPr>
        <dsp:cNvPr id="0" name=""/>
        <dsp:cNvSpPr/>
      </dsp:nvSpPr>
      <dsp:spPr>
        <a:xfrm>
          <a:off x="391347" y="2344"/>
          <a:ext cx="3239994" cy="1311868"/>
        </a:xfrm>
        <a:prstGeom prst="roundRect">
          <a:avLst/>
        </a:prstGeom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0" lvl="0" indent="0" algn="ctr" defTabSz="2222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5000" b="1" kern="1200" dirty="0"/>
            <a:t>규모</a:t>
          </a:r>
        </a:p>
      </dsp:txBody>
      <dsp:txXfrm>
        <a:off x="455387" y="66384"/>
        <a:ext cx="3111914" cy="1183788"/>
      </dsp:txXfrm>
    </dsp:sp>
    <dsp:sp modelId="{0F0CF1A4-641C-4B3E-9870-60F5C08BB7C5}">
      <dsp:nvSpPr>
        <dsp:cNvPr id="0" name=""/>
        <dsp:cNvSpPr/>
      </dsp:nvSpPr>
      <dsp:spPr>
        <a:xfrm rot="5400000">
          <a:off x="6598707" y="-1485031"/>
          <a:ext cx="1216717" cy="71514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관광관련 중앙행정업무 중 자연공원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 err="1">
              <a:latin typeface="HY견고딕" panose="02030600000101010101" pitchFamily="18" charset="-127"/>
              <a:ea typeface="HY견고딕" panose="02030600000101010101" pitchFamily="18" charset="-127"/>
            </a:rPr>
            <a:t>여행업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관광안내법 및 기타 업무를 위임 받음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.</a:t>
          </a:r>
          <a:endParaRPr lang="ko-KR" altLang="en-US" sz="1500" b="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지역관광개발 계획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관광진흥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관광시설 개선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공원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문화유적 및 기타 관광자원 보호</a:t>
          </a:r>
        </a:p>
      </dsp:txBody>
      <dsp:txXfrm rot="-5400000">
        <a:off x="3631343" y="1541728"/>
        <a:ext cx="7092052" cy="1097927"/>
      </dsp:txXfrm>
    </dsp:sp>
    <dsp:sp modelId="{550E6F12-6650-4890-A4E6-FD780563276E}">
      <dsp:nvSpPr>
        <dsp:cNvPr id="0" name=""/>
        <dsp:cNvSpPr/>
      </dsp:nvSpPr>
      <dsp:spPr>
        <a:xfrm>
          <a:off x="391347" y="1434469"/>
          <a:ext cx="3239994" cy="1312445"/>
        </a:xfrm>
        <a:prstGeom prst="roundRect">
          <a:avLst/>
        </a:prstGeom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0" lvl="0" indent="0" algn="ctr" defTabSz="2222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5000" b="1" kern="1200" dirty="0"/>
            <a:t>주요업무</a:t>
          </a:r>
        </a:p>
      </dsp:txBody>
      <dsp:txXfrm>
        <a:off x="455415" y="1498537"/>
        <a:ext cx="3111858" cy="1184309"/>
      </dsp:txXfrm>
    </dsp:sp>
    <dsp:sp modelId="{3BE572D8-C7D8-424F-B33D-A7C1B9F3475D}">
      <dsp:nvSpPr>
        <dsp:cNvPr id="0" name=""/>
        <dsp:cNvSpPr/>
      </dsp:nvSpPr>
      <dsp:spPr>
        <a:xfrm rot="5400000">
          <a:off x="6557146" y="-52619"/>
          <a:ext cx="1299838" cy="715144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지자체나 지역주민을 중심으로 한 활발한 국제교류의 움직임</a:t>
          </a:r>
          <a:endParaRPr lang="en-US" altLang="ko-KR" sz="1500" b="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국제관광 모델지구의 정비</a:t>
          </a:r>
          <a:endParaRPr lang="en-US" altLang="ko-KR" sz="1500" b="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해외관광전시회 개최참가</a:t>
          </a:r>
          <a:r>
            <a:rPr lang="en-US" altLang="ko-KR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, 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관광유치단 파견 등 외국인 여행자 유치 활동 및 수용태세 정비</a:t>
          </a:r>
          <a:endParaRPr lang="en-US" altLang="ko-KR" sz="1500" b="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  <a:p>
          <a:pPr marL="114300" lvl="1" indent="-114300" algn="l" defTabSz="6667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o-KR" altLang="en-US" sz="1500" b="0" kern="1200" dirty="0" err="1">
              <a:latin typeface="HY견고딕" panose="02030600000101010101" pitchFamily="18" charset="-127"/>
              <a:ea typeface="HY견고딕" panose="02030600000101010101" pitchFamily="18" charset="-127"/>
            </a:rPr>
            <a:t>국제컨벤션</a:t>
          </a:r>
          <a:r>
            <a:rPr lang="ko-KR" altLang="en-US" sz="1500" b="0" kern="1200" dirty="0">
              <a:latin typeface="HY견고딕" panose="02030600000101010101" pitchFamily="18" charset="-127"/>
              <a:ea typeface="HY견고딕" panose="02030600000101010101" pitchFamily="18" charset="-127"/>
            </a:rPr>
            <a:t> 유치를 위한 활동 등</a:t>
          </a:r>
          <a:endParaRPr lang="en-US" altLang="ko-KR" sz="1500" b="0" kern="1200" dirty="0">
            <a:latin typeface="HY견고딕" panose="02030600000101010101" pitchFamily="18" charset="-127"/>
            <a:ea typeface="HY견고딕" panose="02030600000101010101" pitchFamily="18" charset="-127"/>
          </a:endParaRPr>
        </a:p>
      </dsp:txBody>
      <dsp:txXfrm rot="-5400000">
        <a:off x="3631342" y="2936638"/>
        <a:ext cx="7087994" cy="1172932"/>
      </dsp:txXfrm>
    </dsp:sp>
    <dsp:sp modelId="{24691400-3016-49DD-BD1D-56BA9FF9C89C}">
      <dsp:nvSpPr>
        <dsp:cNvPr id="0" name=""/>
        <dsp:cNvSpPr/>
      </dsp:nvSpPr>
      <dsp:spPr>
        <a:xfrm>
          <a:off x="391347" y="2867170"/>
          <a:ext cx="3239994" cy="1311868"/>
        </a:xfrm>
        <a:prstGeom prst="roundRect">
          <a:avLst/>
        </a:prstGeom>
        <a:gradFill rotWithShape="0">
          <a:gsLst>
            <a:gs pos="0">
              <a:schemeClr val="bg2">
                <a:lumMod val="9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0" tIns="95250" rIns="190500" bIns="95250" numCol="1" spcCol="1270" anchor="ctr" anchorCtr="0">
          <a:noAutofit/>
        </a:bodyPr>
        <a:lstStyle/>
        <a:p>
          <a:pPr marL="0" lvl="0" indent="0" algn="ctr" defTabSz="22225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5000" b="1" kern="1200" dirty="0"/>
            <a:t>주요활동</a:t>
          </a:r>
        </a:p>
      </dsp:txBody>
      <dsp:txXfrm>
        <a:off x="455387" y="2931210"/>
        <a:ext cx="3111914" cy="1183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C7AC8-0D24-4D38-BB9B-7FD49ABCCE39}" type="datetimeFigureOut">
              <a:rPr lang="ko-KR" altLang="en-US" smtClean="0"/>
              <a:t>2020-05-04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1AC7B-483A-4D75-9B22-39785E410F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8533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E59078-12FD-44E5-9C05-074CD54A75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0919FED-A04B-4EB9-AEAD-5CC31A7FEF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1F1FB8-F249-459B-96AC-6B505BB64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124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697688-041A-42EC-9C05-21AE120E6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68F279B-AE56-4C79-8C92-AF5CBDB94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42DA98E-7DC2-42C3-9E09-2496E4F9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90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72B4B3-ED2C-462E-99C9-1EE48F969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9CB1A77-C8FE-4557-8209-80490E0B4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AECB146-02D5-4405-A6C6-4D2626C0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593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0CF063E-828D-45F8-A3C5-7BAC3ABF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6A5E014-ADBF-4B26-96BC-9CEC41AE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99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96758B5-77DA-48A8-93AE-48B0CCBB5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183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각 삼각형 2">
            <a:extLst>
              <a:ext uri="{FF2B5EF4-FFF2-40B4-BE49-F238E27FC236}">
                <a16:creationId xmlns:a16="http://schemas.microsoft.com/office/drawing/2014/main" id="{66748D03-8FD4-4B47-AF0B-ED0E7549B0F6}"/>
              </a:ext>
            </a:extLst>
          </p:cNvPr>
          <p:cNvSpPr/>
          <p:nvPr userDrawn="1"/>
        </p:nvSpPr>
        <p:spPr>
          <a:xfrm rot="5400000">
            <a:off x="0" y="0"/>
            <a:ext cx="6858000" cy="6858000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각 삼각형 4">
            <a:extLst>
              <a:ext uri="{FF2B5EF4-FFF2-40B4-BE49-F238E27FC236}">
                <a16:creationId xmlns:a16="http://schemas.microsoft.com/office/drawing/2014/main" id="{A232F7B8-416B-4662-86E4-E6E4340FCA06}"/>
              </a:ext>
            </a:extLst>
          </p:cNvPr>
          <p:cNvSpPr/>
          <p:nvPr userDrawn="1"/>
        </p:nvSpPr>
        <p:spPr>
          <a:xfrm rot="5400000" flipH="1" flipV="1">
            <a:off x="5334000" y="0"/>
            <a:ext cx="6858000" cy="6858000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96758B5-77DA-48A8-93AE-48B0CCBB5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94E29C9-20DD-4D2E-AB6A-D8A8E7C246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269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빈 화면">
    <p:bg>
      <p:bgPr>
        <a:solidFill>
          <a:srgbClr val="4A8E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각 삼각형 2">
            <a:extLst>
              <a:ext uri="{FF2B5EF4-FFF2-40B4-BE49-F238E27FC236}">
                <a16:creationId xmlns:a16="http://schemas.microsoft.com/office/drawing/2014/main" id="{66748D03-8FD4-4B47-AF0B-ED0E7549B0F6}"/>
              </a:ext>
            </a:extLst>
          </p:cNvPr>
          <p:cNvSpPr/>
          <p:nvPr userDrawn="1"/>
        </p:nvSpPr>
        <p:spPr>
          <a:xfrm rot="5400000">
            <a:off x="0" y="0"/>
            <a:ext cx="6858000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각 삼각형 4">
            <a:extLst>
              <a:ext uri="{FF2B5EF4-FFF2-40B4-BE49-F238E27FC236}">
                <a16:creationId xmlns:a16="http://schemas.microsoft.com/office/drawing/2014/main" id="{A232F7B8-416B-4662-86E4-E6E4340FCA06}"/>
              </a:ext>
            </a:extLst>
          </p:cNvPr>
          <p:cNvSpPr/>
          <p:nvPr userDrawn="1"/>
        </p:nvSpPr>
        <p:spPr>
          <a:xfrm rot="5400000" flipH="1" flipV="1">
            <a:off x="5334000" y="0"/>
            <a:ext cx="6858000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96758B5-77DA-48A8-93AE-48B0CCBB5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4E29C9-20DD-4D2E-AB6A-D8A8E7C2461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84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FDC2D9D-520D-4EB8-B624-E720493E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9CE5AA6-3C87-447A-9AC6-5298B696A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DA68F07-61BC-4018-9E97-B422E40DA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E94E29C9-20DD-4D2E-AB6A-D8A8E7C2461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6986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7" r:id="rId7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ea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ea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ea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ea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mnews.imbc.com/replay/2017/nwdesk/article/4385071_30212.html" TargetMode="Externa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CAA58F-18E2-4843-A182-5AFBA9DBDBDC}"/>
              </a:ext>
            </a:extLst>
          </p:cNvPr>
          <p:cNvSpPr txBox="1"/>
          <p:nvPr/>
        </p:nvSpPr>
        <p:spPr>
          <a:xfrm>
            <a:off x="1642379" y="1884841"/>
            <a:ext cx="92594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latin typeface="+mj-ea"/>
                <a:ea typeface="+mj-ea"/>
              </a:rPr>
              <a:t>일본의 관광정책의 특징은</a:t>
            </a:r>
            <a:r>
              <a:rPr lang="en-US" altLang="ko-KR" sz="5000" dirty="0">
                <a:latin typeface="+mj-ea"/>
                <a:ea typeface="+mj-ea"/>
              </a:rPr>
              <a:t>?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816B1A4D-E58C-4522-8A9A-DFECB37CCB3A}"/>
              </a:ext>
            </a:extLst>
          </p:cNvPr>
          <p:cNvSpPr/>
          <p:nvPr/>
        </p:nvSpPr>
        <p:spPr>
          <a:xfrm>
            <a:off x="4823791" y="4332107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err="1">
                <a:latin typeface="+mn-ea"/>
              </a:rPr>
              <a:t>일본어일본학과</a:t>
            </a:r>
            <a:endParaRPr lang="en-US" altLang="ko-KR" sz="1600" dirty="0">
              <a:latin typeface="+mn-ea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0AE285C3-E795-448F-8E1A-8178AFF7B4E8}"/>
              </a:ext>
            </a:extLst>
          </p:cNvPr>
          <p:cNvSpPr/>
          <p:nvPr/>
        </p:nvSpPr>
        <p:spPr>
          <a:xfrm>
            <a:off x="4823791" y="4714291"/>
            <a:ext cx="2544417" cy="39600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>
                <a:solidFill>
                  <a:schemeClr val="tx1"/>
                </a:solidFill>
                <a:latin typeface="+mn-ea"/>
              </a:rPr>
              <a:t>21501613 </a:t>
            </a:r>
            <a:r>
              <a:rPr lang="ko-KR" altLang="en-US" sz="1600" dirty="0" err="1">
                <a:solidFill>
                  <a:schemeClr val="tx1"/>
                </a:solidFill>
                <a:latin typeface="+mn-ea"/>
              </a:rPr>
              <a:t>민규태</a:t>
            </a:r>
            <a:endParaRPr lang="ko-KR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" name="직각 삼각형 11">
            <a:extLst>
              <a:ext uri="{FF2B5EF4-FFF2-40B4-BE49-F238E27FC236}">
                <a16:creationId xmlns:a16="http://schemas.microsoft.com/office/drawing/2014/main" id="{E3EFA801-FD8A-40D0-8CCA-21CE02FAFD5B}"/>
              </a:ext>
            </a:extLst>
          </p:cNvPr>
          <p:cNvSpPr/>
          <p:nvPr/>
        </p:nvSpPr>
        <p:spPr>
          <a:xfrm rot="5400000">
            <a:off x="0" y="0"/>
            <a:ext cx="2520000" cy="2520000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>
            <a:extLst>
              <a:ext uri="{FF2B5EF4-FFF2-40B4-BE49-F238E27FC236}">
                <a16:creationId xmlns:a16="http://schemas.microsoft.com/office/drawing/2014/main" id="{BAC0A1B2-7A4A-466A-8B72-016833A164F6}"/>
              </a:ext>
            </a:extLst>
          </p:cNvPr>
          <p:cNvSpPr/>
          <p:nvPr/>
        </p:nvSpPr>
        <p:spPr>
          <a:xfrm rot="5400000" flipH="1" flipV="1">
            <a:off x="9778664" y="4444662"/>
            <a:ext cx="2413335" cy="2413335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221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3E7B7EF-2429-4483-81A7-1B2B01948632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66A7C2C2-7948-458E-9282-9E07AD201C70}"/>
              </a:ext>
            </a:extLst>
          </p:cNvPr>
          <p:cNvGrpSpPr/>
          <p:nvPr/>
        </p:nvGrpSpPr>
        <p:grpSpPr>
          <a:xfrm>
            <a:off x="979392" y="2033789"/>
            <a:ext cx="10233214" cy="3589972"/>
            <a:chOff x="1283516" y="2790877"/>
            <a:chExt cx="10233214" cy="2832884"/>
          </a:xfrm>
        </p:grpSpPr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0F8C43BF-E189-4FBE-96AC-88F6ABE416B4}"/>
                </a:ext>
              </a:extLst>
            </p:cNvPr>
            <p:cNvSpPr/>
            <p:nvPr/>
          </p:nvSpPr>
          <p:spPr>
            <a:xfrm>
              <a:off x="3167761" y="3689915"/>
              <a:ext cx="1519992" cy="193384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관광시설의 질적 수준 향상 및 서비스 수준 향상</a:t>
              </a: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1CBC0726-517C-407A-8FB4-559CCEB6C566}"/>
                </a:ext>
              </a:extLst>
            </p:cNvPr>
            <p:cNvSpPr/>
            <p:nvPr/>
          </p:nvSpPr>
          <p:spPr>
            <a:xfrm>
              <a:off x="4835759" y="3689915"/>
              <a:ext cx="1519992" cy="193384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비자정책</a:t>
              </a: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37481579-0059-409B-889E-1651A35B86ED}"/>
                </a:ext>
              </a:extLst>
            </p:cNvPr>
            <p:cNvSpPr/>
            <p:nvPr/>
          </p:nvSpPr>
          <p:spPr>
            <a:xfrm>
              <a:off x="6503757" y="3689915"/>
              <a:ext cx="1519992" cy="193384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err="1">
                  <a:solidFill>
                    <a:schemeClr val="bg1"/>
                  </a:solidFill>
                  <a:latin typeface="+mn-ea"/>
                </a:rPr>
                <a:t>아베노믹스</a:t>
              </a:r>
              <a:endParaRPr lang="ko-KR" altLang="en-US" b="1" dirty="0">
                <a:solidFill>
                  <a:schemeClr val="bg1"/>
                </a:solidFill>
                <a:latin typeface="+mn-ea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C77196C7-76B7-4E8B-BFA5-30E313AC6E23}"/>
                </a:ext>
              </a:extLst>
            </p:cNvPr>
            <p:cNvSpPr/>
            <p:nvPr/>
          </p:nvSpPr>
          <p:spPr>
            <a:xfrm>
              <a:off x="8171755" y="3689915"/>
              <a:ext cx="1519992" cy="193384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지역관광 진흥정책</a:t>
              </a:r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B93BB3F0-FB64-415B-ABCA-2D0734D95C3F}"/>
                </a:ext>
              </a:extLst>
            </p:cNvPr>
            <p:cNvGrpSpPr/>
            <p:nvPr/>
          </p:nvGrpSpPr>
          <p:grpSpPr>
            <a:xfrm>
              <a:off x="1283516" y="2790877"/>
              <a:ext cx="10233214" cy="305023"/>
              <a:chOff x="1421287" y="3057802"/>
              <a:chExt cx="10622538" cy="245440"/>
            </a:xfrm>
          </p:grpSpPr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A2A49998-2FC5-4018-9565-7A2002C4DA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21287" y="3180522"/>
                <a:ext cx="10622538" cy="0"/>
              </a:xfrm>
              <a:prstGeom prst="line">
                <a:avLst/>
              </a:prstGeom>
              <a:ln>
                <a:solidFill>
                  <a:srgbClr val="4A8EF2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타원 10">
                <a:extLst>
                  <a:ext uri="{FF2B5EF4-FFF2-40B4-BE49-F238E27FC236}">
                    <a16:creationId xmlns:a16="http://schemas.microsoft.com/office/drawing/2014/main" id="{12AFD8C2-2302-49C5-83AE-DB7D538EEE5B}"/>
                  </a:ext>
                </a:extLst>
              </p:cNvPr>
              <p:cNvSpPr/>
              <p:nvPr/>
            </p:nvSpPr>
            <p:spPr>
              <a:xfrm>
                <a:off x="4075048" y="3057802"/>
                <a:ext cx="245440" cy="245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A8EF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6" name="타원 25">
                <a:extLst>
                  <a:ext uri="{FF2B5EF4-FFF2-40B4-BE49-F238E27FC236}">
                    <a16:creationId xmlns:a16="http://schemas.microsoft.com/office/drawing/2014/main" id="{69E266DF-FCE5-4110-8F3E-B6BFD08284C9}"/>
                  </a:ext>
                </a:extLst>
              </p:cNvPr>
              <p:cNvSpPr/>
              <p:nvPr/>
            </p:nvSpPr>
            <p:spPr>
              <a:xfrm>
                <a:off x="5810857" y="3057802"/>
                <a:ext cx="245440" cy="245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A8EF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3" name="타원 32">
                <a:extLst>
                  <a:ext uri="{FF2B5EF4-FFF2-40B4-BE49-F238E27FC236}">
                    <a16:creationId xmlns:a16="http://schemas.microsoft.com/office/drawing/2014/main" id="{704A22DF-D442-4EFB-92BD-2ADD58AE82ED}"/>
                  </a:ext>
                </a:extLst>
              </p:cNvPr>
              <p:cNvSpPr/>
              <p:nvPr/>
            </p:nvSpPr>
            <p:spPr>
              <a:xfrm>
                <a:off x="7477352" y="3057802"/>
                <a:ext cx="245440" cy="245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A8EF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34" name="타원 33">
                <a:extLst>
                  <a:ext uri="{FF2B5EF4-FFF2-40B4-BE49-F238E27FC236}">
                    <a16:creationId xmlns:a16="http://schemas.microsoft.com/office/drawing/2014/main" id="{612B2652-2752-46B4-BE87-6073E8B1F672}"/>
                  </a:ext>
                </a:extLst>
              </p:cNvPr>
              <p:cNvSpPr/>
              <p:nvPr/>
            </p:nvSpPr>
            <p:spPr>
              <a:xfrm>
                <a:off x="9233762" y="3057802"/>
                <a:ext cx="245440" cy="24544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A8EF2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AE0B7C46-D703-4F49-AF2C-B007351973B3}"/>
                </a:ext>
              </a:extLst>
            </p:cNvPr>
            <p:cNvSpPr/>
            <p:nvPr/>
          </p:nvSpPr>
          <p:spPr>
            <a:xfrm>
              <a:off x="1498656" y="3683982"/>
              <a:ext cx="1519200" cy="1933199"/>
            </a:xfrm>
            <a:prstGeom prst="rect">
              <a:avLst/>
            </a:prstGeom>
            <a:solidFill>
              <a:srgbClr val="4A8EF2"/>
            </a:solidFill>
            <a:ln>
              <a:solidFill>
                <a:srgbClr val="4A8EF2"/>
              </a:solidFill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/>
                <a:t>국제 관광선전 홍보부문</a:t>
              </a: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82BC8DF1-AE66-470C-BAC6-6CBC946B95D6}"/>
                </a:ext>
              </a:extLst>
            </p:cNvPr>
            <p:cNvGrpSpPr/>
            <p:nvPr/>
          </p:nvGrpSpPr>
          <p:grpSpPr>
            <a:xfrm>
              <a:off x="2262330" y="3252187"/>
              <a:ext cx="60960" cy="312599"/>
              <a:chOff x="4691239" y="3429000"/>
              <a:chExt cx="60960" cy="251536"/>
            </a:xfrm>
          </p:grpSpPr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C73C24E6-8510-42A0-B688-34EE56DFFB73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타원 34">
                <a:extLst>
                  <a:ext uri="{FF2B5EF4-FFF2-40B4-BE49-F238E27FC236}">
                    <a16:creationId xmlns:a16="http://schemas.microsoft.com/office/drawing/2014/main" id="{412DC093-930A-46BF-9842-29596EFF5D39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타원 35">
                <a:extLst>
                  <a:ext uri="{FF2B5EF4-FFF2-40B4-BE49-F238E27FC236}">
                    <a16:creationId xmlns:a16="http://schemas.microsoft.com/office/drawing/2014/main" id="{C39A73F3-6DC7-43B7-8E6F-812114A9B598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37" name="그룹 36">
              <a:extLst>
                <a:ext uri="{FF2B5EF4-FFF2-40B4-BE49-F238E27FC236}">
                  <a16:creationId xmlns:a16="http://schemas.microsoft.com/office/drawing/2014/main" id="{48C5A4C7-9061-4EED-B444-8C35DADA2680}"/>
                </a:ext>
              </a:extLst>
            </p:cNvPr>
            <p:cNvGrpSpPr/>
            <p:nvPr/>
          </p:nvGrpSpPr>
          <p:grpSpPr>
            <a:xfrm>
              <a:off x="5599947" y="3252187"/>
              <a:ext cx="60960" cy="312599"/>
              <a:chOff x="4691239" y="3429000"/>
              <a:chExt cx="60960" cy="251536"/>
            </a:xfrm>
          </p:grpSpPr>
          <p:sp>
            <p:nvSpPr>
              <p:cNvPr id="38" name="타원 37">
                <a:extLst>
                  <a:ext uri="{FF2B5EF4-FFF2-40B4-BE49-F238E27FC236}">
                    <a16:creationId xmlns:a16="http://schemas.microsoft.com/office/drawing/2014/main" id="{BB0AF5D6-6DFB-413E-A18B-56A3FFC2415E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D484BF2C-8534-4750-ADBC-C577DA870FBF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8A925F84-7686-4AD4-B858-1109838B1A7A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1" name="그룹 40">
              <a:extLst>
                <a:ext uri="{FF2B5EF4-FFF2-40B4-BE49-F238E27FC236}">
                  <a16:creationId xmlns:a16="http://schemas.microsoft.com/office/drawing/2014/main" id="{1E5F12C2-B9C4-4940-8D2D-13B8AD0F7470}"/>
                </a:ext>
              </a:extLst>
            </p:cNvPr>
            <p:cNvGrpSpPr/>
            <p:nvPr/>
          </p:nvGrpSpPr>
          <p:grpSpPr>
            <a:xfrm>
              <a:off x="7205364" y="3252187"/>
              <a:ext cx="60960" cy="312599"/>
              <a:chOff x="4691239" y="3429000"/>
              <a:chExt cx="60960" cy="251536"/>
            </a:xfrm>
          </p:grpSpPr>
          <p:sp>
            <p:nvSpPr>
              <p:cNvPr id="42" name="타원 41">
                <a:extLst>
                  <a:ext uri="{FF2B5EF4-FFF2-40B4-BE49-F238E27FC236}">
                    <a16:creationId xmlns:a16="http://schemas.microsoft.com/office/drawing/2014/main" id="{5541165B-1214-4DED-A1C6-15F921390485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>
                <a:extLst>
                  <a:ext uri="{FF2B5EF4-FFF2-40B4-BE49-F238E27FC236}">
                    <a16:creationId xmlns:a16="http://schemas.microsoft.com/office/drawing/2014/main" id="{402D9B07-E45E-4E23-98AE-3D0F2BB0D33E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E60E223F-55A8-4ABB-AC2A-F2E027EDC9E9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5" name="그룹 44">
              <a:extLst>
                <a:ext uri="{FF2B5EF4-FFF2-40B4-BE49-F238E27FC236}">
                  <a16:creationId xmlns:a16="http://schemas.microsoft.com/office/drawing/2014/main" id="{BA687B05-0E8E-43A3-8C44-DA8B3AB81C9A}"/>
                </a:ext>
              </a:extLst>
            </p:cNvPr>
            <p:cNvGrpSpPr/>
            <p:nvPr/>
          </p:nvGrpSpPr>
          <p:grpSpPr>
            <a:xfrm>
              <a:off x="8901271" y="3252187"/>
              <a:ext cx="60960" cy="312599"/>
              <a:chOff x="4691239" y="3429000"/>
              <a:chExt cx="60960" cy="251536"/>
            </a:xfrm>
          </p:grpSpPr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FFDBD50F-5D9D-41EF-856C-00394DB45918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>
                <a:extLst>
                  <a:ext uri="{FF2B5EF4-FFF2-40B4-BE49-F238E27FC236}">
                    <a16:creationId xmlns:a16="http://schemas.microsoft.com/office/drawing/2014/main" id="{30E6AE70-F402-4344-B7ED-AE630D780486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>
                <a:extLst>
                  <a:ext uri="{FF2B5EF4-FFF2-40B4-BE49-F238E27FC236}">
                    <a16:creationId xmlns:a16="http://schemas.microsoft.com/office/drawing/2014/main" id="{DFE3205D-C120-43F2-9CC2-F4DB78C42583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02F1558B-B4C2-4B5B-9D0A-C7E12B0DCC5D}"/>
                </a:ext>
              </a:extLst>
            </p:cNvPr>
            <p:cNvSpPr/>
            <p:nvPr/>
          </p:nvSpPr>
          <p:spPr>
            <a:xfrm>
              <a:off x="9841652" y="3683984"/>
              <a:ext cx="1519992" cy="1933846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b="1" dirty="0" err="1">
                  <a:solidFill>
                    <a:schemeClr val="bg1"/>
                  </a:solidFill>
                  <a:latin typeface="+mn-ea"/>
                </a:rPr>
                <a:t>관광권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 정비 특례 제도</a:t>
              </a:r>
            </a:p>
          </p:txBody>
        </p:sp>
        <p:grpSp>
          <p:nvGrpSpPr>
            <p:cNvPr id="51" name="그룹 50">
              <a:extLst>
                <a:ext uri="{FF2B5EF4-FFF2-40B4-BE49-F238E27FC236}">
                  <a16:creationId xmlns:a16="http://schemas.microsoft.com/office/drawing/2014/main" id="{85CEE54E-D4C7-4E57-9A53-3EB01246E180}"/>
                </a:ext>
              </a:extLst>
            </p:cNvPr>
            <p:cNvGrpSpPr/>
            <p:nvPr/>
          </p:nvGrpSpPr>
          <p:grpSpPr>
            <a:xfrm>
              <a:off x="10566698" y="3254828"/>
              <a:ext cx="60960" cy="312599"/>
              <a:chOff x="4691239" y="3429000"/>
              <a:chExt cx="60960" cy="251536"/>
            </a:xfrm>
          </p:grpSpPr>
          <p:sp>
            <p:nvSpPr>
              <p:cNvPr id="52" name="타원 51">
                <a:extLst>
                  <a:ext uri="{FF2B5EF4-FFF2-40B4-BE49-F238E27FC236}">
                    <a16:creationId xmlns:a16="http://schemas.microsoft.com/office/drawing/2014/main" id="{7943E75A-CC12-4793-A9B5-F5A67C53B7C5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타원 52">
                <a:extLst>
                  <a:ext uri="{FF2B5EF4-FFF2-40B4-BE49-F238E27FC236}">
                    <a16:creationId xmlns:a16="http://schemas.microsoft.com/office/drawing/2014/main" id="{6A9EFE27-7E08-4191-8151-B97BEB81A2D2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4" name="타원 53">
                <a:extLst>
                  <a:ext uri="{FF2B5EF4-FFF2-40B4-BE49-F238E27FC236}">
                    <a16:creationId xmlns:a16="http://schemas.microsoft.com/office/drawing/2014/main" id="{E79F96E2-E30C-4C27-8CA7-7EEE1CD71742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55" name="타원 54">
              <a:extLst>
                <a:ext uri="{FF2B5EF4-FFF2-40B4-BE49-F238E27FC236}">
                  <a16:creationId xmlns:a16="http://schemas.microsoft.com/office/drawing/2014/main" id="{792995AA-7455-496C-BEB8-E8C3CF12234F}"/>
                </a:ext>
              </a:extLst>
            </p:cNvPr>
            <p:cNvSpPr/>
            <p:nvPr/>
          </p:nvSpPr>
          <p:spPr>
            <a:xfrm>
              <a:off x="10474458" y="2793355"/>
              <a:ext cx="245440" cy="30502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A8EF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6" name="타원 55">
              <a:extLst>
                <a:ext uri="{FF2B5EF4-FFF2-40B4-BE49-F238E27FC236}">
                  <a16:creationId xmlns:a16="http://schemas.microsoft.com/office/drawing/2014/main" id="{B5AEB911-77AD-4631-84A6-8BE2FA705112}"/>
                </a:ext>
              </a:extLst>
            </p:cNvPr>
            <p:cNvSpPr/>
            <p:nvPr/>
          </p:nvSpPr>
          <p:spPr>
            <a:xfrm>
              <a:off x="2179823" y="2790877"/>
              <a:ext cx="236444" cy="305023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A8EF2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57" name="그룹 56">
              <a:extLst>
                <a:ext uri="{FF2B5EF4-FFF2-40B4-BE49-F238E27FC236}">
                  <a16:creationId xmlns:a16="http://schemas.microsoft.com/office/drawing/2014/main" id="{6910A5F8-3DCB-4EEF-B520-858F81E24C7E}"/>
                </a:ext>
              </a:extLst>
            </p:cNvPr>
            <p:cNvGrpSpPr/>
            <p:nvPr/>
          </p:nvGrpSpPr>
          <p:grpSpPr>
            <a:xfrm>
              <a:off x="3927757" y="3254828"/>
              <a:ext cx="60960" cy="312599"/>
              <a:chOff x="4691239" y="3429000"/>
              <a:chExt cx="60960" cy="251536"/>
            </a:xfrm>
          </p:grpSpPr>
          <p:sp>
            <p:nvSpPr>
              <p:cNvPr id="58" name="타원 57">
                <a:extLst>
                  <a:ext uri="{FF2B5EF4-FFF2-40B4-BE49-F238E27FC236}">
                    <a16:creationId xmlns:a16="http://schemas.microsoft.com/office/drawing/2014/main" id="{F070F084-8A74-46AB-9C4C-5B12F56612DE}"/>
                  </a:ext>
                </a:extLst>
              </p:cNvPr>
              <p:cNvSpPr/>
              <p:nvPr/>
            </p:nvSpPr>
            <p:spPr>
              <a:xfrm>
                <a:off x="4691239" y="3429000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7A3B2816-D268-4298-B5D4-918B7B81A8E3}"/>
                  </a:ext>
                </a:extLst>
              </p:cNvPr>
              <p:cNvSpPr/>
              <p:nvPr/>
            </p:nvSpPr>
            <p:spPr>
              <a:xfrm>
                <a:off x="4691239" y="3524288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타원 59">
                <a:extLst>
                  <a:ext uri="{FF2B5EF4-FFF2-40B4-BE49-F238E27FC236}">
                    <a16:creationId xmlns:a16="http://schemas.microsoft.com/office/drawing/2014/main" id="{2C584AE0-7C1B-42F9-94F9-8540A03B4AE5}"/>
                  </a:ext>
                </a:extLst>
              </p:cNvPr>
              <p:cNvSpPr/>
              <p:nvPr/>
            </p:nvSpPr>
            <p:spPr>
              <a:xfrm>
                <a:off x="4691239" y="3619576"/>
                <a:ext cx="60960" cy="60960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39921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106F67-8E95-4AB7-9D5A-D3D382329C2E}"/>
              </a:ext>
            </a:extLst>
          </p:cNvPr>
          <p:cNvSpPr txBox="1"/>
          <p:nvPr/>
        </p:nvSpPr>
        <p:spPr>
          <a:xfrm>
            <a:off x="549686" y="1881684"/>
            <a:ext cx="270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latin typeface="+mn-ea"/>
              </a:rPr>
              <a:t>국제관광 선전 홍보 부문</a:t>
            </a:r>
            <a:endParaRPr lang="en-US" altLang="ko-KR" sz="1500" b="1" dirty="0">
              <a:solidFill>
                <a:srgbClr val="8A5DE5"/>
              </a:solidFill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2CE10-DD85-413E-AF11-1C31286A910A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FFCCF60-DB2A-414B-AE73-CEB115E823C8}"/>
              </a:ext>
            </a:extLst>
          </p:cNvPr>
          <p:cNvSpPr/>
          <p:nvPr/>
        </p:nvSpPr>
        <p:spPr>
          <a:xfrm>
            <a:off x="1340733" y="2404332"/>
            <a:ext cx="9791539" cy="3677686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해외관광선전사무소는 외래 관광객 유치 및 선전활동 수행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 관광 진흥회는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후지산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및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신칸센의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사진을 결합하여 광고 소재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여행업자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숙박업자 등 주요 관광 관련 업자들로 구성된 일본 관광 사절단을 조직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 세미나 개최 및 정보활동 수행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선전 홍보 효과를 고양하기 위해 영화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사진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비디오 등의 시청각자료 제작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국제회의 운영에 관한 자문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해외 국제회의 교역 전 참가 및 세미나 개최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언론기간에 대한 국제회의 관련 정보기사 제공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910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12</a:t>
            </a:fld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106F67-8E95-4AB7-9D5A-D3D382329C2E}"/>
              </a:ext>
            </a:extLst>
          </p:cNvPr>
          <p:cNvSpPr txBox="1"/>
          <p:nvPr/>
        </p:nvSpPr>
        <p:spPr>
          <a:xfrm>
            <a:off x="549685" y="1881684"/>
            <a:ext cx="270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latin typeface="+mn-ea"/>
              </a:rPr>
              <a:t>관광시설의 질적 수준 향상</a:t>
            </a:r>
            <a:endParaRPr lang="en-US" altLang="ko-KR" sz="1500" b="1" dirty="0">
              <a:solidFill>
                <a:srgbClr val="8A5DE5"/>
              </a:solidFill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2CE10-DD85-413E-AF11-1C31286A910A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FFCCF60-DB2A-414B-AE73-CEB115E823C8}"/>
              </a:ext>
            </a:extLst>
          </p:cNvPr>
          <p:cNvSpPr/>
          <p:nvPr/>
        </p:nvSpPr>
        <p:spPr>
          <a:xfrm>
            <a:off x="1340733" y="2404332"/>
            <a:ext cx="9791539" cy="3677686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국제공항의 렌터카 시설을 확충하여 외국인에 대한 자동차여행의 용이화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관광시설과 교통기관의 요금을 할인해 주는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컬쳐카드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도입 촉진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호텔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여관 등의 숙박시설에 대한 등록 기준을 외래 관광객의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거주국별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구성과 특성의 다양화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지방 공공단체의 관광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레크레이션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지구 개발 조성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 관광 모텔 지구 정비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 </a:t>
            </a:r>
            <a:r>
              <a:rPr lang="ko-KR" altLang="en-US" b="1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교류촌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 정비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7414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106F67-8E95-4AB7-9D5A-D3D382329C2E}"/>
              </a:ext>
            </a:extLst>
          </p:cNvPr>
          <p:cNvSpPr txBox="1"/>
          <p:nvPr/>
        </p:nvSpPr>
        <p:spPr>
          <a:xfrm>
            <a:off x="549685" y="1881684"/>
            <a:ext cx="270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latin typeface="+mn-ea"/>
              </a:rPr>
              <a:t>관광서비스의 수준 향상</a:t>
            </a:r>
            <a:endParaRPr lang="en-US" altLang="ko-KR" sz="1500" b="1" dirty="0">
              <a:solidFill>
                <a:srgbClr val="8A5DE5"/>
              </a:solidFill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2CE10-DD85-413E-AF11-1C31286A910A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FFCCF60-DB2A-414B-AE73-CEB115E823C8}"/>
              </a:ext>
            </a:extLst>
          </p:cNvPr>
          <p:cNvSpPr/>
          <p:nvPr/>
        </p:nvSpPr>
        <p:spPr>
          <a:xfrm>
            <a:off x="1340733" y="2404332"/>
            <a:ext cx="9791539" cy="3677686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5000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관광정보안내소의 네트워크를 추진함과 동시에 안내원 연수 등을 통한 기능 강화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명예통역안내원의 연수와 질적 향상 도모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도로지도와 도로표지판의 외래어 표기 재정비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외래관광객 수용태세 개선을 위한 세미나 개최 및 접객 매뉴얼 작성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종사원 양성기관의 설립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저렴한 숙박시설을 소개하는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웰컴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인 예약센터 확충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출입국 수속의 원활화 및 신속화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 친선 및 상호 이해증진을 위한 홈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비지트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제도 홍보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2335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106F67-8E95-4AB7-9D5A-D3D382329C2E}"/>
              </a:ext>
            </a:extLst>
          </p:cNvPr>
          <p:cNvSpPr txBox="1"/>
          <p:nvPr/>
        </p:nvSpPr>
        <p:spPr>
          <a:xfrm>
            <a:off x="549686" y="1881685"/>
            <a:ext cx="21507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latin typeface="+mn-ea"/>
              </a:rPr>
              <a:t>비자정책</a:t>
            </a:r>
            <a:endParaRPr lang="en-US" altLang="ko-KR" sz="1500" b="1" dirty="0">
              <a:solidFill>
                <a:srgbClr val="8A5DE5"/>
              </a:solidFill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B2CE10-DD85-413E-AF11-1C31286A910A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FFCCF60-DB2A-414B-AE73-CEB115E823C8}"/>
              </a:ext>
            </a:extLst>
          </p:cNvPr>
          <p:cNvSpPr/>
          <p:nvPr/>
        </p:nvSpPr>
        <p:spPr>
          <a:xfrm>
            <a:off x="881237" y="2541162"/>
            <a:ext cx="4615686" cy="2594860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b="1" dirty="0" err="1"/>
              <a:t>비자란</a:t>
            </a:r>
            <a:r>
              <a:rPr lang="en-US" altLang="ko-KR" b="1" dirty="0"/>
              <a:t>?</a:t>
            </a:r>
          </a:p>
          <a:p>
            <a:pPr marL="285750" indent="-285750" algn="ctr">
              <a:buFontTx/>
              <a:buChar char="-"/>
            </a:pPr>
            <a:r>
              <a:rPr lang="ko-KR" altLang="en-US" b="1" dirty="0"/>
              <a:t>출입국 관리 및 난민 인정 법에 의거하여</a:t>
            </a:r>
            <a:r>
              <a:rPr lang="en-US" altLang="ko-KR" b="1" dirty="0"/>
              <a:t>, </a:t>
            </a:r>
            <a:r>
              <a:rPr lang="ko-KR" altLang="en-US" b="1" dirty="0"/>
              <a:t>일본을 방문하는 모든 사람은 일본 재외공관에서 비자</a:t>
            </a:r>
            <a:r>
              <a:rPr lang="en-US" altLang="ko-KR" b="1" dirty="0"/>
              <a:t>(</a:t>
            </a:r>
            <a:r>
              <a:rPr lang="ko-KR" altLang="en-US" b="1" dirty="0"/>
              <a:t>사증</a:t>
            </a:r>
            <a:r>
              <a:rPr lang="en-US" altLang="ko-KR" b="1" dirty="0"/>
              <a:t>)</a:t>
            </a:r>
            <a:r>
              <a:rPr lang="ko-KR" altLang="en-US" b="1" dirty="0"/>
              <a:t>를 발급받아 소지</a:t>
            </a:r>
            <a:endParaRPr lang="en-US" altLang="ko-KR" b="1" dirty="0"/>
          </a:p>
          <a:p>
            <a:pPr marL="285750" indent="-285750" algn="ctr">
              <a:buFontTx/>
              <a:buChar char="-"/>
            </a:pPr>
            <a:endParaRPr lang="en-US" altLang="ko-KR" b="1" dirty="0"/>
          </a:p>
          <a:p>
            <a:pPr algn="ctr"/>
            <a:r>
              <a:rPr lang="en-US" altLang="ko-KR" b="1" dirty="0"/>
              <a:t>- </a:t>
            </a:r>
            <a:r>
              <a:rPr lang="ko-KR" altLang="en-US" b="1" dirty="0">
                <a:solidFill>
                  <a:srgbClr val="FF0000"/>
                </a:solidFill>
              </a:rPr>
              <a:t>다만</a:t>
            </a:r>
            <a:r>
              <a:rPr lang="en-US" altLang="ko-KR" b="1" dirty="0">
                <a:solidFill>
                  <a:srgbClr val="FF0000"/>
                </a:solidFill>
              </a:rPr>
              <a:t>,</a:t>
            </a:r>
            <a:r>
              <a:rPr lang="en-US" altLang="ko-KR" b="1" dirty="0"/>
              <a:t> </a:t>
            </a:r>
            <a:r>
              <a:rPr lang="ko-KR" altLang="en-US" b="1" dirty="0"/>
              <a:t>대한민국을 비롯한 일부 국가에 대해서는 특정 기간에 한하여 비자발급을 면제</a:t>
            </a:r>
            <a:endParaRPr lang="en-US" altLang="ko-KR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0E5C19-BDA6-43A4-A8DE-811CE83D4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9394" y="2743129"/>
            <a:ext cx="1174693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D3D662A0-F747-43EA-8533-0698A0459E5B}"/>
              </a:ext>
            </a:extLst>
          </p:cNvPr>
          <p:cNvGrpSpPr/>
          <p:nvPr/>
        </p:nvGrpSpPr>
        <p:grpSpPr>
          <a:xfrm>
            <a:off x="1087662" y="1682203"/>
            <a:ext cx="10297682" cy="4393857"/>
            <a:chOff x="1854439" y="1682203"/>
            <a:chExt cx="8182950" cy="4466564"/>
          </a:xfrm>
        </p:grpSpPr>
        <p:pic>
          <p:nvPicPr>
            <p:cNvPr id="4097" name="_x275650528">
              <a:extLst>
                <a:ext uri="{FF2B5EF4-FFF2-40B4-BE49-F238E27FC236}">
                  <a16:creationId xmlns:a16="http://schemas.microsoft.com/office/drawing/2014/main" id="{BFD95EE6-27E4-4A8B-B80D-85133EF61B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4439" y="1682203"/>
              <a:ext cx="8182950" cy="37272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0402B2B-DDEE-4DD7-ACA2-3F800AE637AB}"/>
                </a:ext>
              </a:extLst>
            </p:cNvPr>
            <p:cNvSpPr txBox="1"/>
            <p:nvPr/>
          </p:nvSpPr>
          <p:spPr>
            <a:xfrm>
              <a:off x="2351314" y="5502436"/>
              <a:ext cx="76387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일본의 단기체류 비자 </a:t>
              </a:r>
              <a:r>
                <a:rPr lang="ko-KR" altLang="en-US" dirty="0" err="1"/>
                <a:t>면제국</a:t>
              </a:r>
              <a:r>
                <a:rPr lang="ko-KR" altLang="en-US" dirty="0"/>
                <a:t> 현황</a:t>
              </a:r>
              <a:r>
                <a:rPr lang="en-US" altLang="ko-KR" dirty="0"/>
                <a:t>. </a:t>
              </a:r>
              <a:r>
                <a:rPr lang="ko-KR" altLang="en-US" dirty="0"/>
                <a:t>녹색이 </a:t>
              </a:r>
              <a:r>
                <a:rPr lang="ko-KR" altLang="en-US" dirty="0" err="1"/>
                <a:t>면제국</a:t>
              </a:r>
              <a:r>
                <a:rPr lang="en-US" altLang="ko-KR" dirty="0"/>
                <a:t>, </a:t>
              </a:r>
              <a:r>
                <a:rPr lang="ko-KR" altLang="en-US" dirty="0"/>
                <a:t>회색은 </a:t>
              </a:r>
              <a:r>
                <a:rPr lang="ko-KR" altLang="en-US" dirty="0" err="1"/>
                <a:t>비면제국이며</a:t>
              </a:r>
              <a:r>
                <a:rPr lang="ko-KR" altLang="en-US" dirty="0"/>
                <a:t> 진한 초록색일수록 체류기간이 길다</a:t>
              </a:r>
              <a:r>
                <a:rPr lang="en-US" altLang="ko-KR" dirty="0"/>
                <a:t>.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893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15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90388F-FF67-4969-AE48-DE11ADF881E6}"/>
              </a:ext>
            </a:extLst>
          </p:cNvPr>
          <p:cNvSpPr txBox="1"/>
          <p:nvPr/>
        </p:nvSpPr>
        <p:spPr>
          <a:xfrm>
            <a:off x="549686" y="1881685"/>
            <a:ext cx="21507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 err="1">
                <a:latin typeface="+mn-ea"/>
              </a:rPr>
              <a:t>아베노믹스</a:t>
            </a:r>
            <a:endParaRPr lang="en-US" altLang="ko-KR" sz="1500" b="1" dirty="0">
              <a:latin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73AB07-D3AD-4611-B597-DEDEC529D94A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9B9FA0C0-3C80-4CEA-9E1C-F24783265250}"/>
              </a:ext>
            </a:extLst>
          </p:cNvPr>
          <p:cNvGrpSpPr/>
          <p:nvPr/>
        </p:nvGrpSpPr>
        <p:grpSpPr>
          <a:xfrm>
            <a:off x="549686" y="2404332"/>
            <a:ext cx="10897253" cy="3389530"/>
            <a:chOff x="549686" y="2404332"/>
            <a:chExt cx="10897253" cy="3389530"/>
          </a:xfrm>
        </p:grpSpPr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B2A07B21-92A6-4103-AAF7-828099447217}"/>
                </a:ext>
              </a:extLst>
            </p:cNvPr>
            <p:cNvSpPr/>
            <p:nvPr/>
          </p:nvSpPr>
          <p:spPr>
            <a:xfrm>
              <a:off x="549686" y="2404332"/>
              <a:ext cx="10897253" cy="3389530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4A8EF2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+mn-ea"/>
              </a:endParaRPr>
            </a:p>
          </p:txBody>
        </p:sp>
        <p:grpSp>
          <p:nvGrpSpPr>
            <p:cNvPr id="31" name="그룹 30">
              <a:extLst>
                <a:ext uri="{FF2B5EF4-FFF2-40B4-BE49-F238E27FC236}">
                  <a16:creationId xmlns:a16="http://schemas.microsoft.com/office/drawing/2014/main" id="{76848B69-6BA5-437D-B061-BEB427611B27}"/>
                </a:ext>
              </a:extLst>
            </p:cNvPr>
            <p:cNvGrpSpPr/>
            <p:nvPr/>
          </p:nvGrpSpPr>
          <p:grpSpPr>
            <a:xfrm>
              <a:off x="5287329" y="2506231"/>
              <a:ext cx="5744172" cy="3287631"/>
              <a:chOff x="6589315" y="2031354"/>
              <a:chExt cx="4950015" cy="328763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7FA685D7-4FC1-44A0-ADD3-CC3B68ABF448}"/>
                  </a:ext>
                </a:extLst>
              </p:cNvPr>
              <p:cNvGrpSpPr/>
              <p:nvPr/>
            </p:nvGrpSpPr>
            <p:grpSpPr>
              <a:xfrm>
                <a:off x="6589315" y="2551785"/>
                <a:ext cx="4950015" cy="2767200"/>
                <a:chOff x="4482219" y="1458480"/>
                <a:chExt cx="4950015" cy="2767200"/>
              </a:xfrm>
            </p:grpSpPr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3D956AF-56CD-4E3A-9311-1457C990A381}"/>
                    </a:ext>
                  </a:extLst>
                </p:cNvPr>
                <p:cNvSpPr txBox="1"/>
                <p:nvPr/>
              </p:nvSpPr>
              <p:spPr>
                <a:xfrm>
                  <a:off x="4482219" y="1458480"/>
                  <a:ext cx="4800929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‘2~3%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의 인플레이션 목표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, 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무제한 금융완화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, 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마이너스 금리 정책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’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을 통해 일본 경제를 장기침체에서 탈피 시키겠다는 아베 총리의 경제정책을 뜻함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.</a:t>
                  </a:r>
                </a:p>
                <a:p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디플레이션과 엔고 탈출을 위해 윤전기를 돌려 화폐를 무제한 찍어내는 등 모든 정책 수단을 동원하겠다는 것이 주 내용</a:t>
                  </a:r>
                  <a:endParaRPr lang="en-US" altLang="ko-KR" sz="1500" b="1" dirty="0">
                    <a:solidFill>
                      <a:schemeClr val="bg1"/>
                    </a:solidFill>
                    <a:latin typeface="+mn-ea"/>
                  </a:endParaRPr>
                </a:p>
              </p:txBody>
            </p:sp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013ABDE6-3E35-491C-ADCD-6B41137308C7}"/>
                    </a:ext>
                  </a:extLst>
                </p:cNvPr>
                <p:cNvSpPr txBox="1"/>
                <p:nvPr/>
              </p:nvSpPr>
              <p:spPr>
                <a:xfrm>
                  <a:off x="4482219" y="2979185"/>
                  <a:ext cx="4950015" cy="12464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2013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년 외래관광객 유치로 내수를 살린다는 이른바 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‘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관광입국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’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을 선택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.</a:t>
                  </a:r>
                </a:p>
                <a:p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2015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년 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‘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일본 관광비전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’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을 수립했고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, 2020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년 외국인 관광객 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4000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만 명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, 2030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년에는 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6000</a:t>
                  </a:r>
                  <a:r>
                    <a:rPr lang="ko-KR" altLang="en-US" sz="1500" b="1" dirty="0">
                      <a:solidFill>
                        <a:schemeClr val="bg1"/>
                      </a:solidFill>
                      <a:latin typeface="+mn-ea"/>
                    </a:rPr>
                    <a:t>만 명을 유치하기 위한 목표를 세움</a:t>
                  </a:r>
                  <a:r>
                    <a:rPr lang="en-US" altLang="ko-KR" sz="1500" b="1" dirty="0">
                      <a:solidFill>
                        <a:schemeClr val="bg1"/>
                      </a:solidFill>
                      <a:latin typeface="+mn-ea"/>
                    </a:rPr>
                    <a:t>.</a:t>
                  </a:r>
                </a:p>
                <a:p>
                  <a:endParaRPr lang="en-US" altLang="ko-KR" sz="1500" dirty="0">
                    <a:latin typeface="+mn-ea"/>
                  </a:endParaRPr>
                </a:p>
              </p:txBody>
            </p:sp>
          </p:grp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4061B60-627F-42A3-8F7B-6F7F49B247EA}"/>
                  </a:ext>
                </a:extLst>
              </p:cNvPr>
              <p:cNvSpPr txBox="1"/>
              <p:nvPr/>
            </p:nvSpPr>
            <p:spPr>
              <a:xfrm>
                <a:off x="6589315" y="2031354"/>
                <a:ext cx="4950015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500" b="1" dirty="0" err="1">
                    <a:solidFill>
                      <a:srgbClr val="FF0000"/>
                    </a:solidFill>
                    <a:latin typeface="+mj-ea"/>
                    <a:ea typeface="+mj-ea"/>
                  </a:rPr>
                  <a:t>아베노믹스란</a:t>
                </a:r>
                <a:endParaRPr lang="en-US" altLang="ko-KR" sz="2500" b="1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</p:grpSp>
        <p:pic>
          <p:nvPicPr>
            <p:cNvPr id="12290" name="Picture 2">
              <a:extLst>
                <a:ext uri="{FF2B5EF4-FFF2-40B4-BE49-F238E27FC236}">
                  <a16:creationId xmlns:a16="http://schemas.microsoft.com/office/drawing/2014/main" id="{C82A04F9-7E7F-420F-85A1-21DB3F93CB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5061" y="2688585"/>
              <a:ext cx="3958037" cy="2821024"/>
            </a:xfrm>
            <a:prstGeom prst="rect">
              <a:avLst/>
            </a:prstGeom>
            <a:noFill/>
            <a:effectLst>
              <a:softEdge rad="3175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4347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4C3A4D-44B1-4F93-873C-10C58AB28BA9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3C18CB-371F-42D4-ACCB-71C8032E277C}"/>
              </a:ext>
            </a:extLst>
          </p:cNvPr>
          <p:cNvSpPr txBox="1"/>
          <p:nvPr/>
        </p:nvSpPr>
        <p:spPr>
          <a:xfrm>
            <a:off x="549686" y="1881685"/>
            <a:ext cx="21507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>
                <a:latin typeface="+mn-ea"/>
              </a:rPr>
              <a:t>지역관광 진흥정책</a:t>
            </a:r>
            <a:endParaRPr lang="en-US" altLang="ko-KR" sz="1500" b="1" dirty="0">
              <a:latin typeface="+mn-ea"/>
            </a:endParaRPr>
          </a:p>
        </p:txBody>
      </p:sp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D00D9118-B1E2-412F-A817-23CA0CA25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665367"/>
              </p:ext>
            </p:extLst>
          </p:nvPr>
        </p:nvGraphicFramePr>
        <p:xfrm>
          <a:off x="5712903" y="2331847"/>
          <a:ext cx="5878867" cy="3684171"/>
        </p:xfrm>
        <a:graphic>
          <a:graphicData uri="http://schemas.openxmlformats.org/drawingml/2006/table">
            <a:tbl>
              <a:tblPr/>
              <a:tblGrid>
                <a:gridCol w="968180">
                  <a:extLst>
                    <a:ext uri="{9D8B030D-6E8A-4147-A177-3AD203B41FA5}">
                      <a16:colId xmlns:a16="http://schemas.microsoft.com/office/drawing/2014/main" val="3132765023"/>
                    </a:ext>
                  </a:extLst>
                </a:gridCol>
                <a:gridCol w="3228668">
                  <a:extLst>
                    <a:ext uri="{9D8B030D-6E8A-4147-A177-3AD203B41FA5}">
                      <a16:colId xmlns:a16="http://schemas.microsoft.com/office/drawing/2014/main" val="2763024205"/>
                    </a:ext>
                  </a:extLst>
                </a:gridCol>
                <a:gridCol w="1682019">
                  <a:extLst>
                    <a:ext uri="{9D8B030D-6E8A-4147-A177-3AD203B41FA5}">
                      <a16:colId xmlns:a16="http://schemas.microsoft.com/office/drawing/2014/main" val="4049818652"/>
                    </a:ext>
                  </a:extLst>
                </a:gridCol>
              </a:tblGrid>
              <a:tr h="271088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구분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추진방향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비고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4462352"/>
                  </a:ext>
                </a:extLst>
              </a:tr>
              <a:tr h="193860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관광권</a:t>
                      </a:r>
                      <a:r>
                        <a:rPr lang="ko-KR" altLang="en-US" sz="11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정비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- 2008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년에 제정된 「</a:t>
                      </a: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정비에 의한 관광 여객의 방문 및 체류 촉진에 관한 법률」</a:t>
                      </a: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관광권정비법</a:t>
                      </a: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에 따라 각종 법류의 특례 등에 의해 “</a:t>
                      </a:r>
                      <a:r>
                        <a:rPr lang="ko-KR" altLang="en-US" sz="13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관광권”의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형성을 지원하고 국제 경쟁력과 매력이 있는 관광 지역 만들기 제도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부처별 정책을 하나의 제도로 통합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지역 관광정비를 통한 질적 성장 도모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182967"/>
                  </a:ext>
                </a:extLst>
              </a:tr>
              <a:tr h="147448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광역 관광 주유 루트 형성 촉진사업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여러 도시에 걸쳐 테마와 스토리를 가진 매력적인 관광지를 네트워크화 하여 외국인 여행자의 체류 기간 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평균 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6~ 7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일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에 맞는 일본 방문에 대한 강한 동기 부여 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"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광역 관광 주유 루트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"(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굵직한 「관광 동선 </a:t>
                      </a:r>
                      <a:r>
                        <a:rPr lang="en-US" altLang="ko-KR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')</a:t>
                      </a:r>
                      <a:r>
                        <a:rPr lang="ko-KR" altLang="en-US" sz="1300" kern="0" spc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의 형성을 촉진하고 해외에 적극적으로 홍보</a:t>
                      </a:r>
                      <a:endParaRPr lang="ko-KR" altLang="en-US" sz="1100" kern="0" spc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광역 및 지역 간 협력 유도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3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해외 시장 목표</a:t>
                      </a:r>
                      <a:endParaRPr lang="ko-KR" altLang="en-US" sz="11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71468" marR="71468" marT="19759" marB="197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45766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838E8DC-33CC-457B-A914-484DF2D2B83C}"/>
              </a:ext>
            </a:extLst>
          </p:cNvPr>
          <p:cNvSpPr txBox="1"/>
          <p:nvPr/>
        </p:nvSpPr>
        <p:spPr>
          <a:xfrm>
            <a:off x="6587558" y="1840096"/>
            <a:ext cx="4129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&lt;</a:t>
            </a:r>
            <a:r>
              <a:rPr lang="ko-KR" altLang="en-US" b="1" dirty="0"/>
              <a:t>일본 관광 지역 만들기의 정책 구조</a:t>
            </a:r>
            <a:r>
              <a:rPr lang="en-US" altLang="ko-KR" b="1" dirty="0"/>
              <a:t>&gt;</a:t>
            </a:r>
            <a:endParaRPr lang="ko-KR" alt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E03470-3091-4E30-BCF2-F09BFCD90092}"/>
              </a:ext>
            </a:extLst>
          </p:cNvPr>
          <p:cNvSpPr txBox="1"/>
          <p:nvPr/>
        </p:nvSpPr>
        <p:spPr>
          <a:xfrm>
            <a:off x="881237" y="3069150"/>
            <a:ext cx="45928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○ 일본관광정책의 지역관광 진흥 정책</a:t>
            </a:r>
            <a:r>
              <a:rPr lang="en-US" altLang="ko-KR" dirty="0"/>
              <a:t>(</a:t>
            </a:r>
            <a:r>
              <a:rPr lang="ko-KR" altLang="en-US" dirty="0"/>
              <a:t>일명 ‘관광 지역 만들기’</a:t>
            </a:r>
            <a:r>
              <a:rPr lang="en-US" altLang="ko-KR" dirty="0"/>
              <a:t>)</a:t>
            </a:r>
            <a:r>
              <a:rPr lang="ko-KR" altLang="en-US" dirty="0"/>
              <a:t>은 대표적으로 두 가지 정책으로 구분할 수 있음</a:t>
            </a:r>
            <a:endParaRPr lang="en-US" altLang="ko-KR" dirty="0"/>
          </a:p>
          <a:p>
            <a:pPr fontAlgn="base"/>
            <a:endParaRPr lang="ko-KR" altLang="en-US" dirty="0"/>
          </a:p>
          <a:p>
            <a:pPr fontAlgn="base"/>
            <a:r>
              <a:rPr lang="ko-KR" altLang="en-US" dirty="0"/>
              <a:t>○ 지역의 기존에 관광자원을 정비하기 위한 </a:t>
            </a:r>
            <a:r>
              <a:rPr lang="ko-KR" altLang="en-US" dirty="0" err="1"/>
              <a:t>관광권</a:t>
            </a:r>
            <a:r>
              <a:rPr lang="ko-KR" altLang="en-US" dirty="0"/>
              <a:t> 정비제도와 광역관광주유루트 형성 촉진 사업으로 구분할 수 있음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602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B4C3A4D-44B1-4F93-873C-10C58AB28BA9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사례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3C18CB-371F-42D4-ACCB-71C8032E277C}"/>
              </a:ext>
            </a:extLst>
          </p:cNvPr>
          <p:cNvSpPr txBox="1"/>
          <p:nvPr/>
        </p:nvSpPr>
        <p:spPr>
          <a:xfrm>
            <a:off x="549686" y="1881685"/>
            <a:ext cx="21507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500" b="1" dirty="0" err="1">
                <a:latin typeface="+mn-ea"/>
              </a:rPr>
              <a:t>관광권</a:t>
            </a:r>
            <a:r>
              <a:rPr lang="ko-KR" altLang="en-US" sz="1500" b="1" dirty="0">
                <a:latin typeface="+mn-ea"/>
              </a:rPr>
              <a:t> 정비 특례 제도</a:t>
            </a:r>
            <a:endParaRPr lang="en-US" altLang="ko-KR" sz="1500" b="1" dirty="0"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38E8DC-33CC-457B-A914-484DF2D2B83C}"/>
              </a:ext>
            </a:extLst>
          </p:cNvPr>
          <p:cNvSpPr txBox="1"/>
          <p:nvPr/>
        </p:nvSpPr>
        <p:spPr>
          <a:xfrm>
            <a:off x="5566229" y="1840096"/>
            <a:ext cx="3802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&lt;</a:t>
            </a:r>
            <a:r>
              <a:rPr lang="ko-KR" altLang="en-US" b="1" dirty="0"/>
              <a:t>일본 </a:t>
            </a:r>
            <a:r>
              <a:rPr lang="ko-KR" altLang="en-US" b="1" dirty="0" err="1"/>
              <a:t>관광권</a:t>
            </a:r>
            <a:r>
              <a:rPr lang="ko-KR" altLang="en-US" b="1" dirty="0"/>
              <a:t> 정비 특례 제도</a:t>
            </a:r>
            <a:r>
              <a:rPr lang="en-US" altLang="ko-KR" b="1" dirty="0"/>
              <a:t>&gt;</a:t>
            </a:r>
            <a:endParaRPr lang="ko-KR" altLang="en-US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E03470-3091-4E30-BCF2-F09BFCD90092}"/>
              </a:ext>
            </a:extLst>
          </p:cNvPr>
          <p:cNvSpPr txBox="1"/>
          <p:nvPr/>
        </p:nvSpPr>
        <p:spPr>
          <a:xfrm>
            <a:off x="879064" y="2410506"/>
            <a:ext cx="45928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dirty="0"/>
              <a:t>○ </a:t>
            </a:r>
            <a:r>
              <a:rPr lang="ko-KR" altLang="en-US" dirty="0" err="1"/>
              <a:t>관광권이란</a:t>
            </a:r>
            <a:r>
              <a:rPr lang="ko-KR" altLang="en-US" dirty="0"/>
              <a:t> 자연</a:t>
            </a:r>
            <a:r>
              <a:rPr lang="en-US" altLang="ko-KR" dirty="0"/>
              <a:t>·</a:t>
            </a:r>
            <a:r>
              <a:rPr lang="ko-KR" altLang="en-US" dirty="0"/>
              <a:t>역사</a:t>
            </a:r>
            <a:r>
              <a:rPr lang="en-US" altLang="ko-KR" dirty="0"/>
              <a:t>·</a:t>
            </a:r>
            <a:r>
              <a:rPr lang="ko-KR" altLang="en-US" dirty="0"/>
              <a:t>문화 등에서 밀접한 관계가 있는 관광지를 통합한 지역이며</a:t>
            </a:r>
            <a:r>
              <a:rPr lang="en-US" altLang="ko-KR" dirty="0"/>
              <a:t>, </a:t>
            </a:r>
            <a:r>
              <a:rPr lang="ko-KR" altLang="en-US" dirty="0"/>
              <a:t>지역 내의 관계자가 연계하여 지역의 다양한 관광 자원을 활용하여 관광객이 숙박</a:t>
            </a:r>
            <a:r>
              <a:rPr lang="en-US" altLang="ko-KR" dirty="0"/>
              <a:t>·</a:t>
            </a:r>
            <a:r>
              <a:rPr lang="ko-KR" altLang="en-US" dirty="0"/>
              <a:t>주유 할 수 있는 매력 있는 관광 지역 만들기를 추진함</a:t>
            </a:r>
            <a:endParaRPr lang="en-US" altLang="ko-KR" dirty="0"/>
          </a:p>
          <a:p>
            <a:pPr fontAlgn="base"/>
            <a:endParaRPr lang="ko-KR" altLang="en-US" dirty="0"/>
          </a:p>
          <a:p>
            <a:pPr fontAlgn="base"/>
            <a:r>
              <a:rPr lang="ko-KR" altLang="en-US" dirty="0"/>
              <a:t>○ </a:t>
            </a:r>
            <a:r>
              <a:rPr lang="ko-KR" altLang="en-US" dirty="0" err="1"/>
              <a:t>관광권</a:t>
            </a:r>
            <a:r>
              <a:rPr lang="ko-KR" altLang="en-US" dirty="0"/>
              <a:t> 정비 특례 제도는 </a:t>
            </a:r>
            <a:r>
              <a:rPr lang="ko-KR" altLang="en-US" dirty="0" err="1"/>
              <a:t>여행업법</a:t>
            </a:r>
            <a:r>
              <a:rPr lang="en-US" altLang="ko-KR" dirty="0"/>
              <a:t>, </a:t>
            </a:r>
            <a:r>
              <a:rPr lang="ko-KR" altLang="en-US" dirty="0" err="1"/>
              <a:t>농산어촌활성화제도</a:t>
            </a:r>
            <a:r>
              <a:rPr lang="en-US" altLang="ko-KR" dirty="0"/>
              <a:t>, </a:t>
            </a:r>
            <a:r>
              <a:rPr lang="ko-KR" altLang="en-US" dirty="0"/>
              <a:t>공동 교통선박권</a:t>
            </a:r>
            <a:r>
              <a:rPr lang="en-US" altLang="ko-KR" dirty="0"/>
              <a:t>, </a:t>
            </a:r>
            <a:r>
              <a:rPr lang="ko-KR" altLang="en-US" dirty="0"/>
              <a:t>호텔특례법</a:t>
            </a:r>
            <a:r>
              <a:rPr lang="en-US" altLang="ko-KR" dirty="0"/>
              <a:t>, </a:t>
            </a:r>
            <a:r>
              <a:rPr lang="ko-KR" altLang="en-US" dirty="0"/>
              <a:t>도로운송법</a:t>
            </a:r>
            <a:r>
              <a:rPr lang="en-US" altLang="ko-KR" dirty="0"/>
              <a:t>, </a:t>
            </a:r>
            <a:r>
              <a:rPr lang="ko-KR" altLang="en-US" dirty="0"/>
              <a:t>해상운송법 이상 </a:t>
            </a:r>
            <a:r>
              <a:rPr lang="en-US" altLang="ko-KR" dirty="0"/>
              <a:t>7</a:t>
            </a:r>
            <a:r>
              <a:rPr lang="ko-KR" altLang="en-US" dirty="0"/>
              <a:t>개 부문에 각 부처별 개별 지원제도를 통합하여 지원함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BAC31DB-D9BE-492D-BDC4-E752DA4D6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189433"/>
              </p:ext>
            </p:extLst>
          </p:nvPr>
        </p:nvGraphicFramePr>
        <p:xfrm>
          <a:off x="1837425" y="2246468"/>
          <a:ext cx="9941428" cy="3861793"/>
        </p:xfrm>
        <a:graphic>
          <a:graphicData uri="http://schemas.openxmlformats.org/drawingml/2006/table">
            <a:tbl>
              <a:tblPr/>
              <a:tblGrid>
                <a:gridCol w="2355384">
                  <a:extLst>
                    <a:ext uri="{9D8B030D-6E8A-4147-A177-3AD203B41FA5}">
                      <a16:colId xmlns:a16="http://schemas.microsoft.com/office/drawing/2014/main" val="1112158384"/>
                    </a:ext>
                  </a:extLst>
                </a:gridCol>
                <a:gridCol w="7586044">
                  <a:extLst>
                    <a:ext uri="{9D8B030D-6E8A-4147-A177-3AD203B41FA5}">
                      <a16:colId xmlns:a16="http://schemas.microsoft.com/office/drawing/2014/main" val="1943282897"/>
                    </a:ext>
                  </a:extLst>
                </a:gridCol>
              </a:tblGrid>
              <a:tr h="20487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특례 제도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주요 내용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610135"/>
                  </a:ext>
                </a:extLst>
              </a:tr>
              <a:tr h="52484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여행업법의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특례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국토 교통 대신의 인정을 받은 체류 촉진 지구 내 숙박업소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호텔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·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여관 등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가 관광 거리의 숙박의 여행에 대해 여행업자 대리업을 영위 할 수 있는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 거리 제한 여행사 대리업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경우에는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여행업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법의 필치 자격 인 여행 업무 취급 관리자 대신에 일정한 교육을 수료 한 사람을 관광 거리 제한 여행 업무 취급 관리자로 선임 할 수 있다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883264"/>
                  </a:ext>
                </a:extLst>
              </a:tr>
              <a:tr h="599914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농산어촌 활성화 프로젝트 지원 교부금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계획에 「지역간 교류의 거점이 되는 시설의 정비 등」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농산 어촌 교류 촉진 사업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에 관한 사항이 포함 된 경우에 당해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계획을 주무 대신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(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국토 교통 대신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·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농림수산부 장관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에 송부 한 경우에는 「농림 어촌의 활성화를 위한 정주 등 및 지역간 교류 촉진에 관한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법률」의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규정에 의한 활성화 계획의 제출이 있을 것으로 보아 교부금의 교부가 가능해진다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 (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교부율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: 1/2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이내를 기본으로 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)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659717"/>
                  </a:ext>
                </a:extLst>
              </a:tr>
              <a:tr h="37469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공통승차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선박권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여러 운송 사업자가 공동으로 할인 주유 티켓의 발행 등에 관한 사업에 대해 설명했다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작성하고 인증을 받은 경우 사업 내용 미리 국토 교통 대신에게 신고하여 도로 운송 법 및 철도 사업법 등 각 법률별로 필요한 신고를 한 것으로 간주된다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591321"/>
                  </a:ext>
                </a:extLst>
              </a:tr>
              <a:tr h="334211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인증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 안내소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사업자가 인증에 대한 정보 제공의 충실에 관한 관광 안내소의 운영에 기재 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작성하여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인증을받은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경우 「인증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안내소」의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명칭이 사용 가능하다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626857"/>
                  </a:ext>
                </a:extLst>
              </a:tr>
              <a:tr h="37469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국제 관광호텔 정비법의 특례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국제 관광 호텔 정비법 등록 호텔 또는 등록 여관 체크 아웃 시간 변경 등 숙박 여객 서비스 개선 향상에 관한 숙박 약관의 변경을 수반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만들고 인정을 받은 경우 국제 관광 호텔 정비법에 따른 신고를 한 것으로 간주된다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8614314"/>
                  </a:ext>
                </a:extLst>
              </a:tr>
              <a:tr h="374697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도로 운송법의 특례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버스 사업자가 관광 거리에서 노선 버스의 운행 계통 별 운행 횟수를 증가시키는 사업에 대해 설명했다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작성하여 인증을 받은 경우 도로 운송 법 위의인가 등이 필요하더라도 국토 교통 대신에게 지체없이 신고를 실시하면 좋은 것으로 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416624"/>
                  </a:ext>
                </a:extLst>
              </a:tr>
              <a:tr h="99404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함초롬바탕" panose="02030604000101010101" pitchFamily="18" charset="-127"/>
                          <a:ea typeface="함초롬바탕" panose="02030604000101010101" pitchFamily="18" charset="-127"/>
                        </a:rPr>
                        <a:t>해상 운송법의 특례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사업자가 여객 정원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12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명 이하의 수상 버스 나 유람선 등에 관한 사업에 대해 설명했다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작성하여 인증을 받은 경우에는 해상 운송 법상 필요한 신고를 한 것으로 간주된다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-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일반 여객 정기 항로 사업자가 운행 일정과 시간 등을 변경하여 운행 횟수를 증가시키는 사업에 대해 설명했다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관광권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 정비 실시 계획을 작성하여 인증을 받은 경우에는 해상 운송 법상 허용 등이 필요하더라도 국토 교통 대신에게 지체없이 신고를 실시하면 좋은 것으로 한다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se-nanumgothic"/>
                          <a:ea typeface="se-nanumgothic"/>
                        </a:rPr>
                        <a:t>.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함초롬바탕" panose="02030604000101010101" pitchFamily="18" charset="-127"/>
                      </a:endParaRPr>
                    </a:p>
                  </a:txBody>
                  <a:tcPr marL="28126" marR="28126" marT="7776" marB="7776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188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0060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관광동향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F056645B-948E-43D0-91ED-CCDCE330DB8F}"/>
              </a:ext>
            </a:extLst>
          </p:cNvPr>
          <p:cNvGrpSpPr/>
          <p:nvPr/>
        </p:nvGrpSpPr>
        <p:grpSpPr>
          <a:xfrm>
            <a:off x="474844" y="1740005"/>
            <a:ext cx="10897253" cy="4350244"/>
            <a:chOff x="474844" y="1740005"/>
            <a:chExt cx="10897253" cy="4350244"/>
          </a:xfrm>
        </p:grpSpPr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9766284F-E381-43B4-84F8-934AD0AF5BA7}"/>
                </a:ext>
              </a:extLst>
            </p:cNvPr>
            <p:cNvSpPr/>
            <p:nvPr/>
          </p:nvSpPr>
          <p:spPr>
            <a:xfrm>
              <a:off x="474844" y="1740005"/>
              <a:ext cx="10897253" cy="4350244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4A8EF2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+mn-ea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C84AC0-B2A2-4C7F-8C3F-4B9414743585}"/>
                </a:ext>
              </a:extLst>
            </p:cNvPr>
            <p:cNvSpPr txBox="1"/>
            <p:nvPr/>
          </p:nvSpPr>
          <p:spPr>
            <a:xfrm>
              <a:off x="6095999" y="2136005"/>
              <a:ext cx="4933881" cy="1477328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일본을 방문한 외국인 관광객</a:t>
              </a:r>
              <a:endParaRPr lang="en-US" altLang="ko-KR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2011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년 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662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만 명→</a:t>
              </a:r>
              <a:r>
                <a:rPr lang="en-US" altLang="ko-KR" b="1" u="sng" dirty="0">
                  <a:solidFill>
                    <a:schemeClr val="bg1"/>
                  </a:solidFill>
                  <a:latin typeface="+mn-ea"/>
                </a:rPr>
                <a:t>2017</a:t>
              </a:r>
              <a:r>
                <a:rPr lang="ko-KR" altLang="en-US" b="1" u="sng" dirty="0">
                  <a:solidFill>
                    <a:schemeClr val="bg1"/>
                  </a:solidFill>
                  <a:latin typeface="+mn-ea"/>
                </a:rPr>
                <a:t>년 </a:t>
              </a:r>
              <a:r>
                <a:rPr lang="en-US" altLang="ko-KR" b="1" u="sng" dirty="0">
                  <a:solidFill>
                    <a:schemeClr val="bg1"/>
                  </a:solidFill>
                  <a:latin typeface="+mn-ea"/>
                </a:rPr>
                <a:t>2404</a:t>
              </a:r>
              <a:r>
                <a:rPr lang="ko-KR" altLang="en-US" b="1" u="sng" dirty="0">
                  <a:solidFill>
                    <a:schemeClr val="bg1"/>
                  </a:solidFill>
                  <a:latin typeface="+mn-ea"/>
                </a:rPr>
                <a:t>만 명</a:t>
              </a:r>
              <a:endParaRPr lang="en-US" altLang="ko-KR" b="1" u="sng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endParaRPr lang="en-US" altLang="ko-KR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한국을 방문한 외국인 관광객</a:t>
              </a:r>
              <a:endParaRPr lang="en-US" altLang="ko-KR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2011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년 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979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만 명→</a:t>
              </a:r>
              <a:r>
                <a:rPr lang="en-US" altLang="ko-KR" b="1" u="sng" dirty="0">
                  <a:solidFill>
                    <a:schemeClr val="bg1"/>
                  </a:solidFill>
                  <a:latin typeface="+mn-ea"/>
                </a:rPr>
                <a:t>2016</a:t>
              </a:r>
              <a:r>
                <a:rPr lang="ko-KR" altLang="en-US" b="1" u="sng" dirty="0">
                  <a:solidFill>
                    <a:schemeClr val="bg1"/>
                  </a:solidFill>
                  <a:latin typeface="+mn-ea"/>
                </a:rPr>
                <a:t>년 </a:t>
              </a:r>
              <a:r>
                <a:rPr lang="en-US" altLang="ko-KR" b="1" u="sng" dirty="0">
                  <a:solidFill>
                    <a:schemeClr val="bg1"/>
                  </a:solidFill>
                  <a:latin typeface="+mn-ea"/>
                </a:rPr>
                <a:t>1724</a:t>
              </a:r>
              <a:r>
                <a:rPr lang="ko-KR" altLang="en-US" b="1" u="sng" dirty="0">
                  <a:solidFill>
                    <a:schemeClr val="bg1"/>
                  </a:solidFill>
                  <a:latin typeface="+mn-ea"/>
                </a:rPr>
                <a:t>만 명</a:t>
              </a:r>
              <a:endParaRPr lang="en-US" altLang="ko-KR" b="1" u="sng" dirty="0">
                <a:solidFill>
                  <a:schemeClr val="bg1"/>
                </a:solidFill>
                <a:latin typeface="+mn-ea"/>
              </a:endParaRPr>
            </a:p>
          </p:txBody>
        </p:sp>
        <p:pic>
          <p:nvPicPr>
            <p:cNvPr id="15361" name="_x52207000">
              <a:extLst>
                <a:ext uri="{FF2B5EF4-FFF2-40B4-BE49-F238E27FC236}">
                  <a16:creationId xmlns:a16="http://schemas.microsoft.com/office/drawing/2014/main" id="{EAAA8748-A295-48BD-9D5C-343C150F48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435" t="21304" r="41129" b="44331"/>
            <a:stretch>
              <a:fillRect/>
            </a:stretch>
          </p:blipFill>
          <p:spPr bwMode="auto">
            <a:xfrm>
              <a:off x="614805" y="2136005"/>
              <a:ext cx="5309059" cy="36091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464B08-8E39-4555-9690-D069AD271F00}"/>
                </a:ext>
              </a:extLst>
            </p:cNvPr>
            <p:cNvSpPr txBox="1"/>
            <p:nvPr/>
          </p:nvSpPr>
          <p:spPr>
            <a:xfrm>
              <a:off x="6095999" y="3990866"/>
              <a:ext cx="4933881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중국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, 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동남아 관광객 유치를 위해 비자 문턱 </a:t>
              </a:r>
              <a:r>
                <a:rPr lang="ko-KR" altLang="en-US" b="1" dirty="0">
                  <a:solidFill>
                    <a:srgbClr val="FF0000"/>
                  </a:solidFill>
                  <a:latin typeface="+mn-ea"/>
                </a:rPr>
                <a:t>대폭 완화</a:t>
              </a:r>
              <a:endParaRPr lang="en-US" altLang="ko-KR" b="1" dirty="0">
                <a:solidFill>
                  <a:srgbClr val="FF0000"/>
                </a:solidFill>
                <a:latin typeface="+mn-ea"/>
              </a:endParaRPr>
            </a:p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빈집을 외국인 숙박시설로 활용</a:t>
              </a:r>
              <a:endParaRPr lang="en-US" altLang="ko-KR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각종 </a:t>
              </a:r>
              <a:r>
                <a:rPr lang="ko-KR" altLang="en-US" b="1" dirty="0">
                  <a:solidFill>
                    <a:srgbClr val="FF0000"/>
                  </a:solidFill>
                  <a:latin typeface="+mn-ea"/>
                </a:rPr>
                <a:t>규제 없는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 공항 이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,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착륙 항공편 대거 늘림</a:t>
              </a:r>
              <a:endParaRPr lang="en-US" altLang="ko-KR" b="1" dirty="0">
                <a:solidFill>
                  <a:schemeClr val="bg1"/>
                </a:solidFill>
                <a:latin typeface="+mn-ea"/>
              </a:endParaRPr>
            </a:p>
            <a:p>
              <a:pPr algn="ctr"/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경쟁자 한국에 대한 </a:t>
              </a:r>
              <a:r>
                <a:rPr lang="ko-KR" altLang="en-US" b="1" dirty="0">
                  <a:solidFill>
                    <a:srgbClr val="FF0000"/>
                  </a:solidFill>
                  <a:latin typeface="+mn-ea"/>
                </a:rPr>
                <a:t>벤치마킹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(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한국형 면세점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, </a:t>
              </a:r>
              <a:r>
                <a:rPr lang="ko-KR" altLang="en-US" b="1" dirty="0">
                  <a:solidFill>
                    <a:schemeClr val="bg1"/>
                  </a:solidFill>
                  <a:latin typeface="+mn-ea"/>
                </a:rPr>
                <a:t>규슈 </a:t>
              </a:r>
              <a:r>
                <a:rPr lang="ko-KR" altLang="en-US" b="1" dirty="0" err="1">
                  <a:solidFill>
                    <a:schemeClr val="bg1"/>
                  </a:solidFill>
                  <a:latin typeface="+mn-ea"/>
                </a:rPr>
                <a:t>올레길</a:t>
              </a:r>
              <a:r>
                <a:rPr lang="en-US" altLang="ko-KR" b="1" dirty="0">
                  <a:solidFill>
                    <a:schemeClr val="bg1"/>
                  </a:solidFill>
                  <a:latin typeface="+mn-ea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6286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2">
            <a:extLst>
              <a:ext uri="{FF2B5EF4-FFF2-40B4-BE49-F238E27FC236}">
                <a16:creationId xmlns:a16="http://schemas.microsoft.com/office/drawing/2014/main" id="{9766284F-E381-43B4-84F8-934AD0AF5BA7}"/>
              </a:ext>
            </a:extLst>
          </p:cNvPr>
          <p:cNvSpPr/>
          <p:nvPr/>
        </p:nvSpPr>
        <p:spPr>
          <a:xfrm>
            <a:off x="647372" y="1740005"/>
            <a:ext cx="10897253" cy="4350244"/>
          </a:xfrm>
          <a:prstGeom prst="rect">
            <a:avLst/>
          </a:prstGeom>
          <a:solidFill>
            <a:schemeClr val="bg2"/>
          </a:solidFill>
          <a:ln>
            <a:solidFill>
              <a:srgbClr val="4A8EF2"/>
            </a:solidFill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19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관광동향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464B08-8E39-4555-9690-D069AD271F00}"/>
              </a:ext>
            </a:extLst>
          </p:cNvPr>
          <p:cNvSpPr txBox="1"/>
          <p:nvPr/>
        </p:nvSpPr>
        <p:spPr>
          <a:xfrm>
            <a:off x="3629059" y="3591961"/>
            <a:ext cx="49338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https://imnews.imbc.com/replay/2017/nwdesk/article/4385071_30212.html</a:t>
            </a:r>
            <a:endParaRPr lang="en-US" altLang="ko-KR" b="1" dirty="0"/>
          </a:p>
        </p:txBody>
      </p:sp>
    </p:spTree>
    <p:extLst>
      <p:ext uri="{BB962C8B-B14F-4D97-AF65-F5344CB8AC3E}">
        <p14:creationId xmlns:p14="http://schemas.microsoft.com/office/powerpoint/2010/main" val="364290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각 삼각형 11">
            <a:extLst>
              <a:ext uri="{FF2B5EF4-FFF2-40B4-BE49-F238E27FC236}">
                <a16:creationId xmlns:a16="http://schemas.microsoft.com/office/drawing/2014/main" id="{E3EFA801-FD8A-40D0-8CCA-21CE02FAFD5B}"/>
              </a:ext>
            </a:extLst>
          </p:cNvPr>
          <p:cNvSpPr/>
          <p:nvPr/>
        </p:nvSpPr>
        <p:spPr>
          <a:xfrm rot="5400000">
            <a:off x="720001" y="-720000"/>
            <a:ext cx="4320000" cy="5760000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각 삼각형 12">
            <a:extLst>
              <a:ext uri="{FF2B5EF4-FFF2-40B4-BE49-F238E27FC236}">
                <a16:creationId xmlns:a16="http://schemas.microsoft.com/office/drawing/2014/main" id="{BAC0A1B2-7A4A-466A-8B72-016833A164F6}"/>
              </a:ext>
            </a:extLst>
          </p:cNvPr>
          <p:cNvSpPr/>
          <p:nvPr/>
        </p:nvSpPr>
        <p:spPr>
          <a:xfrm rot="5400000" flipH="1" flipV="1">
            <a:off x="7152000" y="1818000"/>
            <a:ext cx="4320000" cy="5760000"/>
          </a:xfrm>
          <a:prstGeom prst="rtTriangl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DDA705-713A-4049-BEA1-BFFC37400F6A}"/>
              </a:ext>
            </a:extLst>
          </p:cNvPr>
          <p:cNvSpPr txBox="1"/>
          <p:nvPr/>
        </p:nvSpPr>
        <p:spPr>
          <a:xfrm>
            <a:off x="1583400" y="965632"/>
            <a:ext cx="180587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5000" dirty="0">
                <a:solidFill>
                  <a:schemeClr val="bg1"/>
                </a:solidFill>
                <a:latin typeface="+mj-ea"/>
                <a:ea typeface="+mj-ea"/>
              </a:rPr>
              <a:t>목차</a:t>
            </a:r>
            <a:endParaRPr lang="en-US" altLang="ko-KR" sz="50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5120C-524A-41D4-93AE-169BADAA209D}"/>
              </a:ext>
            </a:extLst>
          </p:cNvPr>
          <p:cNvSpPr txBox="1"/>
          <p:nvPr/>
        </p:nvSpPr>
        <p:spPr>
          <a:xfrm>
            <a:off x="4755380" y="1396519"/>
            <a:ext cx="268124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arenR"/>
            </a:pPr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일본의 개요</a:t>
            </a: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marL="457200" indent="-457200" algn="just">
              <a:buAutoNum type="arabicParenR"/>
            </a:pP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en-US" altLang="ko-KR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2) </a:t>
            </a:r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관광이란</a:t>
            </a: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en-US" altLang="ko-KR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3) </a:t>
            </a:r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일본의 관광기구</a:t>
            </a: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- </a:t>
            </a:r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중앙관광조직</a:t>
            </a:r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- </a:t>
            </a:r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일본정부관광</a:t>
            </a:r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- </a:t>
            </a:r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지방 관광행정</a:t>
            </a:r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en-US" altLang="ko-KR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4) </a:t>
            </a:r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일본의 관광정책</a:t>
            </a: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- </a:t>
            </a:r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변화과정</a:t>
            </a:r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 </a:t>
            </a:r>
            <a:r>
              <a:rPr lang="en-US" altLang="ko-KR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- </a:t>
            </a:r>
            <a:r>
              <a:rPr lang="ko-KR" altLang="en-US" sz="2000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사례</a:t>
            </a:r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endParaRPr lang="en-US" altLang="ko-KR" sz="2000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  <a:p>
            <a:pPr algn="just"/>
            <a:r>
              <a:rPr lang="en-US" altLang="ko-KR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5) </a:t>
            </a:r>
            <a:r>
              <a:rPr lang="ko-KR" altLang="en-US" sz="2000" b="1" dirty="0">
                <a:solidFill>
                  <a:schemeClr val="bg2">
                    <a:lumMod val="75000"/>
                  </a:schemeClr>
                </a:solidFill>
                <a:latin typeface="+mj-ea"/>
                <a:ea typeface="+mj-ea"/>
              </a:rPr>
              <a:t>동향</a:t>
            </a:r>
            <a:endParaRPr lang="en-US" altLang="ko-KR" sz="2000" b="1" dirty="0">
              <a:solidFill>
                <a:schemeClr val="bg2">
                  <a:lumMod val="75000"/>
                </a:schemeClr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0184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0CD42F-5EFE-4798-BF71-5E9B97A36994}"/>
              </a:ext>
            </a:extLst>
          </p:cNvPr>
          <p:cNvSpPr txBox="1"/>
          <p:nvPr/>
        </p:nvSpPr>
        <p:spPr>
          <a:xfrm>
            <a:off x="643711" y="3113529"/>
            <a:ext cx="109045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5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+mj-ea"/>
                <a:ea typeface="+mj-ea"/>
                <a:cs typeface="+mn-cs"/>
              </a:rPr>
              <a:t>감사합니다</a:t>
            </a:r>
            <a:r>
              <a:rPr kumimoji="0" lang="en-US" altLang="ko-KR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uLnTx/>
                <a:uFillTx/>
                <a:latin typeface="+mj-ea"/>
                <a:ea typeface="+mj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929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4DA17826-08D3-4DAA-9533-548B5D48DA74}"/>
              </a:ext>
            </a:extLst>
          </p:cNvPr>
          <p:cNvSpPr/>
          <p:nvPr/>
        </p:nvSpPr>
        <p:spPr>
          <a:xfrm>
            <a:off x="1108769" y="4202717"/>
            <a:ext cx="10427515" cy="1895089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C412FB-7A43-4B53-8023-79D9B9DA494D}"/>
              </a:ext>
            </a:extLst>
          </p:cNvPr>
          <p:cNvSpPr txBox="1"/>
          <p:nvPr/>
        </p:nvSpPr>
        <p:spPr>
          <a:xfrm>
            <a:off x="1108769" y="4426986"/>
            <a:ext cx="104275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ko-KR" sz="2200" dirty="0">
                <a:latin typeface="+mn-ea"/>
              </a:rPr>
              <a:t>- </a:t>
            </a:r>
            <a:r>
              <a:rPr lang="ko-KR" altLang="en-US" sz="2200" dirty="0">
                <a:latin typeface="+mn-ea"/>
              </a:rPr>
              <a:t>환태평양조산대의 일부로 지진이 잦고 화산이 많은 것이 일본 지형의 특징</a:t>
            </a:r>
            <a:endParaRPr lang="en-US" altLang="ko-KR" sz="2200" dirty="0">
              <a:latin typeface="+mn-ea"/>
            </a:endParaRPr>
          </a:p>
          <a:p>
            <a:pPr algn="just"/>
            <a:r>
              <a:rPr lang="en-US" altLang="ko-KR" sz="2200" dirty="0">
                <a:latin typeface="+mn-ea"/>
              </a:rPr>
              <a:t>- </a:t>
            </a:r>
            <a:r>
              <a:rPr lang="ko-KR" altLang="en-US" sz="2200" dirty="0">
                <a:latin typeface="+mn-ea"/>
              </a:rPr>
              <a:t>다수의 온천 보유</a:t>
            </a:r>
            <a:endParaRPr lang="en-US" altLang="ko-KR" sz="2200" dirty="0">
              <a:latin typeface="+mn-ea"/>
            </a:endParaRPr>
          </a:p>
          <a:p>
            <a:pPr algn="just"/>
            <a:r>
              <a:rPr lang="en-US" altLang="ko-KR" sz="2200" dirty="0">
                <a:latin typeface="+mn-ea"/>
              </a:rPr>
              <a:t>- </a:t>
            </a:r>
            <a:r>
              <a:rPr lang="ko-KR" altLang="en-US" sz="2200" dirty="0">
                <a:latin typeface="+mn-ea"/>
              </a:rPr>
              <a:t>화산</a:t>
            </a:r>
            <a:r>
              <a:rPr lang="en-US" altLang="ko-KR" sz="2200" dirty="0">
                <a:latin typeface="+mn-ea"/>
              </a:rPr>
              <a:t>, </a:t>
            </a:r>
            <a:r>
              <a:rPr lang="ko-KR" altLang="en-US" sz="2200" dirty="0">
                <a:latin typeface="+mn-ea"/>
              </a:rPr>
              <a:t>해안 등 자연경관이 뛰어나고 온천이 많아 관광자원 풍부</a:t>
            </a:r>
            <a:endParaRPr lang="en-US" altLang="ko-KR" sz="2200" dirty="0">
              <a:latin typeface="+mn-ea"/>
            </a:endParaRPr>
          </a:p>
          <a:p>
            <a:pPr algn="just"/>
            <a:r>
              <a:rPr lang="en-US" altLang="ko-KR" sz="2200" dirty="0">
                <a:latin typeface="+mn-ea"/>
              </a:rPr>
              <a:t>- </a:t>
            </a:r>
            <a:r>
              <a:rPr lang="ko-KR" altLang="en-US" sz="2200" dirty="0">
                <a:latin typeface="+mn-ea"/>
              </a:rPr>
              <a:t>교토</a:t>
            </a:r>
            <a:r>
              <a:rPr lang="en-US" altLang="ko-KR" sz="2200" dirty="0">
                <a:latin typeface="+mn-ea"/>
              </a:rPr>
              <a:t>, </a:t>
            </a:r>
            <a:r>
              <a:rPr lang="ko-KR" altLang="en-US" sz="2200" dirty="0">
                <a:latin typeface="+mn-ea"/>
              </a:rPr>
              <a:t>나라</a:t>
            </a:r>
            <a:r>
              <a:rPr lang="en-US" altLang="ko-KR" sz="2200" dirty="0">
                <a:latin typeface="+mn-ea"/>
              </a:rPr>
              <a:t>, </a:t>
            </a:r>
            <a:r>
              <a:rPr lang="ko-KR" altLang="en-US" sz="2200" dirty="0">
                <a:latin typeface="+mn-ea"/>
              </a:rPr>
              <a:t>도쿄 등 옛 정치 중심지에는 역사적인 관광자원 풍부 </a:t>
            </a:r>
            <a:endParaRPr lang="en-US" altLang="ko-KR" sz="2200" dirty="0">
              <a:latin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106F67-8E95-4AB7-9D5A-D3D382329C2E}"/>
              </a:ext>
            </a:extLst>
          </p:cNvPr>
          <p:cNvSpPr txBox="1"/>
          <p:nvPr/>
        </p:nvSpPr>
        <p:spPr>
          <a:xfrm>
            <a:off x="5816314" y="1963316"/>
            <a:ext cx="38310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1500" dirty="0">
                <a:latin typeface="+mn-ea"/>
              </a:rPr>
              <a:t>수도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>
                <a:latin typeface="+mn-ea"/>
              </a:rPr>
              <a:t>도쿄</a:t>
            </a:r>
            <a:r>
              <a:rPr lang="en-US" altLang="ko-KR" sz="1500" dirty="0">
                <a:latin typeface="+mn-ea"/>
              </a:rPr>
              <a:t>(Tokyo)</a:t>
            </a:r>
          </a:p>
          <a:p>
            <a:pPr algn="just"/>
            <a:r>
              <a:rPr lang="ko-KR" altLang="en-US" sz="1500" dirty="0">
                <a:latin typeface="+mn-ea"/>
              </a:rPr>
              <a:t>언어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>
                <a:latin typeface="+mn-ea"/>
              </a:rPr>
              <a:t>일본어</a:t>
            </a:r>
            <a:endParaRPr lang="en-US" altLang="ko-KR" sz="1500" dirty="0">
              <a:latin typeface="+mn-ea"/>
            </a:endParaRPr>
          </a:p>
          <a:p>
            <a:pPr algn="just"/>
            <a:r>
              <a:rPr lang="ko-KR" altLang="en-US" sz="1500" dirty="0">
                <a:latin typeface="+mn-ea"/>
              </a:rPr>
              <a:t>화폐 단위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>
                <a:latin typeface="+mn-ea"/>
              </a:rPr>
              <a:t>엔화</a:t>
            </a:r>
            <a:endParaRPr lang="en-US" altLang="ko-KR" sz="1500" dirty="0">
              <a:latin typeface="+mn-ea"/>
            </a:endParaRPr>
          </a:p>
          <a:p>
            <a:pPr algn="just"/>
            <a:r>
              <a:rPr lang="ko-KR" altLang="en-US" sz="1500" dirty="0">
                <a:latin typeface="+mn-ea"/>
              </a:rPr>
              <a:t>국가원수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 err="1">
                <a:latin typeface="+mn-ea"/>
              </a:rPr>
              <a:t>나루히토</a:t>
            </a:r>
            <a:r>
              <a:rPr lang="ko-KR" altLang="en-US" sz="1500" dirty="0">
                <a:latin typeface="+mn-ea"/>
              </a:rPr>
              <a:t> 천황</a:t>
            </a:r>
            <a:r>
              <a:rPr lang="en-US" altLang="ko-KR" sz="1500" dirty="0">
                <a:latin typeface="+mn-ea"/>
              </a:rPr>
              <a:t>(2019, 5. </a:t>
            </a:r>
            <a:r>
              <a:rPr lang="ko-KR" altLang="en-US" sz="1500" dirty="0">
                <a:latin typeface="+mn-ea"/>
              </a:rPr>
              <a:t>즉위</a:t>
            </a:r>
            <a:r>
              <a:rPr lang="en-US" altLang="ko-KR" sz="1500" dirty="0">
                <a:latin typeface="+mn-ea"/>
              </a:rPr>
              <a:t>)</a:t>
            </a:r>
          </a:p>
          <a:p>
            <a:pPr algn="just"/>
            <a:r>
              <a:rPr lang="ko-KR" altLang="en-US" sz="1500" dirty="0">
                <a:latin typeface="+mn-ea"/>
              </a:rPr>
              <a:t>기후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 err="1">
                <a:latin typeface="+mn-ea"/>
              </a:rPr>
              <a:t>아한대다우기후</a:t>
            </a:r>
            <a:r>
              <a:rPr lang="en-US" altLang="ko-KR" sz="1500" dirty="0">
                <a:latin typeface="+mn-ea"/>
              </a:rPr>
              <a:t>, </a:t>
            </a:r>
            <a:r>
              <a:rPr lang="ko-KR" altLang="en-US" sz="1500" dirty="0" err="1">
                <a:latin typeface="+mn-ea"/>
              </a:rPr>
              <a:t>온대다우기후</a:t>
            </a:r>
            <a:endParaRPr lang="en-US" altLang="ko-KR" sz="1500" dirty="0">
              <a:latin typeface="+mn-ea"/>
            </a:endParaRPr>
          </a:p>
          <a:p>
            <a:pPr algn="just"/>
            <a:r>
              <a:rPr lang="ko-KR" altLang="en-US" sz="1500" dirty="0">
                <a:latin typeface="+mn-ea"/>
              </a:rPr>
              <a:t>인구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>
                <a:latin typeface="+mn-ea"/>
              </a:rPr>
              <a:t>약 </a:t>
            </a:r>
            <a:r>
              <a:rPr lang="en-US" altLang="ko-KR" sz="1500" dirty="0">
                <a:latin typeface="+mn-ea"/>
              </a:rPr>
              <a:t>1</a:t>
            </a:r>
            <a:r>
              <a:rPr lang="ko-KR" altLang="en-US" sz="1500" dirty="0">
                <a:latin typeface="+mn-ea"/>
              </a:rPr>
              <a:t>억 </a:t>
            </a:r>
            <a:r>
              <a:rPr lang="en-US" altLang="ko-KR" sz="1500" dirty="0">
                <a:latin typeface="+mn-ea"/>
              </a:rPr>
              <a:t>2,647</a:t>
            </a:r>
            <a:r>
              <a:rPr lang="ko-KR" altLang="en-US" sz="1500" dirty="0">
                <a:latin typeface="+mn-ea"/>
              </a:rPr>
              <a:t>만 명</a:t>
            </a:r>
            <a:r>
              <a:rPr lang="en-US" altLang="ko-KR" sz="1500" dirty="0">
                <a:latin typeface="+mn-ea"/>
              </a:rPr>
              <a:t>(</a:t>
            </a:r>
            <a:r>
              <a:rPr lang="ko-KR" altLang="en-US" sz="1500" dirty="0">
                <a:latin typeface="+mn-ea"/>
              </a:rPr>
              <a:t>세계 </a:t>
            </a:r>
            <a:r>
              <a:rPr lang="en-US" altLang="ko-KR" sz="1500" dirty="0">
                <a:latin typeface="+mn-ea"/>
              </a:rPr>
              <a:t>11</a:t>
            </a:r>
            <a:r>
              <a:rPr lang="ko-KR" altLang="en-US" sz="1500" dirty="0">
                <a:latin typeface="+mn-ea"/>
              </a:rPr>
              <a:t>위</a:t>
            </a:r>
            <a:r>
              <a:rPr lang="en-US" altLang="ko-KR" sz="1500" dirty="0">
                <a:latin typeface="+mn-ea"/>
              </a:rPr>
              <a:t>)</a:t>
            </a:r>
          </a:p>
          <a:p>
            <a:pPr algn="just"/>
            <a:r>
              <a:rPr lang="en-US" altLang="ko-KR" sz="1500" dirty="0">
                <a:latin typeface="+mn-ea"/>
              </a:rPr>
              <a:t>GDP: </a:t>
            </a:r>
            <a:r>
              <a:rPr lang="ko-KR" altLang="en-US" sz="1500" dirty="0">
                <a:latin typeface="+mn-ea"/>
              </a:rPr>
              <a:t>약 </a:t>
            </a:r>
            <a:r>
              <a:rPr lang="en-US" altLang="ko-KR" sz="1500" dirty="0">
                <a:latin typeface="+mn-ea"/>
              </a:rPr>
              <a:t>4</a:t>
            </a:r>
            <a:r>
              <a:rPr lang="ko-KR" altLang="en-US" sz="1500" dirty="0">
                <a:latin typeface="+mn-ea"/>
              </a:rPr>
              <a:t>조 </a:t>
            </a:r>
            <a:r>
              <a:rPr lang="en-US" altLang="ko-KR" sz="1500" dirty="0">
                <a:latin typeface="+mn-ea"/>
              </a:rPr>
              <a:t>9,709</a:t>
            </a:r>
            <a:r>
              <a:rPr lang="ko-KR" altLang="en-US" sz="1500" dirty="0">
                <a:latin typeface="+mn-ea"/>
              </a:rPr>
              <a:t>억 달러</a:t>
            </a:r>
            <a:r>
              <a:rPr lang="en-US" altLang="ko-KR" sz="1500" dirty="0">
                <a:latin typeface="+mn-ea"/>
              </a:rPr>
              <a:t>(</a:t>
            </a:r>
            <a:r>
              <a:rPr lang="ko-KR" altLang="en-US" sz="1500" dirty="0">
                <a:latin typeface="+mn-ea"/>
              </a:rPr>
              <a:t>세계</a:t>
            </a:r>
            <a:r>
              <a:rPr lang="en-US" altLang="ko-KR" sz="1500" dirty="0">
                <a:latin typeface="+mn-ea"/>
              </a:rPr>
              <a:t> 3</a:t>
            </a:r>
            <a:r>
              <a:rPr lang="ko-KR" altLang="en-US" sz="1500" dirty="0">
                <a:latin typeface="+mn-ea"/>
              </a:rPr>
              <a:t>위</a:t>
            </a:r>
            <a:r>
              <a:rPr lang="en-US" altLang="ko-KR" sz="1500" dirty="0">
                <a:latin typeface="+mn-ea"/>
              </a:rPr>
              <a:t>)</a:t>
            </a:r>
          </a:p>
          <a:p>
            <a:pPr algn="just"/>
            <a:r>
              <a:rPr lang="ko-KR" altLang="en-US" sz="1500" dirty="0">
                <a:latin typeface="+mn-ea"/>
              </a:rPr>
              <a:t>종교</a:t>
            </a:r>
            <a:r>
              <a:rPr lang="en-US" altLang="ko-KR" sz="1500" dirty="0">
                <a:latin typeface="+mn-ea"/>
              </a:rPr>
              <a:t>: </a:t>
            </a:r>
            <a:r>
              <a:rPr lang="ko-KR" altLang="en-US" sz="1500" dirty="0">
                <a:latin typeface="+mn-ea"/>
              </a:rPr>
              <a:t>신도</a:t>
            </a:r>
            <a:r>
              <a:rPr lang="en-US" altLang="ko-KR" sz="1500" dirty="0">
                <a:latin typeface="+mn-ea"/>
              </a:rPr>
              <a:t>, </a:t>
            </a:r>
            <a:r>
              <a:rPr lang="ko-KR" altLang="en-US" sz="1500" dirty="0">
                <a:latin typeface="+mn-ea"/>
              </a:rPr>
              <a:t>불교</a:t>
            </a:r>
            <a:endParaRPr lang="en-US" altLang="ko-KR" sz="1500" dirty="0"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개요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4210800-3021-4A49-8AEE-9F0DB8CF3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831" y="1196304"/>
            <a:ext cx="4171675" cy="2771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004C6CE-EB51-46D5-94F9-B145E6758765}"/>
              </a:ext>
            </a:extLst>
          </p:cNvPr>
          <p:cNvSpPr txBox="1"/>
          <p:nvPr/>
        </p:nvSpPr>
        <p:spPr>
          <a:xfrm>
            <a:off x="5816314" y="1352030"/>
            <a:ext cx="3894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“</a:t>
            </a:r>
            <a:r>
              <a:rPr lang="ko-KR" altLang="en-US" b="1" dirty="0"/>
              <a:t>아시아 대륙 동쪽에 있는 섬나라</a:t>
            </a:r>
            <a:r>
              <a:rPr lang="en-US" altLang="ko-KR" b="1" dirty="0"/>
              <a:t>”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2220726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4DA17826-08D3-4DAA-9533-548B5D48DA74}"/>
              </a:ext>
            </a:extLst>
          </p:cNvPr>
          <p:cNvSpPr/>
          <p:nvPr/>
        </p:nvSpPr>
        <p:spPr>
          <a:xfrm>
            <a:off x="361122" y="5873930"/>
            <a:ext cx="11469756" cy="367843"/>
          </a:xfrm>
          <a:prstGeom prst="rect">
            <a:avLst/>
          </a:prstGeom>
          <a:solidFill>
            <a:srgbClr val="4A8E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4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관광이란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EBB28-2813-4C9D-85FB-55EF3B4AD828}"/>
              </a:ext>
            </a:extLst>
          </p:cNvPr>
          <p:cNvSpPr txBox="1"/>
          <p:nvPr/>
        </p:nvSpPr>
        <p:spPr>
          <a:xfrm>
            <a:off x="2541864" y="4627436"/>
            <a:ext cx="723131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500" b="1" u="sng" dirty="0">
                <a:solidFill>
                  <a:srgbClr val="FF0000"/>
                </a:solidFill>
                <a:latin typeface="+mn-ea"/>
              </a:rPr>
              <a:t>일상 생활권</a:t>
            </a:r>
            <a:r>
              <a:rPr lang="ko-KR" altLang="en-US" sz="2500" b="1" u="sng" dirty="0">
                <a:latin typeface="+mn-ea"/>
              </a:rPr>
              <a:t>을 떠나 </a:t>
            </a:r>
            <a:r>
              <a:rPr lang="ko-KR" altLang="en-US" sz="2500" b="1" u="sng" dirty="0">
                <a:solidFill>
                  <a:srgbClr val="FF0000"/>
                </a:solidFill>
                <a:latin typeface="+mn-ea"/>
              </a:rPr>
              <a:t>다시 돌아올 예정</a:t>
            </a:r>
            <a:r>
              <a:rPr lang="ko-KR" altLang="en-US" sz="2500" b="1" u="sng" dirty="0">
                <a:latin typeface="+mn-ea"/>
              </a:rPr>
              <a:t>으로 견문을 넓히기 위해 타 국이나 타 지역의 자연경관</a:t>
            </a:r>
            <a:r>
              <a:rPr lang="en-US" altLang="ko-KR" sz="2500" b="1" u="sng" dirty="0">
                <a:latin typeface="+mn-ea"/>
              </a:rPr>
              <a:t>, </a:t>
            </a:r>
            <a:r>
              <a:rPr lang="ko-KR" altLang="en-US" sz="2500" b="1" u="sng" dirty="0">
                <a:latin typeface="+mn-ea"/>
              </a:rPr>
              <a:t>문화 등을 감상</a:t>
            </a:r>
            <a:r>
              <a:rPr lang="en-US" altLang="ko-KR" sz="2500" b="1" u="sng" dirty="0">
                <a:latin typeface="+mn-ea"/>
              </a:rPr>
              <a:t>, </a:t>
            </a:r>
            <a:r>
              <a:rPr lang="ko-KR" altLang="en-US" sz="2500" b="1" u="sng" dirty="0">
                <a:latin typeface="+mn-ea"/>
              </a:rPr>
              <a:t>유람할 목적으로 여행하는 것</a:t>
            </a:r>
            <a:r>
              <a:rPr lang="en-US" altLang="ko-KR" sz="2500" b="1" u="sng" dirty="0">
                <a:latin typeface="+mn-ea"/>
              </a:rPr>
              <a:t>.</a:t>
            </a:r>
          </a:p>
        </p:txBody>
      </p:sp>
      <p:pic>
        <p:nvPicPr>
          <p:cNvPr id="2050" name="Picture 2" descr="[일본관광_하마마츠 유명관광지] 일본의 하마마츠 유명관광지 알아보기">
            <a:extLst>
              <a:ext uri="{FF2B5EF4-FFF2-40B4-BE49-F238E27FC236}">
                <a16:creationId xmlns:a16="http://schemas.microsoft.com/office/drawing/2014/main" id="{A2C90993-FDE8-4552-BC49-FF81728EC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1" y="968139"/>
            <a:ext cx="10792055" cy="352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8634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EBB28-2813-4C9D-85FB-55EF3B4AD828}"/>
              </a:ext>
            </a:extLst>
          </p:cNvPr>
          <p:cNvSpPr txBox="1"/>
          <p:nvPr/>
        </p:nvSpPr>
        <p:spPr>
          <a:xfrm>
            <a:off x="881238" y="1205149"/>
            <a:ext cx="33008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u="sng" dirty="0">
                <a:latin typeface="+mn-ea"/>
              </a:rPr>
              <a:t>일본 중앙관광조직</a:t>
            </a:r>
            <a:endParaRPr lang="en-US" altLang="ko-KR" sz="2500" b="1" u="sng" dirty="0"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일본관광기구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35561" y="457563"/>
            <a:ext cx="11543250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A9C7EA7F-B65C-4819-9AE0-32DAB56DADFD}"/>
              </a:ext>
            </a:extLst>
          </p:cNvPr>
          <p:cNvGrpSpPr/>
          <p:nvPr/>
        </p:nvGrpSpPr>
        <p:grpSpPr>
          <a:xfrm>
            <a:off x="423365" y="2140653"/>
            <a:ext cx="11367457" cy="3240000"/>
            <a:chOff x="423365" y="2140653"/>
            <a:chExt cx="11367457" cy="3240000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9D6935A9-A620-4333-84BE-339FEA0F93BE}"/>
                </a:ext>
              </a:extLst>
            </p:cNvPr>
            <p:cNvGrpSpPr/>
            <p:nvPr/>
          </p:nvGrpSpPr>
          <p:grpSpPr>
            <a:xfrm>
              <a:off x="4487186" y="2140653"/>
              <a:ext cx="3240000" cy="3240000"/>
              <a:chOff x="1450995" y="2746514"/>
              <a:chExt cx="2515706" cy="2814307"/>
            </a:xfrm>
          </p:grpSpPr>
          <p:sp>
            <p:nvSpPr>
              <p:cNvPr id="24" name="직사각형 23">
                <a:extLst>
                  <a:ext uri="{FF2B5EF4-FFF2-40B4-BE49-F238E27FC236}">
                    <a16:creationId xmlns:a16="http://schemas.microsoft.com/office/drawing/2014/main" id="{DECBE369-B53C-44A9-A39E-78081A0A1531}"/>
                  </a:ext>
                </a:extLst>
              </p:cNvPr>
              <p:cNvSpPr/>
              <p:nvPr/>
            </p:nvSpPr>
            <p:spPr>
              <a:xfrm>
                <a:off x="1450995" y="2746514"/>
                <a:ext cx="2515706" cy="281430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500" dirty="0">
                  <a:solidFill>
                    <a:schemeClr val="tx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tx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tx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tx1"/>
                  </a:solidFill>
                  <a:latin typeface="+mn-ea"/>
                </a:endParaRPr>
              </a:p>
              <a:p>
                <a:pPr algn="ctr"/>
                <a:r>
                  <a:rPr lang="ko-KR" altLang="en-US" sz="1500" b="1" dirty="0">
                    <a:solidFill>
                      <a:schemeClr val="tx1"/>
                    </a:solidFill>
                    <a:latin typeface="+mn-ea"/>
                  </a:rPr>
                  <a:t>일본정부관광국</a:t>
                </a:r>
                <a:endParaRPr lang="en-US" altLang="ko-KR" sz="1500" b="1" dirty="0">
                  <a:solidFill>
                    <a:schemeClr val="tx1"/>
                  </a:solidFill>
                  <a:latin typeface="+mn-ea"/>
                </a:endParaRPr>
              </a:p>
              <a:p>
                <a:pPr algn="ctr"/>
                <a:r>
                  <a:rPr lang="en-US" altLang="ko-KR" sz="1500" b="1" dirty="0">
                    <a:solidFill>
                      <a:schemeClr val="tx1"/>
                    </a:solidFill>
                    <a:latin typeface="+mn-ea"/>
                  </a:rPr>
                  <a:t>(JNTO)</a:t>
                </a:r>
                <a:endParaRPr lang="ko-KR" altLang="en-US" sz="1500" b="1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9D76D59-C85D-4243-B3DC-D16541CA5EC6}"/>
                  </a:ext>
                </a:extLst>
              </p:cNvPr>
              <p:cNvSpPr txBox="1"/>
              <p:nvPr/>
            </p:nvSpPr>
            <p:spPr>
              <a:xfrm>
                <a:off x="1542904" y="3009509"/>
                <a:ext cx="2331887" cy="294072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softEdge rad="38100"/>
              </a:effectLst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ko-KR" altLang="en-US" sz="1600" b="1" dirty="0">
                    <a:solidFill>
                      <a:schemeClr val="bg1"/>
                    </a:solidFill>
                    <a:latin typeface="+mn-ea"/>
                  </a:rPr>
                  <a:t>일본 관광청</a:t>
                </a:r>
                <a:endParaRPr lang="en-US" altLang="ko-KR" sz="1600" b="1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grpSp>
          <p:nvGrpSpPr>
            <p:cNvPr id="7" name="그룹 6">
              <a:extLst>
                <a:ext uri="{FF2B5EF4-FFF2-40B4-BE49-F238E27FC236}">
                  <a16:creationId xmlns:a16="http://schemas.microsoft.com/office/drawing/2014/main" id="{52CE0972-C067-4E0F-BB30-C62DBB06C348}"/>
                </a:ext>
              </a:extLst>
            </p:cNvPr>
            <p:cNvGrpSpPr/>
            <p:nvPr/>
          </p:nvGrpSpPr>
          <p:grpSpPr>
            <a:xfrm>
              <a:off x="423365" y="2140653"/>
              <a:ext cx="3240000" cy="3240000"/>
              <a:chOff x="7319777" y="2746513"/>
              <a:chExt cx="2724424" cy="2897180"/>
            </a:xfrm>
          </p:grpSpPr>
          <p:sp>
            <p:nvSpPr>
              <p:cNvPr id="16" name="직사각형 15">
                <a:extLst>
                  <a:ext uri="{FF2B5EF4-FFF2-40B4-BE49-F238E27FC236}">
                    <a16:creationId xmlns:a16="http://schemas.microsoft.com/office/drawing/2014/main" id="{A55FDE5E-F5AF-4853-9C1C-5627328712A1}"/>
                  </a:ext>
                </a:extLst>
              </p:cNvPr>
              <p:cNvSpPr/>
              <p:nvPr/>
            </p:nvSpPr>
            <p:spPr>
              <a:xfrm>
                <a:off x="7319777" y="2746513"/>
                <a:ext cx="2724424" cy="289718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500" dirty="0">
                  <a:solidFill>
                    <a:schemeClr val="bg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bg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bg1"/>
                  </a:solidFill>
                  <a:latin typeface="+mn-ea"/>
                </a:endParaRPr>
              </a:p>
              <a:p>
                <a:pPr algn="ctr"/>
                <a:endParaRPr lang="en-US" altLang="ko-KR" sz="1500" dirty="0">
                  <a:solidFill>
                    <a:schemeClr val="bg1"/>
                  </a:solidFill>
                  <a:latin typeface="+mn-ea"/>
                </a:endParaRPr>
              </a:p>
              <a:p>
                <a:pPr algn="ctr"/>
                <a:r>
                  <a:rPr lang="ko-KR" altLang="en-US" sz="1500" b="1" dirty="0">
                    <a:solidFill>
                      <a:schemeClr val="bg1"/>
                    </a:solidFill>
                    <a:latin typeface="+mn-ea"/>
                  </a:rPr>
                  <a:t>일본 관광청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2D3D0FC-C532-46F0-93B5-352B38EF5EFB}"/>
                  </a:ext>
                </a:extLst>
              </p:cNvPr>
              <p:cNvSpPr txBox="1"/>
              <p:nvPr/>
            </p:nvSpPr>
            <p:spPr>
              <a:xfrm>
                <a:off x="7422802" y="2987563"/>
                <a:ext cx="2524848" cy="330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softEdge rad="38100"/>
              </a:effectLst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ko-KR" altLang="en-US" b="1" dirty="0">
                    <a:latin typeface="+mn-ea"/>
                  </a:rPr>
                  <a:t>국토교통성</a:t>
                </a:r>
                <a:endParaRPr lang="en-US" altLang="ko-KR" b="1" dirty="0">
                  <a:latin typeface="+mn-ea"/>
                </a:endParaRPr>
              </a:p>
            </p:txBody>
          </p:sp>
        </p:grpSp>
        <p:sp>
          <p:nvSpPr>
            <p:cNvPr id="6" name="더하기 기호 5">
              <a:extLst>
                <a:ext uri="{FF2B5EF4-FFF2-40B4-BE49-F238E27FC236}">
                  <a16:creationId xmlns:a16="http://schemas.microsoft.com/office/drawing/2014/main" id="{3E7654CB-7F6E-45A3-BB5E-6EF1D62F10D9}"/>
                </a:ext>
              </a:extLst>
            </p:cNvPr>
            <p:cNvSpPr/>
            <p:nvPr/>
          </p:nvSpPr>
          <p:spPr>
            <a:xfrm>
              <a:off x="7779004" y="3222502"/>
              <a:ext cx="720000" cy="72000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같음 기호 7">
              <a:extLst>
                <a:ext uri="{FF2B5EF4-FFF2-40B4-BE49-F238E27FC236}">
                  <a16:creationId xmlns:a16="http://schemas.microsoft.com/office/drawing/2014/main" id="{F917856A-CBE3-4D48-9D6A-5A9A6D63A9FD}"/>
                </a:ext>
              </a:extLst>
            </p:cNvPr>
            <p:cNvSpPr/>
            <p:nvPr/>
          </p:nvSpPr>
          <p:spPr>
            <a:xfrm>
              <a:off x="3715368" y="3294112"/>
              <a:ext cx="720000" cy="720000"/>
            </a:xfrm>
            <a:prstGeom prst="mathEqua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화살표: 아래쪽 10">
              <a:extLst>
                <a:ext uri="{FF2B5EF4-FFF2-40B4-BE49-F238E27FC236}">
                  <a16:creationId xmlns:a16="http://schemas.microsoft.com/office/drawing/2014/main" id="{5167977C-1107-4568-A803-CD91DF226A45}"/>
                </a:ext>
              </a:extLst>
            </p:cNvPr>
            <p:cNvSpPr/>
            <p:nvPr/>
          </p:nvSpPr>
          <p:spPr>
            <a:xfrm>
              <a:off x="1776087" y="3222502"/>
              <a:ext cx="534555" cy="538151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3" name="그룹 22">
              <a:extLst>
                <a:ext uri="{FF2B5EF4-FFF2-40B4-BE49-F238E27FC236}">
                  <a16:creationId xmlns:a16="http://schemas.microsoft.com/office/drawing/2014/main" id="{239D19F5-401B-4084-83ED-B92409613314}"/>
                </a:ext>
              </a:extLst>
            </p:cNvPr>
            <p:cNvGrpSpPr/>
            <p:nvPr/>
          </p:nvGrpSpPr>
          <p:grpSpPr>
            <a:xfrm>
              <a:off x="8550822" y="2140653"/>
              <a:ext cx="3240000" cy="3240000"/>
              <a:chOff x="4031638" y="2746514"/>
              <a:chExt cx="2774005" cy="2814307"/>
            </a:xfrm>
          </p:grpSpPr>
          <p:sp>
            <p:nvSpPr>
              <p:cNvPr id="27" name="직사각형 26">
                <a:extLst>
                  <a:ext uri="{FF2B5EF4-FFF2-40B4-BE49-F238E27FC236}">
                    <a16:creationId xmlns:a16="http://schemas.microsoft.com/office/drawing/2014/main" id="{D953905A-2E36-4D37-97E8-FF3B763B9AB7}"/>
                  </a:ext>
                </a:extLst>
              </p:cNvPr>
              <p:cNvSpPr/>
              <p:nvPr/>
            </p:nvSpPr>
            <p:spPr>
              <a:xfrm>
                <a:off x="4031638" y="2746514"/>
                <a:ext cx="2774005" cy="281430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5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D47B28D-B5C4-4B08-95A1-F458AE999262}"/>
                  </a:ext>
                </a:extLst>
              </p:cNvPr>
              <p:cNvSpPr txBox="1"/>
              <p:nvPr/>
            </p:nvSpPr>
            <p:spPr>
              <a:xfrm>
                <a:off x="4182587" y="2901938"/>
                <a:ext cx="2452634" cy="50794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softEdge rad="38100"/>
              </a:effectLst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ko-KR" altLang="en-US" sz="1600" b="1" dirty="0">
                    <a:solidFill>
                      <a:schemeClr val="bg1"/>
                    </a:solidFill>
                    <a:latin typeface="+mn-ea"/>
                  </a:rPr>
                  <a:t>교통국 및 오키나와 종합 국 관광과</a:t>
                </a:r>
                <a:endParaRPr lang="en-US" altLang="ko-KR" sz="1600" b="1" dirty="0">
                  <a:solidFill>
                    <a:schemeClr val="bg1"/>
                  </a:solidFill>
                  <a:latin typeface="+mn-ea"/>
                </a:endParaRP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7567711-C3A6-4D46-B951-58FC78E10C9F}"/>
                </a:ext>
              </a:extLst>
            </p:cNvPr>
            <p:cNvSpPr txBox="1"/>
            <p:nvPr/>
          </p:nvSpPr>
          <p:spPr>
            <a:xfrm>
              <a:off x="8727128" y="2927992"/>
              <a:ext cx="2864643" cy="24006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500" b="1" dirty="0">
                  <a:latin typeface="+mn-ea"/>
                </a:rPr>
                <a:t>훗카이도 교통국</a:t>
              </a:r>
            </a:p>
            <a:p>
              <a:pPr algn="ctr"/>
              <a:r>
                <a:rPr lang="ko-KR" altLang="en-US" sz="1500" b="1" dirty="0" err="1">
                  <a:latin typeface="+mn-ea"/>
                </a:rPr>
                <a:t>도호쿠</a:t>
              </a:r>
              <a:r>
                <a:rPr lang="ko-KR" altLang="en-US" sz="1500" b="1" dirty="0">
                  <a:latin typeface="+mn-ea"/>
                </a:rPr>
                <a:t> 지방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>
                  <a:latin typeface="+mn-ea"/>
                </a:rPr>
                <a:t>관동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 err="1">
                  <a:latin typeface="+mn-ea"/>
                </a:rPr>
                <a:t>호쿠리쿠</a:t>
              </a:r>
              <a:r>
                <a:rPr lang="ko-KR" altLang="en-US" sz="1500" b="1" dirty="0">
                  <a:latin typeface="+mn-ea"/>
                </a:rPr>
                <a:t> 신 </a:t>
              </a:r>
              <a:r>
                <a:rPr lang="ko-KR" altLang="en-US" sz="1500" b="1" dirty="0" err="1">
                  <a:latin typeface="+mn-ea"/>
                </a:rPr>
                <a:t>에쓰</a:t>
              </a:r>
              <a:r>
                <a:rPr lang="ko-KR" altLang="en-US" sz="1500" b="1" dirty="0">
                  <a:latin typeface="+mn-ea"/>
                </a:rPr>
                <a:t>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>
                  <a:latin typeface="+mn-ea"/>
                </a:rPr>
                <a:t>주부 운송 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>
                  <a:latin typeface="+mn-ea"/>
                </a:rPr>
                <a:t>긴키 지구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 err="1">
                  <a:latin typeface="+mn-ea"/>
                </a:rPr>
                <a:t>츄고쿠</a:t>
              </a:r>
              <a:r>
                <a:rPr lang="ko-KR" altLang="en-US" sz="1500" b="1" dirty="0">
                  <a:latin typeface="+mn-ea"/>
                </a:rPr>
                <a:t> 지방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 err="1">
                  <a:latin typeface="+mn-ea"/>
                </a:rPr>
                <a:t>시고쿠</a:t>
              </a:r>
              <a:r>
                <a:rPr lang="ko-KR" altLang="en-US" sz="1500" b="1" dirty="0">
                  <a:latin typeface="+mn-ea"/>
                </a:rPr>
                <a:t>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>
                  <a:latin typeface="+mn-ea"/>
                </a:rPr>
                <a:t>규슈 지방 교통국</a:t>
              </a:r>
              <a:endParaRPr lang="en-US" altLang="ko-KR" sz="1500" b="1" dirty="0">
                <a:latin typeface="+mn-ea"/>
              </a:endParaRPr>
            </a:p>
            <a:p>
              <a:pPr algn="ctr"/>
              <a:r>
                <a:rPr lang="ko-KR" altLang="en-US" sz="1500" b="1" dirty="0">
                  <a:latin typeface="+mn-ea"/>
                </a:rPr>
                <a:t>오키나와 종합 국</a:t>
              </a:r>
              <a:endParaRPr lang="ko-KR" altLang="en-US" sz="1500" b="1" dirty="0"/>
            </a:p>
          </p:txBody>
        </p:sp>
        <p:sp>
          <p:nvSpPr>
            <p:cNvPr id="30" name="화살표: 아래쪽 29">
              <a:extLst>
                <a:ext uri="{FF2B5EF4-FFF2-40B4-BE49-F238E27FC236}">
                  <a16:creationId xmlns:a16="http://schemas.microsoft.com/office/drawing/2014/main" id="{64D656D5-BB1C-4559-99C5-B3CB179DF435}"/>
                </a:ext>
              </a:extLst>
            </p:cNvPr>
            <p:cNvSpPr/>
            <p:nvPr/>
          </p:nvSpPr>
          <p:spPr>
            <a:xfrm>
              <a:off x="5828721" y="3222502"/>
              <a:ext cx="534555" cy="538151"/>
            </a:xfrm>
            <a:prstGeom prst="downArrow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2F6E12D-5299-4061-BE68-6579EBFFB664}"/>
              </a:ext>
            </a:extLst>
          </p:cNvPr>
          <p:cNvSpPr txBox="1"/>
          <p:nvPr/>
        </p:nvSpPr>
        <p:spPr>
          <a:xfrm>
            <a:off x="3621474" y="5536524"/>
            <a:ext cx="5483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국토 </a:t>
            </a:r>
            <a:r>
              <a:rPr lang="ko-KR" altLang="en-US" dirty="0" err="1"/>
              <a:t>교통성</a:t>
            </a:r>
            <a:r>
              <a:rPr lang="ko-KR" altLang="en-US" dirty="0"/>
              <a:t> 산하 교통국과 내 각국 오키나와 총국 교통국도 관광 관련 업무를 수행</a:t>
            </a:r>
          </a:p>
        </p:txBody>
      </p:sp>
    </p:spTree>
    <p:extLst>
      <p:ext uri="{BB962C8B-B14F-4D97-AF65-F5344CB8AC3E}">
        <p14:creationId xmlns:p14="http://schemas.microsoft.com/office/powerpoint/2010/main" val="2375875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EBB28-2813-4C9D-85FB-55EF3B4AD828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u="sng" dirty="0" err="1">
                <a:latin typeface="+mn-ea"/>
              </a:rPr>
              <a:t>일본국제관광진흥기구</a:t>
            </a:r>
            <a:r>
              <a:rPr lang="en-US" altLang="ko-KR" sz="2500" b="1" dirty="0">
                <a:latin typeface="+mn-ea"/>
              </a:rPr>
              <a:t>(JNTO – Japan National Tourism Organization)</a:t>
            </a: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일본관광기구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35561" y="457563"/>
            <a:ext cx="11543250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jnto logo">
            <a:extLst>
              <a:ext uri="{FF2B5EF4-FFF2-40B4-BE49-F238E27FC236}">
                <a16:creationId xmlns:a16="http://schemas.microsoft.com/office/drawing/2014/main" id="{5D14604A-06EA-4EE0-BBE8-59B194750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525" y="2525719"/>
            <a:ext cx="5735273" cy="2802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6" name="내용 개체 틀 7">
            <a:extLst>
              <a:ext uri="{FF2B5EF4-FFF2-40B4-BE49-F238E27FC236}">
                <a16:creationId xmlns:a16="http://schemas.microsoft.com/office/drawing/2014/main" id="{0BA1E437-B95C-4F64-93EF-535378338B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091323"/>
              </p:ext>
            </p:extLst>
          </p:nvPr>
        </p:nvGraphicFramePr>
        <p:xfrm>
          <a:off x="5299045" y="1682203"/>
          <a:ext cx="6378430" cy="4500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185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040034D1-D557-4E8D-AA1C-D162344B9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>
                                            <p:graphicEl>
                                              <a:dgm id="{040034D1-D557-4E8D-AA1C-D162344B99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>
                                            <p:graphicEl>
                                              <a:dgm id="{040034D1-D557-4E8D-AA1C-D162344B9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>
                                            <p:graphicEl>
                                              <a:dgm id="{040034D1-D557-4E8D-AA1C-D162344B99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25503EA0-AC8F-4DA0-B578-650ECAD83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>
                                            <p:graphicEl>
                                              <a:dgm id="{25503EA0-AC8F-4DA0-B578-650ECAD83B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>
                                            <p:graphicEl>
                                              <a:dgm id="{25503EA0-AC8F-4DA0-B578-650ECAD83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>
                                            <p:graphicEl>
                                              <a:dgm id="{25503EA0-AC8F-4DA0-B578-650ECAD83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5A205E3F-B4A5-4C72-B2FD-17587684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>
                                            <p:graphicEl>
                                              <a:dgm id="{5A205E3F-B4A5-4C72-B2FD-17587684EE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>
                                            <p:graphicEl>
                                              <a:dgm id="{5A205E3F-B4A5-4C72-B2FD-17587684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>
                                            <p:graphicEl>
                                              <a:dgm id="{5A205E3F-B4A5-4C72-B2FD-17587684EE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578B15D1-B047-4161-877B-63AA804F6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>
                                            <p:graphicEl>
                                              <a:dgm id="{578B15D1-B047-4161-877B-63AA804F60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">
                                            <p:graphicEl>
                                              <a:dgm id="{578B15D1-B047-4161-877B-63AA804F6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">
                                            <p:graphicEl>
                                              <a:dgm id="{578B15D1-B047-4161-877B-63AA804F60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dgm id="{21AFB9B5-42D2-40F0-85E2-15C447F2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6">
                                            <p:graphicEl>
                                              <a:dgm id="{21AFB9B5-42D2-40F0-85E2-15C447F280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>
                                            <p:graphicEl>
                                              <a:dgm id="{21AFB9B5-42D2-40F0-85E2-15C447F2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>
                                            <p:graphicEl>
                                              <a:dgm id="{21AFB9B5-42D2-40F0-85E2-15C447F280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AEBB28-2813-4C9D-85FB-55EF3B4AD828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u="sng" dirty="0">
                <a:latin typeface="+mn-ea"/>
              </a:rPr>
              <a:t>지방관광행정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일본관광기구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35561" y="457563"/>
            <a:ext cx="11543250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0" name="다이어그램 9">
            <a:extLst>
              <a:ext uri="{FF2B5EF4-FFF2-40B4-BE49-F238E27FC236}">
                <a16:creationId xmlns:a16="http://schemas.microsoft.com/office/drawing/2014/main" id="{B204366D-1740-4297-B448-728166A69E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8014944"/>
              </p:ext>
            </p:extLst>
          </p:nvPr>
        </p:nvGraphicFramePr>
        <p:xfrm>
          <a:off x="520117" y="1883856"/>
          <a:ext cx="11174137" cy="4181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058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22E41-AE46-4746-84CD-C993CCFE8F9A}"/>
              </a:ext>
            </a:extLst>
          </p:cNvPr>
          <p:cNvSpPr txBox="1"/>
          <p:nvPr/>
        </p:nvSpPr>
        <p:spPr>
          <a:xfrm>
            <a:off x="541296" y="1881685"/>
            <a:ext cx="1109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“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외화획득 </a:t>
            </a:r>
            <a:r>
              <a:rPr lang="ko-KR" altLang="en-US" sz="2000" b="1" dirty="0" err="1">
                <a:solidFill>
                  <a:schemeClr val="bg2">
                    <a:lumMod val="50000"/>
                  </a:schemeClr>
                </a:solidFill>
                <a:latin typeface="+mn-ea"/>
              </a:rPr>
              <a:t>수단으로서의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 관광정책＂</a:t>
            </a:r>
            <a:endParaRPr lang="en-US" altLang="ko-KR" sz="2000" b="1" dirty="0">
              <a:solidFill>
                <a:schemeClr val="bg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123018-2987-498E-8BB5-7A8A9DA65A24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변화과정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4CD3494-2688-4124-A2C8-18AC0AC43FB1}"/>
              </a:ext>
            </a:extLst>
          </p:cNvPr>
          <p:cNvSpPr/>
          <p:nvPr/>
        </p:nvSpPr>
        <p:spPr>
          <a:xfrm>
            <a:off x="719053" y="2575420"/>
            <a:ext cx="10715141" cy="3414319"/>
          </a:xfrm>
          <a:prstGeom prst="roundRect">
            <a:avLst/>
          </a:prstGeom>
          <a:gradFill>
            <a:gsLst>
              <a:gs pos="0">
                <a:schemeClr val="bg2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5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1950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년대 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외화수지 적자 → 재정적 빈곤의 상황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외국 관광객의 유치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관광외화의 획득＇ 이라는 인 바운드 정책 추구 → 외화획득</a:t>
            </a:r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66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년 국제경제사회의 일원이 된 이후에도 한 동안 지속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endParaRPr lang="en-US" altLang="ko-KR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일본경제의 비약적인 성장 그리고 이로 인한 국민 생활 향상의 결과로 외화획득 </a:t>
            </a:r>
            <a:r>
              <a:rPr lang="ko-KR" altLang="en-US" dirty="0" err="1">
                <a:latin typeface="HY견고딕" panose="02030600000101010101" pitchFamily="18" charset="-127"/>
                <a:ea typeface="HY견고딕" panose="02030600000101010101" pitchFamily="18" charset="-127"/>
              </a:rPr>
              <a:t>수단으로서의</a:t>
            </a:r>
            <a:r>
              <a:rPr lang="ko-KR" altLang="en-US" dirty="0">
                <a:latin typeface="HY견고딕" panose="02030600000101010101" pitchFamily="18" charset="-127"/>
                <a:ea typeface="HY견고딕" panose="02030600000101010101" pitchFamily="18" charset="-127"/>
              </a:rPr>
              <a:t> 관광정책의 수명은 서서히 막을 내리게 됨</a:t>
            </a:r>
            <a:r>
              <a:rPr lang="en-US" altLang="ko-KR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879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C3584A7B-8F42-4B2D-9C3C-7BE0893E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E29C9-20DD-4D2E-AB6A-D8A8E7C24619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927CFD2D-FAAA-46BD-98AB-B3811D3EF689}"/>
              </a:ext>
            </a:extLst>
          </p:cNvPr>
          <p:cNvSpPr/>
          <p:nvPr/>
        </p:nvSpPr>
        <p:spPr>
          <a:xfrm>
            <a:off x="4823791" y="457563"/>
            <a:ext cx="2544417" cy="396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b="1" dirty="0">
                <a:latin typeface="+mn-ea"/>
              </a:rPr>
              <a:t>일본의 관광정책</a:t>
            </a:r>
            <a:endParaRPr lang="en-US" altLang="ko-KR" sz="1600" b="1" dirty="0">
              <a:latin typeface="+mn-ea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04ECFE9-B8D4-47DB-994D-CF9A6FBE7CA5}"/>
              </a:ext>
            </a:extLst>
          </p:cNvPr>
          <p:cNvSpPr/>
          <p:nvPr/>
        </p:nvSpPr>
        <p:spPr>
          <a:xfrm>
            <a:off x="361122" y="457563"/>
            <a:ext cx="11469756" cy="5784211"/>
          </a:xfrm>
          <a:prstGeom prst="rect">
            <a:avLst/>
          </a:prstGeom>
          <a:noFill/>
          <a:ln>
            <a:solidFill>
              <a:srgbClr val="4A8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122E41-AE46-4746-84CD-C993CCFE8F9A}"/>
              </a:ext>
            </a:extLst>
          </p:cNvPr>
          <p:cNvSpPr txBox="1"/>
          <p:nvPr/>
        </p:nvSpPr>
        <p:spPr>
          <a:xfrm>
            <a:off x="549685" y="1881685"/>
            <a:ext cx="110926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“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무역마찰 회피 </a:t>
            </a:r>
            <a:r>
              <a:rPr lang="ko-KR" altLang="en-US" sz="2000" b="1" dirty="0" err="1">
                <a:solidFill>
                  <a:schemeClr val="bg2">
                    <a:lumMod val="50000"/>
                  </a:schemeClr>
                </a:solidFill>
                <a:latin typeface="+mn-ea"/>
              </a:rPr>
              <a:t>수단으로서의</a:t>
            </a:r>
            <a:r>
              <a:rPr lang="ko-KR" altLang="en-US" sz="2000" b="1" dirty="0">
                <a:solidFill>
                  <a:schemeClr val="bg2">
                    <a:lumMod val="50000"/>
                  </a:schemeClr>
                </a:solidFill>
                <a:latin typeface="+mn-ea"/>
              </a:rPr>
              <a:t> 관광정책＂</a:t>
            </a:r>
            <a:endParaRPr lang="en-US" altLang="ko-KR" sz="2000" b="1" dirty="0">
              <a:solidFill>
                <a:schemeClr val="bg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0123018-2987-498E-8BB5-7A8A9DA65A24}"/>
              </a:ext>
            </a:extLst>
          </p:cNvPr>
          <p:cNvSpPr txBox="1"/>
          <p:nvPr/>
        </p:nvSpPr>
        <p:spPr>
          <a:xfrm>
            <a:off x="881237" y="1205149"/>
            <a:ext cx="1071053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o-KR" altLang="en-US" sz="2500" b="1" dirty="0">
                <a:latin typeface="+mn-ea"/>
              </a:rPr>
              <a:t>관광정책 변화과정</a:t>
            </a:r>
            <a:endParaRPr lang="en-US" altLang="ko-KR" sz="2500" b="1" dirty="0">
              <a:latin typeface="+mn-ea"/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C4CD3494-2688-4124-A2C8-18AC0AC43FB1}"/>
              </a:ext>
            </a:extLst>
          </p:cNvPr>
          <p:cNvSpPr/>
          <p:nvPr/>
        </p:nvSpPr>
        <p:spPr>
          <a:xfrm>
            <a:off x="719053" y="2575420"/>
            <a:ext cx="10715141" cy="3414319"/>
          </a:xfrm>
          <a:prstGeom prst="roundRect">
            <a:avLst/>
          </a:prstGeom>
          <a:gradFill>
            <a:gsLst>
              <a:gs pos="0">
                <a:schemeClr val="bg2"/>
              </a:gs>
              <a:gs pos="50000">
                <a:schemeClr val="bg2">
                  <a:lumMod val="75000"/>
                </a:schemeClr>
              </a:gs>
              <a:gs pos="100000">
                <a:schemeClr val="bg2">
                  <a:lumMod val="5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70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년 오사카 세계만국박람회를 전후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: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국가 간 인적 교류와 국제협조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국제친선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인 바운드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아웃 바운드 정책 조화를 추구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pPr algn="ctr"/>
            <a:endParaRPr lang="en-US" altLang="ko-KR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80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년대 중반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: Ten-Million Program 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정책 실시</a:t>
            </a:r>
            <a:endParaRPr lang="en-US" altLang="ko-KR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endParaRPr lang="en-US" altLang="ko-KR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일본인의 해외여행증대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관광외화의 지출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-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무역흑자의 감쇄‘</a:t>
            </a:r>
            <a:endParaRPr lang="en-US" altLang="ko-KR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정책적 기조로 삼아 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91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년까지 천만 명의 일본인 해외 여행객을 끌어 올리겠다는 정책은 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90</a:t>
            </a:r>
            <a:r>
              <a:rPr lang="ko-KR" altLang="en-US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년도에 천만 명을 채워 무역흑자의 감소와 미국과의 무역마찰의 해소에 큰 역할</a:t>
            </a:r>
            <a:r>
              <a:rPr lang="en-US" altLang="ko-KR" b="1" dirty="0"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  <a:endParaRPr lang="ko-KR" altLang="en-US" b="1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831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따뜻한 파란색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사용자 지정 2">
      <a:majorFont>
        <a:latin typeface="나눔스퀘어 ExtraBold"/>
        <a:ea typeface="나눔스퀘어 ExtraBold"/>
        <a:cs typeface=""/>
      </a:majorFont>
      <a:minorFont>
        <a:latin typeface="나눔스퀘어"/>
        <a:ea typeface="나눔스퀘어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4218</TotalTime>
  <Words>1645</Words>
  <Application>Microsoft Office PowerPoint</Application>
  <PresentationFormat>와이드스크린</PresentationFormat>
  <Paragraphs>220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8" baseType="lpstr">
      <vt:lpstr>HY견고딕</vt:lpstr>
      <vt:lpstr>se-nanumgothic</vt:lpstr>
      <vt:lpstr>나눔스퀘어</vt:lpstr>
      <vt:lpstr>나눔스퀘어 ExtraBold</vt:lpstr>
      <vt:lpstr>맑은 고딕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Toram</dc:creator>
  <cp:lastModifiedBy>user</cp:lastModifiedBy>
  <cp:revision>719</cp:revision>
  <dcterms:created xsi:type="dcterms:W3CDTF">2019-10-09T11:01:11Z</dcterms:created>
  <dcterms:modified xsi:type="dcterms:W3CDTF">2020-05-04T14:34:47Z</dcterms:modified>
</cp:coreProperties>
</file>