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97" r:id="rId3"/>
    <p:sldId id="300" r:id="rId4"/>
    <p:sldId id="294" r:id="rId5"/>
    <p:sldId id="310" r:id="rId6"/>
    <p:sldId id="302" r:id="rId7"/>
    <p:sldId id="311" r:id="rId8"/>
    <p:sldId id="306" r:id="rId9"/>
    <p:sldId id="312" r:id="rId10"/>
    <p:sldId id="313" r:id="rId11"/>
    <p:sldId id="303" r:id="rId12"/>
    <p:sldId id="314" r:id="rId13"/>
    <p:sldId id="316" r:id="rId14"/>
    <p:sldId id="317" r:id="rId15"/>
    <p:sldId id="304" r:id="rId16"/>
    <p:sldId id="318" r:id="rId17"/>
    <p:sldId id="320" r:id="rId18"/>
    <p:sldId id="319" r:id="rId19"/>
    <p:sldId id="321" r:id="rId20"/>
    <p:sldId id="322" r:id="rId21"/>
    <p:sldId id="305" r:id="rId22"/>
    <p:sldId id="325" r:id="rId23"/>
    <p:sldId id="329" r:id="rId24"/>
    <p:sldId id="330" r:id="rId25"/>
    <p:sldId id="290" r:id="rId26"/>
  </p:sldIdLst>
  <p:sldSz cx="12192000" cy="6858000"/>
  <p:notesSz cx="6858000" cy="9144000"/>
  <p:embeddedFontLst>
    <p:embeddedFont>
      <p:font typeface="DX경필명조B" panose="02020600000000000000" pitchFamily="18" charset="-127"/>
      <p:regular r:id="rId27"/>
    </p:embeddedFont>
    <p:embeddedFont>
      <p:font typeface="DX별과그대B" panose="02020600000000000000" pitchFamily="18" charset="-127"/>
      <p:regular r:id="rId28"/>
    </p:embeddedFont>
    <p:embeddedFont>
      <p:font typeface="DX시인과나" panose="02020600000000000000" pitchFamily="18" charset="-127"/>
      <p:regular r:id="rId29"/>
    </p:embeddedFont>
    <p:embeddedFont>
      <p:font typeface="나눔스퀘어 ExtraBold" panose="020B0600000101010101" pitchFamily="50" charset="-127"/>
      <p:bold r:id="rId30"/>
    </p:embeddedFont>
    <p:embeddedFont>
      <p:font typeface="맑은 고딕" panose="020B0503020000020004" pitchFamily="50" charset="-127"/>
      <p:regular r:id="rId31"/>
      <p:bold r:id="rId32"/>
    </p:embeddedFont>
    <p:embeddedFont>
      <p:font typeface="상상토끼 꽃길" panose="02020603020101020101" pitchFamily="18" charset="-127"/>
      <p:regular r:id="rId33"/>
    </p:embeddedFont>
    <p:embeddedFont>
      <p:font typeface="상상토끼 정묵바위" panose="020B0503020000020004" pitchFamily="50" charset="-127"/>
      <p:regular r:id="rId3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4F57"/>
    <a:srgbClr val="FFFFFF"/>
    <a:srgbClr val="E2688C"/>
    <a:srgbClr val="2882D2"/>
    <a:srgbClr val="BAC5D5"/>
    <a:srgbClr val="B6A178"/>
    <a:srgbClr val="F0ECE3"/>
    <a:srgbClr val="DEE0E1"/>
    <a:srgbClr val="DFE1E2"/>
    <a:srgbClr val="EDA1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30" autoAdjust="0"/>
    <p:restoredTop sz="94660"/>
  </p:normalViewPr>
  <p:slideViewPr>
    <p:cSldViewPr snapToGrid="0">
      <p:cViewPr>
        <p:scale>
          <a:sx n="66" d="100"/>
          <a:sy n="66" d="100"/>
        </p:scale>
        <p:origin x="643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76F9E6-9560-43E4-AF40-50C879D9E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5B16D4C-5251-4E53-9926-D2ABCBC0B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9734BD-DAF5-48E7-81C5-830DD218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EEDF-E8FC-4763-A545-719B41B2325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89B70F-F038-4F12-A537-8630F75E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DEF6C1-6101-4285-B558-42AC1B3F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8508-359B-4B78-A6E9-E2A90A39F1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393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214B6C-F342-4C27-B0B2-3F537E5A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AF394FD-924C-47F0-BA5E-D03AD3F31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0F3354-E2AD-477A-A597-90EE68213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EEDF-E8FC-4763-A545-719B41B2325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564E4E-2F1A-4ADA-BB33-16C25A0DF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0BF82C-6031-483C-89AE-77C3CD8E7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8508-359B-4B78-A6E9-E2A90A39F1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941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9BAF78D-67C2-4551-A757-864E35FA4E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69BC131-14E7-49B0-932D-536D32A04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0B1612-349B-4934-B3BD-6E6E0FD62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EEDF-E8FC-4763-A545-719B41B2325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D52802F-CE33-4D2C-B9E1-F204FACF1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7FB14A-E442-4F74-BBF8-1478907B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8508-359B-4B78-A6E9-E2A90A39F1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60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857396-5D55-4D6E-AEF8-2E82491F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C2EC75-4BC2-4770-B734-94FAD58F1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FBE4C4-FCE9-4912-B594-EF6BC3517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EEDF-E8FC-4763-A545-719B41B2325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6C31DBF-493D-4DEA-92DA-64561D01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A3EF71-9807-4BC5-898E-141FC9CD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8508-359B-4B78-A6E9-E2A90A39F1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745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DD9840-E255-4F36-BC7F-6F62F38D2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C62CF7B-DA97-407F-B5EF-DBCAF7046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B5D498-0D81-4B65-A7E6-6E47338EB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EEDF-E8FC-4763-A545-719B41B2325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173C0D-44D2-4AC0-8620-12CF22344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CBDC1B-E6AD-4023-B333-4C40CC72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8508-359B-4B78-A6E9-E2A90A39F1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48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9CD789-94E4-4CE8-B303-9121B81A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14CFDC-C74D-4C9E-ACFB-132D4CA91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F539C8C-B2A1-4BC3-BF76-3356FED8F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B7D80A2-38C3-4558-8A18-1E0B6973D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EEDF-E8FC-4763-A545-719B41B2325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1B1362E-385D-4FED-A331-772FBFE6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0CDD59D-5B66-42C2-8FC5-C6624007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8508-359B-4B78-A6E9-E2A90A39F1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4177ED-F461-421F-9BAD-8F3313324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87F27EC-3EB6-485E-B6F2-4871313B6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6C88798-CC06-4BA9-9DFD-2DEF86BE5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BCA7406-BFBB-44BB-8FEA-A88D50632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8010EF8-C48F-4A35-8446-AE76A912A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B90818B-B7E1-4FEF-9D02-E9426E251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EEDF-E8FC-4763-A545-719B41B2325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52BF919-DFBE-4273-A362-819E4870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51D333F-9F4A-460F-BB61-8528924A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8508-359B-4B78-A6E9-E2A90A39F1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048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A68BCC-68D7-465F-9012-CF763E7C3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637AA09-A7FD-4886-8B50-75B7E2635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EEDF-E8FC-4763-A545-719B41B2325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402AC0-A2C9-4DFE-B6D7-F015F5FF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E3D3EC9-3100-4888-8AC5-895BEC8F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8508-359B-4B78-A6E9-E2A90A39F1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051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F38D246-A40D-48C1-B970-E406E24C5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EEDF-E8FC-4763-A545-719B41B2325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03EDB9D-DC05-4DA5-9447-65191614C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9F623E0-0589-4BF4-A3D6-D0B708CAE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8508-359B-4B78-A6E9-E2A90A39F1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432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DABA63-A47B-4B1B-9FE8-7B8613E1B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4CC032-25FE-4034-B592-BC24A0279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EF9139C-F246-4C41-84EE-F70F2AEC1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01FC7ED-5613-4086-B953-ACE881EA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EEDF-E8FC-4763-A545-719B41B2325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FFE3269-C4CC-4822-BAF3-A4E3D706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F28295B-1F60-4B4C-8C04-2419270B6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8508-359B-4B78-A6E9-E2A90A39F1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130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1B1695-D5B2-4ED8-8D72-A80A4ADD2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02A7A5F-D167-4554-A353-432F93A50B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FF2F5BE-EF58-4B55-B992-F4C7DE0FC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60A7231-017E-4FE0-BA07-6D95EFE4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EEDF-E8FC-4763-A545-719B41B2325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4EAF65A-D493-45FD-9252-DB29A685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251EB80-C1E1-4B56-9006-0105023C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8508-359B-4B78-A6E9-E2A90A39F1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35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2DBACE2-FC87-4E0A-9B64-4CD81D17F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1815EF-3E3B-4E64-A1B7-979DE0C55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1D8C1C-CF94-4B09-B07F-9BE12F8C5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EEEDF-E8FC-4763-A545-719B41B2325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8E62D3-8EA2-4228-8067-1069AF9F6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D2CD63-C3B3-41C9-9B80-F7C969301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58508-359B-4B78-A6E9-E2A90A39F1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2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https://youtu.be/6KDl0RvotQc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bs.co.kr/tv/show?prodId=10000&amp;lectId=10340971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s.co.kr/tv/show?prodId=10000&amp;lectId=1034560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lleung.go.kr/ko/page.htm?mnu_uid=1649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3hQwuqugkik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131AB83-B5CA-4ECF-8EB7-22F8BE44917D}"/>
              </a:ext>
            </a:extLst>
          </p:cNvPr>
          <p:cNvSpPr txBox="1"/>
          <p:nvPr/>
        </p:nvSpPr>
        <p:spPr>
          <a:xfrm>
            <a:off x="4178158" y="2946807"/>
            <a:ext cx="5469572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ko-KR" altLang="en-US" sz="5000" spc="600" dirty="0">
                <a:latin typeface="상상토끼 정묵바위" panose="020B0503020000020004" pitchFamily="50" charset="-127"/>
                <a:ea typeface="상상토끼 정묵바위" panose="020B0503020000020004" pitchFamily="50" charset="-127"/>
              </a:rPr>
              <a:t>왜 </a:t>
            </a:r>
            <a:r>
              <a:rPr lang="ko-KR" altLang="en-US" sz="6000" spc="600" dirty="0">
                <a:latin typeface="상상토끼 정묵바위" panose="020B0503020000020004" pitchFamily="50" charset="-127"/>
                <a:ea typeface="상상토끼 정묵바위" panose="020B0503020000020004" pitchFamily="50" charset="-127"/>
              </a:rPr>
              <a:t>한국영토인가</a:t>
            </a:r>
            <a:endParaRPr lang="en-US" altLang="ko-KR" sz="6000" spc="600" dirty="0">
              <a:latin typeface="상상토끼 정묵바위" panose="020B0503020000020004" pitchFamily="50" charset="-127"/>
              <a:ea typeface="상상토끼 정묵바위" panose="020B0503020000020004" pitchFamily="50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007BAEA-F74F-43CC-9E5E-83A54F3F86EC}"/>
              </a:ext>
            </a:extLst>
          </p:cNvPr>
          <p:cNvGrpSpPr/>
          <p:nvPr/>
        </p:nvGrpSpPr>
        <p:grpSpPr>
          <a:xfrm>
            <a:off x="3031308" y="1623368"/>
            <a:ext cx="2592209" cy="1419864"/>
            <a:chOff x="3031308" y="1623368"/>
            <a:chExt cx="2592209" cy="141986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BC7BE68-8F16-4A9D-97C1-F7A6463171B7}"/>
                </a:ext>
              </a:extLst>
            </p:cNvPr>
            <p:cNvSpPr txBox="1"/>
            <p:nvPr/>
          </p:nvSpPr>
          <p:spPr>
            <a:xfrm>
              <a:off x="3529553" y="1623368"/>
              <a:ext cx="2093964" cy="132343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ko-KR" altLang="en-US" sz="8000" spc="600" dirty="0">
                  <a:latin typeface="상상토끼 정묵바위" panose="020B0503020000020004" pitchFamily="50" charset="-127"/>
                  <a:ea typeface="상상토끼 정묵바위" panose="020B0503020000020004" pitchFamily="50" charset="-127"/>
                </a:rPr>
                <a:t>독도</a:t>
              </a:r>
              <a:r>
                <a:rPr lang="en-US" altLang="ko-KR" sz="8000" spc="600" dirty="0">
                  <a:latin typeface="상상토끼 정묵바위" panose="020B0503020000020004" pitchFamily="50" charset="-127"/>
                  <a:ea typeface="상상토끼 정묵바위" panose="020B0503020000020004" pitchFamily="50" charset="-127"/>
                </a:rPr>
                <a:t>,</a:t>
              </a:r>
            </a:p>
          </p:txBody>
        </p:sp>
        <p:pic>
          <p:nvPicPr>
            <p:cNvPr id="93" name="그림 92">
              <a:extLst>
                <a:ext uri="{FF2B5EF4-FFF2-40B4-BE49-F238E27FC236}">
                  <a16:creationId xmlns:a16="http://schemas.microsoft.com/office/drawing/2014/main" id="{96C1D370-9A64-47AB-9328-F65AB6682A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40"/>
            <a:stretch/>
          </p:blipFill>
          <p:spPr>
            <a:xfrm>
              <a:off x="3031308" y="2757781"/>
              <a:ext cx="2340000" cy="28545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5EC1E09-D16F-414E-A3F6-CEAB104EBC2A}"/>
              </a:ext>
            </a:extLst>
          </p:cNvPr>
          <p:cNvSpPr txBox="1"/>
          <p:nvPr/>
        </p:nvSpPr>
        <p:spPr>
          <a:xfrm>
            <a:off x="10020585" y="6057781"/>
            <a:ext cx="21714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>
                <a:latin typeface="DX별과그대B" panose="02020600000000000000" pitchFamily="18" charset="-127"/>
                <a:ea typeface="문체부 쓰기 정체" panose="02030609000101010101" pitchFamily="17" charset="-127"/>
              </a:rPr>
              <a:t>산업복지학과</a:t>
            </a:r>
            <a:endParaRPr lang="en-US" altLang="ko-KR" sz="2300" dirty="0">
              <a:latin typeface="DX별과그대B" panose="02020600000000000000" pitchFamily="18" charset="-127"/>
              <a:ea typeface="문체부 쓰기 정체" panose="02030609000101010101" pitchFamily="17" charset="-127"/>
            </a:endParaRPr>
          </a:p>
          <a:p>
            <a:r>
              <a:rPr lang="en-US" altLang="ko-KR" sz="2300" dirty="0">
                <a:latin typeface="DX별과그대B" panose="02020600000000000000" pitchFamily="18" charset="-127"/>
                <a:ea typeface="문체부 쓰기 정체" panose="02030609000101010101" pitchFamily="17" charset="-127"/>
              </a:rPr>
              <a:t>2171568* </a:t>
            </a:r>
            <a:r>
              <a:rPr lang="ko-KR" altLang="en-US" sz="2300" dirty="0">
                <a:latin typeface="DX별과그대B" panose="02020600000000000000" pitchFamily="18" charset="-127"/>
                <a:ea typeface="문체부 쓰기 정체" panose="02030609000101010101" pitchFamily="17" charset="-127"/>
              </a:rPr>
              <a:t>박지</a:t>
            </a:r>
            <a:r>
              <a:rPr lang="en-US" altLang="ko-KR" sz="2300" dirty="0">
                <a:latin typeface="DX별과그대B" panose="02020600000000000000" pitchFamily="18" charset="-127"/>
                <a:ea typeface="문체부 쓰기 정체" panose="02030609000101010101" pitchFamily="17" charset="-127"/>
              </a:rPr>
              <a:t>*</a:t>
            </a:r>
            <a:endParaRPr lang="ko-KR" altLang="en-US" sz="2300" dirty="0">
              <a:latin typeface="DX별과그대B" panose="02020600000000000000" pitchFamily="18" charset="-127"/>
              <a:ea typeface="문체부 쓰기 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7289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FE58A05C-6B0F-42D7-81BE-2365651F5112}"/>
              </a:ext>
            </a:extLst>
          </p:cNvPr>
          <p:cNvSpPr/>
          <p:nvPr/>
        </p:nvSpPr>
        <p:spPr>
          <a:xfrm>
            <a:off x="1388962" y="279000"/>
            <a:ext cx="10458038" cy="6300000"/>
          </a:xfrm>
          <a:prstGeom prst="rect">
            <a:avLst/>
          </a:prstGeom>
          <a:solidFill>
            <a:schemeClr val="accent4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문체부 쓰기 정체" panose="02030609000101010101" pitchFamily="17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7616E8C-5FC4-4A3E-AFE3-15942954EB18}"/>
              </a:ext>
            </a:extLst>
          </p:cNvPr>
          <p:cNvGrpSpPr/>
          <p:nvPr/>
        </p:nvGrpSpPr>
        <p:grpSpPr>
          <a:xfrm>
            <a:off x="345000" y="1340643"/>
            <a:ext cx="670595" cy="4176713"/>
            <a:chOff x="363098" y="1590006"/>
            <a:chExt cx="670595" cy="4176713"/>
          </a:xfrm>
        </p:grpSpPr>
        <p:grpSp>
          <p:nvGrpSpPr>
            <p:cNvPr id="147" name="그룹 146">
              <a:extLst>
                <a:ext uri="{FF2B5EF4-FFF2-40B4-BE49-F238E27FC236}">
                  <a16:creationId xmlns:a16="http://schemas.microsoft.com/office/drawing/2014/main" id="{659C773D-2D87-42D8-B685-54CB1FEC2A6F}"/>
                </a:ext>
              </a:extLst>
            </p:cNvPr>
            <p:cNvGrpSpPr/>
            <p:nvPr/>
          </p:nvGrpSpPr>
          <p:grpSpPr>
            <a:xfrm>
              <a:off x="363098" y="1590006"/>
              <a:ext cx="670595" cy="4176713"/>
              <a:chOff x="5772150" y="685800"/>
              <a:chExt cx="670595" cy="4176713"/>
            </a:xfrm>
          </p:grpSpPr>
          <p:sp>
            <p:nvSpPr>
              <p:cNvPr id="173" name="직사각형 172">
                <a:extLst>
                  <a:ext uri="{FF2B5EF4-FFF2-40B4-BE49-F238E27FC236}">
                    <a16:creationId xmlns:a16="http://schemas.microsoft.com/office/drawing/2014/main" id="{BCDD6E2C-120E-4341-840B-FE7CC042B916}"/>
                  </a:ext>
                </a:extLst>
              </p:cNvPr>
              <p:cNvSpPr/>
              <p:nvPr/>
            </p:nvSpPr>
            <p:spPr>
              <a:xfrm>
                <a:off x="5772150" y="695325"/>
                <a:ext cx="670595" cy="4162425"/>
              </a:xfrm>
              <a:prstGeom prst="rect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DX경필명조B" panose="02020600000000000000" pitchFamily="18" charset="-127"/>
                  <a:ea typeface="문체부 쓰기 정체" panose="02030609000101010101" pitchFamily="17" charset="-127"/>
                </a:endParaRPr>
              </a:p>
            </p:txBody>
          </p:sp>
          <p:cxnSp>
            <p:nvCxnSpPr>
              <p:cNvPr id="177" name="직선 연결선 176">
                <a:extLst>
                  <a:ext uri="{FF2B5EF4-FFF2-40B4-BE49-F238E27FC236}">
                    <a16:creationId xmlns:a16="http://schemas.microsoft.com/office/drawing/2014/main" id="{93F68EF7-7711-4AFB-A961-4E2272BCBA4B}"/>
                  </a:ext>
                </a:extLst>
              </p:cNvPr>
              <p:cNvCxnSpPr/>
              <p:nvPr/>
            </p:nvCxnSpPr>
            <p:spPr>
              <a:xfrm>
                <a:off x="5848350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8" name="직선 연결선 177">
                <a:extLst>
                  <a:ext uri="{FF2B5EF4-FFF2-40B4-BE49-F238E27FC236}">
                    <a16:creationId xmlns:a16="http://schemas.microsoft.com/office/drawing/2014/main" id="{29B43811-BED8-4C26-9AB8-223172869234}"/>
                  </a:ext>
                </a:extLst>
              </p:cNvPr>
              <p:cNvCxnSpPr/>
              <p:nvPr/>
            </p:nvCxnSpPr>
            <p:spPr>
              <a:xfrm>
                <a:off x="6372225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9" name="직선 연결선 178">
                <a:extLst>
                  <a:ext uri="{FF2B5EF4-FFF2-40B4-BE49-F238E27FC236}">
                    <a16:creationId xmlns:a16="http://schemas.microsoft.com/office/drawing/2014/main" id="{7B80D12E-5AB7-494D-B820-891960CBB1CA}"/>
                  </a:ext>
                </a:extLst>
              </p:cNvPr>
              <p:cNvCxnSpPr/>
              <p:nvPr/>
            </p:nvCxnSpPr>
            <p:spPr>
              <a:xfrm>
                <a:off x="5848350" y="12192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0" name="직선 연결선 179">
                <a:extLst>
                  <a:ext uri="{FF2B5EF4-FFF2-40B4-BE49-F238E27FC236}">
                    <a16:creationId xmlns:a16="http://schemas.microsoft.com/office/drawing/2014/main" id="{D999EB21-A89B-4048-BC61-29468000C376}"/>
                  </a:ext>
                </a:extLst>
              </p:cNvPr>
              <p:cNvCxnSpPr/>
              <p:nvPr/>
            </p:nvCxnSpPr>
            <p:spPr>
              <a:xfrm>
                <a:off x="5840412" y="17430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1" name="직선 연결선 180">
                <a:extLst>
                  <a:ext uri="{FF2B5EF4-FFF2-40B4-BE49-F238E27FC236}">
                    <a16:creationId xmlns:a16="http://schemas.microsoft.com/office/drawing/2014/main" id="{D0ADD5F8-061B-46F4-9423-57905C7FD983}"/>
                  </a:ext>
                </a:extLst>
              </p:cNvPr>
              <p:cNvCxnSpPr/>
              <p:nvPr/>
            </p:nvCxnSpPr>
            <p:spPr>
              <a:xfrm>
                <a:off x="5840412" y="226695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2" name="직선 연결선 181">
                <a:extLst>
                  <a:ext uri="{FF2B5EF4-FFF2-40B4-BE49-F238E27FC236}">
                    <a16:creationId xmlns:a16="http://schemas.microsoft.com/office/drawing/2014/main" id="{5F4CFB8B-B4FF-4784-A995-F7EE416D0F62}"/>
                  </a:ext>
                </a:extLst>
              </p:cNvPr>
              <p:cNvCxnSpPr/>
              <p:nvPr/>
            </p:nvCxnSpPr>
            <p:spPr>
              <a:xfrm>
                <a:off x="5840412" y="2776538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3" name="직선 연결선 182">
                <a:extLst>
                  <a:ext uri="{FF2B5EF4-FFF2-40B4-BE49-F238E27FC236}">
                    <a16:creationId xmlns:a16="http://schemas.microsoft.com/office/drawing/2014/main" id="{821F1F8C-E9E9-4EE7-AC9F-62F1E28706EC}"/>
                  </a:ext>
                </a:extLst>
              </p:cNvPr>
              <p:cNvCxnSpPr/>
              <p:nvPr/>
            </p:nvCxnSpPr>
            <p:spPr>
              <a:xfrm>
                <a:off x="5840412" y="3290887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4" name="직선 연결선 183">
                <a:extLst>
                  <a:ext uri="{FF2B5EF4-FFF2-40B4-BE49-F238E27FC236}">
                    <a16:creationId xmlns:a16="http://schemas.microsoft.com/office/drawing/2014/main" id="{62EC7FAD-179E-458A-BFA9-8A8437FA61CB}"/>
                  </a:ext>
                </a:extLst>
              </p:cNvPr>
              <p:cNvCxnSpPr/>
              <p:nvPr/>
            </p:nvCxnSpPr>
            <p:spPr>
              <a:xfrm>
                <a:off x="5848350" y="38100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5" name="직선 연결선 184">
                <a:extLst>
                  <a:ext uri="{FF2B5EF4-FFF2-40B4-BE49-F238E27FC236}">
                    <a16:creationId xmlns:a16="http://schemas.microsoft.com/office/drawing/2014/main" id="{9959609F-72EE-4C6F-9FED-78C39E3F0192}"/>
                  </a:ext>
                </a:extLst>
              </p:cNvPr>
              <p:cNvCxnSpPr/>
              <p:nvPr/>
            </p:nvCxnSpPr>
            <p:spPr>
              <a:xfrm>
                <a:off x="5834062" y="43338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86" name="그룹 185">
              <a:extLst>
                <a:ext uri="{FF2B5EF4-FFF2-40B4-BE49-F238E27FC236}">
                  <a16:creationId xmlns:a16="http://schemas.microsoft.com/office/drawing/2014/main" id="{267A8A44-161D-4D70-9F6B-033B87B21A2A}"/>
                </a:ext>
              </a:extLst>
            </p:cNvPr>
            <p:cNvGrpSpPr/>
            <p:nvPr/>
          </p:nvGrpSpPr>
          <p:grpSpPr>
            <a:xfrm>
              <a:off x="437910" y="2639400"/>
              <a:ext cx="552080" cy="2585381"/>
              <a:chOff x="4442262" y="1875161"/>
              <a:chExt cx="552080" cy="2585381"/>
            </a:xfrm>
          </p:grpSpPr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26AF90-6515-48FA-96E0-7726F254D894}"/>
                  </a:ext>
                </a:extLst>
              </p:cNvPr>
              <p:cNvSpPr txBox="1"/>
              <p:nvPr/>
            </p:nvSpPr>
            <p:spPr>
              <a:xfrm>
                <a:off x="4450603" y="239706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적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CDC50F6B-1E5A-4B85-BBC1-0C79582748D5}"/>
                  </a:ext>
                </a:extLst>
              </p:cNvPr>
              <p:cNvSpPr txBox="1"/>
              <p:nvPr/>
            </p:nvSpPr>
            <p:spPr>
              <a:xfrm>
                <a:off x="4447369" y="1875161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사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5420FF85-1636-47BB-84FC-1B032A2D40D6}"/>
                  </a:ext>
                </a:extLst>
              </p:cNvPr>
              <p:cNvSpPr txBox="1"/>
              <p:nvPr/>
            </p:nvSpPr>
            <p:spPr>
              <a:xfrm>
                <a:off x="4442262" y="340184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근</a:t>
                </a: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4B50754-9C5D-40A1-A22B-7416D476A31A}"/>
                  </a:ext>
                </a:extLst>
              </p:cNvPr>
              <p:cNvSpPr txBox="1"/>
              <p:nvPr/>
            </p:nvSpPr>
            <p:spPr>
              <a:xfrm>
                <a:off x="4448427" y="3937322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거</a:t>
                </a:r>
              </a:p>
            </p:txBody>
          </p:sp>
        </p:grp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8E6CAD0C-8C3D-4212-A5A9-79D507F8090F}"/>
                </a:ext>
              </a:extLst>
            </p:cNvPr>
            <p:cNvSpPr txBox="1"/>
            <p:nvPr/>
          </p:nvSpPr>
          <p:spPr>
            <a:xfrm>
              <a:off x="433037" y="2113576"/>
              <a:ext cx="543739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DX경필명조B" panose="02020600000000000000" pitchFamily="18" charset="-127"/>
                  <a:ea typeface="문체부 쓰기 정체" panose="02030609000101010101" pitchFamily="17" charset="-127"/>
                </a:rPr>
                <a:t>역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F773CF-1854-4F5F-81FD-34E1225421EE}"/>
              </a:ext>
            </a:extLst>
          </p:cNvPr>
          <p:cNvSpPr txBox="1"/>
          <p:nvPr/>
        </p:nvSpPr>
        <p:spPr>
          <a:xfrm>
            <a:off x="3497167" y="540961"/>
            <a:ext cx="62416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우리 </a:t>
            </a:r>
            <a:r>
              <a:rPr lang="ko-KR" altLang="en-US" sz="3000" dirty="0" err="1">
                <a:latin typeface="DX별과그대B" panose="02020600000000000000" pitchFamily="18" charset="-127"/>
                <a:ea typeface="DX별과그대B" panose="02020600000000000000" pitchFamily="18" charset="-127"/>
              </a:rPr>
              <a:t>관찬</a:t>
            </a:r>
            <a:r>
              <a:rPr lang="ko-KR" altLang="en-US" sz="30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 문헌에 기록된 역사적 사실</a:t>
            </a:r>
            <a:endParaRPr lang="en-US" altLang="ko-KR" sz="3000" dirty="0"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</p:txBody>
      </p: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54F4FD54-0F81-4C42-B854-D1DBC2797401}"/>
              </a:ext>
            </a:extLst>
          </p:cNvPr>
          <p:cNvCxnSpPr>
            <a:cxnSpLocks/>
          </p:cNvCxnSpPr>
          <p:nvPr/>
        </p:nvCxnSpPr>
        <p:spPr>
          <a:xfrm flipV="1">
            <a:off x="3497167" y="1094959"/>
            <a:ext cx="6241628" cy="1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2A7D2DB-3AC3-43F2-A0E2-959CB3FCD7DF}"/>
              </a:ext>
            </a:extLst>
          </p:cNvPr>
          <p:cNvSpPr txBox="1"/>
          <p:nvPr/>
        </p:nvSpPr>
        <p:spPr>
          <a:xfrm>
            <a:off x="4470318" y="1576369"/>
            <a:ext cx="73766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〮 </a:t>
            </a:r>
            <a:r>
              <a:rPr lang="en-US" altLang="ko-KR" sz="28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‘</a:t>
            </a:r>
            <a:r>
              <a:rPr lang="ko-KR" altLang="en-US" sz="2800" dirty="0">
                <a:solidFill>
                  <a:schemeClr val="accent2">
                    <a:lumMod val="7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세종실록지리지</a:t>
            </a:r>
            <a:r>
              <a:rPr lang="en-US" altLang="ko-KR" sz="28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’</a:t>
            </a:r>
            <a:r>
              <a:rPr lang="ko-KR" altLang="en-US" sz="28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의 기록</a:t>
            </a:r>
            <a:endParaRPr lang="en-US" altLang="ko-KR" sz="2800" dirty="0"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  <a:p>
            <a:r>
              <a:rPr lang="en-US" altLang="ko-KR" sz="2400" dirty="0">
                <a:solidFill>
                  <a:schemeClr val="accent6">
                    <a:lumMod val="50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”</a:t>
            </a:r>
            <a:r>
              <a:rPr lang="ko-KR" altLang="en-US" sz="2400" dirty="0">
                <a:solidFill>
                  <a:schemeClr val="accent6">
                    <a:lumMod val="50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울릉도와 독도는 강원도 울진현에 속한 두 섬</a:t>
            </a:r>
            <a:r>
              <a:rPr lang="en-US" altLang="ko-KR" sz="2400" dirty="0">
                <a:solidFill>
                  <a:schemeClr val="accent6">
                    <a:lumMod val="50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”</a:t>
            </a:r>
          </a:p>
          <a:p>
            <a:r>
              <a:rPr lang="en-US" altLang="ko-KR" sz="2400" dirty="0">
                <a:solidFill>
                  <a:schemeClr val="accent6">
                    <a:lumMod val="50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“</a:t>
            </a:r>
            <a:r>
              <a:rPr lang="ko-KR" altLang="en-US" sz="2400" dirty="0">
                <a:solidFill>
                  <a:schemeClr val="accent6">
                    <a:lumMod val="50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두 섬은 </a:t>
            </a:r>
            <a:r>
              <a:rPr lang="en-US" altLang="ko-KR" sz="2400" dirty="0">
                <a:solidFill>
                  <a:schemeClr val="accent6">
                    <a:lumMod val="50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6</a:t>
            </a:r>
            <a:r>
              <a:rPr lang="ko-KR" altLang="en-US" sz="2400" dirty="0">
                <a:solidFill>
                  <a:schemeClr val="accent6">
                    <a:lumMod val="50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세기 초엽 신라가 </a:t>
            </a:r>
            <a:r>
              <a:rPr lang="ko-KR" altLang="en-US" sz="2400" dirty="0" err="1">
                <a:solidFill>
                  <a:schemeClr val="accent6">
                    <a:lumMod val="50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복속시킨</a:t>
            </a:r>
            <a:r>
              <a:rPr lang="ko-KR" altLang="en-US" sz="2400" dirty="0">
                <a:solidFill>
                  <a:schemeClr val="accent6">
                    <a:lumMod val="50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 우산국의 영토</a:t>
            </a:r>
            <a:r>
              <a:rPr lang="en-US" altLang="ko-KR" sz="2400" dirty="0">
                <a:solidFill>
                  <a:schemeClr val="accent6">
                    <a:lumMod val="50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”…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97867AD2-9A94-4724-96BF-DFBFEA3453F0}"/>
              </a:ext>
            </a:extLst>
          </p:cNvPr>
          <p:cNvGrpSpPr/>
          <p:nvPr/>
        </p:nvGrpSpPr>
        <p:grpSpPr>
          <a:xfrm>
            <a:off x="4554861" y="2828197"/>
            <a:ext cx="7070668" cy="1015663"/>
            <a:chOff x="4617925" y="2812431"/>
            <a:chExt cx="7070668" cy="101566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D71E08-1CEB-4B81-A807-9AE1616A3D25}"/>
                </a:ext>
              </a:extLst>
            </p:cNvPr>
            <p:cNvSpPr txBox="1"/>
            <p:nvPr/>
          </p:nvSpPr>
          <p:spPr>
            <a:xfrm>
              <a:off x="5212319" y="2812431"/>
              <a:ext cx="64762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u="sng" dirty="0">
                  <a:latin typeface="DX별과그대B" panose="02020600000000000000" pitchFamily="18" charset="-127"/>
                  <a:ea typeface="DX별과그대B" panose="02020600000000000000" pitchFamily="18" charset="-127"/>
                </a:rPr>
                <a:t>독도에 대한 통치역사는 신라시대까지 거슬러 올라감</a:t>
              </a:r>
              <a:endParaRPr lang="ko-KR" altLang="en-US" sz="3000" dirty="0">
                <a:latin typeface="DX별과그대B" panose="02020600000000000000" pitchFamily="18" charset="-127"/>
                <a:ea typeface="DX별과그대B" panose="02020600000000000000" pitchFamily="18" charset="-127"/>
              </a:endParaRPr>
            </a:p>
          </p:txBody>
        </p:sp>
        <p:sp>
          <p:nvSpPr>
            <p:cNvPr id="19" name="화살표: 오른쪽 18">
              <a:extLst>
                <a:ext uri="{FF2B5EF4-FFF2-40B4-BE49-F238E27FC236}">
                  <a16:creationId xmlns:a16="http://schemas.microsoft.com/office/drawing/2014/main" id="{B30F4836-9D33-427E-920D-34BEA214EDBC}"/>
                </a:ext>
              </a:extLst>
            </p:cNvPr>
            <p:cNvSpPr/>
            <p:nvPr/>
          </p:nvSpPr>
          <p:spPr>
            <a:xfrm>
              <a:off x="4617925" y="2863060"/>
              <a:ext cx="594394" cy="517064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BEEF4995-285E-4CFB-8A50-D5694A870656}"/>
              </a:ext>
            </a:extLst>
          </p:cNvPr>
          <p:cNvGrpSpPr/>
          <p:nvPr/>
        </p:nvGrpSpPr>
        <p:grpSpPr>
          <a:xfrm>
            <a:off x="1507936" y="1897180"/>
            <a:ext cx="2908245" cy="3914247"/>
            <a:chOff x="1539468" y="1392670"/>
            <a:chExt cx="2908245" cy="3914247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518AE2B3-A05C-452C-9453-1487AB8C7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2" b="10337"/>
            <a:stretch/>
          </p:blipFill>
          <p:spPr>
            <a:xfrm>
              <a:off x="1539468" y="1392670"/>
              <a:ext cx="2908245" cy="359604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0357A7-8765-4412-BD75-2E67A940184A}"/>
                </a:ext>
              </a:extLst>
            </p:cNvPr>
            <p:cNvSpPr txBox="1"/>
            <p:nvPr/>
          </p:nvSpPr>
          <p:spPr>
            <a:xfrm>
              <a:off x="2203033" y="4983752"/>
              <a:ext cx="158111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&lt;</a:t>
              </a:r>
              <a:r>
                <a:rPr lang="ko-KR" altLang="en-US" sz="1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세종실록지리지</a:t>
              </a:r>
              <a:r>
                <a:rPr lang="en-US" altLang="ko-KR" sz="1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&gt;</a:t>
              </a:r>
              <a:endParaRPr lang="ko-KR" altLang="en-US" sz="1500" dirty="0"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55FC7B2-AA92-4A05-A338-39F56EF79BDB}"/>
              </a:ext>
            </a:extLst>
          </p:cNvPr>
          <p:cNvSpPr txBox="1"/>
          <p:nvPr/>
        </p:nvSpPr>
        <p:spPr>
          <a:xfrm>
            <a:off x="4470318" y="3893012"/>
            <a:ext cx="73766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〮 </a:t>
            </a:r>
            <a:r>
              <a:rPr lang="en-US" altLang="ko-KR" sz="28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‘</a:t>
            </a:r>
            <a:r>
              <a:rPr lang="ko-KR" altLang="en-US" sz="2800" dirty="0" err="1">
                <a:solidFill>
                  <a:schemeClr val="accent2">
                    <a:lumMod val="7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동국문헌비고</a:t>
            </a:r>
            <a:r>
              <a:rPr lang="en-US" altLang="ko-KR" sz="28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’</a:t>
            </a:r>
            <a:r>
              <a:rPr lang="ko-KR" altLang="en-US" sz="28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의 기록</a:t>
            </a:r>
            <a:endParaRPr lang="en-US" altLang="ko-KR" sz="2800" dirty="0"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  <a:p>
            <a:r>
              <a:rPr lang="en-US" altLang="ko-KR" sz="2400" dirty="0">
                <a:solidFill>
                  <a:schemeClr val="accent6">
                    <a:lumMod val="50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”</a:t>
            </a:r>
            <a:r>
              <a:rPr lang="ko-KR" altLang="en-US" sz="2400" dirty="0">
                <a:solidFill>
                  <a:schemeClr val="accent6">
                    <a:lumMod val="50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울릉과 우산은 모두 우산국의 땅이며</a:t>
            </a:r>
            <a:r>
              <a:rPr lang="en-US" altLang="ko-KR" sz="2400" dirty="0">
                <a:solidFill>
                  <a:schemeClr val="accent6">
                    <a:lumMod val="50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, </a:t>
            </a:r>
            <a:r>
              <a:rPr lang="ko-KR" altLang="en-US" sz="2400" dirty="0">
                <a:solidFill>
                  <a:schemeClr val="accent6">
                    <a:lumMod val="50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우산은 일본이 말하는 송도</a:t>
            </a:r>
            <a:r>
              <a:rPr lang="en-US" altLang="ko-KR" sz="2400" dirty="0">
                <a:solidFill>
                  <a:schemeClr val="accent6">
                    <a:lumMod val="50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”</a:t>
            </a:r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112DE54A-E1C1-4E3F-8450-65E642D35BD3}"/>
              </a:ext>
            </a:extLst>
          </p:cNvPr>
          <p:cNvGrpSpPr/>
          <p:nvPr/>
        </p:nvGrpSpPr>
        <p:grpSpPr>
          <a:xfrm>
            <a:off x="4554861" y="5058518"/>
            <a:ext cx="7070668" cy="1015663"/>
            <a:chOff x="4617925" y="2812431"/>
            <a:chExt cx="7070668" cy="101566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AAE647C-5817-4F17-9477-BD86EEA843EB}"/>
                </a:ext>
              </a:extLst>
            </p:cNvPr>
            <p:cNvSpPr txBox="1"/>
            <p:nvPr/>
          </p:nvSpPr>
          <p:spPr>
            <a:xfrm>
              <a:off x="5212319" y="2812431"/>
              <a:ext cx="64762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u="sng" dirty="0">
                  <a:latin typeface="DX별과그대B" panose="02020600000000000000" pitchFamily="18" charset="-127"/>
                  <a:ea typeface="DX별과그대B" panose="02020600000000000000" pitchFamily="18" charset="-127"/>
                </a:rPr>
                <a:t>우산도가 독도이며 우리나라 영토임을 분명히 함</a:t>
              </a:r>
            </a:p>
          </p:txBody>
        </p:sp>
        <p:sp>
          <p:nvSpPr>
            <p:cNvPr id="57" name="화살표: 오른쪽 56">
              <a:extLst>
                <a:ext uri="{FF2B5EF4-FFF2-40B4-BE49-F238E27FC236}">
                  <a16:creationId xmlns:a16="http://schemas.microsoft.com/office/drawing/2014/main" id="{3B9B7FF3-E987-456F-8343-DD7C3DB85B88}"/>
                </a:ext>
              </a:extLst>
            </p:cNvPr>
            <p:cNvSpPr/>
            <p:nvPr/>
          </p:nvSpPr>
          <p:spPr>
            <a:xfrm>
              <a:off x="4617925" y="2863060"/>
              <a:ext cx="594394" cy="517064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4799F4D-31CC-4CF1-A5FF-B039B45A5AD1}"/>
              </a:ext>
            </a:extLst>
          </p:cNvPr>
          <p:cNvSpPr txBox="1"/>
          <p:nvPr/>
        </p:nvSpPr>
        <p:spPr>
          <a:xfrm>
            <a:off x="1319727" y="7076122"/>
            <a:ext cx="10574984" cy="800219"/>
          </a:xfrm>
          <a:prstGeom prst="rect">
            <a:avLst/>
          </a:prstGeom>
          <a:solidFill>
            <a:srgbClr val="664F57"/>
          </a:solidFill>
        </p:spPr>
        <p:txBody>
          <a:bodyPr wrap="square" rtlCol="0">
            <a:spAutoFit/>
          </a:bodyPr>
          <a:lstStyle/>
          <a:p>
            <a:r>
              <a:rPr lang="ko-KR" altLang="en-US" sz="2300" dirty="0" err="1">
                <a:solidFill>
                  <a:srgbClr val="FFFFFF"/>
                </a:solidFill>
              </a:rPr>
              <a:t>그외에도</a:t>
            </a:r>
            <a:r>
              <a:rPr lang="ko-KR" altLang="en-US" sz="2300" dirty="0">
                <a:solidFill>
                  <a:srgbClr val="FFFFFF"/>
                </a:solidFill>
              </a:rPr>
              <a:t> ‘</a:t>
            </a:r>
            <a:r>
              <a:rPr lang="ko-KR" altLang="en-US" sz="2300" dirty="0" err="1">
                <a:solidFill>
                  <a:srgbClr val="FFFFFF"/>
                </a:solidFill>
              </a:rPr>
              <a:t>신증동국여지승람</a:t>
            </a:r>
            <a:r>
              <a:rPr lang="ko-KR" altLang="en-US" sz="2300" dirty="0">
                <a:solidFill>
                  <a:srgbClr val="FFFFFF"/>
                </a:solidFill>
              </a:rPr>
              <a:t>’</a:t>
            </a:r>
            <a:r>
              <a:rPr lang="en-US" altLang="ko-KR" sz="2300" dirty="0">
                <a:solidFill>
                  <a:srgbClr val="FFFFFF"/>
                </a:solidFill>
              </a:rPr>
              <a:t>(1531</a:t>
            </a:r>
            <a:r>
              <a:rPr lang="ko-KR" altLang="en-US" sz="2300" dirty="0">
                <a:solidFill>
                  <a:srgbClr val="FFFFFF"/>
                </a:solidFill>
              </a:rPr>
              <a:t>년</a:t>
            </a:r>
            <a:r>
              <a:rPr lang="en-US" altLang="ko-KR" sz="2300" dirty="0">
                <a:solidFill>
                  <a:srgbClr val="FFFFFF"/>
                </a:solidFill>
              </a:rPr>
              <a:t>), ‘</a:t>
            </a:r>
            <a:r>
              <a:rPr lang="ko-KR" altLang="en-US" sz="2300" dirty="0" err="1">
                <a:solidFill>
                  <a:srgbClr val="FFFFFF"/>
                </a:solidFill>
              </a:rPr>
              <a:t>만기요람</a:t>
            </a:r>
            <a:r>
              <a:rPr lang="ko-KR" altLang="en-US" sz="2300" dirty="0">
                <a:solidFill>
                  <a:srgbClr val="FFFFFF"/>
                </a:solidFill>
              </a:rPr>
              <a:t>’</a:t>
            </a:r>
            <a:r>
              <a:rPr lang="en-US" altLang="ko-KR" sz="2300" dirty="0">
                <a:solidFill>
                  <a:srgbClr val="FFFFFF"/>
                </a:solidFill>
              </a:rPr>
              <a:t>(1808</a:t>
            </a:r>
            <a:r>
              <a:rPr lang="ko-KR" altLang="en-US" sz="2300" dirty="0">
                <a:solidFill>
                  <a:srgbClr val="FFFFFF"/>
                </a:solidFill>
              </a:rPr>
              <a:t>년</a:t>
            </a:r>
            <a:r>
              <a:rPr lang="en-US" altLang="ko-KR" sz="2300" dirty="0">
                <a:solidFill>
                  <a:srgbClr val="FFFFFF"/>
                </a:solidFill>
              </a:rPr>
              <a:t>), ‘</a:t>
            </a:r>
            <a:r>
              <a:rPr lang="ko-KR" altLang="en-US" sz="2300" dirty="0" err="1">
                <a:solidFill>
                  <a:srgbClr val="FFFFFF"/>
                </a:solidFill>
              </a:rPr>
              <a:t>증보문헌비고</a:t>
            </a:r>
            <a:r>
              <a:rPr lang="ko-KR" altLang="en-US" sz="2300" dirty="0">
                <a:solidFill>
                  <a:srgbClr val="FFFFFF"/>
                </a:solidFill>
              </a:rPr>
              <a:t>’</a:t>
            </a:r>
            <a:r>
              <a:rPr lang="en-US" altLang="ko-KR" sz="2300" dirty="0">
                <a:solidFill>
                  <a:srgbClr val="FFFFFF"/>
                </a:solidFill>
              </a:rPr>
              <a:t>(1908</a:t>
            </a:r>
            <a:r>
              <a:rPr lang="ko-KR" altLang="en-US" sz="2300" dirty="0">
                <a:solidFill>
                  <a:srgbClr val="FFFFFF"/>
                </a:solidFill>
              </a:rPr>
              <a:t>년</a:t>
            </a:r>
            <a:r>
              <a:rPr lang="en-US" altLang="ko-KR" sz="2300" dirty="0">
                <a:solidFill>
                  <a:srgbClr val="FFFFFF"/>
                </a:solidFill>
              </a:rPr>
              <a:t>) </a:t>
            </a:r>
            <a:r>
              <a:rPr lang="ko-KR" altLang="en-US" sz="2300" dirty="0">
                <a:solidFill>
                  <a:srgbClr val="FFFFFF"/>
                </a:solidFill>
              </a:rPr>
              <a:t>등 독도에 관한 기록은 다른 </a:t>
            </a:r>
            <a:r>
              <a:rPr lang="ko-KR" altLang="en-US" sz="2300" dirty="0" err="1">
                <a:solidFill>
                  <a:srgbClr val="FFFFFF"/>
                </a:solidFill>
              </a:rPr>
              <a:t>관찬</a:t>
            </a:r>
            <a:r>
              <a:rPr lang="ko-KR" altLang="en-US" sz="2300" dirty="0">
                <a:solidFill>
                  <a:srgbClr val="FFFFFF"/>
                </a:solidFill>
              </a:rPr>
              <a:t> 문헌에서도 일관되게 이어지고 있음</a:t>
            </a:r>
          </a:p>
        </p:txBody>
      </p:sp>
      <p:pic>
        <p:nvPicPr>
          <p:cNvPr id="26" name="그림 25">
            <a:hlinkClick r:id="rId4"/>
            <a:extLst>
              <a:ext uri="{FF2B5EF4-FFF2-40B4-BE49-F238E27FC236}">
                <a16:creationId xmlns:a16="http://schemas.microsoft.com/office/drawing/2014/main" id="{D5991C9C-60EC-4510-BB08-C6AB11FBC0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510" y="405900"/>
            <a:ext cx="1461684" cy="146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38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5415F54-D602-446E-825C-B74FEE392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D7C63452-BEF1-4803-ACE4-91A61C62AB40}"/>
              </a:ext>
            </a:extLst>
          </p:cNvPr>
          <p:cNvSpPr/>
          <p:nvPr/>
        </p:nvSpPr>
        <p:spPr>
          <a:xfrm>
            <a:off x="1495" y="0"/>
            <a:ext cx="12192000" cy="6858000"/>
          </a:xfrm>
          <a:prstGeom prst="rect">
            <a:avLst/>
          </a:prstGeom>
          <a:solidFill>
            <a:srgbClr val="32261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E3878A-8979-4E96-8D55-1879370CB28C}"/>
              </a:ext>
            </a:extLst>
          </p:cNvPr>
          <p:cNvCxnSpPr>
            <a:cxnSpLocks/>
          </p:cNvCxnSpPr>
          <p:nvPr/>
        </p:nvCxnSpPr>
        <p:spPr>
          <a:xfrm flipH="1">
            <a:off x="798652" y="5498339"/>
            <a:ext cx="48382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56FA3B0-17C3-4F5F-A4DA-ACD7F3898AB5}"/>
              </a:ext>
            </a:extLst>
          </p:cNvPr>
          <p:cNvSpPr txBox="1"/>
          <p:nvPr/>
        </p:nvSpPr>
        <p:spPr>
          <a:xfrm>
            <a:off x="563805" y="3063258"/>
            <a:ext cx="172835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99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4</a:t>
            </a:r>
            <a:endParaRPr lang="ko-KR" altLang="en-US" sz="19900" spc="-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83E449-0564-43CE-A37F-B1B103B957EB}"/>
              </a:ext>
            </a:extLst>
          </p:cNvPr>
          <p:cNvSpPr txBox="1"/>
          <p:nvPr/>
        </p:nvSpPr>
        <p:spPr>
          <a:xfrm>
            <a:off x="2292163" y="4319698"/>
            <a:ext cx="33778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32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울릉도쟁계와</a:t>
            </a:r>
            <a:endParaRPr lang="en-US" altLang="ko-KR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r"/>
            <a:r>
              <a:rPr lang="ko-KR" altLang="en-US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독도 영토주권 확인</a:t>
            </a:r>
          </a:p>
        </p:txBody>
      </p:sp>
    </p:spTree>
    <p:extLst>
      <p:ext uri="{BB962C8B-B14F-4D97-AF65-F5344CB8AC3E}">
        <p14:creationId xmlns:p14="http://schemas.microsoft.com/office/powerpoint/2010/main" val="3165528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FE58A05C-6B0F-42D7-81BE-2365651F5112}"/>
              </a:ext>
            </a:extLst>
          </p:cNvPr>
          <p:cNvSpPr/>
          <p:nvPr/>
        </p:nvSpPr>
        <p:spPr>
          <a:xfrm>
            <a:off x="1388962" y="279000"/>
            <a:ext cx="10458038" cy="6300000"/>
          </a:xfrm>
          <a:prstGeom prst="rect">
            <a:avLst/>
          </a:prstGeom>
          <a:solidFill>
            <a:schemeClr val="accent4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문체부 쓰기 정체" panose="02030609000101010101" pitchFamily="17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7616E8C-5FC4-4A3E-AFE3-15942954EB18}"/>
              </a:ext>
            </a:extLst>
          </p:cNvPr>
          <p:cNvGrpSpPr/>
          <p:nvPr/>
        </p:nvGrpSpPr>
        <p:grpSpPr>
          <a:xfrm>
            <a:off x="345000" y="1340643"/>
            <a:ext cx="670595" cy="4176713"/>
            <a:chOff x="363098" y="1590006"/>
            <a:chExt cx="670595" cy="4176713"/>
          </a:xfrm>
        </p:grpSpPr>
        <p:grpSp>
          <p:nvGrpSpPr>
            <p:cNvPr id="147" name="그룹 146">
              <a:extLst>
                <a:ext uri="{FF2B5EF4-FFF2-40B4-BE49-F238E27FC236}">
                  <a16:creationId xmlns:a16="http://schemas.microsoft.com/office/drawing/2014/main" id="{659C773D-2D87-42D8-B685-54CB1FEC2A6F}"/>
                </a:ext>
              </a:extLst>
            </p:cNvPr>
            <p:cNvGrpSpPr/>
            <p:nvPr/>
          </p:nvGrpSpPr>
          <p:grpSpPr>
            <a:xfrm>
              <a:off x="363098" y="1590006"/>
              <a:ext cx="670595" cy="4176713"/>
              <a:chOff x="5772150" y="685800"/>
              <a:chExt cx="670595" cy="4176713"/>
            </a:xfrm>
          </p:grpSpPr>
          <p:sp>
            <p:nvSpPr>
              <p:cNvPr id="173" name="직사각형 172">
                <a:extLst>
                  <a:ext uri="{FF2B5EF4-FFF2-40B4-BE49-F238E27FC236}">
                    <a16:creationId xmlns:a16="http://schemas.microsoft.com/office/drawing/2014/main" id="{BCDD6E2C-120E-4341-840B-FE7CC042B916}"/>
                  </a:ext>
                </a:extLst>
              </p:cNvPr>
              <p:cNvSpPr/>
              <p:nvPr/>
            </p:nvSpPr>
            <p:spPr>
              <a:xfrm>
                <a:off x="5772150" y="695325"/>
                <a:ext cx="670595" cy="4162425"/>
              </a:xfrm>
              <a:prstGeom prst="rect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DX경필명조B" panose="02020600000000000000" pitchFamily="18" charset="-127"/>
                  <a:ea typeface="문체부 쓰기 정체" panose="02030609000101010101" pitchFamily="17" charset="-127"/>
                </a:endParaRPr>
              </a:p>
            </p:txBody>
          </p:sp>
          <p:cxnSp>
            <p:nvCxnSpPr>
              <p:cNvPr id="177" name="직선 연결선 176">
                <a:extLst>
                  <a:ext uri="{FF2B5EF4-FFF2-40B4-BE49-F238E27FC236}">
                    <a16:creationId xmlns:a16="http://schemas.microsoft.com/office/drawing/2014/main" id="{93F68EF7-7711-4AFB-A961-4E2272BCBA4B}"/>
                  </a:ext>
                </a:extLst>
              </p:cNvPr>
              <p:cNvCxnSpPr/>
              <p:nvPr/>
            </p:nvCxnSpPr>
            <p:spPr>
              <a:xfrm>
                <a:off x="5848350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8" name="직선 연결선 177">
                <a:extLst>
                  <a:ext uri="{FF2B5EF4-FFF2-40B4-BE49-F238E27FC236}">
                    <a16:creationId xmlns:a16="http://schemas.microsoft.com/office/drawing/2014/main" id="{29B43811-BED8-4C26-9AB8-223172869234}"/>
                  </a:ext>
                </a:extLst>
              </p:cNvPr>
              <p:cNvCxnSpPr/>
              <p:nvPr/>
            </p:nvCxnSpPr>
            <p:spPr>
              <a:xfrm>
                <a:off x="6372225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9" name="직선 연결선 178">
                <a:extLst>
                  <a:ext uri="{FF2B5EF4-FFF2-40B4-BE49-F238E27FC236}">
                    <a16:creationId xmlns:a16="http://schemas.microsoft.com/office/drawing/2014/main" id="{7B80D12E-5AB7-494D-B820-891960CBB1CA}"/>
                  </a:ext>
                </a:extLst>
              </p:cNvPr>
              <p:cNvCxnSpPr/>
              <p:nvPr/>
            </p:nvCxnSpPr>
            <p:spPr>
              <a:xfrm>
                <a:off x="5848350" y="12192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0" name="직선 연결선 179">
                <a:extLst>
                  <a:ext uri="{FF2B5EF4-FFF2-40B4-BE49-F238E27FC236}">
                    <a16:creationId xmlns:a16="http://schemas.microsoft.com/office/drawing/2014/main" id="{D999EB21-A89B-4048-BC61-29468000C376}"/>
                  </a:ext>
                </a:extLst>
              </p:cNvPr>
              <p:cNvCxnSpPr/>
              <p:nvPr/>
            </p:nvCxnSpPr>
            <p:spPr>
              <a:xfrm>
                <a:off x="5840412" y="17430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1" name="직선 연결선 180">
                <a:extLst>
                  <a:ext uri="{FF2B5EF4-FFF2-40B4-BE49-F238E27FC236}">
                    <a16:creationId xmlns:a16="http://schemas.microsoft.com/office/drawing/2014/main" id="{D0ADD5F8-061B-46F4-9423-57905C7FD983}"/>
                  </a:ext>
                </a:extLst>
              </p:cNvPr>
              <p:cNvCxnSpPr/>
              <p:nvPr/>
            </p:nvCxnSpPr>
            <p:spPr>
              <a:xfrm>
                <a:off x="5840412" y="226695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2" name="직선 연결선 181">
                <a:extLst>
                  <a:ext uri="{FF2B5EF4-FFF2-40B4-BE49-F238E27FC236}">
                    <a16:creationId xmlns:a16="http://schemas.microsoft.com/office/drawing/2014/main" id="{5F4CFB8B-B4FF-4784-A995-F7EE416D0F62}"/>
                  </a:ext>
                </a:extLst>
              </p:cNvPr>
              <p:cNvCxnSpPr/>
              <p:nvPr/>
            </p:nvCxnSpPr>
            <p:spPr>
              <a:xfrm>
                <a:off x="5840412" y="2776538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3" name="직선 연결선 182">
                <a:extLst>
                  <a:ext uri="{FF2B5EF4-FFF2-40B4-BE49-F238E27FC236}">
                    <a16:creationId xmlns:a16="http://schemas.microsoft.com/office/drawing/2014/main" id="{821F1F8C-E9E9-4EE7-AC9F-62F1E28706EC}"/>
                  </a:ext>
                </a:extLst>
              </p:cNvPr>
              <p:cNvCxnSpPr/>
              <p:nvPr/>
            </p:nvCxnSpPr>
            <p:spPr>
              <a:xfrm>
                <a:off x="5840412" y="3290887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4" name="직선 연결선 183">
                <a:extLst>
                  <a:ext uri="{FF2B5EF4-FFF2-40B4-BE49-F238E27FC236}">
                    <a16:creationId xmlns:a16="http://schemas.microsoft.com/office/drawing/2014/main" id="{62EC7FAD-179E-458A-BFA9-8A8437FA61CB}"/>
                  </a:ext>
                </a:extLst>
              </p:cNvPr>
              <p:cNvCxnSpPr/>
              <p:nvPr/>
            </p:nvCxnSpPr>
            <p:spPr>
              <a:xfrm>
                <a:off x="5848350" y="38100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5" name="직선 연결선 184">
                <a:extLst>
                  <a:ext uri="{FF2B5EF4-FFF2-40B4-BE49-F238E27FC236}">
                    <a16:creationId xmlns:a16="http://schemas.microsoft.com/office/drawing/2014/main" id="{9959609F-72EE-4C6F-9FED-78C39E3F0192}"/>
                  </a:ext>
                </a:extLst>
              </p:cNvPr>
              <p:cNvCxnSpPr/>
              <p:nvPr/>
            </p:nvCxnSpPr>
            <p:spPr>
              <a:xfrm>
                <a:off x="5834062" y="43338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86" name="그룹 185">
              <a:extLst>
                <a:ext uri="{FF2B5EF4-FFF2-40B4-BE49-F238E27FC236}">
                  <a16:creationId xmlns:a16="http://schemas.microsoft.com/office/drawing/2014/main" id="{267A8A44-161D-4D70-9F6B-033B87B21A2A}"/>
                </a:ext>
              </a:extLst>
            </p:cNvPr>
            <p:cNvGrpSpPr/>
            <p:nvPr/>
          </p:nvGrpSpPr>
          <p:grpSpPr>
            <a:xfrm>
              <a:off x="437910" y="2639400"/>
              <a:ext cx="552080" cy="2585381"/>
              <a:chOff x="4442262" y="1875161"/>
              <a:chExt cx="552080" cy="2585381"/>
            </a:xfrm>
          </p:grpSpPr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26AF90-6515-48FA-96E0-7726F254D894}"/>
                  </a:ext>
                </a:extLst>
              </p:cNvPr>
              <p:cNvSpPr txBox="1"/>
              <p:nvPr/>
            </p:nvSpPr>
            <p:spPr>
              <a:xfrm>
                <a:off x="4450603" y="239706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도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CDC50F6B-1E5A-4B85-BBC1-0C79582748D5}"/>
                  </a:ext>
                </a:extLst>
              </p:cNvPr>
              <p:cNvSpPr txBox="1"/>
              <p:nvPr/>
            </p:nvSpPr>
            <p:spPr>
              <a:xfrm>
                <a:off x="4447369" y="1875161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릉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5420FF85-1636-47BB-84FC-1B032A2D40D6}"/>
                  </a:ext>
                </a:extLst>
              </p:cNvPr>
              <p:cNvSpPr txBox="1"/>
              <p:nvPr/>
            </p:nvSpPr>
            <p:spPr>
              <a:xfrm>
                <a:off x="4442262" y="340184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쟁</a:t>
                </a: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4B50754-9C5D-40A1-A22B-7416D476A31A}"/>
                  </a:ext>
                </a:extLst>
              </p:cNvPr>
              <p:cNvSpPr txBox="1"/>
              <p:nvPr/>
            </p:nvSpPr>
            <p:spPr>
              <a:xfrm>
                <a:off x="4448427" y="3937322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계</a:t>
                </a:r>
              </a:p>
            </p:txBody>
          </p:sp>
        </p:grp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8E6CAD0C-8C3D-4212-A5A9-79D507F8090F}"/>
                </a:ext>
              </a:extLst>
            </p:cNvPr>
            <p:cNvSpPr txBox="1"/>
            <p:nvPr/>
          </p:nvSpPr>
          <p:spPr>
            <a:xfrm>
              <a:off x="433037" y="2113576"/>
              <a:ext cx="543739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DX경필명조B" panose="02020600000000000000" pitchFamily="18" charset="-127"/>
                  <a:ea typeface="문체부 쓰기 정체" panose="02030609000101010101" pitchFamily="17" charset="-127"/>
                </a:rPr>
                <a:t>울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F773CF-1854-4F5F-81FD-34E1225421EE}"/>
              </a:ext>
            </a:extLst>
          </p:cNvPr>
          <p:cNvSpPr txBox="1"/>
          <p:nvPr/>
        </p:nvSpPr>
        <p:spPr>
          <a:xfrm>
            <a:off x="5158281" y="545895"/>
            <a:ext cx="2919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err="1">
                <a:latin typeface="DX별과그대B" panose="02020600000000000000" pitchFamily="18" charset="-127"/>
                <a:ea typeface="DX별과그대B" panose="02020600000000000000" pitchFamily="18" charset="-127"/>
              </a:rPr>
              <a:t>돗토리번</a:t>
            </a:r>
            <a:r>
              <a:rPr lang="ko-KR" altLang="en-US" sz="30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 답변서</a:t>
            </a:r>
            <a:endParaRPr lang="en-US" altLang="ko-KR" sz="3000" dirty="0"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A7D2DB-3AC3-43F2-A0E2-959CB3FCD7DF}"/>
              </a:ext>
            </a:extLst>
          </p:cNvPr>
          <p:cNvSpPr txBox="1"/>
          <p:nvPr/>
        </p:nvSpPr>
        <p:spPr>
          <a:xfrm>
            <a:off x="2144515" y="1349795"/>
            <a:ext cx="91169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▶</a:t>
            </a:r>
            <a:r>
              <a:rPr lang="en-US" altLang="ko-KR" sz="25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17</a:t>
            </a:r>
            <a:r>
              <a:rPr lang="ko-KR" altLang="en-US" sz="25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세기 한</a:t>
            </a:r>
            <a:r>
              <a:rPr lang="en-US" altLang="ko-KR" sz="25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‧</a:t>
            </a:r>
            <a:r>
              <a:rPr lang="ko-KR" altLang="en-US" sz="25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일 양국 정부간 교섭</a:t>
            </a:r>
            <a:r>
              <a:rPr lang="en-US" altLang="ko-KR" sz="25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(</a:t>
            </a:r>
            <a:r>
              <a:rPr lang="ko-KR" altLang="en-US" sz="2500" b="1" dirty="0" err="1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울릉도쟁계</a:t>
            </a:r>
            <a:r>
              <a:rPr lang="en-US" altLang="ko-KR" sz="25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)</a:t>
            </a:r>
            <a:r>
              <a:rPr lang="ko-KR" altLang="en-US" sz="25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과정을 통해 울릉도와 그 </a:t>
            </a:r>
            <a:r>
              <a:rPr lang="ko-KR" altLang="en-US" sz="2500" b="1" dirty="0" err="1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부속섬인</a:t>
            </a:r>
            <a:r>
              <a:rPr lang="ko-KR" altLang="en-US" sz="25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 독도가 우리나라 영토임이 확인됨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799F4D-31CC-4CF1-A5FF-B039B45A5AD1}"/>
              </a:ext>
            </a:extLst>
          </p:cNvPr>
          <p:cNvSpPr txBox="1"/>
          <p:nvPr/>
        </p:nvSpPr>
        <p:spPr>
          <a:xfrm>
            <a:off x="1319727" y="7076122"/>
            <a:ext cx="10574984" cy="2862322"/>
          </a:xfrm>
          <a:prstGeom prst="rect">
            <a:avLst/>
          </a:prstGeom>
          <a:solidFill>
            <a:srgbClr val="664F57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solidFill>
                  <a:srgbClr val="FFFFFF"/>
                </a:solidFill>
              </a:rPr>
              <a:t>⦁</a:t>
            </a:r>
            <a:r>
              <a:rPr lang="en-US" altLang="ko-KR" sz="2000" dirty="0">
                <a:solidFill>
                  <a:srgbClr val="FFFFFF"/>
                </a:solidFill>
              </a:rPr>
              <a:t>17</a:t>
            </a:r>
            <a:r>
              <a:rPr lang="ko-KR" altLang="en-US" sz="2000" dirty="0">
                <a:solidFill>
                  <a:srgbClr val="FFFFFF"/>
                </a:solidFill>
              </a:rPr>
              <a:t>세기 일본 </a:t>
            </a:r>
            <a:r>
              <a:rPr lang="ko-KR" altLang="en-US" sz="2000" dirty="0" err="1">
                <a:solidFill>
                  <a:srgbClr val="FFFFFF"/>
                </a:solidFill>
              </a:rPr>
              <a:t>돗토리번</a:t>
            </a:r>
            <a:r>
              <a:rPr lang="en-US" altLang="ko-KR" sz="2000" dirty="0">
                <a:solidFill>
                  <a:srgbClr val="FFFFFF"/>
                </a:solidFill>
              </a:rPr>
              <a:t>(</a:t>
            </a:r>
            <a:r>
              <a:rPr lang="ko-KR" altLang="en-US" sz="2000" dirty="0">
                <a:solidFill>
                  <a:srgbClr val="FFFFFF"/>
                </a:solidFill>
              </a:rPr>
              <a:t>鳥取藩</a:t>
            </a:r>
            <a:r>
              <a:rPr lang="en-US" altLang="ko-KR" sz="2000" dirty="0">
                <a:solidFill>
                  <a:srgbClr val="FFFFFF"/>
                </a:solidFill>
              </a:rPr>
              <a:t>)</a:t>
            </a:r>
            <a:r>
              <a:rPr lang="ko-KR" altLang="en-US" sz="2000" dirty="0">
                <a:solidFill>
                  <a:srgbClr val="FFFFFF"/>
                </a:solidFill>
              </a:rPr>
              <a:t>의 오야</a:t>
            </a:r>
            <a:r>
              <a:rPr lang="en-US" altLang="ko-KR" sz="2000" dirty="0">
                <a:solidFill>
                  <a:srgbClr val="FFFFFF"/>
                </a:solidFill>
              </a:rPr>
              <a:t>(</a:t>
            </a:r>
            <a:r>
              <a:rPr lang="ko-KR" altLang="en-US" sz="2000" dirty="0">
                <a:solidFill>
                  <a:srgbClr val="FFFFFF"/>
                </a:solidFill>
              </a:rPr>
              <a:t>大谷</a:t>
            </a:r>
            <a:r>
              <a:rPr lang="en-US" altLang="ko-KR" sz="2000" dirty="0">
                <a:solidFill>
                  <a:srgbClr val="FFFFFF"/>
                </a:solidFill>
              </a:rPr>
              <a:t>) </a:t>
            </a:r>
            <a:r>
              <a:rPr lang="ko-KR" altLang="en-US" sz="2000" dirty="0">
                <a:solidFill>
                  <a:srgbClr val="FFFFFF"/>
                </a:solidFill>
              </a:rPr>
              <a:t>및 </a:t>
            </a:r>
            <a:r>
              <a:rPr lang="ko-KR" altLang="en-US" sz="2000" dirty="0" err="1">
                <a:solidFill>
                  <a:srgbClr val="FFFFFF"/>
                </a:solidFill>
              </a:rPr>
              <a:t>무라카와</a:t>
            </a:r>
            <a:r>
              <a:rPr lang="en-US" altLang="ko-KR" sz="2000" dirty="0">
                <a:solidFill>
                  <a:srgbClr val="FFFFFF"/>
                </a:solidFill>
              </a:rPr>
              <a:t>(</a:t>
            </a:r>
            <a:r>
              <a:rPr lang="ko-KR" altLang="en-US" sz="2000" dirty="0">
                <a:solidFill>
                  <a:srgbClr val="FFFFFF"/>
                </a:solidFill>
              </a:rPr>
              <a:t>村川</a:t>
            </a:r>
            <a:r>
              <a:rPr lang="en-US" altLang="ko-KR" sz="2000" dirty="0">
                <a:solidFill>
                  <a:srgbClr val="FFFFFF"/>
                </a:solidFill>
              </a:rPr>
              <a:t>) </a:t>
            </a:r>
            <a:r>
              <a:rPr lang="ko-KR" altLang="en-US" sz="2000" dirty="0">
                <a:solidFill>
                  <a:srgbClr val="FFFFFF"/>
                </a:solidFill>
              </a:rPr>
              <a:t>양가는 조선 영토인 울릉도에서 불법 어로행위를 하다가 </a:t>
            </a:r>
            <a:r>
              <a:rPr lang="en-US" altLang="ko-KR" sz="2000" dirty="0">
                <a:solidFill>
                  <a:srgbClr val="FFFFFF"/>
                </a:solidFill>
              </a:rPr>
              <a:t>1693</a:t>
            </a:r>
            <a:r>
              <a:rPr lang="ko-KR" altLang="en-US" sz="2000" dirty="0">
                <a:solidFill>
                  <a:srgbClr val="FFFFFF"/>
                </a:solidFill>
              </a:rPr>
              <a:t>년</a:t>
            </a:r>
            <a:r>
              <a:rPr lang="en-US" altLang="ko-KR" sz="2000" dirty="0">
                <a:solidFill>
                  <a:srgbClr val="FFFFFF"/>
                </a:solidFill>
              </a:rPr>
              <a:t>(</a:t>
            </a:r>
            <a:r>
              <a:rPr lang="ko-KR" altLang="en-US" sz="2000" dirty="0">
                <a:solidFill>
                  <a:srgbClr val="FFFFFF"/>
                </a:solidFill>
              </a:rPr>
              <a:t>숙종 </a:t>
            </a:r>
            <a:r>
              <a:rPr lang="en-US" altLang="ko-KR" sz="2000" dirty="0">
                <a:solidFill>
                  <a:srgbClr val="FFFFFF"/>
                </a:solidFill>
              </a:rPr>
              <a:t>19</a:t>
            </a:r>
            <a:r>
              <a:rPr lang="ko-KR" altLang="en-US" sz="2000" dirty="0">
                <a:solidFill>
                  <a:srgbClr val="FFFFFF"/>
                </a:solidFill>
              </a:rPr>
              <a:t>년</a:t>
            </a:r>
            <a:r>
              <a:rPr lang="en-US" altLang="ko-KR" sz="2000" dirty="0">
                <a:solidFill>
                  <a:srgbClr val="FFFFFF"/>
                </a:solidFill>
              </a:rPr>
              <a:t>) </a:t>
            </a:r>
            <a:r>
              <a:rPr lang="ko-KR" altLang="en-US" sz="2000" dirty="0">
                <a:solidFill>
                  <a:srgbClr val="FFFFFF"/>
                </a:solidFill>
              </a:rPr>
              <a:t>울릉도에서 안용복을 비롯한 조선인들과 만남</a:t>
            </a:r>
          </a:p>
          <a:p>
            <a:pPr fontAlgn="base"/>
            <a:r>
              <a:rPr lang="ko-KR" altLang="en-US" sz="2000" b="1" dirty="0">
                <a:solidFill>
                  <a:srgbClr val="FFFFFF"/>
                </a:solidFill>
              </a:rPr>
              <a:t>⦁양가는 일본 정부</a:t>
            </a:r>
            <a:r>
              <a:rPr lang="en-US" altLang="ko-KR" sz="2000" b="1" dirty="0">
                <a:solidFill>
                  <a:srgbClr val="FFFFFF"/>
                </a:solidFill>
              </a:rPr>
              <a:t>(</a:t>
            </a:r>
            <a:r>
              <a:rPr lang="ko-KR" altLang="en-US" sz="2000" b="1" dirty="0">
                <a:solidFill>
                  <a:srgbClr val="FFFFFF"/>
                </a:solidFill>
              </a:rPr>
              <a:t>에도 막부</a:t>
            </a:r>
            <a:r>
              <a:rPr lang="en-US" altLang="ko-KR" sz="2000" b="1" dirty="0">
                <a:solidFill>
                  <a:srgbClr val="FFFFFF"/>
                </a:solidFill>
              </a:rPr>
              <a:t>)</a:t>
            </a:r>
            <a:r>
              <a:rPr lang="ko-KR" altLang="en-US" sz="2000" b="1" dirty="0">
                <a:solidFill>
                  <a:srgbClr val="FFFFFF"/>
                </a:solidFill>
              </a:rPr>
              <a:t>에 조선인들의 울릉도 도해</a:t>
            </a:r>
            <a:r>
              <a:rPr lang="en-US" altLang="ko-KR" sz="2000" b="1" dirty="0">
                <a:solidFill>
                  <a:srgbClr val="FFFFFF"/>
                </a:solidFill>
              </a:rPr>
              <a:t>(</a:t>
            </a:r>
            <a:r>
              <a:rPr lang="ko-KR" altLang="en-US" sz="2000" b="1" dirty="0">
                <a:solidFill>
                  <a:srgbClr val="FFFFFF"/>
                </a:solidFill>
              </a:rPr>
              <a:t>渡海</a:t>
            </a:r>
            <a:r>
              <a:rPr lang="en-US" altLang="ko-KR" sz="2000" b="1" dirty="0">
                <a:solidFill>
                  <a:srgbClr val="FFFFFF"/>
                </a:solidFill>
              </a:rPr>
              <a:t>)</a:t>
            </a:r>
            <a:r>
              <a:rPr lang="ko-KR" altLang="en-US" sz="2000" b="1" dirty="0">
                <a:solidFill>
                  <a:srgbClr val="FFFFFF"/>
                </a:solidFill>
              </a:rPr>
              <a:t>를 금지해 달라고 청원하고 막부가 쓰시마번</a:t>
            </a:r>
            <a:r>
              <a:rPr lang="en-US" altLang="ko-KR" sz="2000" b="1" dirty="0">
                <a:solidFill>
                  <a:srgbClr val="FFFFFF"/>
                </a:solidFill>
              </a:rPr>
              <a:t>(</a:t>
            </a:r>
            <a:r>
              <a:rPr lang="ko-KR" altLang="en-US" sz="2000" b="1" dirty="0">
                <a:solidFill>
                  <a:srgbClr val="FFFFFF"/>
                </a:solidFill>
              </a:rPr>
              <a:t>對馬藩</a:t>
            </a:r>
            <a:r>
              <a:rPr lang="en-US" altLang="ko-KR" sz="2000" b="1" dirty="0">
                <a:solidFill>
                  <a:srgbClr val="FFFFFF"/>
                </a:solidFill>
              </a:rPr>
              <a:t>)</a:t>
            </a:r>
            <a:r>
              <a:rPr lang="ko-KR" altLang="en-US" sz="2000" b="1" dirty="0">
                <a:solidFill>
                  <a:srgbClr val="FFFFFF"/>
                </a:solidFill>
              </a:rPr>
              <a:t>에 조선 정부와의 교섭을 지시함에 따라 양국간 교섭이 개시 → </a:t>
            </a:r>
            <a:r>
              <a:rPr lang="ko-KR" altLang="en-US" sz="2000" b="1" dirty="0" err="1">
                <a:solidFill>
                  <a:srgbClr val="FFFFFF"/>
                </a:solidFill>
              </a:rPr>
              <a:t>울릉도쟁계</a:t>
            </a:r>
            <a:endParaRPr lang="ko-KR" altLang="en-US" sz="2000" b="1" dirty="0">
              <a:solidFill>
                <a:srgbClr val="FFFFFF"/>
              </a:solidFill>
            </a:endParaRPr>
          </a:p>
          <a:p>
            <a:pPr fontAlgn="base"/>
            <a:r>
              <a:rPr lang="ko-KR" altLang="en-US" sz="2000" dirty="0">
                <a:solidFill>
                  <a:srgbClr val="FFFFFF"/>
                </a:solidFill>
              </a:rPr>
              <a:t>⦁에도 막부는 </a:t>
            </a:r>
            <a:r>
              <a:rPr lang="en-US" altLang="ko-KR" sz="2000" dirty="0">
                <a:solidFill>
                  <a:srgbClr val="FFFFFF"/>
                </a:solidFill>
              </a:rPr>
              <a:t>1695</a:t>
            </a:r>
            <a:r>
              <a:rPr lang="ko-KR" altLang="en-US" sz="2000" dirty="0">
                <a:solidFill>
                  <a:srgbClr val="FFFFFF"/>
                </a:solidFill>
              </a:rPr>
              <a:t>년 </a:t>
            </a:r>
            <a:r>
              <a:rPr lang="en-US" altLang="ko-KR" sz="2000" dirty="0">
                <a:solidFill>
                  <a:srgbClr val="FFFFFF"/>
                </a:solidFill>
              </a:rPr>
              <a:t>12</a:t>
            </a:r>
            <a:r>
              <a:rPr lang="ko-KR" altLang="en-US" sz="2000" dirty="0">
                <a:solidFill>
                  <a:srgbClr val="FFFFFF"/>
                </a:solidFill>
              </a:rPr>
              <a:t>월 </a:t>
            </a:r>
            <a:r>
              <a:rPr lang="en-US" altLang="ko-KR" sz="2000" dirty="0">
                <a:solidFill>
                  <a:srgbClr val="FFFFFF"/>
                </a:solidFill>
              </a:rPr>
              <a:t>25</a:t>
            </a:r>
            <a:r>
              <a:rPr lang="ko-KR" altLang="en-US" sz="2000" dirty="0">
                <a:solidFill>
                  <a:srgbClr val="FFFFFF"/>
                </a:solidFill>
              </a:rPr>
              <a:t>일 </a:t>
            </a:r>
            <a:r>
              <a:rPr lang="ko-KR" altLang="en-US" sz="2000" dirty="0" err="1">
                <a:solidFill>
                  <a:srgbClr val="FFFFFF"/>
                </a:solidFill>
              </a:rPr>
              <a:t>돗토리번에</a:t>
            </a:r>
            <a:r>
              <a:rPr lang="ko-KR" altLang="en-US" sz="2000" dirty="0">
                <a:solidFill>
                  <a:srgbClr val="FFFFFF"/>
                </a:solidFill>
              </a:rPr>
              <a:t> 대한 조회를 통해 울릉도</a:t>
            </a:r>
            <a:r>
              <a:rPr lang="en-US" altLang="ko-KR" sz="2000" dirty="0">
                <a:solidFill>
                  <a:srgbClr val="FFFFFF"/>
                </a:solidFill>
              </a:rPr>
              <a:t>(</a:t>
            </a:r>
            <a:r>
              <a:rPr lang="ko-KR" altLang="en-US" sz="2000" dirty="0">
                <a:solidFill>
                  <a:srgbClr val="FFFFFF"/>
                </a:solidFill>
              </a:rPr>
              <a:t>다케시마</a:t>
            </a:r>
            <a:r>
              <a:rPr lang="en-US" altLang="ko-KR" sz="2000" dirty="0">
                <a:solidFill>
                  <a:srgbClr val="FFFFFF"/>
                </a:solidFill>
              </a:rPr>
              <a:t>)</a:t>
            </a:r>
            <a:r>
              <a:rPr lang="ko-KR" altLang="en-US" sz="2000" dirty="0">
                <a:solidFill>
                  <a:srgbClr val="FFFFFF"/>
                </a:solidFill>
              </a:rPr>
              <a:t>와 독도</a:t>
            </a:r>
            <a:r>
              <a:rPr lang="en-US" altLang="ko-KR" sz="2000" dirty="0">
                <a:solidFill>
                  <a:srgbClr val="FFFFFF"/>
                </a:solidFill>
              </a:rPr>
              <a:t>(</a:t>
            </a:r>
            <a:r>
              <a:rPr lang="ko-KR" altLang="en-US" sz="2000" dirty="0" err="1">
                <a:solidFill>
                  <a:srgbClr val="FFFFFF"/>
                </a:solidFill>
              </a:rPr>
              <a:t>마쓰시마</a:t>
            </a:r>
            <a:r>
              <a:rPr lang="en-US" altLang="ko-KR" sz="2000" dirty="0">
                <a:solidFill>
                  <a:srgbClr val="FFFFFF"/>
                </a:solidFill>
              </a:rPr>
              <a:t>) </a:t>
            </a:r>
            <a:r>
              <a:rPr lang="ko-KR" altLang="en-US" sz="2000" dirty="0">
                <a:solidFill>
                  <a:srgbClr val="FFFFFF"/>
                </a:solidFill>
              </a:rPr>
              <a:t>모두 </a:t>
            </a:r>
            <a:r>
              <a:rPr lang="ko-KR" altLang="en-US" sz="2000" dirty="0" err="1">
                <a:solidFill>
                  <a:srgbClr val="FFFFFF"/>
                </a:solidFill>
              </a:rPr>
              <a:t>돗토리번에</a:t>
            </a:r>
            <a:r>
              <a:rPr lang="ko-KR" altLang="en-US" sz="2000" dirty="0">
                <a:solidFill>
                  <a:srgbClr val="FFFFFF"/>
                </a:solidFill>
              </a:rPr>
              <a:t> 속하지 않는다는 사실을 확인한 후</a:t>
            </a:r>
            <a:r>
              <a:rPr lang="en-US" altLang="ko-KR" sz="2000" dirty="0">
                <a:solidFill>
                  <a:srgbClr val="FFFFFF"/>
                </a:solidFill>
              </a:rPr>
              <a:t>(‘</a:t>
            </a:r>
            <a:r>
              <a:rPr lang="ko-KR" altLang="en-US" sz="2000" dirty="0" err="1">
                <a:solidFill>
                  <a:srgbClr val="FFFFFF"/>
                </a:solidFill>
              </a:rPr>
              <a:t>돗토리번</a:t>
            </a:r>
            <a:r>
              <a:rPr lang="ko-KR" altLang="en-US" sz="2000" dirty="0">
                <a:solidFill>
                  <a:srgbClr val="FFFFFF"/>
                </a:solidFill>
              </a:rPr>
              <a:t> 답변서’</a:t>
            </a:r>
            <a:r>
              <a:rPr lang="en-US" altLang="ko-KR" sz="2000" dirty="0">
                <a:solidFill>
                  <a:srgbClr val="FFFFFF"/>
                </a:solidFill>
              </a:rPr>
              <a:t>), 1696</a:t>
            </a:r>
            <a:r>
              <a:rPr lang="ko-KR" altLang="en-US" sz="2000" dirty="0">
                <a:solidFill>
                  <a:srgbClr val="FFFFFF"/>
                </a:solidFill>
              </a:rPr>
              <a:t>년 </a:t>
            </a:r>
            <a:r>
              <a:rPr lang="en-US" altLang="ko-KR" sz="2000" dirty="0">
                <a:solidFill>
                  <a:srgbClr val="FFFFFF"/>
                </a:solidFill>
              </a:rPr>
              <a:t>1</a:t>
            </a:r>
            <a:r>
              <a:rPr lang="ko-KR" altLang="en-US" sz="2000" dirty="0">
                <a:solidFill>
                  <a:srgbClr val="FFFFFF"/>
                </a:solidFill>
              </a:rPr>
              <a:t>월 </a:t>
            </a:r>
            <a:r>
              <a:rPr lang="en-US" altLang="ko-KR" sz="2000" dirty="0">
                <a:solidFill>
                  <a:srgbClr val="FFFFFF"/>
                </a:solidFill>
              </a:rPr>
              <a:t>28</a:t>
            </a:r>
            <a:r>
              <a:rPr lang="ko-KR" altLang="en-US" sz="2000" dirty="0">
                <a:solidFill>
                  <a:srgbClr val="FFFFFF"/>
                </a:solidFill>
              </a:rPr>
              <a:t>일 일본인들의 울릉도 방면 도해를 금지 하도록 지시</a:t>
            </a:r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3D85A9CB-6C0C-4932-8430-DBE25A1F5514}"/>
              </a:ext>
            </a:extLst>
          </p:cNvPr>
          <p:cNvCxnSpPr>
            <a:cxnSpLocks/>
          </p:cNvCxnSpPr>
          <p:nvPr/>
        </p:nvCxnSpPr>
        <p:spPr>
          <a:xfrm>
            <a:off x="4777781" y="1075304"/>
            <a:ext cx="3600000" cy="1441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A9C7F37-69DE-4687-892D-813D30FD53E5}"/>
              </a:ext>
            </a:extLst>
          </p:cNvPr>
          <p:cNvGrpSpPr/>
          <p:nvPr/>
        </p:nvGrpSpPr>
        <p:grpSpPr>
          <a:xfrm>
            <a:off x="1614914" y="5338217"/>
            <a:ext cx="9984018" cy="830997"/>
            <a:chOff x="1614914" y="5338217"/>
            <a:chExt cx="9984018" cy="830997"/>
          </a:xfrm>
        </p:grpSpPr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2E467187-8A8D-4408-B98A-080BA17A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914" y="5385275"/>
              <a:ext cx="736883" cy="73688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1CCCF9-1412-4853-8A57-FDAD4958D7F6}"/>
                </a:ext>
              </a:extLst>
            </p:cNvPr>
            <p:cNvSpPr txBox="1"/>
            <p:nvPr/>
          </p:nvSpPr>
          <p:spPr>
            <a:xfrm>
              <a:off x="2450235" y="5338217"/>
              <a:ext cx="9148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 err="1">
                  <a:solidFill>
                    <a:schemeClr val="accent2">
                      <a:lumMod val="75000"/>
                    </a:schemeClr>
                  </a:solidFill>
                </a:rPr>
                <a:t>돗토리번</a:t>
              </a:r>
              <a:r>
                <a:rPr lang="ko-KR" altLang="en-US" sz="2400" dirty="0">
                  <a:solidFill>
                    <a:schemeClr val="accent2">
                      <a:lumMod val="75000"/>
                    </a:schemeClr>
                  </a:solidFill>
                </a:rPr>
                <a:t> 답변서</a:t>
              </a:r>
              <a:r>
                <a:rPr lang="ko-KR" altLang="en-US" sz="2400" dirty="0">
                  <a:solidFill>
                    <a:srgbClr val="664F57"/>
                  </a:solidFill>
                </a:rPr>
                <a:t>를 받음으로써 한</a:t>
              </a:r>
              <a:r>
                <a:rPr lang="en-US" altLang="ko-KR" sz="2400" dirty="0">
                  <a:solidFill>
                    <a:srgbClr val="664F57"/>
                  </a:solidFill>
                </a:rPr>
                <a:t>·</a:t>
              </a:r>
              <a:r>
                <a:rPr lang="ko-KR" altLang="en-US" sz="2400" dirty="0">
                  <a:solidFill>
                    <a:srgbClr val="664F57"/>
                  </a:solidFill>
                </a:rPr>
                <a:t>일 양국간 분쟁은 마무리되었고</a:t>
              </a:r>
              <a:r>
                <a:rPr lang="en-US" altLang="ko-KR" sz="2400" dirty="0">
                  <a:solidFill>
                    <a:srgbClr val="664F57"/>
                  </a:solidFill>
                </a:rPr>
                <a:t>, </a:t>
              </a:r>
              <a:r>
                <a:rPr lang="ko-KR" altLang="en-US" sz="2400" dirty="0" err="1">
                  <a:solidFill>
                    <a:srgbClr val="664F57"/>
                  </a:solidFill>
                </a:rPr>
                <a:t>울릉도쟁계</a:t>
              </a:r>
              <a:r>
                <a:rPr lang="ko-KR" altLang="en-US" sz="2400" dirty="0">
                  <a:solidFill>
                    <a:srgbClr val="664F57"/>
                  </a:solidFill>
                </a:rPr>
                <a:t> 과정에서 울릉도와 독도가 우리나라 영토임이 확인됨</a:t>
              </a:r>
            </a:p>
          </p:txBody>
        </p:sp>
      </p:grp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BBB9DE57-A2D3-4F40-9AD8-2ADB46E22F3F}"/>
              </a:ext>
            </a:extLst>
          </p:cNvPr>
          <p:cNvSpPr/>
          <p:nvPr/>
        </p:nvSpPr>
        <p:spPr>
          <a:xfrm>
            <a:off x="1483403" y="2560012"/>
            <a:ext cx="5034868" cy="1828538"/>
          </a:xfrm>
          <a:prstGeom prst="rect">
            <a:avLst/>
          </a:prstGeom>
          <a:solidFill>
            <a:srgbClr val="32261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1FA243D7-5C1D-48BA-BC94-C83492FFC5F8}"/>
              </a:ext>
            </a:extLst>
          </p:cNvPr>
          <p:cNvSpPr/>
          <p:nvPr/>
        </p:nvSpPr>
        <p:spPr>
          <a:xfrm>
            <a:off x="6753456" y="2651647"/>
            <a:ext cx="5034868" cy="1682678"/>
          </a:xfrm>
          <a:prstGeom prst="rect">
            <a:avLst/>
          </a:prstGeom>
          <a:solidFill>
            <a:srgbClr val="32261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A834465-1650-4060-949B-0EEE83342960}"/>
              </a:ext>
            </a:extLst>
          </p:cNvPr>
          <p:cNvGrpSpPr/>
          <p:nvPr/>
        </p:nvGrpSpPr>
        <p:grpSpPr>
          <a:xfrm>
            <a:off x="6841055" y="2735154"/>
            <a:ext cx="4869140" cy="1978898"/>
            <a:chOff x="6812774" y="2735154"/>
            <a:chExt cx="4869140" cy="1978898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22A7B95E-B9B4-43E4-B956-6E75E7F324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79" t="4149" r="9544" b="26768"/>
            <a:stretch/>
          </p:blipFill>
          <p:spPr>
            <a:xfrm>
              <a:off x="6812774" y="2735154"/>
              <a:ext cx="4869140" cy="1512246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D8CF6BF-2204-4FAB-8647-5279B5F2ACE0}"/>
                </a:ext>
              </a:extLst>
            </p:cNvPr>
            <p:cNvSpPr txBox="1"/>
            <p:nvPr/>
          </p:nvSpPr>
          <p:spPr>
            <a:xfrm>
              <a:off x="8428250" y="4390887"/>
              <a:ext cx="16358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&lt;</a:t>
              </a:r>
              <a:r>
                <a:rPr lang="ko-KR" altLang="en-US" sz="1500" dirty="0" err="1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돗토리번</a:t>
              </a:r>
              <a:r>
                <a:rPr lang="ko-KR" altLang="en-US" sz="1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 답변서</a:t>
              </a:r>
              <a:r>
                <a:rPr lang="en-US" altLang="ko-KR" sz="1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&gt;</a:t>
              </a:r>
              <a:endParaRPr lang="ko-KR" altLang="en-US" sz="1500" dirty="0"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79526DD-CF4C-4E71-949E-9B3EEBAE2A82}"/>
              </a:ext>
            </a:extLst>
          </p:cNvPr>
          <p:cNvGrpSpPr/>
          <p:nvPr/>
        </p:nvGrpSpPr>
        <p:grpSpPr>
          <a:xfrm>
            <a:off x="1571153" y="2642220"/>
            <a:ext cx="4869141" cy="2071833"/>
            <a:chOff x="1778547" y="2651647"/>
            <a:chExt cx="4869141" cy="2071833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2F78CD9C-C74E-4D8E-98FB-765D58CBF7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1" t="2520" r="15455" b="20161"/>
            <a:stretch/>
          </p:blipFill>
          <p:spPr>
            <a:xfrm>
              <a:off x="1778547" y="2651647"/>
              <a:ext cx="4869141" cy="167926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035759-15EC-4EA7-BE3E-E892F70E5F85}"/>
                </a:ext>
              </a:extLst>
            </p:cNvPr>
            <p:cNvSpPr txBox="1"/>
            <p:nvPr/>
          </p:nvSpPr>
          <p:spPr>
            <a:xfrm>
              <a:off x="3396242" y="4400315"/>
              <a:ext cx="16358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&lt;</a:t>
              </a:r>
              <a:r>
                <a:rPr lang="ko-KR" altLang="en-US" sz="1500" dirty="0" err="1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돗토리번</a:t>
              </a:r>
              <a:r>
                <a:rPr lang="ko-KR" altLang="en-US" sz="1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 문의서</a:t>
              </a:r>
              <a:r>
                <a:rPr lang="en-US" altLang="ko-KR" sz="1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&gt;</a:t>
              </a:r>
              <a:endParaRPr lang="ko-KR" altLang="en-US" sz="1500" dirty="0"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902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FE58A05C-6B0F-42D7-81BE-2365651F5112}"/>
              </a:ext>
            </a:extLst>
          </p:cNvPr>
          <p:cNvSpPr/>
          <p:nvPr/>
        </p:nvSpPr>
        <p:spPr>
          <a:xfrm>
            <a:off x="1388962" y="279000"/>
            <a:ext cx="10458038" cy="6300000"/>
          </a:xfrm>
          <a:prstGeom prst="rect">
            <a:avLst/>
          </a:prstGeom>
          <a:solidFill>
            <a:schemeClr val="accent4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문체부 쓰기 정체" panose="02030609000101010101" pitchFamily="17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7616E8C-5FC4-4A3E-AFE3-15942954EB18}"/>
              </a:ext>
            </a:extLst>
          </p:cNvPr>
          <p:cNvGrpSpPr/>
          <p:nvPr/>
        </p:nvGrpSpPr>
        <p:grpSpPr>
          <a:xfrm>
            <a:off x="345000" y="1340643"/>
            <a:ext cx="670595" cy="4176713"/>
            <a:chOff x="363098" y="1590006"/>
            <a:chExt cx="670595" cy="4176713"/>
          </a:xfrm>
        </p:grpSpPr>
        <p:grpSp>
          <p:nvGrpSpPr>
            <p:cNvPr id="147" name="그룹 146">
              <a:extLst>
                <a:ext uri="{FF2B5EF4-FFF2-40B4-BE49-F238E27FC236}">
                  <a16:creationId xmlns:a16="http://schemas.microsoft.com/office/drawing/2014/main" id="{659C773D-2D87-42D8-B685-54CB1FEC2A6F}"/>
                </a:ext>
              </a:extLst>
            </p:cNvPr>
            <p:cNvGrpSpPr/>
            <p:nvPr/>
          </p:nvGrpSpPr>
          <p:grpSpPr>
            <a:xfrm>
              <a:off x="363098" y="1590006"/>
              <a:ext cx="670595" cy="4176713"/>
              <a:chOff x="5772150" y="685800"/>
              <a:chExt cx="670595" cy="4176713"/>
            </a:xfrm>
          </p:grpSpPr>
          <p:sp>
            <p:nvSpPr>
              <p:cNvPr id="173" name="직사각형 172">
                <a:extLst>
                  <a:ext uri="{FF2B5EF4-FFF2-40B4-BE49-F238E27FC236}">
                    <a16:creationId xmlns:a16="http://schemas.microsoft.com/office/drawing/2014/main" id="{BCDD6E2C-120E-4341-840B-FE7CC042B916}"/>
                  </a:ext>
                </a:extLst>
              </p:cNvPr>
              <p:cNvSpPr/>
              <p:nvPr/>
            </p:nvSpPr>
            <p:spPr>
              <a:xfrm>
                <a:off x="5772150" y="695325"/>
                <a:ext cx="670595" cy="4162425"/>
              </a:xfrm>
              <a:prstGeom prst="rect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DX경필명조B" panose="02020600000000000000" pitchFamily="18" charset="-127"/>
                  <a:ea typeface="문체부 쓰기 정체" panose="02030609000101010101" pitchFamily="17" charset="-127"/>
                </a:endParaRPr>
              </a:p>
            </p:txBody>
          </p:sp>
          <p:cxnSp>
            <p:nvCxnSpPr>
              <p:cNvPr id="177" name="직선 연결선 176">
                <a:extLst>
                  <a:ext uri="{FF2B5EF4-FFF2-40B4-BE49-F238E27FC236}">
                    <a16:creationId xmlns:a16="http://schemas.microsoft.com/office/drawing/2014/main" id="{93F68EF7-7711-4AFB-A961-4E2272BCBA4B}"/>
                  </a:ext>
                </a:extLst>
              </p:cNvPr>
              <p:cNvCxnSpPr/>
              <p:nvPr/>
            </p:nvCxnSpPr>
            <p:spPr>
              <a:xfrm>
                <a:off x="5848350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8" name="직선 연결선 177">
                <a:extLst>
                  <a:ext uri="{FF2B5EF4-FFF2-40B4-BE49-F238E27FC236}">
                    <a16:creationId xmlns:a16="http://schemas.microsoft.com/office/drawing/2014/main" id="{29B43811-BED8-4C26-9AB8-223172869234}"/>
                  </a:ext>
                </a:extLst>
              </p:cNvPr>
              <p:cNvCxnSpPr/>
              <p:nvPr/>
            </p:nvCxnSpPr>
            <p:spPr>
              <a:xfrm>
                <a:off x="6372225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9" name="직선 연결선 178">
                <a:extLst>
                  <a:ext uri="{FF2B5EF4-FFF2-40B4-BE49-F238E27FC236}">
                    <a16:creationId xmlns:a16="http://schemas.microsoft.com/office/drawing/2014/main" id="{7B80D12E-5AB7-494D-B820-891960CBB1CA}"/>
                  </a:ext>
                </a:extLst>
              </p:cNvPr>
              <p:cNvCxnSpPr/>
              <p:nvPr/>
            </p:nvCxnSpPr>
            <p:spPr>
              <a:xfrm>
                <a:off x="5848350" y="12192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0" name="직선 연결선 179">
                <a:extLst>
                  <a:ext uri="{FF2B5EF4-FFF2-40B4-BE49-F238E27FC236}">
                    <a16:creationId xmlns:a16="http://schemas.microsoft.com/office/drawing/2014/main" id="{D999EB21-A89B-4048-BC61-29468000C376}"/>
                  </a:ext>
                </a:extLst>
              </p:cNvPr>
              <p:cNvCxnSpPr/>
              <p:nvPr/>
            </p:nvCxnSpPr>
            <p:spPr>
              <a:xfrm>
                <a:off x="5840412" y="17430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1" name="직선 연결선 180">
                <a:extLst>
                  <a:ext uri="{FF2B5EF4-FFF2-40B4-BE49-F238E27FC236}">
                    <a16:creationId xmlns:a16="http://schemas.microsoft.com/office/drawing/2014/main" id="{D0ADD5F8-061B-46F4-9423-57905C7FD983}"/>
                  </a:ext>
                </a:extLst>
              </p:cNvPr>
              <p:cNvCxnSpPr/>
              <p:nvPr/>
            </p:nvCxnSpPr>
            <p:spPr>
              <a:xfrm>
                <a:off x="5840412" y="226695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2" name="직선 연결선 181">
                <a:extLst>
                  <a:ext uri="{FF2B5EF4-FFF2-40B4-BE49-F238E27FC236}">
                    <a16:creationId xmlns:a16="http://schemas.microsoft.com/office/drawing/2014/main" id="{5F4CFB8B-B4FF-4784-A995-F7EE416D0F62}"/>
                  </a:ext>
                </a:extLst>
              </p:cNvPr>
              <p:cNvCxnSpPr/>
              <p:nvPr/>
            </p:nvCxnSpPr>
            <p:spPr>
              <a:xfrm>
                <a:off x="5840412" y="2776538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3" name="직선 연결선 182">
                <a:extLst>
                  <a:ext uri="{FF2B5EF4-FFF2-40B4-BE49-F238E27FC236}">
                    <a16:creationId xmlns:a16="http://schemas.microsoft.com/office/drawing/2014/main" id="{821F1F8C-E9E9-4EE7-AC9F-62F1E28706EC}"/>
                  </a:ext>
                </a:extLst>
              </p:cNvPr>
              <p:cNvCxnSpPr/>
              <p:nvPr/>
            </p:nvCxnSpPr>
            <p:spPr>
              <a:xfrm>
                <a:off x="5840412" y="3290887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4" name="직선 연결선 183">
                <a:extLst>
                  <a:ext uri="{FF2B5EF4-FFF2-40B4-BE49-F238E27FC236}">
                    <a16:creationId xmlns:a16="http://schemas.microsoft.com/office/drawing/2014/main" id="{62EC7FAD-179E-458A-BFA9-8A8437FA61CB}"/>
                  </a:ext>
                </a:extLst>
              </p:cNvPr>
              <p:cNvCxnSpPr/>
              <p:nvPr/>
            </p:nvCxnSpPr>
            <p:spPr>
              <a:xfrm>
                <a:off x="5848350" y="38100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5" name="직선 연결선 184">
                <a:extLst>
                  <a:ext uri="{FF2B5EF4-FFF2-40B4-BE49-F238E27FC236}">
                    <a16:creationId xmlns:a16="http://schemas.microsoft.com/office/drawing/2014/main" id="{9959609F-72EE-4C6F-9FED-78C39E3F0192}"/>
                  </a:ext>
                </a:extLst>
              </p:cNvPr>
              <p:cNvCxnSpPr/>
              <p:nvPr/>
            </p:nvCxnSpPr>
            <p:spPr>
              <a:xfrm>
                <a:off x="5834062" y="43338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86" name="그룹 185">
              <a:extLst>
                <a:ext uri="{FF2B5EF4-FFF2-40B4-BE49-F238E27FC236}">
                  <a16:creationId xmlns:a16="http://schemas.microsoft.com/office/drawing/2014/main" id="{267A8A44-161D-4D70-9F6B-033B87B21A2A}"/>
                </a:ext>
              </a:extLst>
            </p:cNvPr>
            <p:cNvGrpSpPr/>
            <p:nvPr/>
          </p:nvGrpSpPr>
          <p:grpSpPr>
            <a:xfrm>
              <a:off x="437910" y="2639400"/>
              <a:ext cx="552080" cy="2585381"/>
              <a:chOff x="4442262" y="1875161"/>
              <a:chExt cx="552080" cy="2585381"/>
            </a:xfrm>
          </p:grpSpPr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26AF90-6515-48FA-96E0-7726F254D894}"/>
                  </a:ext>
                </a:extLst>
              </p:cNvPr>
              <p:cNvSpPr txBox="1"/>
              <p:nvPr/>
            </p:nvSpPr>
            <p:spPr>
              <a:xfrm>
                <a:off x="4450603" y="239706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도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CDC50F6B-1E5A-4B85-BBC1-0C79582748D5}"/>
                  </a:ext>
                </a:extLst>
              </p:cNvPr>
              <p:cNvSpPr txBox="1"/>
              <p:nvPr/>
            </p:nvSpPr>
            <p:spPr>
              <a:xfrm>
                <a:off x="4447369" y="1875161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릉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5420FF85-1636-47BB-84FC-1B032A2D40D6}"/>
                  </a:ext>
                </a:extLst>
              </p:cNvPr>
              <p:cNvSpPr txBox="1"/>
              <p:nvPr/>
            </p:nvSpPr>
            <p:spPr>
              <a:xfrm>
                <a:off x="4442262" y="340184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쟁</a:t>
                </a: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4B50754-9C5D-40A1-A22B-7416D476A31A}"/>
                  </a:ext>
                </a:extLst>
              </p:cNvPr>
              <p:cNvSpPr txBox="1"/>
              <p:nvPr/>
            </p:nvSpPr>
            <p:spPr>
              <a:xfrm>
                <a:off x="4448427" y="3937322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계</a:t>
                </a:r>
              </a:p>
            </p:txBody>
          </p:sp>
        </p:grp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8E6CAD0C-8C3D-4212-A5A9-79D507F8090F}"/>
                </a:ext>
              </a:extLst>
            </p:cNvPr>
            <p:cNvSpPr txBox="1"/>
            <p:nvPr/>
          </p:nvSpPr>
          <p:spPr>
            <a:xfrm>
              <a:off x="433037" y="2113576"/>
              <a:ext cx="543739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DX경필명조B" panose="02020600000000000000" pitchFamily="18" charset="-127"/>
                  <a:ea typeface="문체부 쓰기 정체" panose="02030609000101010101" pitchFamily="17" charset="-127"/>
                </a:rPr>
                <a:t>울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F773CF-1854-4F5F-81FD-34E1225421EE}"/>
              </a:ext>
            </a:extLst>
          </p:cNvPr>
          <p:cNvSpPr txBox="1"/>
          <p:nvPr/>
        </p:nvSpPr>
        <p:spPr>
          <a:xfrm>
            <a:off x="5158281" y="545895"/>
            <a:ext cx="2919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 err="1">
                <a:latin typeface="DX별과그대B" panose="02020600000000000000" pitchFamily="18" charset="-127"/>
                <a:ea typeface="DX별과그대B" panose="02020600000000000000" pitchFamily="18" charset="-127"/>
              </a:rPr>
              <a:t>태정관지령</a:t>
            </a:r>
            <a:endParaRPr lang="en-US" altLang="ko-KR" sz="3000" dirty="0"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A7D2DB-3AC3-43F2-A0E2-959CB3FCD7DF}"/>
              </a:ext>
            </a:extLst>
          </p:cNvPr>
          <p:cNvSpPr txBox="1"/>
          <p:nvPr/>
        </p:nvSpPr>
        <p:spPr>
          <a:xfrm>
            <a:off x="2144515" y="1323161"/>
            <a:ext cx="911695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▶</a:t>
            </a:r>
            <a:r>
              <a:rPr lang="en-US" altLang="ko-KR" sz="2500" b="1" dirty="0" err="1">
                <a:solidFill>
                  <a:srgbClr val="C00000"/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일본</a:t>
            </a:r>
            <a:r>
              <a:rPr lang="en-US" altLang="ko-KR" sz="2500" b="1" dirty="0">
                <a:solidFill>
                  <a:srgbClr val="C00000"/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 </a:t>
            </a:r>
            <a:r>
              <a:rPr lang="en-US" altLang="ko-KR" sz="2500" b="1" dirty="0" err="1">
                <a:solidFill>
                  <a:srgbClr val="C00000"/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정부의</a:t>
            </a:r>
            <a:r>
              <a:rPr lang="en-US" altLang="ko-KR" sz="2500" b="1" dirty="0">
                <a:solidFill>
                  <a:srgbClr val="C00000"/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 </a:t>
            </a:r>
            <a:r>
              <a:rPr lang="en-US" altLang="ko-KR" sz="2500" b="1" dirty="0" err="1">
                <a:solidFill>
                  <a:srgbClr val="C00000"/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공식</a:t>
            </a:r>
            <a:r>
              <a:rPr lang="en-US" altLang="ko-KR" sz="2500" b="1" dirty="0">
                <a:solidFill>
                  <a:srgbClr val="C00000"/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 </a:t>
            </a:r>
            <a:r>
              <a:rPr lang="en-US" altLang="ko-KR" sz="2500" b="1" dirty="0" err="1">
                <a:solidFill>
                  <a:srgbClr val="C00000"/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문서</a:t>
            </a:r>
            <a:r>
              <a:rPr lang="en-US" altLang="ko-KR" sz="2500" b="1" dirty="0" err="1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를</a:t>
            </a:r>
            <a:r>
              <a:rPr lang="en-US" altLang="ko-KR" sz="25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 통</a:t>
            </a:r>
            <a:r>
              <a:rPr lang="ko-KR" altLang="en-US" sz="25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해</a:t>
            </a:r>
            <a:r>
              <a:rPr lang="en-US" altLang="ko-KR" sz="25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 1905</a:t>
            </a:r>
            <a:r>
              <a:rPr lang="ko-KR" altLang="en-US" sz="25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년 </a:t>
            </a:r>
            <a:r>
              <a:rPr lang="ko-KR" altLang="en-US" sz="2500" b="1" dirty="0" err="1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시마네현</a:t>
            </a:r>
            <a:r>
              <a:rPr lang="ko-KR" altLang="en-US" sz="25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 고시에 의한 독도 편입 시도 이전까지 일본 정부는 독도가 자국 영토가 아니라는 인식을 유지하고 있었음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799F4D-31CC-4CF1-A5FF-B039B45A5AD1}"/>
              </a:ext>
            </a:extLst>
          </p:cNvPr>
          <p:cNvSpPr txBox="1"/>
          <p:nvPr/>
        </p:nvSpPr>
        <p:spPr>
          <a:xfrm>
            <a:off x="1319727" y="7076122"/>
            <a:ext cx="10574984" cy="2031325"/>
          </a:xfrm>
          <a:prstGeom prst="rect">
            <a:avLst/>
          </a:prstGeom>
          <a:solidFill>
            <a:srgbClr val="664F57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⦁</a:t>
            </a:r>
            <a:r>
              <a:rPr lang="en-US" altLang="ko-KR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1905</a:t>
            </a:r>
            <a:r>
              <a:rPr lang="ko-KR" altLang="en-US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년 </a:t>
            </a:r>
            <a:r>
              <a:rPr lang="ko-KR" altLang="en-US" dirty="0" err="1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시마네현</a:t>
            </a:r>
            <a:r>
              <a:rPr lang="ko-KR" altLang="en-US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 고시에 의한 일본의 독도 편입 시도 이전까지 독도가 일본 영토라고 기록한 일본 정부의 문헌이 없고</a:t>
            </a:r>
            <a:r>
              <a:rPr lang="en-US" altLang="ko-KR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오히려 일본 정부의 공식 문서들이 독도가 일본의 영토가 아니라고 명백히 기록됨</a:t>
            </a:r>
          </a:p>
          <a:p>
            <a:pPr fontAlgn="base"/>
            <a:r>
              <a:rPr lang="ko-KR" altLang="en-US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⇒ 한</a:t>
            </a:r>
            <a:r>
              <a:rPr lang="en-US" altLang="ko-KR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·</a:t>
            </a:r>
            <a:r>
              <a:rPr lang="ko-KR" altLang="en-US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일간 ‘</a:t>
            </a:r>
            <a:r>
              <a:rPr lang="ko-KR" altLang="en-US" dirty="0" err="1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울릉도쟁계’를</a:t>
            </a:r>
            <a:r>
              <a:rPr lang="ko-KR" altLang="en-US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 통해 독도가 한국 영토임이 확인된 이래</a:t>
            </a:r>
            <a:r>
              <a:rPr lang="en-US" altLang="ko-KR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근대 메이지 정부에 이르기까지 일본 정부는 독도가 자국 영토가 아니라는 인식을 유지하고 있었음을 알 수 있음</a:t>
            </a:r>
          </a:p>
          <a:p>
            <a:pPr fontAlgn="base"/>
            <a:r>
              <a:rPr lang="ko-KR" altLang="en-US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⦁</a:t>
            </a:r>
            <a:r>
              <a:rPr lang="en-US" altLang="ko-KR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1877</a:t>
            </a:r>
            <a:r>
              <a:rPr lang="ko-KR" altLang="en-US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년 메이지 시대 일본의 최고 행정기관이었던 태정관</a:t>
            </a:r>
            <a:r>
              <a:rPr lang="en-US" altLang="ko-KR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太政官</a:t>
            </a:r>
            <a:r>
              <a:rPr lang="en-US" altLang="ko-KR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은 에도 막부와 조선 정부간 교섭</a:t>
            </a:r>
            <a:r>
              <a:rPr lang="en-US" altLang="ko-KR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(</a:t>
            </a:r>
            <a:r>
              <a:rPr lang="ko-KR" altLang="en-US" dirty="0" err="1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울릉도쟁계</a:t>
            </a:r>
            <a:r>
              <a:rPr lang="en-US" altLang="ko-KR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) </a:t>
            </a:r>
            <a:r>
              <a:rPr lang="ko-KR" altLang="en-US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결과 울릉도와 독도가 일본 소속이 아님이 확인되었다고 판단</a:t>
            </a:r>
            <a:r>
              <a:rPr lang="en-US" altLang="ko-KR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, “</a:t>
            </a:r>
            <a:r>
              <a:rPr lang="ko-KR" altLang="en-US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다케시마</a:t>
            </a:r>
            <a:r>
              <a:rPr lang="en-US" altLang="ko-KR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울릉도</a:t>
            </a:r>
            <a:r>
              <a:rPr lang="en-US" altLang="ko-KR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) </a:t>
            </a:r>
            <a:r>
              <a:rPr lang="ko-KR" altLang="en-US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외 일도</a:t>
            </a:r>
            <a:r>
              <a:rPr lang="en-US" altLang="ko-KR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一嶋</a:t>
            </a:r>
            <a:r>
              <a:rPr lang="en-US" altLang="ko-KR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:</a:t>
            </a:r>
            <a:r>
              <a:rPr lang="ko-KR" altLang="en-US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독도</a:t>
            </a:r>
            <a:r>
              <a:rPr lang="en-US" altLang="ko-KR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는 일본과 관계가 없다는 것을 명심할 </a:t>
            </a:r>
            <a:r>
              <a:rPr lang="ko-KR" altLang="en-US" dirty="0" err="1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것”을</a:t>
            </a:r>
            <a:r>
              <a:rPr lang="ko-KR" altLang="en-US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 내무성에 지시</a:t>
            </a:r>
            <a:r>
              <a:rPr lang="en-US" altLang="ko-KR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(‘</a:t>
            </a:r>
            <a:r>
              <a:rPr lang="ko-KR" altLang="en-US" dirty="0" err="1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태정관지령</a:t>
            </a:r>
            <a:r>
              <a:rPr lang="ko-KR" altLang="en-US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’</a:t>
            </a:r>
            <a:r>
              <a:rPr lang="en-US" altLang="ko-KR" dirty="0">
                <a:solidFill>
                  <a:schemeClr val="bg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)</a:t>
            </a:r>
            <a:endParaRPr lang="ko-KR" altLang="en-US" dirty="0">
              <a:solidFill>
                <a:schemeClr val="bg1"/>
              </a:solidFill>
              <a:latin typeface="DX경필명조B" panose="02020600000000000000" pitchFamily="18" charset="-127"/>
              <a:ea typeface="DX경필명조B" panose="02020600000000000000" pitchFamily="18" charset="-127"/>
            </a:endParaRPr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3D85A9CB-6C0C-4932-8430-DBE25A1F5514}"/>
              </a:ext>
            </a:extLst>
          </p:cNvPr>
          <p:cNvCxnSpPr>
            <a:cxnSpLocks/>
          </p:cNvCxnSpPr>
          <p:nvPr/>
        </p:nvCxnSpPr>
        <p:spPr>
          <a:xfrm>
            <a:off x="5541351" y="1075304"/>
            <a:ext cx="2160000" cy="1441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A696EBA-38DD-4288-B41C-D470F705D741}"/>
              </a:ext>
            </a:extLst>
          </p:cNvPr>
          <p:cNvGrpSpPr/>
          <p:nvPr/>
        </p:nvGrpSpPr>
        <p:grpSpPr>
          <a:xfrm>
            <a:off x="7720205" y="3028541"/>
            <a:ext cx="3793277" cy="3566898"/>
            <a:chOff x="7720205" y="2689170"/>
            <a:chExt cx="3793277" cy="3566898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ED0EC781-957E-47AD-A198-883FB52BD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r="2121" b="11669"/>
            <a:stretch/>
          </p:blipFill>
          <p:spPr>
            <a:xfrm>
              <a:off x="7720205" y="2689170"/>
              <a:ext cx="3793277" cy="320807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8BAD95-8E9F-4037-B26D-E4474B3109A0}"/>
                </a:ext>
              </a:extLst>
            </p:cNvPr>
            <p:cNvSpPr txBox="1"/>
            <p:nvPr/>
          </p:nvSpPr>
          <p:spPr>
            <a:xfrm>
              <a:off x="8994673" y="5932903"/>
              <a:ext cx="12443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&lt;</a:t>
              </a:r>
              <a:r>
                <a:rPr lang="ko-KR" altLang="en-US" sz="1500" dirty="0" err="1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태정관지령</a:t>
              </a:r>
              <a:r>
                <a:rPr lang="en-US" altLang="ko-KR" sz="1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&gt;</a:t>
              </a:r>
              <a:endParaRPr lang="ko-KR" altLang="en-US" sz="1500" dirty="0"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276B0280-F320-4ADA-982C-284622E48924}"/>
              </a:ext>
            </a:extLst>
          </p:cNvPr>
          <p:cNvGrpSpPr/>
          <p:nvPr/>
        </p:nvGrpSpPr>
        <p:grpSpPr>
          <a:xfrm>
            <a:off x="1726150" y="2629169"/>
            <a:ext cx="5502975" cy="3966270"/>
            <a:chOff x="1726150" y="2629169"/>
            <a:chExt cx="5502975" cy="3966270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7F3C67CE-D2D3-4B93-BCC2-D73782EB70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3" t="3231" r="12269" b="8925"/>
            <a:stretch/>
          </p:blipFill>
          <p:spPr>
            <a:xfrm>
              <a:off x="1726150" y="2629169"/>
              <a:ext cx="5502975" cy="3626374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AF7902F-FBD2-42DD-AF36-8A4F47F2AA66}"/>
                </a:ext>
              </a:extLst>
            </p:cNvPr>
            <p:cNvSpPr txBox="1"/>
            <p:nvPr/>
          </p:nvSpPr>
          <p:spPr>
            <a:xfrm>
              <a:off x="3855467" y="6272274"/>
              <a:ext cx="12443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&lt;</a:t>
              </a:r>
              <a:r>
                <a:rPr lang="ko-KR" altLang="en-US" sz="1500" dirty="0" err="1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태정관지령</a:t>
              </a:r>
              <a:r>
                <a:rPr lang="en-US" altLang="ko-KR" sz="1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&gt;</a:t>
              </a:r>
              <a:endParaRPr lang="ko-KR" altLang="en-US" sz="1500" dirty="0"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</p:grpSp>
      <p:pic>
        <p:nvPicPr>
          <p:cNvPr id="55" name="그림 54">
            <a:extLst>
              <a:ext uri="{FF2B5EF4-FFF2-40B4-BE49-F238E27FC236}">
                <a16:creationId xmlns:a16="http://schemas.microsoft.com/office/drawing/2014/main" id="{54311A19-90EA-4AF0-B8E1-D40836D61D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1006" y="2419698"/>
            <a:ext cx="684084" cy="702000"/>
          </a:xfrm>
          <a:prstGeom prst="rect">
            <a:avLst/>
          </a:prstGeom>
        </p:spPr>
      </p:pic>
      <p:pic>
        <p:nvPicPr>
          <p:cNvPr id="56" name="그림 55">
            <a:hlinkClick r:id="rId6"/>
            <a:extLst>
              <a:ext uri="{FF2B5EF4-FFF2-40B4-BE49-F238E27FC236}">
                <a16:creationId xmlns:a16="http://schemas.microsoft.com/office/drawing/2014/main" id="{E85BB993-9BDE-4D36-B0CA-4D071F4694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423" y="358869"/>
            <a:ext cx="1071377" cy="107137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946BA807-17BC-4B32-AB51-ADF2E6F2B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81" y="5795224"/>
            <a:ext cx="684084" cy="702000"/>
          </a:xfrm>
          <a:prstGeom prst="rect">
            <a:avLst/>
          </a:prstGeom>
          <a:effectLst/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1539D57A-EB2C-49EA-B010-B7037119EE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30577" y="5804182"/>
            <a:ext cx="684084" cy="702000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A03551B0-CD34-4DE4-AAA4-D1932D154E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414" y="2822546"/>
            <a:ext cx="684084" cy="702000"/>
          </a:xfrm>
          <a:prstGeom prst="rect">
            <a:avLst/>
          </a:prstGeom>
          <a:effectLst/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A8F64CB5-5ECB-4DD8-867F-900EBE2A0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4198" y="2837234"/>
            <a:ext cx="684084" cy="702000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70C42E52-5491-45AC-9CF4-3804FA05A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112" y="2445803"/>
            <a:ext cx="684084" cy="702000"/>
          </a:xfrm>
          <a:prstGeom prst="rect">
            <a:avLst/>
          </a:prstGeom>
          <a:effectLst/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F63A1749-245C-4E9D-800F-E9FC584E0A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1950" y="5760042"/>
            <a:ext cx="684084" cy="702000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415FA966-1479-48A6-AD1D-513BB1C05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68" y="5774561"/>
            <a:ext cx="684084" cy="702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7462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FE58A05C-6B0F-42D7-81BE-2365651F5112}"/>
              </a:ext>
            </a:extLst>
          </p:cNvPr>
          <p:cNvSpPr/>
          <p:nvPr/>
        </p:nvSpPr>
        <p:spPr>
          <a:xfrm>
            <a:off x="1388962" y="279000"/>
            <a:ext cx="10458038" cy="6300000"/>
          </a:xfrm>
          <a:prstGeom prst="rect">
            <a:avLst/>
          </a:prstGeom>
          <a:solidFill>
            <a:schemeClr val="accent4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문체부 쓰기 정체" panose="02030609000101010101" pitchFamily="17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7616E8C-5FC4-4A3E-AFE3-15942954EB18}"/>
              </a:ext>
            </a:extLst>
          </p:cNvPr>
          <p:cNvGrpSpPr/>
          <p:nvPr/>
        </p:nvGrpSpPr>
        <p:grpSpPr>
          <a:xfrm>
            <a:off x="345000" y="1340643"/>
            <a:ext cx="670595" cy="4176713"/>
            <a:chOff x="363098" y="1590006"/>
            <a:chExt cx="670595" cy="4176713"/>
          </a:xfrm>
        </p:grpSpPr>
        <p:grpSp>
          <p:nvGrpSpPr>
            <p:cNvPr id="147" name="그룹 146">
              <a:extLst>
                <a:ext uri="{FF2B5EF4-FFF2-40B4-BE49-F238E27FC236}">
                  <a16:creationId xmlns:a16="http://schemas.microsoft.com/office/drawing/2014/main" id="{659C773D-2D87-42D8-B685-54CB1FEC2A6F}"/>
                </a:ext>
              </a:extLst>
            </p:cNvPr>
            <p:cNvGrpSpPr/>
            <p:nvPr/>
          </p:nvGrpSpPr>
          <p:grpSpPr>
            <a:xfrm>
              <a:off x="363098" y="1590006"/>
              <a:ext cx="670595" cy="4176713"/>
              <a:chOff x="5772150" y="685800"/>
              <a:chExt cx="670595" cy="4176713"/>
            </a:xfrm>
          </p:grpSpPr>
          <p:sp>
            <p:nvSpPr>
              <p:cNvPr id="173" name="직사각형 172">
                <a:extLst>
                  <a:ext uri="{FF2B5EF4-FFF2-40B4-BE49-F238E27FC236}">
                    <a16:creationId xmlns:a16="http://schemas.microsoft.com/office/drawing/2014/main" id="{BCDD6E2C-120E-4341-840B-FE7CC042B916}"/>
                  </a:ext>
                </a:extLst>
              </p:cNvPr>
              <p:cNvSpPr/>
              <p:nvPr/>
            </p:nvSpPr>
            <p:spPr>
              <a:xfrm>
                <a:off x="5772150" y="695325"/>
                <a:ext cx="670595" cy="4162425"/>
              </a:xfrm>
              <a:prstGeom prst="rect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DX경필명조B" panose="02020600000000000000" pitchFamily="18" charset="-127"/>
                  <a:ea typeface="문체부 쓰기 정체" panose="02030609000101010101" pitchFamily="17" charset="-127"/>
                </a:endParaRPr>
              </a:p>
            </p:txBody>
          </p:sp>
          <p:cxnSp>
            <p:nvCxnSpPr>
              <p:cNvPr id="177" name="직선 연결선 176">
                <a:extLst>
                  <a:ext uri="{FF2B5EF4-FFF2-40B4-BE49-F238E27FC236}">
                    <a16:creationId xmlns:a16="http://schemas.microsoft.com/office/drawing/2014/main" id="{93F68EF7-7711-4AFB-A961-4E2272BCBA4B}"/>
                  </a:ext>
                </a:extLst>
              </p:cNvPr>
              <p:cNvCxnSpPr/>
              <p:nvPr/>
            </p:nvCxnSpPr>
            <p:spPr>
              <a:xfrm>
                <a:off x="5848350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8" name="직선 연결선 177">
                <a:extLst>
                  <a:ext uri="{FF2B5EF4-FFF2-40B4-BE49-F238E27FC236}">
                    <a16:creationId xmlns:a16="http://schemas.microsoft.com/office/drawing/2014/main" id="{29B43811-BED8-4C26-9AB8-223172869234}"/>
                  </a:ext>
                </a:extLst>
              </p:cNvPr>
              <p:cNvCxnSpPr/>
              <p:nvPr/>
            </p:nvCxnSpPr>
            <p:spPr>
              <a:xfrm>
                <a:off x="6372225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9" name="직선 연결선 178">
                <a:extLst>
                  <a:ext uri="{FF2B5EF4-FFF2-40B4-BE49-F238E27FC236}">
                    <a16:creationId xmlns:a16="http://schemas.microsoft.com/office/drawing/2014/main" id="{7B80D12E-5AB7-494D-B820-891960CBB1CA}"/>
                  </a:ext>
                </a:extLst>
              </p:cNvPr>
              <p:cNvCxnSpPr/>
              <p:nvPr/>
            </p:nvCxnSpPr>
            <p:spPr>
              <a:xfrm>
                <a:off x="5848350" y="12192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0" name="직선 연결선 179">
                <a:extLst>
                  <a:ext uri="{FF2B5EF4-FFF2-40B4-BE49-F238E27FC236}">
                    <a16:creationId xmlns:a16="http://schemas.microsoft.com/office/drawing/2014/main" id="{D999EB21-A89B-4048-BC61-29468000C376}"/>
                  </a:ext>
                </a:extLst>
              </p:cNvPr>
              <p:cNvCxnSpPr/>
              <p:nvPr/>
            </p:nvCxnSpPr>
            <p:spPr>
              <a:xfrm>
                <a:off x="5840412" y="17430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1" name="직선 연결선 180">
                <a:extLst>
                  <a:ext uri="{FF2B5EF4-FFF2-40B4-BE49-F238E27FC236}">
                    <a16:creationId xmlns:a16="http://schemas.microsoft.com/office/drawing/2014/main" id="{D0ADD5F8-061B-46F4-9423-57905C7FD983}"/>
                  </a:ext>
                </a:extLst>
              </p:cNvPr>
              <p:cNvCxnSpPr/>
              <p:nvPr/>
            </p:nvCxnSpPr>
            <p:spPr>
              <a:xfrm>
                <a:off x="5840412" y="226695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2" name="직선 연결선 181">
                <a:extLst>
                  <a:ext uri="{FF2B5EF4-FFF2-40B4-BE49-F238E27FC236}">
                    <a16:creationId xmlns:a16="http://schemas.microsoft.com/office/drawing/2014/main" id="{5F4CFB8B-B4FF-4784-A995-F7EE416D0F62}"/>
                  </a:ext>
                </a:extLst>
              </p:cNvPr>
              <p:cNvCxnSpPr/>
              <p:nvPr/>
            </p:nvCxnSpPr>
            <p:spPr>
              <a:xfrm>
                <a:off x="5840412" y="2776538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3" name="직선 연결선 182">
                <a:extLst>
                  <a:ext uri="{FF2B5EF4-FFF2-40B4-BE49-F238E27FC236}">
                    <a16:creationId xmlns:a16="http://schemas.microsoft.com/office/drawing/2014/main" id="{821F1F8C-E9E9-4EE7-AC9F-62F1E28706EC}"/>
                  </a:ext>
                </a:extLst>
              </p:cNvPr>
              <p:cNvCxnSpPr/>
              <p:nvPr/>
            </p:nvCxnSpPr>
            <p:spPr>
              <a:xfrm>
                <a:off x="5840412" y="3290887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4" name="직선 연결선 183">
                <a:extLst>
                  <a:ext uri="{FF2B5EF4-FFF2-40B4-BE49-F238E27FC236}">
                    <a16:creationId xmlns:a16="http://schemas.microsoft.com/office/drawing/2014/main" id="{62EC7FAD-179E-458A-BFA9-8A8437FA61CB}"/>
                  </a:ext>
                </a:extLst>
              </p:cNvPr>
              <p:cNvCxnSpPr/>
              <p:nvPr/>
            </p:nvCxnSpPr>
            <p:spPr>
              <a:xfrm>
                <a:off x="5848350" y="38100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5" name="직선 연결선 184">
                <a:extLst>
                  <a:ext uri="{FF2B5EF4-FFF2-40B4-BE49-F238E27FC236}">
                    <a16:creationId xmlns:a16="http://schemas.microsoft.com/office/drawing/2014/main" id="{9959609F-72EE-4C6F-9FED-78C39E3F0192}"/>
                  </a:ext>
                </a:extLst>
              </p:cNvPr>
              <p:cNvCxnSpPr/>
              <p:nvPr/>
            </p:nvCxnSpPr>
            <p:spPr>
              <a:xfrm>
                <a:off x="5834062" y="43338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86" name="그룹 185">
              <a:extLst>
                <a:ext uri="{FF2B5EF4-FFF2-40B4-BE49-F238E27FC236}">
                  <a16:creationId xmlns:a16="http://schemas.microsoft.com/office/drawing/2014/main" id="{267A8A44-161D-4D70-9F6B-033B87B21A2A}"/>
                </a:ext>
              </a:extLst>
            </p:cNvPr>
            <p:cNvGrpSpPr/>
            <p:nvPr/>
          </p:nvGrpSpPr>
          <p:grpSpPr>
            <a:xfrm>
              <a:off x="440475" y="2639400"/>
              <a:ext cx="550601" cy="2049899"/>
              <a:chOff x="4444827" y="1875161"/>
              <a:chExt cx="550601" cy="2049899"/>
            </a:xfrm>
          </p:grpSpPr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26AF90-6515-48FA-96E0-7726F254D894}"/>
                  </a:ext>
                </a:extLst>
              </p:cNvPr>
              <p:cNvSpPr txBox="1"/>
              <p:nvPr/>
            </p:nvSpPr>
            <p:spPr>
              <a:xfrm>
                <a:off x="4450603" y="239706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도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CDC50F6B-1E5A-4B85-BBC1-0C79582748D5}"/>
                  </a:ext>
                </a:extLst>
              </p:cNvPr>
              <p:cNvSpPr txBox="1"/>
              <p:nvPr/>
            </p:nvSpPr>
            <p:spPr>
              <a:xfrm>
                <a:off x="4447369" y="1875161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죽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5420FF85-1636-47BB-84FC-1B032A2D40D6}"/>
                  </a:ext>
                </a:extLst>
              </p:cNvPr>
              <p:cNvSpPr txBox="1"/>
              <p:nvPr/>
            </p:nvSpPr>
            <p:spPr>
              <a:xfrm>
                <a:off x="4451689" y="340184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도</a:t>
                </a: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4B50754-9C5D-40A1-A22B-7416D476A31A}"/>
                  </a:ext>
                </a:extLst>
              </p:cNvPr>
              <p:cNvSpPr txBox="1"/>
              <p:nvPr/>
            </p:nvSpPr>
            <p:spPr>
              <a:xfrm>
                <a:off x="4444827" y="2918697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약</a:t>
                </a:r>
              </a:p>
            </p:txBody>
          </p:sp>
        </p:grp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8E6CAD0C-8C3D-4212-A5A9-79D507F8090F}"/>
                </a:ext>
              </a:extLst>
            </p:cNvPr>
            <p:cNvSpPr txBox="1"/>
            <p:nvPr/>
          </p:nvSpPr>
          <p:spPr>
            <a:xfrm>
              <a:off x="433037" y="2113576"/>
              <a:ext cx="543739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DX경필명조B" panose="02020600000000000000" pitchFamily="18" charset="-127"/>
                  <a:ea typeface="문체부 쓰기 정체" panose="02030609000101010101" pitchFamily="17" charset="-127"/>
                </a:rPr>
                <a:t>기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F773CF-1854-4F5F-81FD-34E1225421EE}"/>
              </a:ext>
            </a:extLst>
          </p:cNvPr>
          <p:cNvSpPr txBox="1"/>
          <p:nvPr/>
        </p:nvSpPr>
        <p:spPr>
          <a:xfrm>
            <a:off x="5158281" y="545895"/>
            <a:ext cx="2919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 err="1">
                <a:latin typeface="DX별과그대B" panose="02020600000000000000" pitchFamily="18" charset="-127"/>
                <a:ea typeface="DX별과그대B" panose="02020600000000000000" pitchFamily="18" charset="-127"/>
              </a:rPr>
              <a:t>기죽도약도</a:t>
            </a:r>
            <a:endParaRPr lang="en-US" altLang="ko-KR" sz="3000" dirty="0"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A7D2DB-3AC3-43F2-A0E2-959CB3FCD7DF}"/>
              </a:ext>
            </a:extLst>
          </p:cNvPr>
          <p:cNvSpPr txBox="1"/>
          <p:nvPr/>
        </p:nvSpPr>
        <p:spPr>
          <a:xfrm>
            <a:off x="2144515" y="1296527"/>
            <a:ext cx="91169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▶내무성이 태정관에 질의할 때 첨부하였던 지도</a:t>
            </a:r>
            <a:endParaRPr lang="en-US" altLang="ko-KR" sz="2500" b="1" dirty="0">
              <a:solidFill>
                <a:schemeClr val="bg2">
                  <a:lumMod val="25000"/>
                </a:schemeClr>
              </a:solidFill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  <a:p>
            <a:pPr algn="ctr"/>
            <a:r>
              <a:rPr lang="en-US" altLang="ko-KR" sz="25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(</a:t>
            </a:r>
            <a:r>
              <a:rPr lang="ko-KR" altLang="en-US" sz="25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울릉도와 함께 독도가 그려져 있음</a:t>
            </a:r>
            <a:r>
              <a:rPr lang="en-US" altLang="ko-KR" sz="25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)</a:t>
            </a:r>
            <a:endParaRPr lang="ko-KR" altLang="en-US" sz="2500" b="1" dirty="0">
              <a:solidFill>
                <a:schemeClr val="bg2">
                  <a:lumMod val="25000"/>
                </a:schemeClr>
              </a:solidFill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799F4D-31CC-4CF1-A5FF-B039B45A5AD1}"/>
              </a:ext>
            </a:extLst>
          </p:cNvPr>
          <p:cNvSpPr txBox="1"/>
          <p:nvPr/>
        </p:nvSpPr>
        <p:spPr>
          <a:xfrm>
            <a:off x="1319727" y="7076122"/>
            <a:ext cx="10574984" cy="1015663"/>
          </a:xfrm>
          <a:prstGeom prst="rect">
            <a:avLst/>
          </a:prstGeom>
          <a:solidFill>
            <a:srgbClr val="664F57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solidFill>
                  <a:schemeClr val="bg1"/>
                </a:solidFill>
              </a:rPr>
              <a:t>⦁ 내무성이 태정관에 질의할 때 첨부하였던 지도인 ‘</a:t>
            </a:r>
            <a:r>
              <a:rPr lang="ko-KR" altLang="en-US" sz="2000" dirty="0" err="1">
                <a:solidFill>
                  <a:schemeClr val="bg1"/>
                </a:solidFill>
              </a:rPr>
              <a:t>기죽도약도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ko-KR" altLang="en-US" sz="2000" dirty="0">
                <a:solidFill>
                  <a:schemeClr val="bg1"/>
                </a:solidFill>
              </a:rPr>
              <a:t>磯竹島略圖</a:t>
            </a:r>
            <a:r>
              <a:rPr lang="en-US" altLang="ko-KR" sz="2000" dirty="0">
                <a:solidFill>
                  <a:schemeClr val="bg1"/>
                </a:solidFill>
              </a:rPr>
              <a:t>)’</a:t>
            </a:r>
            <a:r>
              <a:rPr lang="ko-KR" altLang="en-US" sz="2000" dirty="0">
                <a:solidFill>
                  <a:schemeClr val="bg1"/>
                </a:solidFill>
              </a:rPr>
              <a:t>에 울릉도와 함께 독도가 그려져 있는 점 등 위에서 언급된 “다케시마 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ko-KR" altLang="en-US" sz="2000" dirty="0">
                <a:solidFill>
                  <a:schemeClr val="bg1"/>
                </a:solidFill>
              </a:rPr>
              <a:t>울릉도</a:t>
            </a:r>
            <a:r>
              <a:rPr lang="en-US" altLang="ko-KR" sz="2000" dirty="0">
                <a:solidFill>
                  <a:schemeClr val="bg1"/>
                </a:solidFill>
              </a:rPr>
              <a:t>) </a:t>
            </a:r>
            <a:r>
              <a:rPr lang="ko-KR" altLang="en-US" sz="2000" dirty="0">
                <a:solidFill>
                  <a:schemeClr val="bg1"/>
                </a:solidFill>
              </a:rPr>
              <a:t>외 일도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ko-KR" altLang="en-US" sz="2000" dirty="0">
                <a:solidFill>
                  <a:schemeClr val="bg1"/>
                </a:solidFill>
              </a:rPr>
              <a:t>一嶋</a:t>
            </a:r>
            <a:r>
              <a:rPr lang="en-US" altLang="ko-KR" sz="2000" dirty="0">
                <a:solidFill>
                  <a:schemeClr val="bg1"/>
                </a:solidFill>
              </a:rPr>
              <a:t>)”</a:t>
            </a:r>
            <a:r>
              <a:rPr lang="ko-KR" altLang="en-US" sz="2000" dirty="0">
                <a:solidFill>
                  <a:schemeClr val="bg1"/>
                </a:solidFill>
              </a:rPr>
              <a:t>의 일도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ko-KR" altLang="en-US" sz="2000" dirty="0">
                <a:solidFill>
                  <a:schemeClr val="bg1"/>
                </a:solidFill>
              </a:rPr>
              <a:t>一嶋</a:t>
            </a:r>
            <a:r>
              <a:rPr lang="en-US" altLang="ko-KR" sz="2000" dirty="0">
                <a:solidFill>
                  <a:schemeClr val="bg1"/>
                </a:solidFill>
              </a:rPr>
              <a:t>)</a:t>
            </a:r>
            <a:r>
              <a:rPr lang="ko-KR" altLang="en-US" sz="2000" dirty="0">
                <a:solidFill>
                  <a:schemeClr val="bg1"/>
                </a:solidFill>
              </a:rPr>
              <a:t>가 독도임이 명백함</a:t>
            </a:r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3D85A9CB-6C0C-4932-8430-DBE25A1F5514}"/>
              </a:ext>
            </a:extLst>
          </p:cNvPr>
          <p:cNvCxnSpPr>
            <a:cxnSpLocks/>
          </p:cNvCxnSpPr>
          <p:nvPr/>
        </p:nvCxnSpPr>
        <p:spPr>
          <a:xfrm>
            <a:off x="5560205" y="1075304"/>
            <a:ext cx="2160000" cy="1441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그림 55">
            <a:hlinkClick r:id="rId3"/>
            <a:extLst>
              <a:ext uri="{FF2B5EF4-FFF2-40B4-BE49-F238E27FC236}">
                <a16:creationId xmlns:a16="http://schemas.microsoft.com/office/drawing/2014/main" id="{E85BB993-9BDE-4D36-B0CA-4D071F469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423" y="358869"/>
            <a:ext cx="1071377" cy="1071377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71DA71FD-3245-40F6-934B-8729A36FE643}"/>
              </a:ext>
            </a:extLst>
          </p:cNvPr>
          <p:cNvGrpSpPr/>
          <p:nvPr/>
        </p:nvGrpSpPr>
        <p:grpSpPr>
          <a:xfrm>
            <a:off x="2881336" y="1988522"/>
            <a:ext cx="7031216" cy="4787112"/>
            <a:chOff x="2881336" y="1988522"/>
            <a:chExt cx="7031216" cy="4787112"/>
          </a:xfrm>
        </p:grpSpPr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2B100574-57A9-478E-8B13-88A317EACFFA}"/>
                </a:ext>
              </a:extLst>
            </p:cNvPr>
            <p:cNvSpPr/>
            <p:nvPr/>
          </p:nvSpPr>
          <p:spPr>
            <a:xfrm>
              <a:off x="3057777" y="2113855"/>
              <a:ext cx="6668766" cy="4488181"/>
            </a:xfrm>
            <a:prstGeom prst="rect">
              <a:avLst/>
            </a:prstGeom>
            <a:solidFill>
              <a:srgbClr val="32261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904702D6-E582-46EE-A796-B96A110C2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2070" b="14466"/>
            <a:stretch/>
          </p:blipFill>
          <p:spPr>
            <a:xfrm>
              <a:off x="3126433" y="2203697"/>
              <a:ext cx="6531454" cy="4308387"/>
            </a:xfrm>
            <a:prstGeom prst="rect">
              <a:avLst/>
            </a:prstGeom>
          </p:spPr>
        </p:pic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54311A19-90EA-4AF0-B8E1-D40836D61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01283" y="2021141"/>
              <a:ext cx="684084" cy="702000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946BA807-17BC-4B32-AB51-ADF2E6F2B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1336" y="6025369"/>
              <a:ext cx="684084" cy="702000"/>
            </a:xfrm>
            <a:prstGeom prst="rect">
              <a:avLst/>
            </a:prstGeom>
            <a:effectLst/>
          </p:spPr>
        </p:pic>
        <p:pic>
          <p:nvPicPr>
            <p:cNvPr id="63" name="그림 62">
              <a:extLst>
                <a:ext uri="{FF2B5EF4-FFF2-40B4-BE49-F238E27FC236}">
                  <a16:creationId xmlns:a16="http://schemas.microsoft.com/office/drawing/2014/main" id="{A03551B0-CD34-4DE4-AAA4-D1932D154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8468" y="1988522"/>
              <a:ext cx="684084" cy="702000"/>
            </a:xfrm>
            <a:prstGeom prst="rect">
              <a:avLst/>
            </a:prstGeom>
            <a:effectLst/>
          </p:spPr>
        </p:pic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1539D57A-EB2C-49EA-B010-B7037119E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147548" y="6082592"/>
              <a:ext cx="684084" cy="70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4972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7833F3B-7B68-4D8B-8CA3-BC8655B0BC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856E462C-C721-4D8A-92CF-4B6D848E29D5}"/>
              </a:ext>
            </a:extLst>
          </p:cNvPr>
          <p:cNvSpPr/>
          <p:nvPr/>
        </p:nvSpPr>
        <p:spPr>
          <a:xfrm>
            <a:off x="1495" y="0"/>
            <a:ext cx="12192000" cy="6858000"/>
          </a:xfrm>
          <a:prstGeom prst="rect">
            <a:avLst/>
          </a:prstGeom>
          <a:solidFill>
            <a:srgbClr val="32261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DA94F78-06D3-44E4-AE9E-C7EC9247C2F3}"/>
              </a:ext>
            </a:extLst>
          </p:cNvPr>
          <p:cNvCxnSpPr>
            <a:cxnSpLocks/>
          </p:cNvCxnSpPr>
          <p:nvPr/>
        </p:nvCxnSpPr>
        <p:spPr>
          <a:xfrm flipH="1">
            <a:off x="6435524" y="5315459"/>
            <a:ext cx="48382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077EEFE-312A-4B8B-A7D1-2374F2A75B69}"/>
              </a:ext>
            </a:extLst>
          </p:cNvPr>
          <p:cNvSpPr txBox="1"/>
          <p:nvPr/>
        </p:nvSpPr>
        <p:spPr>
          <a:xfrm>
            <a:off x="10004514" y="2842908"/>
            <a:ext cx="172835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99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</a:t>
            </a:r>
            <a:endParaRPr lang="ko-KR" altLang="en-US" sz="19900" spc="-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346A47-3761-49B3-90E1-8EEB114FD5AC}"/>
              </a:ext>
            </a:extLst>
          </p:cNvPr>
          <p:cNvSpPr txBox="1"/>
          <p:nvPr/>
        </p:nvSpPr>
        <p:spPr>
          <a:xfrm>
            <a:off x="7475511" y="4129824"/>
            <a:ext cx="25282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독도통치와</a:t>
            </a:r>
            <a:endParaRPr lang="en-US" altLang="ko-KR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r"/>
            <a:r>
              <a:rPr lang="ko-KR" altLang="en-US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영토주권 회복</a:t>
            </a:r>
            <a:endParaRPr lang="en-US" altLang="ko-KR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3849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FE58A05C-6B0F-42D7-81BE-2365651F5112}"/>
              </a:ext>
            </a:extLst>
          </p:cNvPr>
          <p:cNvSpPr/>
          <p:nvPr/>
        </p:nvSpPr>
        <p:spPr>
          <a:xfrm>
            <a:off x="1388962" y="279000"/>
            <a:ext cx="10458038" cy="6300000"/>
          </a:xfrm>
          <a:prstGeom prst="rect">
            <a:avLst/>
          </a:prstGeom>
          <a:solidFill>
            <a:schemeClr val="accent4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문체부 쓰기 정체" panose="02030609000101010101" pitchFamily="17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7616E8C-5FC4-4A3E-AFE3-15942954EB18}"/>
              </a:ext>
            </a:extLst>
          </p:cNvPr>
          <p:cNvGrpSpPr/>
          <p:nvPr/>
        </p:nvGrpSpPr>
        <p:grpSpPr>
          <a:xfrm>
            <a:off x="345000" y="1340643"/>
            <a:ext cx="670595" cy="4176713"/>
            <a:chOff x="363098" y="1590006"/>
            <a:chExt cx="670595" cy="4176713"/>
          </a:xfrm>
        </p:grpSpPr>
        <p:grpSp>
          <p:nvGrpSpPr>
            <p:cNvPr id="147" name="그룹 146">
              <a:extLst>
                <a:ext uri="{FF2B5EF4-FFF2-40B4-BE49-F238E27FC236}">
                  <a16:creationId xmlns:a16="http://schemas.microsoft.com/office/drawing/2014/main" id="{659C773D-2D87-42D8-B685-54CB1FEC2A6F}"/>
                </a:ext>
              </a:extLst>
            </p:cNvPr>
            <p:cNvGrpSpPr/>
            <p:nvPr/>
          </p:nvGrpSpPr>
          <p:grpSpPr>
            <a:xfrm>
              <a:off x="363098" y="1590006"/>
              <a:ext cx="670595" cy="4176713"/>
              <a:chOff x="5772150" y="685800"/>
              <a:chExt cx="670595" cy="4176713"/>
            </a:xfrm>
          </p:grpSpPr>
          <p:sp>
            <p:nvSpPr>
              <p:cNvPr id="173" name="직사각형 172">
                <a:extLst>
                  <a:ext uri="{FF2B5EF4-FFF2-40B4-BE49-F238E27FC236}">
                    <a16:creationId xmlns:a16="http://schemas.microsoft.com/office/drawing/2014/main" id="{BCDD6E2C-120E-4341-840B-FE7CC042B916}"/>
                  </a:ext>
                </a:extLst>
              </p:cNvPr>
              <p:cNvSpPr/>
              <p:nvPr/>
            </p:nvSpPr>
            <p:spPr>
              <a:xfrm>
                <a:off x="5772150" y="695325"/>
                <a:ext cx="670595" cy="4162425"/>
              </a:xfrm>
              <a:prstGeom prst="rect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DX경필명조B" panose="02020600000000000000" pitchFamily="18" charset="-127"/>
                  <a:ea typeface="문체부 쓰기 정체" panose="02030609000101010101" pitchFamily="17" charset="-127"/>
                </a:endParaRPr>
              </a:p>
            </p:txBody>
          </p:sp>
          <p:cxnSp>
            <p:nvCxnSpPr>
              <p:cNvPr id="177" name="직선 연결선 176">
                <a:extLst>
                  <a:ext uri="{FF2B5EF4-FFF2-40B4-BE49-F238E27FC236}">
                    <a16:creationId xmlns:a16="http://schemas.microsoft.com/office/drawing/2014/main" id="{93F68EF7-7711-4AFB-A961-4E2272BCBA4B}"/>
                  </a:ext>
                </a:extLst>
              </p:cNvPr>
              <p:cNvCxnSpPr/>
              <p:nvPr/>
            </p:nvCxnSpPr>
            <p:spPr>
              <a:xfrm>
                <a:off x="5848350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8" name="직선 연결선 177">
                <a:extLst>
                  <a:ext uri="{FF2B5EF4-FFF2-40B4-BE49-F238E27FC236}">
                    <a16:creationId xmlns:a16="http://schemas.microsoft.com/office/drawing/2014/main" id="{29B43811-BED8-4C26-9AB8-223172869234}"/>
                  </a:ext>
                </a:extLst>
              </p:cNvPr>
              <p:cNvCxnSpPr/>
              <p:nvPr/>
            </p:nvCxnSpPr>
            <p:spPr>
              <a:xfrm>
                <a:off x="6372225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9" name="직선 연결선 178">
                <a:extLst>
                  <a:ext uri="{FF2B5EF4-FFF2-40B4-BE49-F238E27FC236}">
                    <a16:creationId xmlns:a16="http://schemas.microsoft.com/office/drawing/2014/main" id="{7B80D12E-5AB7-494D-B820-891960CBB1CA}"/>
                  </a:ext>
                </a:extLst>
              </p:cNvPr>
              <p:cNvCxnSpPr/>
              <p:nvPr/>
            </p:nvCxnSpPr>
            <p:spPr>
              <a:xfrm>
                <a:off x="5848350" y="12192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0" name="직선 연결선 179">
                <a:extLst>
                  <a:ext uri="{FF2B5EF4-FFF2-40B4-BE49-F238E27FC236}">
                    <a16:creationId xmlns:a16="http://schemas.microsoft.com/office/drawing/2014/main" id="{D999EB21-A89B-4048-BC61-29468000C376}"/>
                  </a:ext>
                </a:extLst>
              </p:cNvPr>
              <p:cNvCxnSpPr/>
              <p:nvPr/>
            </p:nvCxnSpPr>
            <p:spPr>
              <a:xfrm>
                <a:off x="5840412" y="17430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1" name="직선 연결선 180">
                <a:extLst>
                  <a:ext uri="{FF2B5EF4-FFF2-40B4-BE49-F238E27FC236}">
                    <a16:creationId xmlns:a16="http://schemas.microsoft.com/office/drawing/2014/main" id="{D0ADD5F8-061B-46F4-9423-57905C7FD983}"/>
                  </a:ext>
                </a:extLst>
              </p:cNvPr>
              <p:cNvCxnSpPr/>
              <p:nvPr/>
            </p:nvCxnSpPr>
            <p:spPr>
              <a:xfrm>
                <a:off x="5840412" y="226695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2" name="직선 연결선 181">
                <a:extLst>
                  <a:ext uri="{FF2B5EF4-FFF2-40B4-BE49-F238E27FC236}">
                    <a16:creationId xmlns:a16="http://schemas.microsoft.com/office/drawing/2014/main" id="{5F4CFB8B-B4FF-4784-A995-F7EE416D0F62}"/>
                  </a:ext>
                </a:extLst>
              </p:cNvPr>
              <p:cNvCxnSpPr/>
              <p:nvPr/>
            </p:nvCxnSpPr>
            <p:spPr>
              <a:xfrm>
                <a:off x="5840412" y="2776538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3" name="직선 연결선 182">
                <a:extLst>
                  <a:ext uri="{FF2B5EF4-FFF2-40B4-BE49-F238E27FC236}">
                    <a16:creationId xmlns:a16="http://schemas.microsoft.com/office/drawing/2014/main" id="{821F1F8C-E9E9-4EE7-AC9F-62F1E28706EC}"/>
                  </a:ext>
                </a:extLst>
              </p:cNvPr>
              <p:cNvCxnSpPr/>
              <p:nvPr/>
            </p:nvCxnSpPr>
            <p:spPr>
              <a:xfrm>
                <a:off x="5840412" y="3290887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4" name="직선 연결선 183">
                <a:extLst>
                  <a:ext uri="{FF2B5EF4-FFF2-40B4-BE49-F238E27FC236}">
                    <a16:creationId xmlns:a16="http://schemas.microsoft.com/office/drawing/2014/main" id="{62EC7FAD-179E-458A-BFA9-8A8437FA61CB}"/>
                  </a:ext>
                </a:extLst>
              </p:cNvPr>
              <p:cNvCxnSpPr/>
              <p:nvPr/>
            </p:nvCxnSpPr>
            <p:spPr>
              <a:xfrm>
                <a:off x="5848350" y="38100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5" name="직선 연결선 184">
                <a:extLst>
                  <a:ext uri="{FF2B5EF4-FFF2-40B4-BE49-F238E27FC236}">
                    <a16:creationId xmlns:a16="http://schemas.microsoft.com/office/drawing/2014/main" id="{9959609F-72EE-4C6F-9FED-78C39E3F0192}"/>
                  </a:ext>
                </a:extLst>
              </p:cNvPr>
              <p:cNvCxnSpPr/>
              <p:nvPr/>
            </p:nvCxnSpPr>
            <p:spPr>
              <a:xfrm>
                <a:off x="5834062" y="43338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86" name="그룹 185">
              <a:extLst>
                <a:ext uri="{FF2B5EF4-FFF2-40B4-BE49-F238E27FC236}">
                  <a16:creationId xmlns:a16="http://schemas.microsoft.com/office/drawing/2014/main" id="{267A8A44-161D-4D70-9F6B-033B87B21A2A}"/>
                </a:ext>
              </a:extLst>
            </p:cNvPr>
            <p:cNvGrpSpPr/>
            <p:nvPr/>
          </p:nvGrpSpPr>
          <p:grpSpPr>
            <a:xfrm>
              <a:off x="428900" y="2639400"/>
              <a:ext cx="562176" cy="2049899"/>
              <a:chOff x="4433252" y="1875161"/>
              <a:chExt cx="562176" cy="2049899"/>
            </a:xfrm>
          </p:grpSpPr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26AF90-6515-48FA-96E0-7726F254D894}"/>
                  </a:ext>
                </a:extLst>
              </p:cNvPr>
              <p:cNvSpPr txBox="1"/>
              <p:nvPr/>
            </p:nvSpPr>
            <p:spPr>
              <a:xfrm>
                <a:off x="4450603" y="239706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도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CDC50F6B-1E5A-4B85-BBC1-0C79582748D5}"/>
                  </a:ext>
                </a:extLst>
              </p:cNvPr>
              <p:cNvSpPr txBox="1"/>
              <p:nvPr/>
            </p:nvSpPr>
            <p:spPr>
              <a:xfrm>
                <a:off x="4447369" y="1875161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독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5420FF85-1636-47BB-84FC-1B032A2D40D6}"/>
                  </a:ext>
                </a:extLst>
              </p:cNvPr>
              <p:cNvSpPr txBox="1"/>
              <p:nvPr/>
            </p:nvSpPr>
            <p:spPr>
              <a:xfrm>
                <a:off x="4451689" y="340184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치</a:t>
                </a: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4B50754-9C5D-40A1-A22B-7416D476A31A}"/>
                  </a:ext>
                </a:extLst>
              </p:cNvPr>
              <p:cNvSpPr txBox="1"/>
              <p:nvPr/>
            </p:nvSpPr>
            <p:spPr>
              <a:xfrm>
                <a:off x="4433252" y="2918697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통</a:t>
                </a:r>
              </a:p>
            </p:txBody>
          </p:sp>
        </p:grp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8E6CAD0C-8C3D-4212-A5A9-79D507F8090F}"/>
                </a:ext>
              </a:extLst>
            </p:cNvPr>
            <p:cNvSpPr txBox="1"/>
            <p:nvPr/>
          </p:nvSpPr>
          <p:spPr>
            <a:xfrm>
              <a:off x="433037" y="2113576"/>
              <a:ext cx="184731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endParaRPr lang="ko-KR" altLang="en-US" sz="2800" dirty="0">
                <a:latin typeface="DX경필명조B" panose="02020600000000000000" pitchFamily="18" charset="-127"/>
                <a:ea typeface="문체부 쓰기 정체" panose="02030609000101010101" pitchFamily="17" charset="-127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F773CF-1854-4F5F-81FD-34E1225421EE}"/>
              </a:ext>
            </a:extLst>
          </p:cNvPr>
          <p:cNvSpPr txBox="1"/>
          <p:nvPr/>
        </p:nvSpPr>
        <p:spPr>
          <a:xfrm>
            <a:off x="5158281" y="545895"/>
            <a:ext cx="2919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칙령 제</a:t>
            </a:r>
            <a:r>
              <a:rPr lang="en-US" altLang="ko-KR" sz="30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41</a:t>
            </a:r>
            <a:r>
              <a:rPr lang="ko-KR" altLang="en-US" sz="30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호</a:t>
            </a:r>
            <a:endParaRPr lang="en-US" altLang="ko-KR" sz="3000" dirty="0"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A7D2DB-3AC3-43F2-A0E2-959CB3FCD7DF}"/>
              </a:ext>
            </a:extLst>
          </p:cNvPr>
          <p:cNvSpPr txBox="1"/>
          <p:nvPr/>
        </p:nvSpPr>
        <p:spPr>
          <a:xfrm>
            <a:off x="2144515" y="1296527"/>
            <a:ext cx="91169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▶대한제국은 </a:t>
            </a:r>
            <a:r>
              <a:rPr lang="en-US" altLang="ko-KR" sz="26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1900</a:t>
            </a:r>
            <a:r>
              <a:rPr lang="ko-KR" altLang="en-US" sz="26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년 ‘칙령 제</a:t>
            </a:r>
            <a:r>
              <a:rPr lang="en-US" altLang="ko-KR" sz="26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41</a:t>
            </a:r>
            <a:r>
              <a:rPr lang="ko-KR" altLang="en-US" sz="2600" b="1" dirty="0" err="1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호’에서</a:t>
            </a:r>
            <a:r>
              <a:rPr lang="ko-KR" altLang="en-US" sz="26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 독도를 </a:t>
            </a:r>
            <a:r>
              <a:rPr lang="ko-KR" altLang="en-US" sz="2600" b="1" dirty="0" err="1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울도군</a:t>
            </a:r>
            <a:r>
              <a:rPr lang="en-US" altLang="ko-KR" sz="26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(</a:t>
            </a:r>
            <a:r>
              <a:rPr lang="ko-KR" altLang="en-US" sz="26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울릉도</a:t>
            </a:r>
            <a:r>
              <a:rPr lang="en-US" altLang="ko-KR" sz="26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)</a:t>
            </a:r>
          </a:p>
          <a:p>
            <a:pPr algn="ctr"/>
            <a:r>
              <a:rPr lang="ko-KR" altLang="en-US" sz="26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관할구역으로 명시</a:t>
            </a:r>
          </a:p>
          <a:p>
            <a:endParaRPr lang="en-US" altLang="ko-KR" sz="2600" b="1" dirty="0">
              <a:solidFill>
                <a:schemeClr val="bg2">
                  <a:lumMod val="25000"/>
                </a:schemeClr>
              </a:solidFill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  <a:p>
            <a:r>
              <a:rPr lang="ko-KR" altLang="en-US" sz="26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▶</a:t>
            </a:r>
            <a:r>
              <a:rPr lang="ko-KR" altLang="en-US" sz="2600" b="1" dirty="0" err="1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울도군수가</a:t>
            </a:r>
            <a:r>
              <a:rPr lang="ko-KR" altLang="en-US" sz="26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 독도 관할</a:t>
            </a:r>
            <a:endParaRPr lang="en-US" altLang="ko-KR" sz="2600" b="1" dirty="0">
              <a:solidFill>
                <a:schemeClr val="bg2">
                  <a:lumMod val="25000"/>
                </a:schemeClr>
              </a:solidFill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799F4D-31CC-4CF1-A5FF-B039B45A5AD1}"/>
              </a:ext>
            </a:extLst>
          </p:cNvPr>
          <p:cNvSpPr txBox="1"/>
          <p:nvPr/>
        </p:nvSpPr>
        <p:spPr>
          <a:xfrm>
            <a:off x="1319727" y="7076122"/>
            <a:ext cx="10574984" cy="923330"/>
          </a:xfrm>
          <a:prstGeom prst="rect">
            <a:avLst/>
          </a:prstGeom>
          <a:solidFill>
            <a:srgbClr val="664F57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⦁ 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1900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년 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10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월 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27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일 대한제국은 황제의 재가를 받아 울릉도를 </a:t>
            </a:r>
            <a:r>
              <a:rPr lang="ko-KR" altLang="en-US" dirty="0" err="1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울도로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 개칭하고 도감을 군수로 승격한다는 내용의 ‘칙령 제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41</a:t>
            </a:r>
            <a:r>
              <a:rPr lang="ko-KR" altLang="en-US" dirty="0" err="1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호’를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 반포</a:t>
            </a:r>
          </a:p>
          <a:p>
            <a:pPr fontAlgn="base"/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→ 동 칙령은 제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2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조에서 </a:t>
            </a:r>
            <a:r>
              <a:rPr lang="ko-KR" altLang="en-US" dirty="0" err="1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울도군의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 관할 구역을 “울릉전도 및 죽도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, 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석도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(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石島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: 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독도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)”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로 명시</a:t>
            </a:r>
            <a:endParaRPr lang="en-US" altLang="ko-KR" dirty="0">
              <a:solidFill>
                <a:srgbClr val="FFFFFF"/>
              </a:solidFill>
              <a:latin typeface="DX경필명조B" panose="02020600000000000000" pitchFamily="18" charset="-127"/>
              <a:ea typeface="DX경필명조B" panose="02020600000000000000" pitchFamily="18" charset="-127"/>
            </a:endParaRPr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3D85A9CB-6C0C-4932-8430-DBE25A1F5514}"/>
              </a:ext>
            </a:extLst>
          </p:cNvPr>
          <p:cNvCxnSpPr>
            <a:cxnSpLocks/>
          </p:cNvCxnSpPr>
          <p:nvPr/>
        </p:nvCxnSpPr>
        <p:spPr>
          <a:xfrm>
            <a:off x="5363432" y="1075304"/>
            <a:ext cx="2520000" cy="1441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>
            <a:extLst>
              <a:ext uri="{FF2B5EF4-FFF2-40B4-BE49-F238E27FC236}">
                <a16:creationId xmlns:a16="http://schemas.microsoft.com/office/drawing/2014/main" id="{495B2992-E542-45F5-9F8C-F3C51C75EFFE}"/>
              </a:ext>
            </a:extLst>
          </p:cNvPr>
          <p:cNvGrpSpPr/>
          <p:nvPr/>
        </p:nvGrpSpPr>
        <p:grpSpPr>
          <a:xfrm>
            <a:off x="1412544" y="3441588"/>
            <a:ext cx="10466576" cy="2584634"/>
            <a:chOff x="1412544" y="3441588"/>
            <a:chExt cx="10466576" cy="2584634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8900C7B1-3FA5-466D-B13B-10681AE26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41" b="15099"/>
            <a:stretch/>
          </p:blipFill>
          <p:spPr>
            <a:xfrm>
              <a:off x="1412544" y="3441588"/>
              <a:ext cx="5065901" cy="2584634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AE0AD987-5926-4D0F-AF04-2F609AB8F8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4"/>
            <a:stretch/>
          </p:blipFill>
          <p:spPr>
            <a:xfrm>
              <a:off x="6478445" y="3457042"/>
              <a:ext cx="5400675" cy="2473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0117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FE58A05C-6B0F-42D7-81BE-2365651F5112}"/>
              </a:ext>
            </a:extLst>
          </p:cNvPr>
          <p:cNvSpPr/>
          <p:nvPr/>
        </p:nvSpPr>
        <p:spPr>
          <a:xfrm>
            <a:off x="1388962" y="279000"/>
            <a:ext cx="10458038" cy="6300000"/>
          </a:xfrm>
          <a:prstGeom prst="rect">
            <a:avLst/>
          </a:prstGeom>
          <a:solidFill>
            <a:schemeClr val="accent4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문체부 쓰기 정체" panose="02030609000101010101" pitchFamily="17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7616E8C-5FC4-4A3E-AFE3-15942954EB18}"/>
              </a:ext>
            </a:extLst>
          </p:cNvPr>
          <p:cNvGrpSpPr/>
          <p:nvPr/>
        </p:nvGrpSpPr>
        <p:grpSpPr>
          <a:xfrm>
            <a:off x="345000" y="1340643"/>
            <a:ext cx="670595" cy="4176713"/>
            <a:chOff x="363098" y="1590006"/>
            <a:chExt cx="670595" cy="4176713"/>
          </a:xfrm>
        </p:grpSpPr>
        <p:grpSp>
          <p:nvGrpSpPr>
            <p:cNvPr id="147" name="그룹 146">
              <a:extLst>
                <a:ext uri="{FF2B5EF4-FFF2-40B4-BE49-F238E27FC236}">
                  <a16:creationId xmlns:a16="http://schemas.microsoft.com/office/drawing/2014/main" id="{659C773D-2D87-42D8-B685-54CB1FEC2A6F}"/>
                </a:ext>
              </a:extLst>
            </p:cNvPr>
            <p:cNvGrpSpPr/>
            <p:nvPr/>
          </p:nvGrpSpPr>
          <p:grpSpPr>
            <a:xfrm>
              <a:off x="363098" y="1590006"/>
              <a:ext cx="670595" cy="4176713"/>
              <a:chOff x="5772150" y="685800"/>
              <a:chExt cx="670595" cy="4176713"/>
            </a:xfrm>
          </p:grpSpPr>
          <p:sp>
            <p:nvSpPr>
              <p:cNvPr id="173" name="직사각형 172">
                <a:extLst>
                  <a:ext uri="{FF2B5EF4-FFF2-40B4-BE49-F238E27FC236}">
                    <a16:creationId xmlns:a16="http://schemas.microsoft.com/office/drawing/2014/main" id="{BCDD6E2C-120E-4341-840B-FE7CC042B916}"/>
                  </a:ext>
                </a:extLst>
              </p:cNvPr>
              <p:cNvSpPr/>
              <p:nvPr/>
            </p:nvSpPr>
            <p:spPr>
              <a:xfrm>
                <a:off x="5772150" y="695325"/>
                <a:ext cx="670595" cy="4162425"/>
              </a:xfrm>
              <a:prstGeom prst="rect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DX경필명조B" panose="02020600000000000000" pitchFamily="18" charset="-127"/>
                  <a:ea typeface="문체부 쓰기 정체" panose="02030609000101010101" pitchFamily="17" charset="-127"/>
                </a:endParaRPr>
              </a:p>
            </p:txBody>
          </p:sp>
          <p:cxnSp>
            <p:nvCxnSpPr>
              <p:cNvPr id="177" name="직선 연결선 176">
                <a:extLst>
                  <a:ext uri="{FF2B5EF4-FFF2-40B4-BE49-F238E27FC236}">
                    <a16:creationId xmlns:a16="http://schemas.microsoft.com/office/drawing/2014/main" id="{93F68EF7-7711-4AFB-A961-4E2272BCBA4B}"/>
                  </a:ext>
                </a:extLst>
              </p:cNvPr>
              <p:cNvCxnSpPr/>
              <p:nvPr/>
            </p:nvCxnSpPr>
            <p:spPr>
              <a:xfrm>
                <a:off x="5848350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8" name="직선 연결선 177">
                <a:extLst>
                  <a:ext uri="{FF2B5EF4-FFF2-40B4-BE49-F238E27FC236}">
                    <a16:creationId xmlns:a16="http://schemas.microsoft.com/office/drawing/2014/main" id="{29B43811-BED8-4C26-9AB8-223172869234}"/>
                  </a:ext>
                </a:extLst>
              </p:cNvPr>
              <p:cNvCxnSpPr/>
              <p:nvPr/>
            </p:nvCxnSpPr>
            <p:spPr>
              <a:xfrm>
                <a:off x="6372225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9" name="직선 연결선 178">
                <a:extLst>
                  <a:ext uri="{FF2B5EF4-FFF2-40B4-BE49-F238E27FC236}">
                    <a16:creationId xmlns:a16="http://schemas.microsoft.com/office/drawing/2014/main" id="{7B80D12E-5AB7-494D-B820-891960CBB1CA}"/>
                  </a:ext>
                </a:extLst>
              </p:cNvPr>
              <p:cNvCxnSpPr/>
              <p:nvPr/>
            </p:nvCxnSpPr>
            <p:spPr>
              <a:xfrm>
                <a:off x="5848350" y="12192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0" name="직선 연결선 179">
                <a:extLst>
                  <a:ext uri="{FF2B5EF4-FFF2-40B4-BE49-F238E27FC236}">
                    <a16:creationId xmlns:a16="http://schemas.microsoft.com/office/drawing/2014/main" id="{D999EB21-A89B-4048-BC61-29468000C376}"/>
                  </a:ext>
                </a:extLst>
              </p:cNvPr>
              <p:cNvCxnSpPr/>
              <p:nvPr/>
            </p:nvCxnSpPr>
            <p:spPr>
              <a:xfrm>
                <a:off x="5840412" y="17430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1" name="직선 연결선 180">
                <a:extLst>
                  <a:ext uri="{FF2B5EF4-FFF2-40B4-BE49-F238E27FC236}">
                    <a16:creationId xmlns:a16="http://schemas.microsoft.com/office/drawing/2014/main" id="{D0ADD5F8-061B-46F4-9423-57905C7FD983}"/>
                  </a:ext>
                </a:extLst>
              </p:cNvPr>
              <p:cNvCxnSpPr/>
              <p:nvPr/>
            </p:nvCxnSpPr>
            <p:spPr>
              <a:xfrm>
                <a:off x="5840412" y="226695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2" name="직선 연결선 181">
                <a:extLst>
                  <a:ext uri="{FF2B5EF4-FFF2-40B4-BE49-F238E27FC236}">
                    <a16:creationId xmlns:a16="http://schemas.microsoft.com/office/drawing/2014/main" id="{5F4CFB8B-B4FF-4784-A995-F7EE416D0F62}"/>
                  </a:ext>
                </a:extLst>
              </p:cNvPr>
              <p:cNvCxnSpPr/>
              <p:nvPr/>
            </p:nvCxnSpPr>
            <p:spPr>
              <a:xfrm>
                <a:off x="5840412" y="2776538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3" name="직선 연결선 182">
                <a:extLst>
                  <a:ext uri="{FF2B5EF4-FFF2-40B4-BE49-F238E27FC236}">
                    <a16:creationId xmlns:a16="http://schemas.microsoft.com/office/drawing/2014/main" id="{821F1F8C-E9E9-4EE7-AC9F-62F1E28706EC}"/>
                  </a:ext>
                </a:extLst>
              </p:cNvPr>
              <p:cNvCxnSpPr/>
              <p:nvPr/>
            </p:nvCxnSpPr>
            <p:spPr>
              <a:xfrm>
                <a:off x="5840412" y="3290887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4" name="직선 연결선 183">
                <a:extLst>
                  <a:ext uri="{FF2B5EF4-FFF2-40B4-BE49-F238E27FC236}">
                    <a16:creationId xmlns:a16="http://schemas.microsoft.com/office/drawing/2014/main" id="{62EC7FAD-179E-458A-BFA9-8A8437FA61CB}"/>
                  </a:ext>
                </a:extLst>
              </p:cNvPr>
              <p:cNvCxnSpPr/>
              <p:nvPr/>
            </p:nvCxnSpPr>
            <p:spPr>
              <a:xfrm>
                <a:off x="5848350" y="38100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5" name="직선 연결선 184">
                <a:extLst>
                  <a:ext uri="{FF2B5EF4-FFF2-40B4-BE49-F238E27FC236}">
                    <a16:creationId xmlns:a16="http://schemas.microsoft.com/office/drawing/2014/main" id="{9959609F-72EE-4C6F-9FED-78C39E3F0192}"/>
                  </a:ext>
                </a:extLst>
              </p:cNvPr>
              <p:cNvCxnSpPr/>
              <p:nvPr/>
            </p:nvCxnSpPr>
            <p:spPr>
              <a:xfrm>
                <a:off x="5834062" y="43338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86" name="그룹 185">
              <a:extLst>
                <a:ext uri="{FF2B5EF4-FFF2-40B4-BE49-F238E27FC236}">
                  <a16:creationId xmlns:a16="http://schemas.microsoft.com/office/drawing/2014/main" id="{267A8A44-161D-4D70-9F6B-033B87B21A2A}"/>
                </a:ext>
              </a:extLst>
            </p:cNvPr>
            <p:cNvGrpSpPr/>
            <p:nvPr/>
          </p:nvGrpSpPr>
          <p:grpSpPr>
            <a:xfrm>
              <a:off x="428900" y="2639400"/>
              <a:ext cx="562176" cy="2049899"/>
              <a:chOff x="4433252" y="1875161"/>
              <a:chExt cx="562176" cy="2049899"/>
            </a:xfrm>
          </p:grpSpPr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26AF90-6515-48FA-96E0-7726F254D894}"/>
                  </a:ext>
                </a:extLst>
              </p:cNvPr>
              <p:cNvSpPr txBox="1"/>
              <p:nvPr/>
            </p:nvSpPr>
            <p:spPr>
              <a:xfrm>
                <a:off x="4450603" y="239706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도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CDC50F6B-1E5A-4B85-BBC1-0C79582748D5}"/>
                  </a:ext>
                </a:extLst>
              </p:cNvPr>
              <p:cNvSpPr txBox="1"/>
              <p:nvPr/>
            </p:nvSpPr>
            <p:spPr>
              <a:xfrm>
                <a:off x="4447369" y="1875161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독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5420FF85-1636-47BB-84FC-1B032A2D40D6}"/>
                  </a:ext>
                </a:extLst>
              </p:cNvPr>
              <p:cNvSpPr txBox="1"/>
              <p:nvPr/>
            </p:nvSpPr>
            <p:spPr>
              <a:xfrm>
                <a:off x="4451689" y="340184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치</a:t>
                </a: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4B50754-9C5D-40A1-A22B-7416D476A31A}"/>
                  </a:ext>
                </a:extLst>
              </p:cNvPr>
              <p:cNvSpPr txBox="1"/>
              <p:nvPr/>
            </p:nvSpPr>
            <p:spPr>
              <a:xfrm>
                <a:off x="4433252" y="2918697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통</a:t>
                </a:r>
              </a:p>
            </p:txBody>
          </p:sp>
        </p:grp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8E6CAD0C-8C3D-4212-A5A9-79D507F8090F}"/>
                </a:ext>
              </a:extLst>
            </p:cNvPr>
            <p:cNvSpPr txBox="1"/>
            <p:nvPr/>
          </p:nvSpPr>
          <p:spPr>
            <a:xfrm>
              <a:off x="433037" y="2113576"/>
              <a:ext cx="184731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endParaRPr lang="ko-KR" altLang="en-US" sz="2800" dirty="0">
                <a:latin typeface="DX경필명조B" panose="02020600000000000000" pitchFamily="18" charset="-127"/>
                <a:ea typeface="문체부 쓰기 정체" panose="02030609000101010101" pitchFamily="17" charset="-127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F773CF-1854-4F5F-81FD-34E1225421EE}"/>
              </a:ext>
            </a:extLst>
          </p:cNvPr>
          <p:cNvSpPr txBox="1"/>
          <p:nvPr/>
        </p:nvSpPr>
        <p:spPr>
          <a:xfrm>
            <a:off x="5158281" y="545895"/>
            <a:ext cx="2919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지령 제</a:t>
            </a:r>
            <a:r>
              <a:rPr lang="en-US" altLang="ko-KR" sz="30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3</a:t>
            </a:r>
            <a:r>
              <a:rPr lang="ko-KR" altLang="en-US" sz="30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호</a:t>
            </a:r>
            <a:endParaRPr lang="en-US" altLang="ko-KR" sz="3000" dirty="0"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A7D2DB-3AC3-43F2-A0E2-959CB3FCD7DF}"/>
              </a:ext>
            </a:extLst>
          </p:cNvPr>
          <p:cNvSpPr txBox="1"/>
          <p:nvPr/>
        </p:nvSpPr>
        <p:spPr>
          <a:xfrm>
            <a:off x="1944547" y="5777177"/>
            <a:ext cx="96648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▶</a:t>
            </a:r>
            <a:r>
              <a:rPr lang="ko-KR" altLang="en-US" sz="25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울도</a:t>
            </a:r>
            <a:r>
              <a:rPr lang="en-US" altLang="ko-KR" sz="25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(</a:t>
            </a:r>
            <a:r>
              <a:rPr lang="ko-KR" altLang="en-US" sz="25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울릉도</a:t>
            </a:r>
            <a:r>
              <a:rPr lang="en-US" altLang="ko-KR" sz="25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)</a:t>
            </a:r>
            <a:r>
              <a:rPr lang="ko-KR" altLang="en-US" sz="25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군수가 </a:t>
            </a:r>
            <a:r>
              <a:rPr lang="en-US" altLang="ko-KR" sz="25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1900</a:t>
            </a:r>
            <a:r>
              <a:rPr lang="ko-KR" altLang="en-US" sz="25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년 반포된 ‘칙령 제</a:t>
            </a:r>
            <a:r>
              <a:rPr lang="en-US" altLang="ko-KR" sz="25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41</a:t>
            </a:r>
            <a:r>
              <a:rPr lang="ko-KR" altLang="en-US" sz="2500" dirty="0" err="1">
                <a:latin typeface="DX별과그대B" panose="02020600000000000000" pitchFamily="18" charset="-127"/>
                <a:ea typeface="DX별과그대B" panose="02020600000000000000" pitchFamily="18" charset="-127"/>
              </a:rPr>
              <a:t>호’의</a:t>
            </a:r>
            <a:r>
              <a:rPr lang="ko-KR" altLang="en-US" sz="25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 규정에 근거하여 독도를 계속 관할하면서 영토주권을 행사하고 있었다는 사실이 분명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799F4D-31CC-4CF1-A5FF-B039B45A5AD1}"/>
              </a:ext>
            </a:extLst>
          </p:cNvPr>
          <p:cNvSpPr txBox="1"/>
          <p:nvPr/>
        </p:nvSpPr>
        <p:spPr>
          <a:xfrm>
            <a:off x="1319727" y="7076122"/>
            <a:ext cx="10574984" cy="2308324"/>
          </a:xfrm>
          <a:prstGeom prst="rect">
            <a:avLst/>
          </a:prstGeom>
          <a:solidFill>
            <a:srgbClr val="664F57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⦁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1906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년 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3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월 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28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일 울도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(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울릉도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)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군수 </a:t>
            </a:r>
            <a:r>
              <a:rPr lang="ko-KR" altLang="en-US" dirty="0" err="1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심흥택은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 울릉도를 방문한 일본 </a:t>
            </a:r>
            <a:r>
              <a:rPr lang="ko-KR" altLang="en-US" dirty="0" err="1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시마네현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(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島根縣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) 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관민 조사단으로부터 일본이 독도를 자국 영토에 편입 하였다는 소식을 듣고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, 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다음날 이를 강원도 관찰사에게 보고</a:t>
            </a:r>
          </a:p>
          <a:p>
            <a:pPr fontAlgn="base"/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⇒ 이 보고서에는 “</a:t>
            </a:r>
            <a:r>
              <a:rPr lang="ko-KR" altLang="en-US" dirty="0" err="1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본군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(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本郡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) 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소속 </a:t>
            </a:r>
            <a:r>
              <a:rPr lang="ko-KR" altLang="en-US" dirty="0" err="1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독도”라는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 문구가 있어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, 1900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년 ‘칙령 제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41</a:t>
            </a:r>
            <a:r>
              <a:rPr lang="ko-KR" altLang="en-US" dirty="0" err="1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호’에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 나와 있는 바와 같이 독도가 </a:t>
            </a:r>
            <a:r>
              <a:rPr lang="ko-KR" altLang="en-US" dirty="0" err="1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울도군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 소속이었음을 명확히 알 수 있음</a:t>
            </a:r>
          </a:p>
          <a:p>
            <a:pPr fontAlgn="base"/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⦁강원도 관찰사서리 춘천군수 </a:t>
            </a:r>
            <a:r>
              <a:rPr lang="ko-KR" altLang="en-US" dirty="0" err="1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이명래는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 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4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월 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29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일 이를 당시 국가최고기관인 의정부에 ‘보고서 </a:t>
            </a:r>
            <a:r>
              <a:rPr lang="ko-KR" altLang="en-US" dirty="0" err="1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호외’로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 보고하였고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, 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의정부는 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5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월 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10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일 ‘지령 제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3</a:t>
            </a:r>
            <a:r>
              <a:rPr lang="ko-KR" altLang="en-US" dirty="0" err="1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호’에서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 독도가 일본 영토가 되었다는 주장을 부인하는 지령을 내림</a:t>
            </a:r>
          </a:p>
          <a:p>
            <a:pPr fontAlgn="base"/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⇒ 울도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(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울릉도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)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군수가 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1900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년 반포된 ‘칙령 제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41</a:t>
            </a:r>
            <a:r>
              <a:rPr lang="ko-KR" altLang="en-US" dirty="0" err="1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호’의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 규정에 근거하여 독도를 계속 관할하면서 영토주권을 행사하고 있었다는 사실이 분명함</a:t>
            </a:r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3D85A9CB-6C0C-4932-8430-DBE25A1F5514}"/>
              </a:ext>
            </a:extLst>
          </p:cNvPr>
          <p:cNvCxnSpPr>
            <a:cxnSpLocks/>
          </p:cNvCxnSpPr>
          <p:nvPr/>
        </p:nvCxnSpPr>
        <p:spPr>
          <a:xfrm>
            <a:off x="5363432" y="1075304"/>
            <a:ext cx="2520000" cy="1441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3596034C-93D6-44BC-AD85-44F28E01B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98" b="13073"/>
          <a:stretch/>
        </p:blipFill>
        <p:spPr>
          <a:xfrm>
            <a:off x="3239065" y="1143294"/>
            <a:ext cx="6822965" cy="4493578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C1315BD8-3B7A-4078-8E44-1EEB49640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485" y="5133052"/>
            <a:ext cx="684084" cy="702000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A55980B9-A041-4177-8DCB-C018AAB4A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65575" y="945114"/>
            <a:ext cx="684084" cy="702000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FC8666BD-7115-4605-A624-295ECA4B0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575" y="5114254"/>
            <a:ext cx="684084" cy="702000"/>
          </a:xfrm>
          <a:prstGeom prst="rect">
            <a:avLst/>
          </a:prstGeom>
          <a:effectLst/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0275358F-B8D7-4D9E-8DCA-D4B94D981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097" y="945114"/>
            <a:ext cx="684084" cy="702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79332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FE58A05C-6B0F-42D7-81BE-2365651F5112}"/>
              </a:ext>
            </a:extLst>
          </p:cNvPr>
          <p:cNvSpPr/>
          <p:nvPr/>
        </p:nvSpPr>
        <p:spPr>
          <a:xfrm>
            <a:off x="1388962" y="279000"/>
            <a:ext cx="10458038" cy="6300000"/>
          </a:xfrm>
          <a:prstGeom prst="rect">
            <a:avLst/>
          </a:prstGeom>
          <a:solidFill>
            <a:schemeClr val="accent4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문체부 쓰기 정체" panose="02030609000101010101" pitchFamily="17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7616E8C-5FC4-4A3E-AFE3-15942954EB18}"/>
              </a:ext>
            </a:extLst>
          </p:cNvPr>
          <p:cNvGrpSpPr/>
          <p:nvPr/>
        </p:nvGrpSpPr>
        <p:grpSpPr>
          <a:xfrm>
            <a:off x="345000" y="1340643"/>
            <a:ext cx="670595" cy="4176713"/>
            <a:chOff x="363098" y="1590006"/>
            <a:chExt cx="670595" cy="4176713"/>
          </a:xfrm>
        </p:grpSpPr>
        <p:grpSp>
          <p:nvGrpSpPr>
            <p:cNvPr id="147" name="그룹 146">
              <a:extLst>
                <a:ext uri="{FF2B5EF4-FFF2-40B4-BE49-F238E27FC236}">
                  <a16:creationId xmlns:a16="http://schemas.microsoft.com/office/drawing/2014/main" id="{659C773D-2D87-42D8-B685-54CB1FEC2A6F}"/>
                </a:ext>
              </a:extLst>
            </p:cNvPr>
            <p:cNvGrpSpPr/>
            <p:nvPr/>
          </p:nvGrpSpPr>
          <p:grpSpPr>
            <a:xfrm>
              <a:off x="363098" y="1590006"/>
              <a:ext cx="670595" cy="4176713"/>
              <a:chOff x="5772150" y="685800"/>
              <a:chExt cx="670595" cy="4176713"/>
            </a:xfrm>
          </p:grpSpPr>
          <p:sp>
            <p:nvSpPr>
              <p:cNvPr id="173" name="직사각형 172">
                <a:extLst>
                  <a:ext uri="{FF2B5EF4-FFF2-40B4-BE49-F238E27FC236}">
                    <a16:creationId xmlns:a16="http://schemas.microsoft.com/office/drawing/2014/main" id="{BCDD6E2C-120E-4341-840B-FE7CC042B916}"/>
                  </a:ext>
                </a:extLst>
              </p:cNvPr>
              <p:cNvSpPr/>
              <p:nvPr/>
            </p:nvSpPr>
            <p:spPr>
              <a:xfrm>
                <a:off x="5772150" y="695325"/>
                <a:ext cx="670595" cy="4162425"/>
              </a:xfrm>
              <a:prstGeom prst="rect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DX경필명조B" panose="02020600000000000000" pitchFamily="18" charset="-127"/>
                  <a:ea typeface="문체부 쓰기 정체" panose="02030609000101010101" pitchFamily="17" charset="-127"/>
                </a:endParaRPr>
              </a:p>
            </p:txBody>
          </p:sp>
          <p:cxnSp>
            <p:nvCxnSpPr>
              <p:cNvPr id="177" name="직선 연결선 176">
                <a:extLst>
                  <a:ext uri="{FF2B5EF4-FFF2-40B4-BE49-F238E27FC236}">
                    <a16:creationId xmlns:a16="http://schemas.microsoft.com/office/drawing/2014/main" id="{93F68EF7-7711-4AFB-A961-4E2272BCBA4B}"/>
                  </a:ext>
                </a:extLst>
              </p:cNvPr>
              <p:cNvCxnSpPr/>
              <p:nvPr/>
            </p:nvCxnSpPr>
            <p:spPr>
              <a:xfrm>
                <a:off x="5848350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8" name="직선 연결선 177">
                <a:extLst>
                  <a:ext uri="{FF2B5EF4-FFF2-40B4-BE49-F238E27FC236}">
                    <a16:creationId xmlns:a16="http://schemas.microsoft.com/office/drawing/2014/main" id="{29B43811-BED8-4C26-9AB8-223172869234}"/>
                  </a:ext>
                </a:extLst>
              </p:cNvPr>
              <p:cNvCxnSpPr/>
              <p:nvPr/>
            </p:nvCxnSpPr>
            <p:spPr>
              <a:xfrm>
                <a:off x="6372225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9" name="직선 연결선 178">
                <a:extLst>
                  <a:ext uri="{FF2B5EF4-FFF2-40B4-BE49-F238E27FC236}">
                    <a16:creationId xmlns:a16="http://schemas.microsoft.com/office/drawing/2014/main" id="{7B80D12E-5AB7-494D-B820-891960CBB1CA}"/>
                  </a:ext>
                </a:extLst>
              </p:cNvPr>
              <p:cNvCxnSpPr/>
              <p:nvPr/>
            </p:nvCxnSpPr>
            <p:spPr>
              <a:xfrm>
                <a:off x="5848350" y="12192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0" name="직선 연결선 179">
                <a:extLst>
                  <a:ext uri="{FF2B5EF4-FFF2-40B4-BE49-F238E27FC236}">
                    <a16:creationId xmlns:a16="http://schemas.microsoft.com/office/drawing/2014/main" id="{D999EB21-A89B-4048-BC61-29468000C376}"/>
                  </a:ext>
                </a:extLst>
              </p:cNvPr>
              <p:cNvCxnSpPr/>
              <p:nvPr/>
            </p:nvCxnSpPr>
            <p:spPr>
              <a:xfrm>
                <a:off x="5840412" y="17430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1" name="직선 연결선 180">
                <a:extLst>
                  <a:ext uri="{FF2B5EF4-FFF2-40B4-BE49-F238E27FC236}">
                    <a16:creationId xmlns:a16="http://schemas.microsoft.com/office/drawing/2014/main" id="{D0ADD5F8-061B-46F4-9423-57905C7FD983}"/>
                  </a:ext>
                </a:extLst>
              </p:cNvPr>
              <p:cNvCxnSpPr/>
              <p:nvPr/>
            </p:nvCxnSpPr>
            <p:spPr>
              <a:xfrm>
                <a:off x="5840412" y="226695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2" name="직선 연결선 181">
                <a:extLst>
                  <a:ext uri="{FF2B5EF4-FFF2-40B4-BE49-F238E27FC236}">
                    <a16:creationId xmlns:a16="http://schemas.microsoft.com/office/drawing/2014/main" id="{5F4CFB8B-B4FF-4784-A995-F7EE416D0F62}"/>
                  </a:ext>
                </a:extLst>
              </p:cNvPr>
              <p:cNvCxnSpPr/>
              <p:nvPr/>
            </p:nvCxnSpPr>
            <p:spPr>
              <a:xfrm>
                <a:off x="5840412" y="2776538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3" name="직선 연결선 182">
                <a:extLst>
                  <a:ext uri="{FF2B5EF4-FFF2-40B4-BE49-F238E27FC236}">
                    <a16:creationId xmlns:a16="http://schemas.microsoft.com/office/drawing/2014/main" id="{821F1F8C-E9E9-4EE7-AC9F-62F1E28706EC}"/>
                  </a:ext>
                </a:extLst>
              </p:cNvPr>
              <p:cNvCxnSpPr/>
              <p:nvPr/>
            </p:nvCxnSpPr>
            <p:spPr>
              <a:xfrm>
                <a:off x="5840412" y="3290887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4" name="직선 연결선 183">
                <a:extLst>
                  <a:ext uri="{FF2B5EF4-FFF2-40B4-BE49-F238E27FC236}">
                    <a16:creationId xmlns:a16="http://schemas.microsoft.com/office/drawing/2014/main" id="{62EC7FAD-179E-458A-BFA9-8A8437FA61CB}"/>
                  </a:ext>
                </a:extLst>
              </p:cNvPr>
              <p:cNvCxnSpPr/>
              <p:nvPr/>
            </p:nvCxnSpPr>
            <p:spPr>
              <a:xfrm>
                <a:off x="5848350" y="38100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5" name="직선 연결선 184">
                <a:extLst>
                  <a:ext uri="{FF2B5EF4-FFF2-40B4-BE49-F238E27FC236}">
                    <a16:creationId xmlns:a16="http://schemas.microsoft.com/office/drawing/2014/main" id="{9959609F-72EE-4C6F-9FED-78C39E3F0192}"/>
                  </a:ext>
                </a:extLst>
              </p:cNvPr>
              <p:cNvCxnSpPr/>
              <p:nvPr/>
            </p:nvCxnSpPr>
            <p:spPr>
              <a:xfrm>
                <a:off x="5834062" y="43338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86" name="그룹 185">
              <a:extLst>
                <a:ext uri="{FF2B5EF4-FFF2-40B4-BE49-F238E27FC236}">
                  <a16:creationId xmlns:a16="http://schemas.microsoft.com/office/drawing/2014/main" id="{267A8A44-161D-4D70-9F6B-033B87B21A2A}"/>
                </a:ext>
              </a:extLst>
            </p:cNvPr>
            <p:cNvGrpSpPr/>
            <p:nvPr/>
          </p:nvGrpSpPr>
          <p:grpSpPr>
            <a:xfrm>
              <a:off x="443017" y="2639400"/>
              <a:ext cx="548059" cy="2049899"/>
              <a:chOff x="4447369" y="1875161"/>
              <a:chExt cx="548059" cy="2049899"/>
            </a:xfrm>
          </p:grpSpPr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26AF90-6515-48FA-96E0-7726F254D894}"/>
                  </a:ext>
                </a:extLst>
              </p:cNvPr>
              <p:cNvSpPr txBox="1"/>
              <p:nvPr/>
            </p:nvSpPr>
            <p:spPr>
              <a:xfrm>
                <a:off x="4450603" y="239706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권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CDC50F6B-1E5A-4B85-BBC1-0C79582748D5}"/>
                  </a:ext>
                </a:extLst>
              </p:cNvPr>
              <p:cNvSpPr txBox="1"/>
              <p:nvPr/>
            </p:nvSpPr>
            <p:spPr>
              <a:xfrm>
                <a:off x="4447369" y="1875161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주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5420FF85-1636-47BB-84FC-1B032A2D40D6}"/>
                  </a:ext>
                </a:extLst>
              </p:cNvPr>
              <p:cNvSpPr txBox="1"/>
              <p:nvPr/>
            </p:nvSpPr>
            <p:spPr>
              <a:xfrm>
                <a:off x="4451689" y="340184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회</a:t>
                </a:r>
              </a:p>
            </p:txBody>
          </p:sp>
        </p:grp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8E6CAD0C-8C3D-4212-A5A9-79D507F8090F}"/>
                </a:ext>
              </a:extLst>
            </p:cNvPr>
            <p:cNvSpPr txBox="1"/>
            <p:nvPr/>
          </p:nvSpPr>
          <p:spPr>
            <a:xfrm>
              <a:off x="433037" y="2113576"/>
              <a:ext cx="184731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endParaRPr lang="ko-KR" altLang="en-US" sz="2800" dirty="0">
                <a:latin typeface="DX경필명조B" panose="02020600000000000000" pitchFamily="18" charset="-127"/>
                <a:ea typeface="문체부 쓰기 정체" panose="02030609000101010101" pitchFamily="17" charset="-127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F773CF-1854-4F5F-81FD-34E1225421EE}"/>
              </a:ext>
            </a:extLst>
          </p:cNvPr>
          <p:cNvSpPr txBox="1"/>
          <p:nvPr/>
        </p:nvSpPr>
        <p:spPr>
          <a:xfrm>
            <a:off x="5158281" y="545895"/>
            <a:ext cx="2919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국제법상 무효</a:t>
            </a:r>
            <a:endParaRPr lang="en-US" altLang="ko-KR" sz="3000" dirty="0"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A7D2DB-3AC3-43F2-A0E2-959CB3FCD7DF}"/>
              </a:ext>
            </a:extLst>
          </p:cNvPr>
          <p:cNvSpPr txBox="1"/>
          <p:nvPr/>
        </p:nvSpPr>
        <p:spPr>
          <a:xfrm>
            <a:off x="1700276" y="1519022"/>
            <a:ext cx="96648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▶</a:t>
            </a:r>
            <a:r>
              <a:rPr lang="en-US" altLang="ko-KR" sz="2500" b="1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1905</a:t>
            </a:r>
            <a:r>
              <a:rPr lang="ko-KR" altLang="en-US" sz="2500" b="1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년 </a:t>
            </a:r>
            <a:r>
              <a:rPr lang="ko-KR" altLang="en-US" sz="2500" b="1" dirty="0" err="1">
                <a:latin typeface="DX별과그대B" panose="02020600000000000000" pitchFamily="18" charset="-127"/>
                <a:ea typeface="DX별과그대B" panose="02020600000000000000" pitchFamily="18" charset="-127"/>
              </a:rPr>
              <a:t>시마네현</a:t>
            </a:r>
            <a:r>
              <a:rPr lang="ko-KR" altLang="en-US" sz="2500" b="1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 고시에 의한 일본의 독도 편입시도는 한국 주권 침탈과정의 일환이었으며</a:t>
            </a:r>
            <a:r>
              <a:rPr lang="en-US" altLang="ko-KR" sz="2500" b="1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, </a:t>
            </a:r>
            <a:r>
              <a:rPr lang="ko-KR" altLang="en-US" sz="2500" b="1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우리의 독도 영유권을 침해한 불법행위이므로 국제법적으로 무효</a:t>
            </a:r>
          </a:p>
          <a:p>
            <a:endParaRPr lang="ko-KR" altLang="en-US" sz="2500" dirty="0"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799F4D-31CC-4CF1-A5FF-B039B45A5AD1}"/>
              </a:ext>
            </a:extLst>
          </p:cNvPr>
          <p:cNvSpPr txBox="1"/>
          <p:nvPr/>
        </p:nvSpPr>
        <p:spPr>
          <a:xfrm>
            <a:off x="1319727" y="7076122"/>
            <a:ext cx="10574984" cy="2308324"/>
          </a:xfrm>
          <a:prstGeom prst="rect">
            <a:avLst/>
          </a:prstGeom>
          <a:solidFill>
            <a:srgbClr val="664F57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⦁일본이 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1905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년 </a:t>
            </a:r>
            <a:r>
              <a:rPr lang="ko-KR" altLang="en-US" dirty="0" err="1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시마네현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 고시 제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40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호를 통해 우리나라 영토인 독도를 자국 영토로 편입하고자 시도</a:t>
            </a:r>
          </a:p>
          <a:p>
            <a:pPr fontAlgn="base"/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⦁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1904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년 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2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월 일본은 대한제국에 ‘한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·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일 </a:t>
            </a:r>
            <a:r>
              <a:rPr lang="ko-KR" altLang="en-US" dirty="0" err="1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의정서’의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 체결을 강요하여 러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·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일 전쟁의 수행을 위해 자국이 필요로 하는 한국 영토를 자유롭게 사용할 수 있도록 함</a:t>
            </a:r>
          </a:p>
          <a:p>
            <a:pPr fontAlgn="base"/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→ 일본의 독도 편입 시도도 동해에서의 러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·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일간 해전을 앞둔 상황에서 독도의 군사적 가치를 고려한 것</a:t>
            </a:r>
          </a:p>
          <a:p>
            <a:pPr fontAlgn="base"/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⦁ 일본은 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1904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년 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8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월 ‘제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1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차 한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·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일 </a:t>
            </a:r>
            <a:r>
              <a:rPr lang="ko-KR" altLang="en-US" dirty="0" err="1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협약’을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 통해 한국 정부에 일본인 등 외국인 고문을 임명하도록 강요하는 등 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1910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년 한국을 </a:t>
            </a:r>
            <a:r>
              <a:rPr lang="ko-KR" altLang="en-US" dirty="0" err="1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강제병합하기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 이전에도 이미 단계적인 침탈을 진행해 나가고 있었음 </a:t>
            </a:r>
          </a:p>
          <a:p>
            <a:pPr fontAlgn="base"/>
            <a:r>
              <a:rPr lang="ko-KR" altLang="en-US" b="1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⇒ 독도는 이러한 일본의 한국 주권 침탈과정의 첫 번째 희생물이었으며 </a:t>
            </a:r>
            <a:r>
              <a:rPr lang="en-US" altLang="ko-KR" b="1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1905</a:t>
            </a:r>
            <a:r>
              <a:rPr lang="ko-KR" altLang="en-US" b="1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년 일본의 독도 편입 시도는 오랜 기간에 걸쳐 확고히 확립된 우리 영토주권을 침해한 불법행위로서 국제법상 아무런 효력이 없다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‼</a:t>
            </a:r>
            <a:endParaRPr lang="ko-KR" altLang="en-US" dirty="0">
              <a:solidFill>
                <a:srgbClr val="FFFFFF"/>
              </a:solidFill>
              <a:latin typeface="DX경필명조B" panose="02020600000000000000" pitchFamily="18" charset="-127"/>
              <a:ea typeface="DX경필명조B" panose="02020600000000000000" pitchFamily="18" charset="-127"/>
            </a:endParaRPr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3D85A9CB-6C0C-4932-8430-DBE25A1F5514}"/>
              </a:ext>
            </a:extLst>
          </p:cNvPr>
          <p:cNvCxnSpPr>
            <a:cxnSpLocks/>
          </p:cNvCxnSpPr>
          <p:nvPr/>
        </p:nvCxnSpPr>
        <p:spPr>
          <a:xfrm>
            <a:off x="5363432" y="1075304"/>
            <a:ext cx="2520000" cy="1441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D275C31-0D66-4F6A-BCFA-C025A533353D}"/>
              </a:ext>
            </a:extLst>
          </p:cNvPr>
          <p:cNvSpPr txBox="1"/>
          <p:nvPr/>
        </p:nvSpPr>
        <p:spPr>
          <a:xfrm>
            <a:off x="425977" y="1341026"/>
            <a:ext cx="543739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DX경필명조B" panose="02020600000000000000" pitchFamily="18" charset="-127"/>
                <a:ea typeface="문체부 쓰기 정체" panose="02030609000101010101" pitchFamily="17" charset="-127"/>
              </a:rPr>
              <a:t>영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C3AFA3-9556-4D0F-B61C-4C3B31D085D7}"/>
              </a:ext>
            </a:extLst>
          </p:cNvPr>
          <p:cNvSpPr txBox="1"/>
          <p:nvPr/>
        </p:nvSpPr>
        <p:spPr>
          <a:xfrm>
            <a:off x="414939" y="1864213"/>
            <a:ext cx="543739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DX경필명조B" panose="02020600000000000000" pitchFamily="18" charset="-127"/>
                <a:ea typeface="문체부 쓰기 정체" panose="02030609000101010101" pitchFamily="17" charset="-127"/>
              </a:rPr>
              <a:t>토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A4AD89F-12BE-4FAB-8529-24DABB647556}"/>
              </a:ext>
            </a:extLst>
          </p:cNvPr>
          <p:cNvSpPr txBox="1"/>
          <p:nvPr/>
        </p:nvSpPr>
        <p:spPr>
          <a:xfrm>
            <a:off x="425977" y="4452198"/>
            <a:ext cx="543739" cy="523220"/>
          </a:xfrm>
          <a:prstGeom prst="rect">
            <a:avLst/>
          </a:prstGeom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>
                <a:latin typeface="210 수필명조 020" panose="02020603020101020101" pitchFamily="18" charset="-127"/>
                <a:ea typeface="210 수필명조 020" panose="02020603020101020101" pitchFamily="18" charset="-127"/>
              </a:defRPr>
            </a:lvl1pPr>
          </a:lstStyle>
          <a:p>
            <a:r>
              <a:rPr lang="ko-KR" altLang="en-US" dirty="0">
                <a:latin typeface="DX경필명조B" panose="02020600000000000000" pitchFamily="18" charset="-127"/>
                <a:ea typeface="문체부 쓰기 정체" panose="02030609000101010101" pitchFamily="17" charset="-127"/>
              </a:rPr>
              <a:t>복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C1BA9CE2-1A4B-4716-B9E2-1F7C22892FAC}"/>
              </a:ext>
            </a:extLst>
          </p:cNvPr>
          <p:cNvGrpSpPr/>
          <p:nvPr/>
        </p:nvGrpSpPr>
        <p:grpSpPr>
          <a:xfrm>
            <a:off x="2332521" y="3707763"/>
            <a:ext cx="8470516" cy="1015663"/>
            <a:chOff x="4617925" y="2812431"/>
            <a:chExt cx="8470516" cy="101566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F6E3D47-15A4-4467-9B64-550D3C60F194}"/>
                </a:ext>
              </a:extLst>
            </p:cNvPr>
            <p:cNvSpPr txBox="1"/>
            <p:nvPr/>
          </p:nvSpPr>
          <p:spPr>
            <a:xfrm>
              <a:off x="5212318" y="2812431"/>
              <a:ext cx="78761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 sz="3000" b="1" u="sng" dirty="0">
                  <a:latin typeface="DX별과그대B" panose="02020600000000000000" pitchFamily="18" charset="-127"/>
                  <a:ea typeface="DX별과그대B" panose="02020600000000000000" pitchFamily="18" charset="-127"/>
                </a:rPr>
                <a:t>우리 영토주권을 침해한 불법행위로서 국제법상 아무런 효력이 없다</a:t>
              </a:r>
              <a:r>
                <a:rPr lang="en-US" altLang="ko-KR" sz="3000" u="sng" dirty="0">
                  <a:latin typeface="DX별과그대B" panose="02020600000000000000" pitchFamily="18" charset="-127"/>
                  <a:ea typeface="DX별과그대B" panose="02020600000000000000" pitchFamily="18" charset="-127"/>
                </a:rPr>
                <a:t>‼</a:t>
              </a:r>
              <a:endParaRPr lang="ko-KR" altLang="en-US" sz="3000" u="sng" dirty="0">
                <a:latin typeface="DX별과그대B" panose="02020600000000000000" pitchFamily="18" charset="-127"/>
                <a:ea typeface="DX별과그대B" panose="02020600000000000000" pitchFamily="18" charset="-127"/>
              </a:endParaRPr>
            </a:p>
          </p:txBody>
        </p:sp>
        <p:sp>
          <p:nvSpPr>
            <p:cNvPr id="48" name="화살표: 오른쪽 47">
              <a:extLst>
                <a:ext uri="{FF2B5EF4-FFF2-40B4-BE49-F238E27FC236}">
                  <a16:creationId xmlns:a16="http://schemas.microsoft.com/office/drawing/2014/main" id="{B0758856-A987-4271-8BA1-BE47F7A8AEB6}"/>
                </a:ext>
              </a:extLst>
            </p:cNvPr>
            <p:cNvSpPr/>
            <p:nvPr/>
          </p:nvSpPr>
          <p:spPr>
            <a:xfrm>
              <a:off x="4617925" y="2863060"/>
              <a:ext cx="594394" cy="517064"/>
            </a:xfrm>
            <a:prstGeom prst="rightArrow">
              <a:avLst/>
            </a:prstGeom>
            <a:solidFill>
              <a:srgbClr val="E2688C"/>
            </a:solidFill>
            <a:ln>
              <a:solidFill>
                <a:srgbClr val="E268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38269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FE58A05C-6B0F-42D7-81BE-2365651F5112}"/>
              </a:ext>
            </a:extLst>
          </p:cNvPr>
          <p:cNvSpPr/>
          <p:nvPr/>
        </p:nvSpPr>
        <p:spPr>
          <a:xfrm>
            <a:off x="1388962" y="279000"/>
            <a:ext cx="10458038" cy="6300000"/>
          </a:xfrm>
          <a:prstGeom prst="rect">
            <a:avLst/>
          </a:prstGeom>
          <a:solidFill>
            <a:schemeClr val="accent4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문체부 쓰기 정체" panose="02030609000101010101" pitchFamily="17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7616E8C-5FC4-4A3E-AFE3-15942954EB18}"/>
              </a:ext>
            </a:extLst>
          </p:cNvPr>
          <p:cNvGrpSpPr/>
          <p:nvPr/>
        </p:nvGrpSpPr>
        <p:grpSpPr>
          <a:xfrm>
            <a:off x="345000" y="1340643"/>
            <a:ext cx="670595" cy="4176713"/>
            <a:chOff x="363098" y="1590006"/>
            <a:chExt cx="670595" cy="4176713"/>
          </a:xfrm>
        </p:grpSpPr>
        <p:grpSp>
          <p:nvGrpSpPr>
            <p:cNvPr id="147" name="그룹 146">
              <a:extLst>
                <a:ext uri="{FF2B5EF4-FFF2-40B4-BE49-F238E27FC236}">
                  <a16:creationId xmlns:a16="http://schemas.microsoft.com/office/drawing/2014/main" id="{659C773D-2D87-42D8-B685-54CB1FEC2A6F}"/>
                </a:ext>
              </a:extLst>
            </p:cNvPr>
            <p:cNvGrpSpPr/>
            <p:nvPr/>
          </p:nvGrpSpPr>
          <p:grpSpPr>
            <a:xfrm>
              <a:off x="363098" y="1590006"/>
              <a:ext cx="670595" cy="4176713"/>
              <a:chOff x="5772150" y="685800"/>
              <a:chExt cx="670595" cy="4176713"/>
            </a:xfrm>
          </p:grpSpPr>
          <p:sp>
            <p:nvSpPr>
              <p:cNvPr id="173" name="직사각형 172">
                <a:extLst>
                  <a:ext uri="{FF2B5EF4-FFF2-40B4-BE49-F238E27FC236}">
                    <a16:creationId xmlns:a16="http://schemas.microsoft.com/office/drawing/2014/main" id="{BCDD6E2C-120E-4341-840B-FE7CC042B916}"/>
                  </a:ext>
                </a:extLst>
              </p:cNvPr>
              <p:cNvSpPr/>
              <p:nvPr/>
            </p:nvSpPr>
            <p:spPr>
              <a:xfrm>
                <a:off x="5772150" y="695325"/>
                <a:ext cx="670595" cy="4162425"/>
              </a:xfrm>
              <a:prstGeom prst="rect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DX경필명조B" panose="02020600000000000000" pitchFamily="18" charset="-127"/>
                  <a:ea typeface="문체부 쓰기 정체" panose="02030609000101010101" pitchFamily="17" charset="-127"/>
                </a:endParaRPr>
              </a:p>
            </p:txBody>
          </p:sp>
          <p:cxnSp>
            <p:nvCxnSpPr>
              <p:cNvPr id="177" name="직선 연결선 176">
                <a:extLst>
                  <a:ext uri="{FF2B5EF4-FFF2-40B4-BE49-F238E27FC236}">
                    <a16:creationId xmlns:a16="http://schemas.microsoft.com/office/drawing/2014/main" id="{93F68EF7-7711-4AFB-A961-4E2272BCBA4B}"/>
                  </a:ext>
                </a:extLst>
              </p:cNvPr>
              <p:cNvCxnSpPr/>
              <p:nvPr/>
            </p:nvCxnSpPr>
            <p:spPr>
              <a:xfrm>
                <a:off x="5848350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8" name="직선 연결선 177">
                <a:extLst>
                  <a:ext uri="{FF2B5EF4-FFF2-40B4-BE49-F238E27FC236}">
                    <a16:creationId xmlns:a16="http://schemas.microsoft.com/office/drawing/2014/main" id="{29B43811-BED8-4C26-9AB8-223172869234}"/>
                  </a:ext>
                </a:extLst>
              </p:cNvPr>
              <p:cNvCxnSpPr/>
              <p:nvPr/>
            </p:nvCxnSpPr>
            <p:spPr>
              <a:xfrm>
                <a:off x="6372225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9" name="직선 연결선 178">
                <a:extLst>
                  <a:ext uri="{FF2B5EF4-FFF2-40B4-BE49-F238E27FC236}">
                    <a16:creationId xmlns:a16="http://schemas.microsoft.com/office/drawing/2014/main" id="{7B80D12E-5AB7-494D-B820-891960CBB1CA}"/>
                  </a:ext>
                </a:extLst>
              </p:cNvPr>
              <p:cNvCxnSpPr/>
              <p:nvPr/>
            </p:nvCxnSpPr>
            <p:spPr>
              <a:xfrm>
                <a:off x="5848350" y="12192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0" name="직선 연결선 179">
                <a:extLst>
                  <a:ext uri="{FF2B5EF4-FFF2-40B4-BE49-F238E27FC236}">
                    <a16:creationId xmlns:a16="http://schemas.microsoft.com/office/drawing/2014/main" id="{D999EB21-A89B-4048-BC61-29468000C376}"/>
                  </a:ext>
                </a:extLst>
              </p:cNvPr>
              <p:cNvCxnSpPr/>
              <p:nvPr/>
            </p:nvCxnSpPr>
            <p:spPr>
              <a:xfrm>
                <a:off x="5840412" y="17430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1" name="직선 연결선 180">
                <a:extLst>
                  <a:ext uri="{FF2B5EF4-FFF2-40B4-BE49-F238E27FC236}">
                    <a16:creationId xmlns:a16="http://schemas.microsoft.com/office/drawing/2014/main" id="{D0ADD5F8-061B-46F4-9423-57905C7FD983}"/>
                  </a:ext>
                </a:extLst>
              </p:cNvPr>
              <p:cNvCxnSpPr/>
              <p:nvPr/>
            </p:nvCxnSpPr>
            <p:spPr>
              <a:xfrm>
                <a:off x="5840412" y="226695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2" name="직선 연결선 181">
                <a:extLst>
                  <a:ext uri="{FF2B5EF4-FFF2-40B4-BE49-F238E27FC236}">
                    <a16:creationId xmlns:a16="http://schemas.microsoft.com/office/drawing/2014/main" id="{5F4CFB8B-B4FF-4784-A995-F7EE416D0F62}"/>
                  </a:ext>
                </a:extLst>
              </p:cNvPr>
              <p:cNvCxnSpPr/>
              <p:nvPr/>
            </p:nvCxnSpPr>
            <p:spPr>
              <a:xfrm>
                <a:off x="5840412" y="2776538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3" name="직선 연결선 182">
                <a:extLst>
                  <a:ext uri="{FF2B5EF4-FFF2-40B4-BE49-F238E27FC236}">
                    <a16:creationId xmlns:a16="http://schemas.microsoft.com/office/drawing/2014/main" id="{821F1F8C-E9E9-4EE7-AC9F-62F1E28706EC}"/>
                  </a:ext>
                </a:extLst>
              </p:cNvPr>
              <p:cNvCxnSpPr/>
              <p:nvPr/>
            </p:nvCxnSpPr>
            <p:spPr>
              <a:xfrm>
                <a:off x="5840412" y="3290887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4" name="직선 연결선 183">
                <a:extLst>
                  <a:ext uri="{FF2B5EF4-FFF2-40B4-BE49-F238E27FC236}">
                    <a16:creationId xmlns:a16="http://schemas.microsoft.com/office/drawing/2014/main" id="{62EC7FAD-179E-458A-BFA9-8A8437FA61CB}"/>
                  </a:ext>
                </a:extLst>
              </p:cNvPr>
              <p:cNvCxnSpPr/>
              <p:nvPr/>
            </p:nvCxnSpPr>
            <p:spPr>
              <a:xfrm>
                <a:off x="5848350" y="38100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5" name="직선 연결선 184">
                <a:extLst>
                  <a:ext uri="{FF2B5EF4-FFF2-40B4-BE49-F238E27FC236}">
                    <a16:creationId xmlns:a16="http://schemas.microsoft.com/office/drawing/2014/main" id="{9959609F-72EE-4C6F-9FED-78C39E3F0192}"/>
                  </a:ext>
                </a:extLst>
              </p:cNvPr>
              <p:cNvCxnSpPr/>
              <p:nvPr/>
            </p:nvCxnSpPr>
            <p:spPr>
              <a:xfrm>
                <a:off x="5834062" y="43338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86" name="그룹 185">
              <a:extLst>
                <a:ext uri="{FF2B5EF4-FFF2-40B4-BE49-F238E27FC236}">
                  <a16:creationId xmlns:a16="http://schemas.microsoft.com/office/drawing/2014/main" id="{267A8A44-161D-4D70-9F6B-033B87B21A2A}"/>
                </a:ext>
              </a:extLst>
            </p:cNvPr>
            <p:cNvGrpSpPr/>
            <p:nvPr/>
          </p:nvGrpSpPr>
          <p:grpSpPr>
            <a:xfrm>
              <a:off x="443017" y="2639400"/>
              <a:ext cx="548059" cy="2049899"/>
              <a:chOff x="4447369" y="1875161"/>
              <a:chExt cx="548059" cy="2049899"/>
            </a:xfrm>
          </p:grpSpPr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26AF90-6515-48FA-96E0-7726F254D894}"/>
                  </a:ext>
                </a:extLst>
              </p:cNvPr>
              <p:cNvSpPr txBox="1"/>
              <p:nvPr/>
            </p:nvSpPr>
            <p:spPr>
              <a:xfrm>
                <a:off x="4450603" y="239706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권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CDC50F6B-1E5A-4B85-BBC1-0C79582748D5}"/>
                  </a:ext>
                </a:extLst>
              </p:cNvPr>
              <p:cNvSpPr txBox="1"/>
              <p:nvPr/>
            </p:nvSpPr>
            <p:spPr>
              <a:xfrm>
                <a:off x="4447369" y="1875161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주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5420FF85-1636-47BB-84FC-1B032A2D40D6}"/>
                  </a:ext>
                </a:extLst>
              </p:cNvPr>
              <p:cNvSpPr txBox="1"/>
              <p:nvPr/>
            </p:nvSpPr>
            <p:spPr>
              <a:xfrm>
                <a:off x="4451689" y="340184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회</a:t>
                </a:r>
              </a:p>
            </p:txBody>
          </p:sp>
        </p:grp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8E6CAD0C-8C3D-4212-A5A9-79D507F8090F}"/>
                </a:ext>
              </a:extLst>
            </p:cNvPr>
            <p:cNvSpPr txBox="1"/>
            <p:nvPr/>
          </p:nvSpPr>
          <p:spPr>
            <a:xfrm>
              <a:off x="433037" y="2113576"/>
              <a:ext cx="184731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endParaRPr lang="ko-KR" altLang="en-US" sz="2800" dirty="0">
                <a:latin typeface="DX경필명조B" panose="02020600000000000000" pitchFamily="18" charset="-127"/>
                <a:ea typeface="문체부 쓰기 정체" panose="02030609000101010101" pitchFamily="17" charset="-127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2A7D2DB-3AC3-43F2-A0E2-959CB3FCD7DF}"/>
              </a:ext>
            </a:extLst>
          </p:cNvPr>
          <p:cNvSpPr txBox="1"/>
          <p:nvPr/>
        </p:nvSpPr>
        <p:spPr>
          <a:xfrm>
            <a:off x="1700276" y="1322250"/>
            <a:ext cx="96648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▶</a:t>
            </a:r>
            <a:r>
              <a:rPr lang="ko-KR" altLang="en-US" sz="2500" b="1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제</a:t>
            </a:r>
            <a:r>
              <a:rPr lang="en-US" altLang="ko-KR" sz="2500" b="1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2</a:t>
            </a:r>
            <a:r>
              <a:rPr lang="ko-KR" altLang="en-US" sz="2500" b="1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차 세계대전 종전 이후 독도는 우리 영토로 돌아왔고</a:t>
            </a:r>
            <a:r>
              <a:rPr lang="en-US" altLang="ko-KR" sz="2500" b="1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, </a:t>
            </a:r>
            <a:r>
              <a:rPr lang="ko-KR" altLang="en-US" sz="2500" b="1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우리 정부는 확고한 영토주권을 행사 중임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275C31-0D66-4F6A-BCFA-C025A533353D}"/>
              </a:ext>
            </a:extLst>
          </p:cNvPr>
          <p:cNvSpPr txBox="1"/>
          <p:nvPr/>
        </p:nvSpPr>
        <p:spPr>
          <a:xfrm>
            <a:off x="425977" y="1341026"/>
            <a:ext cx="543739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DX경필명조B" panose="02020600000000000000" pitchFamily="18" charset="-127"/>
                <a:ea typeface="문체부 쓰기 정체" panose="02030609000101010101" pitchFamily="17" charset="-127"/>
              </a:rPr>
              <a:t>영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C3AFA3-9556-4D0F-B61C-4C3B31D085D7}"/>
              </a:ext>
            </a:extLst>
          </p:cNvPr>
          <p:cNvSpPr txBox="1"/>
          <p:nvPr/>
        </p:nvSpPr>
        <p:spPr>
          <a:xfrm>
            <a:off x="414939" y="1864213"/>
            <a:ext cx="543739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DX경필명조B" panose="02020600000000000000" pitchFamily="18" charset="-127"/>
                <a:ea typeface="문체부 쓰기 정체" panose="02030609000101010101" pitchFamily="17" charset="-127"/>
              </a:rPr>
              <a:t>토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A4AD89F-12BE-4FAB-8529-24DABB647556}"/>
              </a:ext>
            </a:extLst>
          </p:cNvPr>
          <p:cNvSpPr txBox="1"/>
          <p:nvPr/>
        </p:nvSpPr>
        <p:spPr>
          <a:xfrm>
            <a:off x="425977" y="4452198"/>
            <a:ext cx="543739" cy="523220"/>
          </a:xfrm>
          <a:prstGeom prst="rect">
            <a:avLst/>
          </a:prstGeom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>
                <a:latin typeface="210 수필명조 020" panose="02020603020101020101" pitchFamily="18" charset="-127"/>
                <a:ea typeface="210 수필명조 020" panose="02020603020101020101" pitchFamily="18" charset="-127"/>
              </a:defRPr>
            </a:lvl1pPr>
          </a:lstStyle>
          <a:p>
            <a:r>
              <a:rPr lang="ko-KR" altLang="en-US" dirty="0">
                <a:latin typeface="DX경필명조B" panose="02020600000000000000" pitchFamily="18" charset="-127"/>
                <a:ea typeface="문체부 쓰기 정체" panose="02030609000101010101" pitchFamily="17" charset="-127"/>
              </a:rPr>
              <a:t>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936DF4-B27B-4381-90B0-9451337F88DC}"/>
              </a:ext>
            </a:extLst>
          </p:cNvPr>
          <p:cNvSpPr txBox="1"/>
          <p:nvPr/>
        </p:nvSpPr>
        <p:spPr>
          <a:xfrm>
            <a:off x="5158281" y="545895"/>
            <a:ext cx="2919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카이로 선언</a:t>
            </a:r>
            <a:endParaRPr lang="en-US" altLang="ko-KR" sz="3000" dirty="0"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16853564-6131-4226-A4A3-DFA516F72B88}"/>
              </a:ext>
            </a:extLst>
          </p:cNvPr>
          <p:cNvCxnSpPr>
            <a:cxnSpLocks/>
          </p:cNvCxnSpPr>
          <p:nvPr/>
        </p:nvCxnSpPr>
        <p:spPr>
          <a:xfrm>
            <a:off x="5363432" y="1075304"/>
            <a:ext cx="2520000" cy="1441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F7EF827-C6E1-4D72-8F9F-3EB00C24956E}"/>
              </a:ext>
            </a:extLst>
          </p:cNvPr>
          <p:cNvGrpSpPr/>
          <p:nvPr/>
        </p:nvGrpSpPr>
        <p:grpSpPr>
          <a:xfrm>
            <a:off x="1983356" y="2320357"/>
            <a:ext cx="3729915" cy="4080443"/>
            <a:chOff x="2510323" y="2320357"/>
            <a:chExt cx="3202948" cy="3312369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1472601C-BCB0-477C-8A63-872643E8B7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687" b="2621"/>
            <a:stretch/>
          </p:blipFill>
          <p:spPr>
            <a:xfrm>
              <a:off x="2510323" y="2320357"/>
              <a:ext cx="3202948" cy="298920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44C3B3-2C06-48D4-BF6D-FCBA8B3CEEDA}"/>
                </a:ext>
              </a:extLst>
            </p:cNvPr>
            <p:cNvSpPr txBox="1"/>
            <p:nvPr/>
          </p:nvSpPr>
          <p:spPr>
            <a:xfrm>
              <a:off x="3401866" y="5309561"/>
              <a:ext cx="141986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&lt;</a:t>
              </a:r>
              <a:r>
                <a:rPr lang="ko-KR" altLang="en-US" sz="1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카이로 선언</a:t>
              </a:r>
              <a:r>
                <a:rPr lang="en-US" altLang="ko-KR" sz="1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&gt;</a:t>
              </a:r>
              <a:endParaRPr lang="ko-KR" altLang="en-US" sz="1500" dirty="0"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240F43DE-3A02-45A1-ABC1-2B6ECD015A38}"/>
              </a:ext>
            </a:extLst>
          </p:cNvPr>
          <p:cNvGrpSpPr/>
          <p:nvPr/>
        </p:nvGrpSpPr>
        <p:grpSpPr>
          <a:xfrm>
            <a:off x="6689593" y="2251564"/>
            <a:ext cx="4236907" cy="4060541"/>
            <a:chOff x="6689594" y="2251564"/>
            <a:chExt cx="3802130" cy="3381161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9A1008FB-E1E0-4FDA-A8DF-D82BC8508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594" y="2251564"/>
              <a:ext cx="3802130" cy="3064835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2E76E2A-8BA7-4F67-A653-90CD4C152A3A}"/>
                </a:ext>
              </a:extLst>
            </p:cNvPr>
            <p:cNvSpPr txBox="1"/>
            <p:nvPr/>
          </p:nvSpPr>
          <p:spPr>
            <a:xfrm>
              <a:off x="7370275" y="5309560"/>
              <a:ext cx="301640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en-US" altLang="ko-KR" sz="1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&lt;SCAPIN </a:t>
              </a:r>
              <a:r>
                <a:rPr lang="ko-KR" altLang="en-US" sz="1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제</a:t>
              </a:r>
              <a:r>
                <a:rPr lang="en-US" altLang="ko-KR" sz="1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677</a:t>
              </a:r>
              <a:r>
                <a:rPr lang="ko-KR" altLang="en-US" sz="1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호 관련 지도</a:t>
              </a:r>
              <a:r>
                <a:rPr lang="en-US" altLang="ko-KR" sz="1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&gt;</a:t>
              </a:r>
              <a:endParaRPr lang="ko-KR" altLang="en-US" sz="1500" dirty="0"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821ADCC-8EF5-4E68-AB85-BD0875B826A3}"/>
              </a:ext>
            </a:extLst>
          </p:cNvPr>
          <p:cNvSpPr txBox="1"/>
          <p:nvPr/>
        </p:nvSpPr>
        <p:spPr>
          <a:xfrm>
            <a:off x="1601891" y="7334301"/>
            <a:ext cx="9861630" cy="1754326"/>
          </a:xfrm>
          <a:prstGeom prst="rect">
            <a:avLst/>
          </a:prstGeom>
          <a:solidFill>
            <a:srgbClr val="664F57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⦁</a:t>
            </a:r>
            <a:r>
              <a:rPr lang="ko-KR" altLang="en-US" b="1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카이로 선언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(1943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년 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12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월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)-“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일본은 폭력과 탐욕으로 탈취한 모든 지역에서 축출될 </a:t>
            </a:r>
            <a:r>
              <a:rPr lang="ko-KR" altLang="en-US" dirty="0" err="1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것”이라고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 기술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,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⦁포츠담 선언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(1945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년 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7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월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)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도 카이로 선언의 이행 규정</a:t>
            </a:r>
          </a:p>
          <a:p>
            <a:pPr fontAlgn="base"/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⦁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1946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년 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1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월 연합국 최고사령관 각서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(SCAPIN) 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제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677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호 및 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1946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년 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6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월 연합국 최고사령관 각서 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(SCAPIN) 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제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1033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호를 통해 독도를 일본의 통치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.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행정범위에서 제외</a:t>
            </a:r>
          </a:p>
          <a:p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+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연합국 최고사령관 각서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(SCAPIN) 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제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1033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호도 일본의 선박 및 일본 국민의 독도 또는 독도 주변 </a:t>
            </a:r>
            <a:r>
              <a:rPr lang="en-US" altLang="ko-KR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12</a:t>
            </a:r>
            <a:r>
              <a:rPr lang="ko-KR" altLang="en-US" dirty="0">
                <a:solidFill>
                  <a:srgbClr val="FFFFFF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rPr>
              <a:t>해리 이내 접근을 금지함 </a:t>
            </a:r>
          </a:p>
        </p:txBody>
      </p:sp>
    </p:spTree>
    <p:extLst>
      <p:ext uri="{BB962C8B-B14F-4D97-AF65-F5344CB8AC3E}">
        <p14:creationId xmlns:p14="http://schemas.microsoft.com/office/powerpoint/2010/main" val="423822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그림 63">
            <a:extLst>
              <a:ext uri="{FF2B5EF4-FFF2-40B4-BE49-F238E27FC236}">
                <a16:creationId xmlns:a16="http://schemas.microsoft.com/office/drawing/2014/main" id="{96965B9E-A597-4A71-A593-D7DC8650B0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13" b="523"/>
          <a:stretch/>
        </p:blipFill>
        <p:spPr>
          <a:xfrm flipH="1">
            <a:off x="3911600" y="4421082"/>
            <a:ext cx="8290560" cy="28223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C43DE0-AC3F-44B1-9542-9CEB9CEA5BFE}"/>
              </a:ext>
            </a:extLst>
          </p:cNvPr>
          <p:cNvSpPr txBox="1"/>
          <p:nvPr/>
        </p:nvSpPr>
        <p:spPr>
          <a:xfrm>
            <a:off x="5268677" y="299042"/>
            <a:ext cx="1296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latin typeface="상상토끼 정묵바위" panose="020B0503020000020004" pitchFamily="50" charset="-127"/>
                <a:ea typeface="상상토끼 정묵바위" panose="020B0503020000020004" pitchFamily="50" charset="-127"/>
              </a:rPr>
              <a:t>목차</a:t>
            </a: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CA5719A5-B19F-4074-8457-0264E7DB8A9A}"/>
              </a:ext>
            </a:extLst>
          </p:cNvPr>
          <p:cNvCxnSpPr/>
          <p:nvPr/>
        </p:nvCxnSpPr>
        <p:spPr>
          <a:xfrm>
            <a:off x="2142050" y="2016000"/>
            <a:ext cx="0" cy="2520000"/>
          </a:xfrm>
          <a:prstGeom prst="line">
            <a:avLst/>
          </a:prstGeom>
          <a:ln w="9525">
            <a:solidFill>
              <a:srgbClr val="B6A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7162C869-A196-477E-8A72-5C17693053BC}"/>
              </a:ext>
            </a:extLst>
          </p:cNvPr>
          <p:cNvCxnSpPr/>
          <p:nvPr/>
        </p:nvCxnSpPr>
        <p:spPr>
          <a:xfrm>
            <a:off x="4122050" y="2016000"/>
            <a:ext cx="0" cy="2520000"/>
          </a:xfrm>
          <a:prstGeom prst="line">
            <a:avLst/>
          </a:prstGeom>
          <a:ln w="9525">
            <a:solidFill>
              <a:srgbClr val="B6A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3F3946DB-4CD6-4A82-A361-50E325BE28A7}"/>
              </a:ext>
            </a:extLst>
          </p:cNvPr>
          <p:cNvCxnSpPr/>
          <p:nvPr/>
        </p:nvCxnSpPr>
        <p:spPr>
          <a:xfrm>
            <a:off x="6102050" y="2016000"/>
            <a:ext cx="0" cy="2520000"/>
          </a:xfrm>
          <a:prstGeom prst="line">
            <a:avLst/>
          </a:prstGeom>
          <a:ln w="9525">
            <a:solidFill>
              <a:srgbClr val="B6A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D294BAF4-A5F6-451A-BE07-FB40221283F8}"/>
              </a:ext>
            </a:extLst>
          </p:cNvPr>
          <p:cNvCxnSpPr/>
          <p:nvPr/>
        </p:nvCxnSpPr>
        <p:spPr>
          <a:xfrm>
            <a:off x="8082050" y="2016000"/>
            <a:ext cx="0" cy="2520000"/>
          </a:xfrm>
          <a:prstGeom prst="line">
            <a:avLst/>
          </a:prstGeom>
          <a:ln w="9525">
            <a:solidFill>
              <a:srgbClr val="B6A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064E15FC-6089-4CBC-9BA9-08296024118B}"/>
              </a:ext>
            </a:extLst>
          </p:cNvPr>
          <p:cNvCxnSpPr/>
          <p:nvPr/>
        </p:nvCxnSpPr>
        <p:spPr>
          <a:xfrm>
            <a:off x="10062050" y="2016000"/>
            <a:ext cx="0" cy="2520000"/>
          </a:xfrm>
          <a:prstGeom prst="line">
            <a:avLst/>
          </a:prstGeom>
          <a:ln w="9525">
            <a:solidFill>
              <a:srgbClr val="B6A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8364AB4-C04F-4598-847E-43FCB3771C1C}"/>
              </a:ext>
            </a:extLst>
          </p:cNvPr>
          <p:cNvGrpSpPr/>
          <p:nvPr/>
        </p:nvGrpSpPr>
        <p:grpSpPr>
          <a:xfrm>
            <a:off x="576857" y="1945299"/>
            <a:ext cx="1469598" cy="2606874"/>
            <a:chOff x="576857" y="1945299"/>
            <a:chExt cx="1469598" cy="26068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F483BF-FBE1-4A79-9EA5-EB0B385C57F5}"/>
                </a:ext>
              </a:extLst>
            </p:cNvPr>
            <p:cNvSpPr txBox="1"/>
            <p:nvPr/>
          </p:nvSpPr>
          <p:spPr>
            <a:xfrm>
              <a:off x="1477068" y="2135069"/>
              <a:ext cx="569387" cy="241710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ko-KR" altLang="en-US" sz="2500" dirty="0">
                  <a:ea typeface="문체부 쓰기 정체" panose="02030609000101010101" pitchFamily="17" charset="-127"/>
                </a:rPr>
                <a:t>독도에 대하여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889F1E-816E-4459-B9A2-9D3EE801D96A}"/>
                </a:ext>
              </a:extLst>
            </p:cNvPr>
            <p:cNvSpPr txBox="1"/>
            <p:nvPr/>
          </p:nvSpPr>
          <p:spPr>
            <a:xfrm>
              <a:off x="576857" y="1945299"/>
              <a:ext cx="56938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01.</a:t>
              </a:r>
              <a:endParaRPr lang="ko-KR" altLang="en-US" sz="2500" dirty="0"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5C9F94F-F740-4555-8893-BAC9B02058E3}"/>
              </a:ext>
            </a:extLst>
          </p:cNvPr>
          <p:cNvGrpSpPr/>
          <p:nvPr/>
        </p:nvGrpSpPr>
        <p:grpSpPr>
          <a:xfrm>
            <a:off x="2173711" y="1945299"/>
            <a:ext cx="1626473" cy="2703457"/>
            <a:chOff x="2173711" y="1945299"/>
            <a:chExt cx="1626473" cy="2703457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324D7E9-F59F-482D-991B-81C8B5216291}"/>
                </a:ext>
              </a:extLst>
            </p:cNvPr>
            <p:cNvSpPr txBox="1"/>
            <p:nvPr/>
          </p:nvSpPr>
          <p:spPr>
            <a:xfrm>
              <a:off x="3230797" y="2128757"/>
              <a:ext cx="569387" cy="25199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ko-KR" altLang="en-US" sz="2500" dirty="0">
                  <a:ea typeface="문체부 쓰기 정체" panose="02030609000101010101" pitchFamily="17" charset="-127"/>
                </a:rPr>
                <a:t>정부의 기본입장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74BFEF1-3D0E-418B-8433-29A52B41FCAD}"/>
                </a:ext>
              </a:extLst>
            </p:cNvPr>
            <p:cNvSpPr txBox="1"/>
            <p:nvPr/>
          </p:nvSpPr>
          <p:spPr>
            <a:xfrm>
              <a:off x="2173711" y="1945299"/>
              <a:ext cx="56938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02.</a:t>
              </a:r>
              <a:endParaRPr lang="ko-KR" altLang="en-US" sz="2500" dirty="0"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83870D37-10AA-4A59-AA8E-657A72C19769}"/>
              </a:ext>
            </a:extLst>
          </p:cNvPr>
          <p:cNvGrpSpPr/>
          <p:nvPr/>
        </p:nvGrpSpPr>
        <p:grpSpPr>
          <a:xfrm>
            <a:off x="10122498" y="1945299"/>
            <a:ext cx="1553598" cy="1667047"/>
            <a:chOff x="10122498" y="1945299"/>
            <a:chExt cx="1553598" cy="166704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B0B6917-A41E-4309-AF9E-1397A6A2CE85}"/>
                </a:ext>
              </a:extLst>
            </p:cNvPr>
            <p:cNvSpPr txBox="1"/>
            <p:nvPr/>
          </p:nvSpPr>
          <p:spPr>
            <a:xfrm>
              <a:off x="10122498" y="1945299"/>
              <a:ext cx="56938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06.</a:t>
              </a:r>
              <a:endParaRPr lang="ko-KR" altLang="en-US" sz="2500" dirty="0"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A9CC6A7-C8BC-46B7-9A14-407D0FEC8EC9}"/>
                </a:ext>
              </a:extLst>
            </p:cNvPr>
            <p:cNvSpPr txBox="1"/>
            <p:nvPr/>
          </p:nvSpPr>
          <p:spPr>
            <a:xfrm>
              <a:off x="11106709" y="2128757"/>
              <a:ext cx="569387" cy="148358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ko-KR" altLang="en-US" sz="2500" dirty="0">
                  <a:ea typeface="문체부 쓰기 정체" panose="02030609000101010101" pitchFamily="17" charset="-127"/>
                </a:rPr>
                <a:t>일문일답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C21BE5B-9E90-433A-BD9C-3C0382DBABD4}"/>
              </a:ext>
            </a:extLst>
          </p:cNvPr>
          <p:cNvGrpSpPr/>
          <p:nvPr/>
        </p:nvGrpSpPr>
        <p:grpSpPr>
          <a:xfrm>
            <a:off x="4149357" y="1945299"/>
            <a:ext cx="1859756" cy="2619721"/>
            <a:chOff x="4149357" y="1945299"/>
            <a:chExt cx="1859756" cy="2619721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BF13A15-E383-4A44-8670-D8F87A04435E}"/>
                </a:ext>
              </a:extLst>
            </p:cNvPr>
            <p:cNvSpPr txBox="1"/>
            <p:nvPr/>
          </p:nvSpPr>
          <p:spPr>
            <a:xfrm>
              <a:off x="5046842" y="2133216"/>
              <a:ext cx="569387" cy="214942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ko-KR" altLang="en-US" sz="2500" dirty="0">
                  <a:ea typeface="문체부 쓰기 정체" panose="02030609000101010101" pitchFamily="17" charset="-127"/>
                </a:rPr>
                <a:t>지리적</a:t>
              </a:r>
              <a:r>
                <a:rPr lang="en-US" altLang="ko-KR" sz="2500" dirty="0">
                  <a:latin typeface="맑은 고딕" panose="020B0503020000020004" pitchFamily="50" charset="-127"/>
                  <a:ea typeface="문체부 쓰기 정체" panose="02030609000101010101" pitchFamily="17" charset="-127"/>
                </a:rPr>
                <a:t>.</a:t>
              </a:r>
              <a:r>
                <a:rPr lang="ko-KR" altLang="en-US" sz="2500" dirty="0">
                  <a:latin typeface="맑은 고딕" panose="020B0503020000020004" pitchFamily="50" charset="-127"/>
                  <a:ea typeface="문체부 쓰기 정체" panose="02030609000101010101" pitchFamily="17" charset="-127"/>
                </a:rPr>
                <a:t>역</a:t>
              </a:r>
              <a:r>
                <a:rPr lang="ko-KR" altLang="en-US" sz="2500" dirty="0">
                  <a:ea typeface="문체부 쓰기 정체" panose="02030609000101010101" pitchFamily="17" charset="-127"/>
                </a:rPr>
                <a:t>사적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694D6E3-D021-4C0D-9CA0-1B90F4354347}"/>
                </a:ext>
              </a:extLst>
            </p:cNvPr>
            <p:cNvSpPr txBox="1"/>
            <p:nvPr/>
          </p:nvSpPr>
          <p:spPr>
            <a:xfrm>
              <a:off x="4149357" y="1945299"/>
              <a:ext cx="56938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03.</a:t>
              </a:r>
              <a:endParaRPr lang="ko-KR" altLang="en-US" sz="2500" dirty="0"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FB50E1C-7042-4CCF-91E6-F1AD89DCB704}"/>
                </a:ext>
              </a:extLst>
            </p:cNvPr>
            <p:cNvSpPr txBox="1"/>
            <p:nvPr/>
          </p:nvSpPr>
          <p:spPr>
            <a:xfrm>
              <a:off x="5439726" y="3741436"/>
              <a:ext cx="569387" cy="82358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ko-KR" altLang="en-US" sz="2500" dirty="0">
                  <a:ea typeface="문체부 쓰기 정체" panose="02030609000101010101" pitchFamily="17" charset="-127"/>
                </a:rPr>
                <a:t>근거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C9A434CA-BE21-4761-B5DD-94EFD331B0AA}"/>
              </a:ext>
            </a:extLst>
          </p:cNvPr>
          <p:cNvGrpSpPr/>
          <p:nvPr/>
        </p:nvGrpSpPr>
        <p:grpSpPr>
          <a:xfrm>
            <a:off x="6157910" y="1945299"/>
            <a:ext cx="1840575" cy="3157614"/>
            <a:chOff x="6157910" y="1945299"/>
            <a:chExt cx="1840575" cy="3157614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53EAC0B-B388-49A4-A871-8DFAC5672CB4}"/>
                </a:ext>
              </a:extLst>
            </p:cNvPr>
            <p:cNvSpPr txBox="1"/>
            <p:nvPr/>
          </p:nvSpPr>
          <p:spPr>
            <a:xfrm>
              <a:off x="6157910" y="1945299"/>
              <a:ext cx="56938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04.</a:t>
              </a:r>
              <a:endParaRPr lang="ko-KR" altLang="en-US" sz="2500" dirty="0"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72B57C4-E2D4-4FAB-9F5C-68686F29F62B}"/>
                </a:ext>
              </a:extLst>
            </p:cNvPr>
            <p:cNvSpPr txBox="1"/>
            <p:nvPr/>
          </p:nvSpPr>
          <p:spPr>
            <a:xfrm>
              <a:off x="7429098" y="2130500"/>
              <a:ext cx="569387" cy="297241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ko-KR" altLang="en-US" sz="2500" dirty="0">
                  <a:ea typeface="문체부 쓰기 정체" panose="02030609000101010101" pitchFamily="17" charset="-127"/>
                </a:rPr>
                <a:t>독도 영토주권 확인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3549EE8-2501-4026-B3FE-89F9E8CEB8D1}"/>
                </a:ext>
              </a:extLst>
            </p:cNvPr>
            <p:cNvSpPr txBox="1"/>
            <p:nvPr/>
          </p:nvSpPr>
          <p:spPr>
            <a:xfrm>
              <a:off x="7019824" y="2128757"/>
              <a:ext cx="569387" cy="201171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ko-KR" altLang="en-US" sz="2500" dirty="0" err="1">
                  <a:ea typeface="문체부 쓰기 정체" panose="02030609000101010101" pitchFamily="17" charset="-127"/>
                </a:rPr>
                <a:t>울릉도쟁계와</a:t>
              </a:r>
              <a:endParaRPr lang="ko-KR" altLang="en-US" sz="2500" dirty="0">
                <a:ea typeface="문체부 쓰기 정체" panose="02030609000101010101" pitchFamily="17" charset="-127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F9BD1F0C-97D1-4CDF-8DFB-8C11ECC74C2A}"/>
              </a:ext>
            </a:extLst>
          </p:cNvPr>
          <p:cNvGrpSpPr/>
          <p:nvPr/>
        </p:nvGrpSpPr>
        <p:grpSpPr>
          <a:xfrm>
            <a:off x="8137909" y="1945299"/>
            <a:ext cx="1856168" cy="2731809"/>
            <a:chOff x="8137909" y="1945299"/>
            <a:chExt cx="1856168" cy="273180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1281019-05C8-47E1-9F15-E924EECDC90C}"/>
                </a:ext>
              </a:extLst>
            </p:cNvPr>
            <p:cNvSpPr txBox="1"/>
            <p:nvPr/>
          </p:nvSpPr>
          <p:spPr>
            <a:xfrm>
              <a:off x="8137909" y="1945299"/>
              <a:ext cx="56938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05.</a:t>
              </a:r>
              <a:endParaRPr lang="ko-KR" altLang="en-US" sz="2500" dirty="0"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B66EE7A-BF04-4184-889B-DED557839D0F}"/>
                </a:ext>
              </a:extLst>
            </p:cNvPr>
            <p:cNvSpPr txBox="1"/>
            <p:nvPr/>
          </p:nvSpPr>
          <p:spPr>
            <a:xfrm>
              <a:off x="9424690" y="2563461"/>
              <a:ext cx="569387" cy="211364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ko-KR" altLang="en-US" sz="2500" dirty="0">
                  <a:ea typeface="문체부 쓰기 정체" panose="02030609000101010101" pitchFamily="17" charset="-127"/>
                </a:rPr>
                <a:t>영토주권 회복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EC39AAD-00BA-4335-815E-3593BC1C10FD}"/>
                </a:ext>
              </a:extLst>
            </p:cNvPr>
            <p:cNvSpPr txBox="1"/>
            <p:nvPr/>
          </p:nvSpPr>
          <p:spPr>
            <a:xfrm>
              <a:off x="9012741" y="2128757"/>
              <a:ext cx="569387" cy="173057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ko-KR" altLang="en-US" sz="2500" dirty="0">
                  <a:ea typeface="문체부 쓰기 정체" panose="02030609000101010101" pitchFamily="17" charset="-127"/>
                </a:rPr>
                <a:t>독도통치와</a:t>
              </a:r>
            </a:p>
          </p:txBody>
        </p:sp>
      </p:grp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7D09167C-960C-4FC0-9980-97BB3292F387}"/>
              </a:ext>
            </a:extLst>
          </p:cNvPr>
          <p:cNvSpPr/>
          <p:nvPr/>
        </p:nvSpPr>
        <p:spPr>
          <a:xfrm>
            <a:off x="1016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1851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FE58A05C-6B0F-42D7-81BE-2365651F5112}"/>
              </a:ext>
            </a:extLst>
          </p:cNvPr>
          <p:cNvSpPr/>
          <p:nvPr/>
        </p:nvSpPr>
        <p:spPr>
          <a:xfrm>
            <a:off x="1388962" y="279000"/>
            <a:ext cx="10458038" cy="6300000"/>
          </a:xfrm>
          <a:prstGeom prst="rect">
            <a:avLst/>
          </a:prstGeom>
          <a:solidFill>
            <a:schemeClr val="accent4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문체부 쓰기 정체" panose="02030609000101010101" pitchFamily="17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7616E8C-5FC4-4A3E-AFE3-15942954EB18}"/>
              </a:ext>
            </a:extLst>
          </p:cNvPr>
          <p:cNvGrpSpPr/>
          <p:nvPr/>
        </p:nvGrpSpPr>
        <p:grpSpPr>
          <a:xfrm>
            <a:off x="345000" y="1340643"/>
            <a:ext cx="670595" cy="4176713"/>
            <a:chOff x="363098" y="1590006"/>
            <a:chExt cx="670595" cy="4176713"/>
          </a:xfrm>
        </p:grpSpPr>
        <p:grpSp>
          <p:nvGrpSpPr>
            <p:cNvPr id="147" name="그룹 146">
              <a:extLst>
                <a:ext uri="{FF2B5EF4-FFF2-40B4-BE49-F238E27FC236}">
                  <a16:creationId xmlns:a16="http://schemas.microsoft.com/office/drawing/2014/main" id="{659C773D-2D87-42D8-B685-54CB1FEC2A6F}"/>
                </a:ext>
              </a:extLst>
            </p:cNvPr>
            <p:cNvGrpSpPr/>
            <p:nvPr/>
          </p:nvGrpSpPr>
          <p:grpSpPr>
            <a:xfrm>
              <a:off x="363098" y="1590006"/>
              <a:ext cx="670595" cy="4176713"/>
              <a:chOff x="5772150" y="685800"/>
              <a:chExt cx="670595" cy="4176713"/>
            </a:xfrm>
          </p:grpSpPr>
          <p:sp>
            <p:nvSpPr>
              <p:cNvPr id="173" name="직사각형 172">
                <a:extLst>
                  <a:ext uri="{FF2B5EF4-FFF2-40B4-BE49-F238E27FC236}">
                    <a16:creationId xmlns:a16="http://schemas.microsoft.com/office/drawing/2014/main" id="{BCDD6E2C-120E-4341-840B-FE7CC042B916}"/>
                  </a:ext>
                </a:extLst>
              </p:cNvPr>
              <p:cNvSpPr/>
              <p:nvPr/>
            </p:nvSpPr>
            <p:spPr>
              <a:xfrm>
                <a:off x="5772150" y="695325"/>
                <a:ext cx="670595" cy="4162425"/>
              </a:xfrm>
              <a:prstGeom prst="rect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DX경필명조B" panose="02020600000000000000" pitchFamily="18" charset="-127"/>
                  <a:ea typeface="문체부 쓰기 정체" panose="02030609000101010101" pitchFamily="17" charset="-127"/>
                </a:endParaRPr>
              </a:p>
            </p:txBody>
          </p:sp>
          <p:cxnSp>
            <p:nvCxnSpPr>
              <p:cNvPr id="177" name="직선 연결선 176">
                <a:extLst>
                  <a:ext uri="{FF2B5EF4-FFF2-40B4-BE49-F238E27FC236}">
                    <a16:creationId xmlns:a16="http://schemas.microsoft.com/office/drawing/2014/main" id="{93F68EF7-7711-4AFB-A961-4E2272BCBA4B}"/>
                  </a:ext>
                </a:extLst>
              </p:cNvPr>
              <p:cNvCxnSpPr/>
              <p:nvPr/>
            </p:nvCxnSpPr>
            <p:spPr>
              <a:xfrm>
                <a:off x="5848350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8" name="직선 연결선 177">
                <a:extLst>
                  <a:ext uri="{FF2B5EF4-FFF2-40B4-BE49-F238E27FC236}">
                    <a16:creationId xmlns:a16="http://schemas.microsoft.com/office/drawing/2014/main" id="{29B43811-BED8-4C26-9AB8-223172869234}"/>
                  </a:ext>
                </a:extLst>
              </p:cNvPr>
              <p:cNvCxnSpPr/>
              <p:nvPr/>
            </p:nvCxnSpPr>
            <p:spPr>
              <a:xfrm>
                <a:off x="6372225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9" name="직선 연결선 178">
                <a:extLst>
                  <a:ext uri="{FF2B5EF4-FFF2-40B4-BE49-F238E27FC236}">
                    <a16:creationId xmlns:a16="http://schemas.microsoft.com/office/drawing/2014/main" id="{7B80D12E-5AB7-494D-B820-891960CBB1CA}"/>
                  </a:ext>
                </a:extLst>
              </p:cNvPr>
              <p:cNvCxnSpPr/>
              <p:nvPr/>
            </p:nvCxnSpPr>
            <p:spPr>
              <a:xfrm>
                <a:off x="5848350" y="12192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0" name="직선 연결선 179">
                <a:extLst>
                  <a:ext uri="{FF2B5EF4-FFF2-40B4-BE49-F238E27FC236}">
                    <a16:creationId xmlns:a16="http://schemas.microsoft.com/office/drawing/2014/main" id="{D999EB21-A89B-4048-BC61-29468000C376}"/>
                  </a:ext>
                </a:extLst>
              </p:cNvPr>
              <p:cNvCxnSpPr/>
              <p:nvPr/>
            </p:nvCxnSpPr>
            <p:spPr>
              <a:xfrm>
                <a:off x="5840412" y="17430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1" name="직선 연결선 180">
                <a:extLst>
                  <a:ext uri="{FF2B5EF4-FFF2-40B4-BE49-F238E27FC236}">
                    <a16:creationId xmlns:a16="http://schemas.microsoft.com/office/drawing/2014/main" id="{D0ADD5F8-061B-46F4-9423-57905C7FD983}"/>
                  </a:ext>
                </a:extLst>
              </p:cNvPr>
              <p:cNvCxnSpPr/>
              <p:nvPr/>
            </p:nvCxnSpPr>
            <p:spPr>
              <a:xfrm>
                <a:off x="5840412" y="226695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2" name="직선 연결선 181">
                <a:extLst>
                  <a:ext uri="{FF2B5EF4-FFF2-40B4-BE49-F238E27FC236}">
                    <a16:creationId xmlns:a16="http://schemas.microsoft.com/office/drawing/2014/main" id="{5F4CFB8B-B4FF-4784-A995-F7EE416D0F62}"/>
                  </a:ext>
                </a:extLst>
              </p:cNvPr>
              <p:cNvCxnSpPr/>
              <p:nvPr/>
            </p:nvCxnSpPr>
            <p:spPr>
              <a:xfrm>
                <a:off x="5840412" y="2776538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3" name="직선 연결선 182">
                <a:extLst>
                  <a:ext uri="{FF2B5EF4-FFF2-40B4-BE49-F238E27FC236}">
                    <a16:creationId xmlns:a16="http://schemas.microsoft.com/office/drawing/2014/main" id="{821F1F8C-E9E9-4EE7-AC9F-62F1E28706EC}"/>
                  </a:ext>
                </a:extLst>
              </p:cNvPr>
              <p:cNvCxnSpPr/>
              <p:nvPr/>
            </p:nvCxnSpPr>
            <p:spPr>
              <a:xfrm>
                <a:off x="5840412" y="3290887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4" name="직선 연결선 183">
                <a:extLst>
                  <a:ext uri="{FF2B5EF4-FFF2-40B4-BE49-F238E27FC236}">
                    <a16:creationId xmlns:a16="http://schemas.microsoft.com/office/drawing/2014/main" id="{62EC7FAD-179E-458A-BFA9-8A8437FA61CB}"/>
                  </a:ext>
                </a:extLst>
              </p:cNvPr>
              <p:cNvCxnSpPr/>
              <p:nvPr/>
            </p:nvCxnSpPr>
            <p:spPr>
              <a:xfrm>
                <a:off x="5848350" y="38100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5" name="직선 연결선 184">
                <a:extLst>
                  <a:ext uri="{FF2B5EF4-FFF2-40B4-BE49-F238E27FC236}">
                    <a16:creationId xmlns:a16="http://schemas.microsoft.com/office/drawing/2014/main" id="{9959609F-72EE-4C6F-9FED-78C39E3F0192}"/>
                  </a:ext>
                </a:extLst>
              </p:cNvPr>
              <p:cNvCxnSpPr/>
              <p:nvPr/>
            </p:nvCxnSpPr>
            <p:spPr>
              <a:xfrm>
                <a:off x="5834062" y="43338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86" name="그룹 185">
              <a:extLst>
                <a:ext uri="{FF2B5EF4-FFF2-40B4-BE49-F238E27FC236}">
                  <a16:creationId xmlns:a16="http://schemas.microsoft.com/office/drawing/2014/main" id="{267A8A44-161D-4D70-9F6B-033B87B21A2A}"/>
                </a:ext>
              </a:extLst>
            </p:cNvPr>
            <p:cNvGrpSpPr/>
            <p:nvPr/>
          </p:nvGrpSpPr>
          <p:grpSpPr>
            <a:xfrm>
              <a:off x="443017" y="2639400"/>
              <a:ext cx="548059" cy="2049899"/>
              <a:chOff x="4447369" y="1875161"/>
              <a:chExt cx="548059" cy="2049899"/>
            </a:xfrm>
          </p:grpSpPr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26AF90-6515-48FA-96E0-7726F254D894}"/>
                  </a:ext>
                </a:extLst>
              </p:cNvPr>
              <p:cNvSpPr txBox="1"/>
              <p:nvPr/>
            </p:nvSpPr>
            <p:spPr>
              <a:xfrm>
                <a:off x="4450603" y="239706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권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CDC50F6B-1E5A-4B85-BBC1-0C79582748D5}"/>
                  </a:ext>
                </a:extLst>
              </p:cNvPr>
              <p:cNvSpPr txBox="1"/>
              <p:nvPr/>
            </p:nvSpPr>
            <p:spPr>
              <a:xfrm>
                <a:off x="4447369" y="1875161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주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5420FF85-1636-47BB-84FC-1B032A2D40D6}"/>
                  </a:ext>
                </a:extLst>
              </p:cNvPr>
              <p:cNvSpPr txBox="1"/>
              <p:nvPr/>
            </p:nvSpPr>
            <p:spPr>
              <a:xfrm>
                <a:off x="4451689" y="340184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회</a:t>
                </a:r>
              </a:p>
            </p:txBody>
          </p:sp>
        </p:grp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8E6CAD0C-8C3D-4212-A5A9-79D507F8090F}"/>
                </a:ext>
              </a:extLst>
            </p:cNvPr>
            <p:cNvSpPr txBox="1"/>
            <p:nvPr/>
          </p:nvSpPr>
          <p:spPr>
            <a:xfrm>
              <a:off x="433037" y="2113576"/>
              <a:ext cx="184731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endParaRPr lang="ko-KR" altLang="en-US" sz="2800" dirty="0">
                <a:latin typeface="DX경필명조B" panose="02020600000000000000" pitchFamily="18" charset="-127"/>
                <a:ea typeface="문체부 쓰기 정체" panose="02030609000101010101" pitchFamily="17" charset="-127"/>
              </a:endParaRPr>
            </a:p>
          </p:txBody>
        </p:sp>
      </p:grp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3D85A9CB-6C0C-4932-8430-DBE25A1F5514}"/>
              </a:ext>
            </a:extLst>
          </p:cNvPr>
          <p:cNvCxnSpPr>
            <a:cxnSpLocks/>
          </p:cNvCxnSpPr>
          <p:nvPr/>
        </p:nvCxnSpPr>
        <p:spPr>
          <a:xfrm>
            <a:off x="4668950" y="1075304"/>
            <a:ext cx="3960000" cy="1441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D275C31-0D66-4F6A-BCFA-C025A533353D}"/>
              </a:ext>
            </a:extLst>
          </p:cNvPr>
          <p:cNvSpPr txBox="1"/>
          <p:nvPr/>
        </p:nvSpPr>
        <p:spPr>
          <a:xfrm>
            <a:off x="425977" y="1341026"/>
            <a:ext cx="543739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DX경필명조B" panose="02020600000000000000" pitchFamily="18" charset="-127"/>
                <a:ea typeface="문체부 쓰기 정체" panose="02030609000101010101" pitchFamily="17" charset="-127"/>
              </a:rPr>
              <a:t>영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C3AFA3-9556-4D0F-B61C-4C3B31D085D7}"/>
              </a:ext>
            </a:extLst>
          </p:cNvPr>
          <p:cNvSpPr txBox="1"/>
          <p:nvPr/>
        </p:nvSpPr>
        <p:spPr>
          <a:xfrm>
            <a:off x="414939" y="1864213"/>
            <a:ext cx="543739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DX경필명조B" panose="02020600000000000000" pitchFamily="18" charset="-127"/>
                <a:ea typeface="문체부 쓰기 정체" panose="02030609000101010101" pitchFamily="17" charset="-127"/>
              </a:rPr>
              <a:t>토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A4AD89F-12BE-4FAB-8529-24DABB647556}"/>
              </a:ext>
            </a:extLst>
          </p:cNvPr>
          <p:cNvSpPr txBox="1"/>
          <p:nvPr/>
        </p:nvSpPr>
        <p:spPr>
          <a:xfrm>
            <a:off x="425977" y="4452198"/>
            <a:ext cx="543739" cy="523220"/>
          </a:xfrm>
          <a:prstGeom prst="rect">
            <a:avLst/>
          </a:prstGeom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>
                <a:latin typeface="210 수필명조 020" panose="02020603020101020101" pitchFamily="18" charset="-127"/>
                <a:ea typeface="210 수필명조 020" panose="02020603020101020101" pitchFamily="18" charset="-127"/>
              </a:defRPr>
            </a:lvl1pPr>
          </a:lstStyle>
          <a:p>
            <a:r>
              <a:rPr lang="ko-KR" altLang="en-US" dirty="0">
                <a:latin typeface="DX경필명조B" panose="02020600000000000000" pitchFamily="18" charset="-127"/>
                <a:ea typeface="문체부 쓰기 정체" panose="02030609000101010101" pitchFamily="17" charset="-127"/>
              </a:rPr>
              <a:t>복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C1BA9CE2-1A4B-4716-B9E2-1F7C22892FAC}"/>
              </a:ext>
            </a:extLst>
          </p:cNvPr>
          <p:cNvGrpSpPr/>
          <p:nvPr/>
        </p:nvGrpSpPr>
        <p:grpSpPr>
          <a:xfrm>
            <a:off x="6221265" y="2195117"/>
            <a:ext cx="5541497" cy="2400657"/>
            <a:chOff x="4617925" y="2812431"/>
            <a:chExt cx="5280178" cy="240065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F6E3D47-15A4-4467-9B64-550D3C60F194}"/>
                </a:ext>
              </a:extLst>
            </p:cNvPr>
            <p:cNvSpPr txBox="1"/>
            <p:nvPr/>
          </p:nvSpPr>
          <p:spPr>
            <a:xfrm>
              <a:off x="5212319" y="2812431"/>
              <a:ext cx="4685784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500" b="1" dirty="0">
                  <a:latin typeface="DX별과그대B" panose="02020600000000000000" pitchFamily="18" charset="-127"/>
                  <a:ea typeface="DX별과그대B" panose="02020600000000000000" pitchFamily="18" charset="-127"/>
                </a:rPr>
                <a:t>1951</a:t>
              </a:r>
              <a:r>
                <a:rPr lang="ko-KR" altLang="en-US" sz="2500" b="1" dirty="0">
                  <a:latin typeface="DX별과그대B" panose="02020600000000000000" pitchFamily="18" charset="-127"/>
                  <a:ea typeface="DX별과그대B" panose="02020600000000000000" pitchFamily="18" charset="-127"/>
                </a:rPr>
                <a:t>년 샌프란시스코 강화조약은 제</a:t>
              </a:r>
              <a:r>
                <a:rPr lang="en-US" altLang="ko-KR" sz="2500" b="1" dirty="0">
                  <a:latin typeface="DX별과그대B" panose="02020600000000000000" pitchFamily="18" charset="-127"/>
                  <a:ea typeface="DX별과그대B" panose="02020600000000000000" pitchFamily="18" charset="-127"/>
                </a:rPr>
                <a:t>2</a:t>
              </a:r>
              <a:r>
                <a:rPr lang="ko-KR" altLang="en-US" sz="2500" b="1" dirty="0">
                  <a:latin typeface="DX별과그대B" panose="02020600000000000000" pitchFamily="18" charset="-127"/>
                  <a:ea typeface="DX별과그대B" panose="02020600000000000000" pitchFamily="18" charset="-127"/>
                </a:rPr>
                <a:t>조</a:t>
              </a:r>
              <a:r>
                <a:rPr lang="en-US" altLang="ko-KR" sz="2500" b="1" dirty="0">
                  <a:latin typeface="DX별과그대B" panose="02020600000000000000" pitchFamily="18" charset="-127"/>
                  <a:ea typeface="DX별과그대B" panose="02020600000000000000" pitchFamily="18" charset="-127"/>
                </a:rPr>
                <a:t>(a)</a:t>
              </a:r>
              <a:r>
                <a:rPr lang="ko-KR" altLang="en-US" sz="2500" b="1" dirty="0">
                  <a:latin typeface="DX별과그대B" panose="02020600000000000000" pitchFamily="18" charset="-127"/>
                  <a:ea typeface="DX별과그대B" panose="02020600000000000000" pitchFamily="18" charset="-127"/>
                </a:rPr>
                <a:t>에서 “일본은 한국의 독립을 인정하고</a:t>
              </a:r>
              <a:r>
                <a:rPr lang="en-US" altLang="ko-KR" sz="2500" b="1" dirty="0">
                  <a:latin typeface="DX별과그대B" panose="02020600000000000000" pitchFamily="18" charset="-127"/>
                  <a:ea typeface="DX별과그대B" panose="02020600000000000000" pitchFamily="18" charset="-127"/>
                </a:rPr>
                <a:t>, </a:t>
              </a:r>
              <a:r>
                <a:rPr lang="ko-KR" altLang="en-US" sz="2500" b="1" dirty="0">
                  <a:latin typeface="DX별과그대B" panose="02020600000000000000" pitchFamily="18" charset="-127"/>
                  <a:ea typeface="DX별과그대B" panose="02020600000000000000" pitchFamily="18" charset="-127"/>
                </a:rPr>
                <a:t>제주도</a:t>
              </a:r>
              <a:r>
                <a:rPr lang="en-US" altLang="ko-KR" sz="2500" b="1" dirty="0">
                  <a:latin typeface="DX별과그대B" panose="02020600000000000000" pitchFamily="18" charset="-127"/>
                  <a:ea typeface="DX별과그대B" panose="02020600000000000000" pitchFamily="18" charset="-127"/>
                </a:rPr>
                <a:t>, </a:t>
              </a:r>
              <a:r>
                <a:rPr lang="ko-KR" altLang="en-US" sz="2500" b="1" dirty="0">
                  <a:latin typeface="DX별과그대B" panose="02020600000000000000" pitchFamily="18" charset="-127"/>
                  <a:ea typeface="DX별과그대B" panose="02020600000000000000" pitchFamily="18" charset="-127"/>
                </a:rPr>
                <a:t>거문도 및 울릉도를 포함한 한국에 대한 모든 권리</a:t>
              </a:r>
              <a:r>
                <a:rPr lang="en-US" altLang="ko-KR" sz="2500" b="1" dirty="0">
                  <a:latin typeface="DX별과그대B" panose="02020600000000000000" pitchFamily="18" charset="-127"/>
                  <a:ea typeface="DX별과그대B" panose="02020600000000000000" pitchFamily="18" charset="-127"/>
                </a:rPr>
                <a:t>, </a:t>
              </a:r>
              <a:r>
                <a:rPr lang="ko-KR" altLang="en-US" sz="2500" b="1" dirty="0" err="1">
                  <a:latin typeface="DX별과그대B" panose="02020600000000000000" pitchFamily="18" charset="-127"/>
                  <a:ea typeface="DX별과그대B" panose="02020600000000000000" pitchFamily="18" charset="-127"/>
                </a:rPr>
                <a:t>권원</a:t>
              </a:r>
              <a:r>
                <a:rPr lang="ko-KR" altLang="en-US" sz="2500" b="1" dirty="0">
                  <a:latin typeface="DX별과그대B" panose="02020600000000000000" pitchFamily="18" charset="-127"/>
                  <a:ea typeface="DX별과그대B" panose="02020600000000000000" pitchFamily="18" charset="-127"/>
                </a:rPr>
                <a:t> 및 청구권을 </a:t>
              </a:r>
              <a:r>
                <a:rPr lang="ko-KR" altLang="en-US" sz="2500" b="1" dirty="0" err="1">
                  <a:latin typeface="DX별과그대B" panose="02020600000000000000" pitchFamily="18" charset="-127"/>
                  <a:ea typeface="DX별과그대B" panose="02020600000000000000" pitchFamily="18" charset="-127"/>
                </a:rPr>
                <a:t>포기한다”라고</a:t>
              </a:r>
              <a:r>
                <a:rPr lang="ko-KR" altLang="en-US" sz="2500" b="1" dirty="0">
                  <a:latin typeface="DX별과그대B" panose="02020600000000000000" pitchFamily="18" charset="-127"/>
                  <a:ea typeface="DX별과그대B" panose="02020600000000000000" pitchFamily="18" charset="-127"/>
                </a:rPr>
                <a:t> 규정하고 있음</a:t>
              </a:r>
            </a:p>
          </p:txBody>
        </p:sp>
        <p:sp>
          <p:nvSpPr>
            <p:cNvPr id="48" name="화살표: 오른쪽 47">
              <a:extLst>
                <a:ext uri="{FF2B5EF4-FFF2-40B4-BE49-F238E27FC236}">
                  <a16:creationId xmlns:a16="http://schemas.microsoft.com/office/drawing/2014/main" id="{B0758856-A987-4271-8BA1-BE47F7A8AEB6}"/>
                </a:ext>
              </a:extLst>
            </p:cNvPr>
            <p:cNvSpPr/>
            <p:nvPr/>
          </p:nvSpPr>
          <p:spPr>
            <a:xfrm>
              <a:off x="4617925" y="2863060"/>
              <a:ext cx="594394" cy="517064"/>
            </a:xfrm>
            <a:prstGeom prst="rightArrow">
              <a:avLst/>
            </a:prstGeom>
            <a:solidFill>
              <a:srgbClr val="E2688C"/>
            </a:solidFill>
            <a:ln>
              <a:solidFill>
                <a:srgbClr val="E268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FA427BD-500F-422B-B5D3-3108D09C679D}"/>
              </a:ext>
            </a:extLst>
          </p:cNvPr>
          <p:cNvSpPr txBox="1"/>
          <p:nvPr/>
        </p:nvSpPr>
        <p:spPr>
          <a:xfrm>
            <a:off x="4596997" y="535722"/>
            <a:ext cx="4020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샌프란시스코 강화조약</a:t>
            </a:r>
            <a:endParaRPr lang="en-US" altLang="ko-KR" sz="3000" dirty="0"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B1F8CA5-DE9F-4500-860F-8DE31EA995A4}"/>
              </a:ext>
            </a:extLst>
          </p:cNvPr>
          <p:cNvGrpSpPr/>
          <p:nvPr/>
        </p:nvGrpSpPr>
        <p:grpSpPr>
          <a:xfrm>
            <a:off x="1567431" y="1145896"/>
            <a:ext cx="4377075" cy="5376927"/>
            <a:chOff x="1567431" y="1202073"/>
            <a:chExt cx="4377075" cy="5376927"/>
          </a:xfrm>
        </p:grpSpPr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4F3B6310-E9AA-4379-A6B3-189D98729F86}"/>
                </a:ext>
              </a:extLst>
            </p:cNvPr>
            <p:cNvSpPr/>
            <p:nvPr/>
          </p:nvSpPr>
          <p:spPr>
            <a:xfrm>
              <a:off x="1567431" y="1202073"/>
              <a:ext cx="4377075" cy="5376927"/>
            </a:xfrm>
            <a:prstGeom prst="rect">
              <a:avLst/>
            </a:prstGeom>
            <a:solidFill>
              <a:srgbClr val="32261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BCD88460-A587-4731-ACD0-7A72E85FE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" r="1688" b="951"/>
            <a:stretch/>
          </p:blipFill>
          <p:spPr>
            <a:xfrm>
              <a:off x="1630413" y="1290400"/>
              <a:ext cx="4251110" cy="5200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8049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A4062AF-C68E-4752-9CDC-F89C43A91B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9"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8723DDCF-7C60-467F-9A45-C32B58DB38A6}"/>
              </a:ext>
            </a:extLst>
          </p:cNvPr>
          <p:cNvSpPr/>
          <p:nvPr/>
        </p:nvSpPr>
        <p:spPr>
          <a:xfrm>
            <a:off x="1495" y="0"/>
            <a:ext cx="12192000" cy="6858000"/>
          </a:xfrm>
          <a:prstGeom prst="rect">
            <a:avLst/>
          </a:prstGeom>
          <a:solidFill>
            <a:srgbClr val="32261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5DFCD2A8-87A7-4676-8071-17F801F27DA9}"/>
              </a:ext>
            </a:extLst>
          </p:cNvPr>
          <p:cNvCxnSpPr>
            <a:cxnSpLocks/>
          </p:cNvCxnSpPr>
          <p:nvPr/>
        </p:nvCxnSpPr>
        <p:spPr>
          <a:xfrm flipH="1">
            <a:off x="798652" y="5498339"/>
            <a:ext cx="48382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444407B-8B59-45D5-A45C-B25E835A23D0}"/>
              </a:ext>
            </a:extLst>
          </p:cNvPr>
          <p:cNvSpPr txBox="1"/>
          <p:nvPr/>
        </p:nvSpPr>
        <p:spPr>
          <a:xfrm>
            <a:off x="563805" y="3028533"/>
            <a:ext cx="172835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99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</a:t>
            </a:r>
            <a:endParaRPr lang="ko-KR" altLang="en-US" sz="19900" spc="-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045F5-EFF4-430C-87AE-400FC8753B33}"/>
              </a:ext>
            </a:extLst>
          </p:cNvPr>
          <p:cNvSpPr txBox="1"/>
          <p:nvPr/>
        </p:nvSpPr>
        <p:spPr>
          <a:xfrm>
            <a:off x="2292163" y="4683578"/>
            <a:ext cx="167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일문일답</a:t>
            </a:r>
          </a:p>
        </p:txBody>
      </p:sp>
    </p:spTree>
    <p:extLst>
      <p:ext uri="{BB962C8B-B14F-4D97-AF65-F5344CB8AC3E}">
        <p14:creationId xmlns:p14="http://schemas.microsoft.com/office/powerpoint/2010/main" val="1343657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FE58A05C-6B0F-42D7-81BE-2365651F5112}"/>
              </a:ext>
            </a:extLst>
          </p:cNvPr>
          <p:cNvSpPr/>
          <p:nvPr/>
        </p:nvSpPr>
        <p:spPr>
          <a:xfrm>
            <a:off x="1388962" y="279000"/>
            <a:ext cx="10458038" cy="6300000"/>
          </a:xfrm>
          <a:prstGeom prst="rect">
            <a:avLst/>
          </a:prstGeom>
          <a:solidFill>
            <a:schemeClr val="accent4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문체부 쓰기 정체" panose="02030609000101010101" pitchFamily="17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7616E8C-5FC4-4A3E-AFE3-15942954EB18}"/>
              </a:ext>
            </a:extLst>
          </p:cNvPr>
          <p:cNvGrpSpPr/>
          <p:nvPr/>
        </p:nvGrpSpPr>
        <p:grpSpPr>
          <a:xfrm>
            <a:off x="345000" y="1340643"/>
            <a:ext cx="670595" cy="4176713"/>
            <a:chOff x="363098" y="1590006"/>
            <a:chExt cx="670595" cy="4176713"/>
          </a:xfrm>
        </p:grpSpPr>
        <p:grpSp>
          <p:nvGrpSpPr>
            <p:cNvPr id="147" name="그룹 146">
              <a:extLst>
                <a:ext uri="{FF2B5EF4-FFF2-40B4-BE49-F238E27FC236}">
                  <a16:creationId xmlns:a16="http://schemas.microsoft.com/office/drawing/2014/main" id="{659C773D-2D87-42D8-B685-54CB1FEC2A6F}"/>
                </a:ext>
              </a:extLst>
            </p:cNvPr>
            <p:cNvGrpSpPr/>
            <p:nvPr/>
          </p:nvGrpSpPr>
          <p:grpSpPr>
            <a:xfrm>
              <a:off x="363098" y="1590006"/>
              <a:ext cx="670595" cy="4176713"/>
              <a:chOff x="5772150" y="685800"/>
              <a:chExt cx="670595" cy="4176713"/>
            </a:xfrm>
          </p:grpSpPr>
          <p:sp>
            <p:nvSpPr>
              <p:cNvPr id="173" name="직사각형 172">
                <a:extLst>
                  <a:ext uri="{FF2B5EF4-FFF2-40B4-BE49-F238E27FC236}">
                    <a16:creationId xmlns:a16="http://schemas.microsoft.com/office/drawing/2014/main" id="{BCDD6E2C-120E-4341-840B-FE7CC042B916}"/>
                  </a:ext>
                </a:extLst>
              </p:cNvPr>
              <p:cNvSpPr/>
              <p:nvPr/>
            </p:nvSpPr>
            <p:spPr>
              <a:xfrm>
                <a:off x="5772150" y="695325"/>
                <a:ext cx="670595" cy="4162425"/>
              </a:xfrm>
              <a:prstGeom prst="rect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DX경필명조B" panose="02020600000000000000" pitchFamily="18" charset="-127"/>
                  <a:ea typeface="문체부 쓰기 정체" panose="02030609000101010101" pitchFamily="17" charset="-127"/>
                </a:endParaRPr>
              </a:p>
            </p:txBody>
          </p:sp>
          <p:cxnSp>
            <p:nvCxnSpPr>
              <p:cNvPr id="177" name="직선 연결선 176">
                <a:extLst>
                  <a:ext uri="{FF2B5EF4-FFF2-40B4-BE49-F238E27FC236}">
                    <a16:creationId xmlns:a16="http://schemas.microsoft.com/office/drawing/2014/main" id="{93F68EF7-7711-4AFB-A961-4E2272BCBA4B}"/>
                  </a:ext>
                </a:extLst>
              </p:cNvPr>
              <p:cNvCxnSpPr/>
              <p:nvPr/>
            </p:nvCxnSpPr>
            <p:spPr>
              <a:xfrm>
                <a:off x="5848350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8" name="직선 연결선 177">
                <a:extLst>
                  <a:ext uri="{FF2B5EF4-FFF2-40B4-BE49-F238E27FC236}">
                    <a16:creationId xmlns:a16="http://schemas.microsoft.com/office/drawing/2014/main" id="{29B43811-BED8-4C26-9AB8-223172869234}"/>
                  </a:ext>
                </a:extLst>
              </p:cNvPr>
              <p:cNvCxnSpPr/>
              <p:nvPr/>
            </p:nvCxnSpPr>
            <p:spPr>
              <a:xfrm>
                <a:off x="6372225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9" name="직선 연결선 178">
                <a:extLst>
                  <a:ext uri="{FF2B5EF4-FFF2-40B4-BE49-F238E27FC236}">
                    <a16:creationId xmlns:a16="http://schemas.microsoft.com/office/drawing/2014/main" id="{7B80D12E-5AB7-494D-B820-891960CBB1CA}"/>
                  </a:ext>
                </a:extLst>
              </p:cNvPr>
              <p:cNvCxnSpPr/>
              <p:nvPr/>
            </p:nvCxnSpPr>
            <p:spPr>
              <a:xfrm>
                <a:off x="5848350" y="12192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0" name="직선 연결선 179">
                <a:extLst>
                  <a:ext uri="{FF2B5EF4-FFF2-40B4-BE49-F238E27FC236}">
                    <a16:creationId xmlns:a16="http://schemas.microsoft.com/office/drawing/2014/main" id="{D999EB21-A89B-4048-BC61-29468000C376}"/>
                  </a:ext>
                </a:extLst>
              </p:cNvPr>
              <p:cNvCxnSpPr/>
              <p:nvPr/>
            </p:nvCxnSpPr>
            <p:spPr>
              <a:xfrm>
                <a:off x="5840412" y="17430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1" name="직선 연결선 180">
                <a:extLst>
                  <a:ext uri="{FF2B5EF4-FFF2-40B4-BE49-F238E27FC236}">
                    <a16:creationId xmlns:a16="http://schemas.microsoft.com/office/drawing/2014/main" id="{D0ADD5F8-061B-46F4-9423-57905C7FD983}"/>
                  </a:ext>
                </a:extLst>
              </p:cNvPr>
              <p:cNvCxnSpPr/>
              <p:nvPr/>
            </p:nvCxnSpPr>
            <p:spPr>
              <a:xfrm>
                <a:off x="5840412" y="226695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2" name="직선 연결선 181">
                <a:extLst>
                  <a:ext uri="{FF2B5EF4-FFF2-40B4-BE49-F238E27FC236}">
                    <a16:creationId xmlns:a16="http://schemas.microsoft.com/office/drawing/2014/main" id="{5F4CFB8B-B4FF-4784-A995-F7EE416D0F62}"/>
                  </a:ext>
                </a:extLst>
              </p:cNvPr>
              <p:cNvCxnSpPr/>
              <p:nvPr/>
            </p:nvCxnSpPr>
            <p:spPr>
              <a:xfrm>
                <a:off x="5840412" y="2776538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3" name="직선 연결선 182">
                <a:extLst>
                  <a:ext uri="{FF2B5EF4-FFF2-40B4-BE49-F238E27FC236}">
                    <a16:creationId xmlns:a16="http://schemas.microsoft.com/office/drawing/2014/main" id="{821F1F8C-E9E9-4EE7-AC9F-62F1E28706EC}"/>
                  </a:ext>
                </a:extLst>
              </p:cNvPr>
              <p:cNvCxnSpPr/>
              <p:nvPr/>
            </p:nvCxnSpPr>
            <p:spPr>
              <a:xfrm>
                <a:off x="5840412" y="3290887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4" name="직선 연결선 183">
                <a:extLst>
                  <a:ext uri="{FF2B5EF4-FFF2-40B4-BE49-F238E27FC236}">
                    <a16:creationId xmlns:a16="http://schemas.microsoft.com/office/drawing/2014/main" id="{62EC7FAD-179E-458A-BFA9-8A8437FA61CB}"/>
                  </a:ext>
                </a:extLst>
              </p:cNvPr>
              <p:cNvCxnSpPr/>
              <p:nvPr/>
            </p:nvCxnSpPr>
            <p:spPr>
              <a:xfrm>
                <a:off x="5848350" y="38100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5" name="직선 연결선 184">
                <a:extLst>
                  <a:ext uri="{FF2B5EF4-FFF2-40B4-BE49-F238E27FC236}">
                    <a16:creationId xmlns:a16="http://schemas.microsoft.com/office/drawing/2014/main" id="{9959609F-72EE-4C6F-9FED-78C39E3F0192}"/>
                  </a:ext>
                </a:extLst>
              </p:cNvPr>
              <p:cNvCxnSpPr/>
              <p:nvPr/>
            </p:nvCxnSpPr>
            <p:spPr>
              <a:xfrm>
                <a:off x="5834062" y="43338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86" name="그룹 185">
              <a:extLst>
                <a:ext uri="{FF2B5EF4-FFF2-40B4-BE49-F238E27FC236}">
                  <a16:creationId xmlns:a16="http://schemas.microsoft.com/office/drawing/2014/main" id="{267A8A44-161D-4D70-9F6B-033B87B21A2A}"/>
                </a:ext>
              </a:extLst>
            </p:cNvPr>
            <p:cNvGrpSpPr/>
            <p:nvPr/>
          </p:nvGrpSpPr>
          <p:grpSpPr>
            <a:xfrm>
              <a:off x="443017" y="2639400"/>
              <a:ext cx="548059" cy="2049899"/>
              <a:chOff x="4447369" y="1875161"/>
              <a:chExt cx="548059" cy="2049899"/>
            </a:xfrm>
          </p:grpSpPr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26AF90-6515-48FA-96E0-7726F254D894}"/>
                  </a:ext>
                </a:extLst>
              </p:cNvPr>
              <p:cNvSpPr txBox="1"/>
              <p:nvPr/>
            </p:nvSpPr>
            <p:spPr>
              <a:xfrm>
                <a:off x="4450603" y="239706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문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CDC50F6B-1E5A-4B85-BBC1-0C79582748D5}"/>
                  </a:ext>
                </a:extLst>
              </p:cNvPr>
              <p:cNvSpPr txBox="1"/>
              <p:nvPr/>
            </p:nvSpPr>
            <p:spPr>
              <a:xfrm>
                <a:off x="4447369" y="1875161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일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5420FF85-1636-47BB-84FC-1B032A2D40D6}"/>
                  </a:ext>
                </a:extLst>
              </p:cNvPr>
              <p:cNvSpPr txBox="1"/>
              <p:nvPr/>
            </p:nvSpPr>
            <p:spPr>
              <a:xfrm>
                <a:off x="4451689" y="340184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답</a:t>
                </a:r>
              </a:p>
            </p:txBody>
          </p:sp>
        </p:grp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8E6CAD0C-8C3D-4212-A5A9-79D507F8090F}"/>
                </a:ext>
              </a:extLst>
            </p:cNvPr>
            <p:cNvSpPr txBox="1"/>
            <p:nvPr/>
          </p:nvSpPr>
          <p:spPr>
            <a:xfrm>
              <a:off x="433037" y="2113576"/>
              <a:ext cx="184731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endParaRPr lang="ko-KR" altLang="en-US" sz="2800" dirty="0">
                <a:latin typeface="DX경필명조B" panose="02020600000000000000" pitchFamily="18" charset="-127"/>
                <a:ea typeface="문체부 쓰기 정체" panose="02030609000101010101" pitchFamily="17" charset="-127"/>
              </a:endParaRPr>
            </a:p>
          </p:txBody>
        </p:sp>
      </p:grp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3D85A9CB-6C0C-4932-8430-DBE25A1F5514}"/>
              </a:ext>
            </a:extLst>
          </p:cNvPr>
          <p:cNvCxnSpPr>
            <a:cxnSpLocks/>
          </p:cNvCxnSpPr>
          <p:nvPr/>
        </p:nvCxnSpPr>
        <p:spPr>
          <a:xfrm>
            <a:off x="1601659" y="1063729"/>
            <a:ext cx="10116000" cy="1441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FA427BD-500F-422B-B5D3-3108D09C679D}"/>
              </a:ext>
            </a:extLst>
          </p:cNvPr>
          <p:cNvSpPr txBox="1"/>
          <p:nvPr/>
        </p:nvSpPr>
        <p:spPr>
          <a:xfrm>
            <a:off x="1500438" y="537408"/>
            <a:ext cx="1023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8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※</a:t>
            </a:r>
            <a:r>
              <a:rPr lang="ko-KR" altLang="en-US" sz="28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현재 독도에 대한 대한민국의 입법</a:t>
            </a:r>
            <a:r>
              <a:rPr lang="en-US" altLang="ko-KR" sz="28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·</a:t>
            </a:r>
            <a:r>
              <a:rPr lang="ko-KR" altLang="en-US" sz="28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행정</a:t>
            </a:r>
            <a:r>
              <a:rPr lang="en-US" altLang="ko-KR" sz="28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·</a:t>
            </a:r>
            <a:r>
              <a:rPr lang="ko-KR" altLang="en-US" sz="28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사법적 영토주권 행사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BA105D-5586-4994-A3CA-0C3457B92639}"/>
              </a:ext>
            </a:extLst>
          </p:cNvPr>
          <p:cNvSpPr txBox="1"/>
          <p:nvPr/>
        </p:nvSpPr>
        <p:spPr>
          <a:xfrm>
            <a:off x="416439" y="3421856"/>
            <a:ext cx="543739" cy="523220"/>
          </a:xfrm>
          <a:prstGeom prst="rect">
            <a:avLst/>
          </a:prstGeom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>
                <a:latin typeface="210 수필명조 020" panose="02020603020101020101" pitchFamily="18" charset="-127"/>
                <a:ea typeface="210 수필명조 020" panose="02020603020101020101" pitchFamily="18" charset="-127"/>
              </a:defRPr>
            </a:lvl1pPr>
          </a:lstStyle>
          <a:p>
            <a:r>
              <a:rPr lang="ko-KR" altLang="en-US" dirty="0">
                <a:latin typeface="DX경필명조B" panose="02020600000000000000" pitchFamily="18" charset="-127"/>
                <a:ea typeface="문체부 쓰기 정체" panose="02030609000101010101" pitchFamily="17" charset="-127"/>
              </a:rPr>
              <a:t>일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15ADE65-64F7-4C59-9E08-A93921A33C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2"/>
          <a:stretch/>
        </p:blipFill>
        <p:spPr>
          <a:xfrm>
            <a:off x="1572747" y="3810854"/>
            <a:ext cx="3315263" cy="217590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8027C62-DD75-452C-888B-27D5EEBDA6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2"/>
          <a:stretch/>
        </p:blipFill>
        <p:spPr>
          <a:xfrm>
            <a:off x="2232682" y="1285226"/>
            <a:ext cx="3535780" cy="202809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1C52462-302D-4565-BE71-1F3ADAAFF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92" y="3330993"/>
            <a:ext cx="2401331" cy="29286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724AA29-AAA9-40C2-9093-72A98CB80A3F}"/>
              </a:ext>
            </a:extLst>
          </p:cNvPr>
          <p:cNvSpPr txBox="1"/>
          <p:nvPr/>
        </p:nvSpPr>
        <p:spPr>
          <a:xfrm>
            <a:off x="7312203" y="1497165"/>
            <a:ext cx="456781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▶</a:t>
            </a:r>
            <a:r>
              <a:rPr lang="ko-KR" altLang="en-US" sz="2700" b="1" dirty="0">
                <a:latin typeface="DX경필명조B" panose="02020600000000000000" pitchFamily="18" charset="-127"/>
                <a:ea typeface="DX경필명조B" panose="02020600000000000000" pitchFamily="18" charset="-127"/>
              </a:rPr>
              <a:t>경찰이 상주하여 독도를 경비</a:t>
            </a:r>
          </a:p>
          <a:p>
            <a:pPr fontAlgn="base"/>
            <a:endParaRPr lang="en-US" altLang="ko-KR" sz="2700" b="1" dirty="0"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  <a:p>
            <a:pPr fontAlgn="base"/>
            <a:r>
              <a:rPr lang="ko-KR" altLang="en-US" sz="27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▶ </a:t>
            </a:r>
            <a:r>
              <a:rPr lang="ko-KR" altLang="en-US" sz="2700" b="1" dirty="0">
                <a:latin typeface="DX경필명조B" panose="02020600000000000000" pitchFamily="18" charset="-127"/>
                <a:ea typeface="DX경필명조B" panose="02020600000000000000" pitchFamily="18" charset="-127"/>
              </a:rPr>
              <a:t>우리 군이 독도 영해와 영공을 수호</a:t>
            </a:r>
          </a:p>
          <a:p>
            <a:pPr fontAlgn="base"/>
            <a:endParaRPr lang="en-US" altLang="ko-KR" sz="2700" b="1" dirty="0"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  <a:p>
            <a:pPr fontAlgn="base"/>
            <a:r>
              <a:rPr lang="ko-KR" altLang="en-US" sz="27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▶ </a:t>
            </a:r>
            <a:r>
              <a:rPr lang="ko-KR" altLang="en-US" sz="2700" b="1" dirty="0">
                <a:latin typeface="DX경필명조B" panose="02020600000000000000" pitchFamily="18" charset="-127"/>
                <a:ea typeface="DX경필명조B" panose="02020600000000000000" pitchFamily="18" charset="-127"/>
              </a:rPr>
              <a:t>독도 관련 각종 법령을 시행</a:t>
            </a:r>
          </a:p>
          <a:p>
            <a:pPr fontAlgn="base"/>
            <a:endParaRPr lang="en-US" altLang="ko-KR" sz="2700" b="1" dirty="0"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  <a:p>
            <a:pPr fontAlgn="base"/>
            <a:r>
              <a:rPr lang="ko-KR" altLang="en-US" sz="27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▶ </a:t>
            </a:r>
            <a:r>
              <a:rPr lang="ko-KR" altLang="en-US" sz="2700" b="1" dirty="0">
                <a:latin typeface="DX경필명조B" panose="02020600000000000000" pitchFamily="18" charset="-127"/>
                <a:ea typeface="DX경필명조B" panose="02020600000000000000" pitchFamily="18" charset="-127"/>
              </a:rPr>
              <a:t>등대 등 여러가지 시설물을 설치</a:t>
            </a:r>
            <a:r>
              <a:rPr lang="en-US" altLang="ko-KR" sz="2700" b="1" dirty="0">
                <a:latin typeface="DX경필명조B" panose="02020600000000000000" pitchFamily="18" charset="-127"/>
                <a:ea typeface="DX경필명조B" panose="02020600000000000000" pitchFamily="18" charset="-127"/>
              </a:rPr>
              <a:t>·</a:t>
            </a:r>
            <a:r>
              <a:rPr lang="ko-KR" altLang="en-US" sz="2700" b="1" dirty="0">
                <a:latin typeface="DX경필명조B" panose="02020600000000000000" pitchFamily="18" charset="-127"/>
                <a:ea typeface="DX경필명조B" panose="02020600000000000000" pitchFamily="18" charset="-127"/>
              </a:rPr>
              <a:t>운영</a:t>
            </a:r>
          </a:p>
          <a:p>
            <a:endParaRPr lang="en-US" altLang="ko-KR" sz="2700" b="1" dirty="0"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  <a:p>
            <a:r>
              <a:rPr lang="ko-KR" altLang="en-US" sz="2700" b="1" dirty="0">
                <a:solidFill>
                  <a:schemeClr val="bg2">
                    <a:lumMod val="25000"/>
                  </a:schemeClr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▶ </a:t>
            </a:r>
            <a:r>
              <a:rPr lang="ko-KR" altLang="en-US" sz="2700" b="1" dirty="0">
                <a:latin typeface="DX경필명조B" panose="02020600000000000000" pitchFamily="18" charset="-127"/>
                <a:ea typeface="DX경필명조B" panose="02020600000000000000" pitchFamily="18" charset="-127"/>
              </a:rPr>
              <a:t>우리 주민이 독도에 거주</a:t>
            </a:r>
          </a:p>
        </p:txBody>
      </p:sp>
    </p:spTree>
    <p:extLst>
      <p:ext uri="{BB962C8B-B14F-4D97-AF65-F5344CB8AC3E}">
        <p14:creationId xmlns:p14="http://schemas.microsoft.com/office/powerpoint/2010/main" val="164005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FE58A05C-6B0F-42D7-81BE-2365651F5112}"/>
              </a:ext>
            </a:extLst>
          </p:cNvPr>
          <p:cNvSpPr/>
          <p:nvPr/>
        </p:nvSpPr>
        <p:spPr>
          <a:xfrm>
            <a:off x="1388962" y="279000"/>
            <a:ext cx="10458038" cy="6300000"/>
          </a:xfrm>
          <a:prstGeom prst="rect">
            <a:avLst/>
          </a:prstGeom>
          <a:solidFill>
            <a:schemeClr val="accent4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문체부 쓰기 정체" panose="02030609000101010101" pitchFamily="17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7616E8C-5FC4-4A3E-AFE3-15942954EB18}"/>
              </a:ext>
            </a:extLst>
          </p:cNvPr>
          <p:cNvGrpSpPr/>
          <p:nvPr/>
        </p:nvGrpSpPr>
        <p:grpSpPr>
          <a:xfrm>
            <a:off x="345000" y="1340643"/>
            <a:ext cx="670595" cy="4176713"/>
            <a:chOff x="363098" y="1590006"/>
            <a:chExt cx="670595" cy="4176713"/>
          </a:xfrm>
        </p:grpSpPr>
        <p:grpSp>
          <p:nvGrpSpPr>
            <p:cNvPr id="147" name="그룹 146">
              <a:extLst>
                <a:ext uri="{FF2B5EF4-FFF2-40B4-BE49-F238E27FC236}">
                  <a16:creationId xmlns:a16="http://schemas.microsoft.com/office/drawing/2014/main" id="{659C773D-2D87-42D8-B685-54CB1FEC2A6F}"/>
                </a:ext>
              </a:extLst>
            </p:cNvPr>
            <p:cNvGrpSpPr/>
            <p:nvPr/>
          </p:nvGrpSpPr>
          <p:grpSpPr>
            <a:xfrm>
              <a:off x="363098" y="1590006"/>
              <a:ext cx="670595" cy="4176713"/>
              <a:chOff x="5772150" y="685800"/>
              <a:chExt cx="670595" cy="4176713"/>
            </a:xfrm>
          </p:grpSpPr>
          <p:sp>
            <p:nvSpPr>
              <p:cNvPr id="173" name="직사각형 172">
                <a:extLst>
                  <a:ext uri="{FF2B5EF4-FFF2-40B4-BE49-F238E27FC236}">
                    <a16:creationId xmlns:a16="http://schemas.microsoft.com/office/drawing/2014/main" id="{BCDD6E2C-120E-4341-840B-FE7CC042B916}"/>
                  </a:ext>
                </a:extLst>
              </p:cNvPr>
              <p:cNvSpPr/>
              <p:nvPr/>
            </p:nvSpPr>
            <p:spPr>
              <a:xfrm>
                <a:off x="5772150" y="695325"/>
                <a:ext cx="670595" cy="4162425"/>
              </a:xfrm>
              <a:prstGeom prst="rect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DX경필명조B" panose="02020600000000000000" pitchFamily="18" charset="-127"/>
                  <a:ea typeface="문체부 쓰기 정체" panose="02030609000101010101" pitchFamily="17" charset="-127"/>
                </a:endParaRPr>
              </a:p>
            </p:txBody>
          </p:sp>
          <p:cxnSp>
            <p:nvCxnSpPr>
              <p:cNvPr id="177" name="직선 연결선 176">
                <a:extLst>
                  <a:ext uri="{FF2B5EF4-FFF2-40B4-BE49-F238E27FC236}">
                    <a16:creationId xmlns:a16="http://schemas.microsoft.com/office/drawing/2014/main" id="{93F68EF7-7711-4AFB-A961-4E2272BCBA4B}"/>
                  </a:ext>
                </a:extLst>
              </p:cNvPr>
              <p:cNvCxnSpPr/>
              <p:nvPr/>
            </p:nvCxnSpPr>
            <p:spPr>
              <a:xfrm>
                <a:off x="5848350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8" name="직선 연결선 177">
                <a:extLst>
                  <a:ext uri="{FF2B5EF4-FFF2-40B4-BE49-F238E27FC236}">
                    <a16:creationId xmlns:a16="http://schemas.microsoft.com/office/drawing/2014/main" id="{29B43811-BED8-4C26-9AB8-223172869234}"/>
                  </a:ext>
                </a:extLst>
              </p:cNvPr>
              <p:cNvCxnSpPr/>
              <p:nvPr/>
            </p:nvCxnSpPr>
            <p:spPr>
              <a:xfrm>
                <a:off x="6372225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9" name="직선 연결선 178">
                <a:extLst>
                  <a:ext uri="{FF2B5EF4-FFF2-40B4-BE49-F238E27FC236}">
                    <a16:creationId xmlns:a16="http://schemas.microsoft.com/office/drawing/2014/main" id="{7B80D12E-5AB7-494D-B820-891960CBB1CA}"/>
                  </a:ext>
                </a:extLst>
              </p:cNvPr>
              <p:cNvCxnSpPr/>
              <p:nvPr/>
            </p:nvCxnSpPr>
            <p:spPr>
              <a:xfrm>
                <a:off x="5848350" y="12192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0" name="직선 연결선 179">
                <a:extLst>
                  <a:ext uri="{FF2B5EF4-FFF2-40B4-BE49-F238E27FC236}">
                    <a16:creationId xmlns:a16="http://schemas.microsoft.com/office/drawing/2014/main" id="{D999EB21-A89B-4048-BC61-29468000C376}"/>
                  </a:ext>
                </a:extLst>
              </p:cNvPr>
              <p:cNvCxnSpPr/>
              <p:nvPr/>
            </p:nvCxnSpPr>
            <p:spPr>
              <a:xfrm>
                <a:off x="5840412" y="17430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1" name="직선 연결선 180">
                <a:extLst>
                  <a:ext uri="{FF2B5EF4-FFF2-40B4-BE49-F238E27FC236}">
                    <a16:creationId xmlns:a16="http://schemas.microsoft.com/office/drawing/2014/main" id="{D0ADD5F8-061B-46F4-9423-57905C7FD983}"/>
                  </a:ext>
                </a:extLst>
              </p:cNvPr>
              <p:cNvCxnSpPr/>
              <p:nvPr/>
            </p:nvCxnSpPr>
            <p:spPr>
              <a:xfrm>
                <a:off x="5840412" y="226695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2" name="직선 연결선 181">
                <a:extLst>
                  <a:ext uri="{FF2B5EF4-FFF2-40B4-BE49-F238E27FC236}">
                    <a16:creationId xmlns:a16="http://schemas.microsoft.com/office/drawing/2014/main" id="{5F4CFB8B-B4FF-4784-A995-F7EE416D0F62}"/>
                  </a:ext>
                </a:extLst>
              </p:cNvPr>
              <p:cNvCxnSpPr/>
              <p:nvPr/>
            </p:nvCxnSpPr>
            <p:spPr>
              <a:xfrm>
                <a:off x="5840412" y="2776538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3" name="직선 연결선 182">
                <a:extLst>
                  <a:ext uri="{FF2B5EF4-FFF2-40B4-BE49-F238E27FC236}">
                    <a16:creationId xmlns:a16="http://schemas.microsoft.com/office/drawing/2014/main" id="{821F1F8C-E9E9-4EE7-AC9F-62F1E28706EC}"/>
                  </a:ext>
                </a:extLst>
              </p:cNvPr>
              <p:cNvCxnSpPr/>
              <p:nvPr/>
            </p:nvCxnSpPr>
            <p:spPr>
              <a:xfrm>
                <a:off x="5840412" y="3290887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4" name="직선 연결선 183">
                <a:extLst>
                  <a:ext uri="{FF2B5EF4-FFF2-40B4-BE49-F238E27FC236}">
                    <a16:creationId xmlns:a16="http://schemas.microsoft.com/office/drawing/2014/main" id="{62EC7FAD-179E-458A-BFA9-8A8437FA61CB}"/>
                  </a:ext>
                </a:extLst>
              </p:cNvPr>
              <p:cNvCxnSpPr/>
              <p:nvPr/>
            </p:nvCxnSpPr>
            <p:spPr>
              <a:xfrm>
                <a:off x="5848350" y="38100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5" name="직선 연결선 184">
                <a:extLst>
                  <a:ext uri="{FF2B5EF4-FFF2-40B4-BE49-F238E27FC236}">
                    <a16:creationId xmlns:a16="http://schemas.microsoft.com/office/drawing/2014/main" id="{9959609F-72EE-4C6F-9FED-78C39E3F0192}"/>
                  </a:ext>
                </a:extLst>
              </p:cNvPr>
              <p:cNvCxnSpPr/>
              <p:nvPr/>
            </p:nvCxnSpPr>
            <p:spPr>
              <a:xfrm>
                <a:off x="5834062" y="43338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86" name="그룹 185">
              <a:extLst>
                <a:ext uri="{FF2B5EF4-FFF2-40B4-BE49-F238E27FC236}">
                  <a16:creationId xmlns:a16="http://schemas.microsoft.com/office/drawing/2014/main" id="{267A8A44-161D-4D70-9F6B-033B87B21A2A}"/>
                </a:ext>
              </a:extLst>
            </p:cNvPr>
            <p:cNvGrpSpPr/>
            <p:nvPr/>
          </p:nvGrpSpPr>
          <p:grpSpPr>
            <a:xfrm>
              <a:off x="443017" y="2639400"/>
              <a:ext cx="548059" cy="2049899"/>
              <a:chOff x="4447369" y="1875161"/>
              <a:chExt cx="548059" cy="2049899"/>
            </a:xfrm>
          </p:grpSpPr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26AF90-6515-48FA-96E0-7726F254D894}"/>
                  </a:ext>
                </a:extLst>
              </p:cNvPr>
              <p:cNvSpPr txBox="1"/>
              <p:nvPr/>
            </p:nvSpPr>
            <p:spPr>
              <a:xfrm>
                <a:off x="4450603" y="239706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문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CDC50F6B-1E5A-4B85-BBC1-0C79582748D5}"/>
                  </a:ext>
                </a:extLst>
              </p:cNvPr>
              <p:cNvSpPr txBox="1"/>
              <p:nvPr/>
            </p:nvSpPr>
            <p:spPr>
              <a:xfrm>
                <a:off x="4447369" y="1875161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일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5420FF85-1636-47BB-84FC-1B032A2D40D6}"/>
                  </a:ext>
                </a:extLst>
              </p:cNvPr>
              <p:cNvSpPr txBox="1"/>
              <p:nvPr/>
            </p:nvSpPr>
            <p:spPr>
              <a:xfrm>
                <a:off x="4451689" y="340184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답</a:t>
                </a:r>
              </a:p>
            </p:txBody>
          </p:sp>
        </p:grp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8E6CAD0C-8C3D-4212-A5A9-79D507F8090F}"/>
                </a:ext>
              </a:extLst>
            </p:cNvPr>
            <p:cNvSpPr txBox="1"/>
            <p:nvPr/>
          </p:nvSpPr>
          <p:spPr>
            <a:xfrm>
              <a:off x="433037" y="2113576"/>
              <a:ext cx="184731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endParaRPr lang="ko-KR" altLang="en-US" sz="2800" dirty="0">
                <a:latin typeface="DX경필명조B" panose="02020600000000000000" pitchFamily="18" charset="-127"/>
                <a:ea typeface="문체부 쓰기 정체" panose="02030609000101010101" pitchFamily="17" charset="-127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4BA105D-5586-4994-A3CA-0C3457B92639}"/>
              </a:ext>
            </a:extLst>
          </p:cNvPr>
          <p:cNvSpPr txBox="1"/>
          <p:nvPr/>
        </p:nvSpPr>
        <p:spPr>
          <a:xfrm>
            <a:off x="416439" y="3421856"/>
            <a:ext cx="543739" cy="523220"/>
          </a:xfrm>
          <a:prstGeom prst="rect">
            <a:avLst/>
          </a:prstGeom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>
                <a:latin typeface="210 수필명조 020" panose="02020603020101020101" pitchFamily="18" charset="-127"/>
                <a:ea typeface="210 수필명조 020" panose="02020603020101020101" pitchFamily="18" charset="-127"/>
              </a:defRPr>
            </a:lvl1pPr>
          </a:lstStyle>
          <a:p>
            <a:r>
              <a:rPr lang="ko-KR" altLang="en-US" dirty="0">
                <a:latin typeface="DX경필명조B" panose="02020600000000000000" pitchFamily="18" charset="-127"/>
                <a:ea typeface="문체부 쓰기 정체" panose="02030609000101010101" pitchFamily="17" charset="-127"/>
              </a:rPr>
              <a:t>일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60179CF-E221-4D77-BA88-E0592DAF4E31}"/>
              </a:ext>
            </a:extLst>
          </p:cNvPr>
          <p:cNvGrpSpPr/>
          <p:nvPr/>
        </p:nvGrpSpPr>
        <p:grpSpPr>
          <a:xfrm>
            <a:off x="1536867" y="489689"/>
            <a:ext cx="10268106" cy="861774"/>
            <a:chOff x="1467418" y="316066"/>
            <a:chExt cx="10268106" cy="861774"/>
          </a:xfrm>
        </p:grpSpPr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3D85A9CB-6C0C-4932-8430-DBE25A1F5514}"/>
                </a:ext>
              </a:extLst>
            </p:cNvPr>
            <p:cNvCxnSpPr>
              <a:cxnSpLocks/>
            </p:cNvCxnSpPr>
            <p:nvPr/>
          </p:nvCxnSpPr>
          <p:spPr>
            <a:xfrm>
              <a:off x="1467418" y="732537"/>
              <a:ext cx="10116000" cy="14416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FA427BD-500F-422B-B5D3-3108D09C679D}"/>
                </a:ext>
              </a:extLst>
            </p:cNvPr>
            <p:cNvSpPr txBox="1"/>
            <p:nvPr/>
          </p:nvSpPr>
          <p:spPr>
            <a:xfrm>
              <a:off x="1500438" y="316066"/>
              <a:ext cx="1023508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500" dirty="0">
                  <a:latin typeface="DX별과그대B" panose="02020600000000000000" pitchFamily="18" charset="-127"/>
                  <a:ea typeface="DX별과그대B" panose="02020600000000000000" pitchFamily="18" charset="-127"/>
                </a:rPr>
                <a:t>※1954</a:t>
              </a:r>
              <a:r>
                <a:rPr lang="ko-KR" altLang="en-US" sz="2500" dirty="0">
                  <a:latin typeface="DX별과그대B" panose="02020600000000000000" pitchFamily="18" charset="-127"/>
                  <a:ea typeface="DX별과그대B" panose="02020600000000000000" pitchFamily="18" charset="-127"/>
                </a:rPr>
                <a:t>년 독도 문제를 국제사법재판소</a:t>
              </a:r>
              <a:r>
                <a:rPr lang="en-US" altLang="ko-KR" sz="2500" dirty="0">
                  <a:latin typeface="DX별과그대B" panose="02020600000000000000" pitchFamily="18" charset="-127"/>
                  <a:ea typeface="DX별과그대B" panose="02020600000000000000" pitchFamily="18" charset="-127"/>
                </a:rPr>
                <a:t>(ICJ)</a:t>
              </a:r>
              <a:r>
                <a:rPr lang="ko-KR" altLang="en-US" sz="2500" dirty="0">
                  <a:latin typeface="DX별과그대B" panose="02020600000000000000" pitchFamily="18" charset="-127"/>
                  <a:ea typeface="DX별과그대B" panose="02020600000000000000" pitchFamily="18" charset="-127"/>
                </a:rPr>
                <a:t>에 회부하자는 일본 정부의 주장에 우리 정부의 입장</a:t>
              </a:r>
            </a:p>
          </p:txBody>
        </p: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E63878A8-3B2C-4977-B38D-0DCA2320146C}"/>
                </a:ext>
              </a:extLst>
            </p:cNvPr>
            <p:cNvCxnSpPr>
              <a:cxnSpLocks/>
            </p:cNvCxnSpPr>
            <p:nvPr/>
          </p:nvCxnSpPr>
          <p:spPr>
            <a:xfrm>
              <a:off x="1500438" y="1105549"/>
              <a:ext cx="3240000" cy="14416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179E2D3D-E4A5-43A4-9A06-5A4288B41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t="4738" r="8053" b="7382"/>
          <a:stretch/>
        </p:blipFill>
        <p:spPr>
          <a:xfrm>
            <a:off x="1936419" y="1637818"/>
            <a:ext cx="9445007" cy="4494086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A900BD7F-D78E-4C7A-A41B-228A4AD13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14516" y="5501115"/>
            <a:ext cx="876529" cy="89948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E34DF91B-FDF9-4569-A724-CB10B4BD6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88995" y="1384170"/>
            <a:ext cx="876529" cy="899485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47B340A3-F387-4957-9247-E748DAED0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799" y="1395648"/>
            <a:ext cx="876529" cy="899485"/>
          </a:xfrm>
          <a:prstGeom prst="rect">
            <a:avLst/>
          </a:prstGeom>
          <a:effectLst/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E508CC85-74B2-40A8-85A7-E2365AEA5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17" y="5474589"/>
            <a:ext cx="876529" cy="89948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12086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FE58A05C-6B0F-42D7-81BE-2365651F5112}"/>
              </a:ext>
            </a:extLst>
          </p:cNvPr>
          <p:cNvSpPr/>
          <p:nvPr/>
        </p:nvSpPr>
        <p:spPr>
          <a:xfrm>
            <a:off x="1388962" y="279000"/>
            <a:ext cx="10458038" cy="6300000"/>
          </a:xfrm>
          <a:prstGeom prst="rect">
            <a:avLst/>
          </a:prstGeom>
          <a:solidFill>
            <a:schemeClr val="accent4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문체부 쓰기 정체" panose="02030609000101010101" pitchFamily="17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7616E8C-5FC4-4A3E-AFE3-15942954EB18}"/>
              </a:ext>
            </a:extLst>
          </p:cNvPr>
          <p:cNvGrpSpPr/>
          <p:nvPr/>
        </p:nvGrpSpPr>
        <p:grpSpPr>
          <a:xfrm>
            <a:off x="345000" y="1340643"/>
            <a:ext cx="670595" cy="4176713"/>
            <a:chOff x="363098" y="1590006"/>
            <a:chExt cx="670595" cy="4176713"/>
          </a:xfrm>
        </p:grpSpPr>
        <p:grpSp>
          <p:nvGrpSpPr>
            <p:cNvPr id="147" name="그룹 146">
              <a:extLst>
                <a:ext uri="{FF2B5EF4-FFF2-40B4-BE49-F238E27FC236}">
                  <a16:creationId xmlns:a16="http://schemas.microsoft.com/office/drawing/2014/main" id="{659C773D-2D87-42D8-B685-54CB1FEC2A6F}"/>
                </a:ext>
              </a:extLst>
            </p:cNvPr>
            <p:cNvGrpSpPr/>
            <p:nvPr/>
          </p:nvGrpSpPr>
          <p:grpSpPr>
            <a:xfrm>
              <a:off x="363098" y="1590006"/>
              <a:ext cx="670595" cy="4176713"/>
              <a:chOff x="5772150" y="685800"/>
              <a:chExt cx="670595" cy="4176713"/>
            </a:xfrm>
          </p:grpSpPr>
          <p:sp>
            <p:nvSpPr>
              <p:cNvPr id="173" name="직사각형 172">
                <a:extLst>
                  <a:ext uri="{FF2B5EF4-FFF2-40B4-BE49-F238E27FC236}">
                    <a16:creationId xmlns:a16="http://schemas.microsoft.com/office/drawing/2014/main" id="{BCDD6E2C-120E-4341-840B-FE7CC042B916}"/>
                  </a:ext>
                </a:extLst>
              </p:cNvPr>
              <p:cNvSpPr/>
              <p:nvPr/>
            </p:nvSpPr>
            <p:spPr>
              <a:xfrm>
                <a:off x="5772150" y="695325"/>
                <a:ext cx="670595" cy="4162425"/>
              </a:xfrm>
              <a:prstGeom prst="rect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DX경필명조B" panose="02020600000000000000" pitchFamily="18" charset="-127"/>
                  <a:ea typeface="문체부 쓰기 정체" panose="02030609000101010101" pitchFamily="17" charset="-127"/>
                </a:endParaRPr>
              </a:p>
            </p:txBody>
          </p:sp>
          <p:cxnSp>
            <p:nvCxnSpPr>
              <p:cNvPr id="177" name="직선 연결선 176">
                <a:extLst>
                  <a:ext uri="{FF2B5EF4-FFF2-40B4-BE49-F238E27FC236}">
                    <a16:creationId xmlns:a16="http://schemas.microsoft.com/office/drawing/2014/main" id="{93F68EF7-7711-4AFB-A961-4E2272BCBA4B}"/>
                  </a:ext>
                </a:extLst>
              </p:cNvPr>
              <p:cNvCxnSpPr/>
              <p:nvPr/>
            </p:nvCxnSpPr>
            <p:spPr>
              <a:xfrm>
                <a:off x="5848350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8" name="직선 연결선 177">
                <a:extLst>
                  <a:ext uri="{FF2B5EF4-FFF2-40B4-BE49-F238E27FC236}">
                    <a16:creationId xmlns:a16="http://schemas.microsoft.com/office/drawing/2014/main" id="{29B43811-BED8-4C26-9AB8-223172869234}"/>
                  </a:ext>
                </a:extLst>
              </p:cNvPr>
              <p:cNvCxnSpPr/>
              <p:nvPr/>
            </p:nvCxnSpPr>
            <p:spPr>
              <a:xfrm>
                <a:off x="6372225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9" name="직선 연결선 178">
                <a:extLst>
                  <a:ext uri="{FF2B5EF4-FFF2-40B4-BE49-F238E27FC236}">
                    <a16:creationId xmlns:a16="http://schemas.microsoft.com/office/drawing/2014/main" id="{7B80D12E-5AB7-494D-B820-891960CBB1CA}"/>
                  </a:ext>
                </a:extLst>
              </p:cNvPr>
              <p:cNvCxnSpPr/>
              <p:nvPr/>
            </p:nvCxnSpPr>
            <p:spPr>
              <a:xfrm>
                <a:off x="5848350" y="12192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0" name="직선 연결선 179">
                <a:extLst>
                  <a:ext uri="{FF2B5EF4-FFF2-40B4-BE49-F238E27FC236}">
                    <a16:creationId xmlns:a16="http://schemas.microsoft.com/office/drawing/2014/main" id="{D999EB21-A89B-4048-BC61-29468000C376}"/>
                  </a:ext>
                </a:extLst>
              </p:cNvPr>
              <p:cNvCxnSpPr/>
              <p:nvPr/>
            </p:nvCxnSpPr>
            <p:spPr>
              <a:xfrm>
                <a:off x="5840412" y="17430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1" name="직선 연결선 180">
                <a:extLst>
                  <a:ext uri="{FF2B5EF4-FFF2-40B4-BE49-F238E27FC236}">
                    <a16:creationId xmlns:a16="http://schemas.microsoft.com/office/drawing/2014/main" id="{D0ADD5F8-061B-46F4-9423-57905C7FD983}"/>
                  </a:ext>
                </a:extLst>
              </p:cNvPr>
              <p:cNvCxnSpPr/>
              <p:nvPr/>
            </p:nvCxnSpPr>
            <p:spPr>
              <a:xfrm>
                <a:off x="5840412" y="226695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2" name="직선 연결선 181">
                <a:extLst>
                  <a:ext uri="{FF2B5EF4-FFF2-40B4-BE49-F238E27FC236}">
                    <a16:creationId xmlns:a16="http://schemas.microsoft.com/office/drawing/2014/main" id="{5F4CFB8B-B4FF-4784-A995-F7EE416D0F62}"/>
                  </a:ext>
                </a:extLst>
              </p:cNvPr>
              <p:cNvCxnSpPr/>
              <p:nvPr/>
            </p:nvCxnSpPr>
            <p:spPr>
              <a:xfrm>
                <a:off x="5840412" y="2776538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3" name="직선 연결선 182">
                <a:extLst>
                  <a:ext uri="{FF2B5EF4-FFF2-40B4-BE49-F238E27FC236}">
                    <a16:creationId xmlns:a16="http://schemas.microsoft.com/office/drawing/2014/main" id="{821F1F8C-E9E9-4EE7-AC9F-62F1E28706EC}"/>
                  </a:ext>
                </a:extLst>
              </p:cNvPr>
              <p:cNvCxnSpPr/>
              <p:nvPr/>
            </p:nvCxnSpPr>
            <p:spPr>
              <a:xfrm>
                <a:off x="5840412" y="3290887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4" name="직선 연결선 183">
                <a:extLst>
                  <a:ext uri="{FF2B5EF4-FFF2-40B4-BE49-F238E27FC236}">
                    <a16:creationId xmlns:a16="http://schemas.microsoft.com/office/drawing/2014/main" id="{62EC7FAD-179E-458A-BFA9-8A8437FA61CB}"/>
                  </a:ext>
                </a:extLst>
              </p:cNvPr>
              <p:cNvCxnSpPr/>
              <p:nvPr/>
            </p:nvCxnSpPr>
            <p:spPr>
              <a:xfrm>
                <a:off x="5848350" y="38100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5" name="직선 연결선 184">
                <a:extLst>
                  <a:ext uri="{FF2B5EF4-FFF2-40B4-BE49-F238E27FC236}">
                    <a16:creationId xmlns:a16="http://schemas.microsoft.com/office/drawing/2014/main" id="{9959609F-72EE-4C6F-9FED-78C39E3F0192}"/>
                  </a:ext>
                </a:extLst>
              </p:cNvPr>
              <p:cNvCxnSpPr/>
              <p:nvPr/>
            </p:nvCxnSpPr>
            <p:spPr>
              <a:xfrm>
                <a:off x="5834062" y="43338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86" name="그룹 185">
              <a:extLst>
                <a:ext uri="{FF2B5EF4-FFF2-40B4-BE49-F238E27FC236}">
                  <a16:creationId xmlns:a16="http://schemas.microsoft.com/office/drawing/2014/main" id="{267A8A44-161D-4D70-9F6B-033B87B21A2A}"/>
                </a:ext>
              </a:extLst>
            </p:cNvPr>
            <p:cNvGrpSpPr/>
            <p:nvPr/>
          </p:nvGrpSpPr>
          <p:grpSpPr>
            <a:xfrm>
              <a:off x="443017" y="2639400"/>
              <a:ext cx="548059" cy="2049899"/>
              <a:chOff x="4447369" y="1875161"/>
              <a:chExt cx="548059" cy="2049899"/>
            </a:xfrm>
          </p:grpSpPr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26AF90-6515-48FA-96E0-7726F254D894}"/>
                  </a:ext>
                </a:extLst>
              </p:cNvPr>
              <p:cNvSpPr txBox="1"/>
              <p:nvPr/>
            </p:nvSpPr>
            <p:spPr>
              <a:xfrm>
                <a:off x="4450603" y="239706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문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CDC50F6B-1E5A-4B85-BBC1-0C79582748D5}"/>
                  </a:ext>
                </a:extLst>
              </p:cNvPr>
              <p:cNvSpPr txBox="1"/>
              <p:nvPr/>
            </p:nvSpPr>
            <p:spPr>
              <a:xfrm>
                <a:off x="4447369" y="1875161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일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5420FF85-1636-47BB-84FC-1B032A2D40D6}"/>
                  </a:ext>
                </a:extLst>
              </p:cNvPr>
              <p:cNvSpPr txBox="1"/>
              <p:nvPr/>
            </p:nvSpPr>
            <p:spPr>
              <a:xfrm>
                <a:off x="4451689" y="340184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답</a:t>
                </a:r>
              </a:p>
            </p:txBody>
          </p:sp>
        </p:grp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8E6CAD0C-8C3D-4212-A5A9-79D507F8090F}"/>
                </a:ext>
              </a:extLst>
            </p:cNvPr>
            <p:cNvSpPr txBox="1"/>
            <p:nvPr/>
          </p:nvSpPr>
          <p:spPr>
            <a:xfrm>
              <a:off x="433037" y="2113576"/>
              <a:ext cx="184731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endParaRPr lang="ko-KR" altLang="en-US" sz="2800" dirty="0">
                <a:latin typeface="DX경필명조B" panose="02020600000000000000" pitchFamily="18" charset="-127"/>
                <a:ea typeface="문체부 쓰기 정체" panose="02030609000101010101" pitchFamily="17" charset="-127"/>
              </a:endParaRPr>
            </a:p>
          </p:txBody>
        </p:sp>
      </p:grp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3D85A9CB-6C0C-4932-8430-DBE25A1F5514}"/>
              </a:ext>
            </a:extLst>
          </p:cNvPr>
          <p:cNvCxnSpPr>
            <a:cxnSpLocks/>
          </p:cNvCxnSpPr>
          <p:nvPr/>
        </p:nvCxnSpPr>
        <p:spPr>
          <a:xfrm>
            <a:off x="5317137" y="1063729"/>
            <a:ext cx="2628000" cy="1441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FA427BD-500F-422B-B5D3-3108D09C679D}"/>
              </a:ext>
            </a:extLst>
          </p:cNvPr>
          <p:cNvSpPr txBox="1"/>
          <p:nvPr/>
        </p:nvSpPr>
        <p:spPr>
          <a:xfrm>
            <a:off x="5331055" y="574314"/>
            <a:ext cx="257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800">
                <a:latin typeface="DX별과그대B" panose="02020600000000000000" pitchFamily="18" charset="-127"/>
                <a:ea typeface="DX별과그대B" panose="02020600000000000000" pitchFamily="18" charset="-127"/>
              </a:rPr>
              <a:t>※</a:t>
            </a:r>
            <a:r>
              <a:rPr lang="ko-KR" altLang="en-US" sz="28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입도신고절차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BA105D-5586-4994-A3CA-0C3457B92639}"/>
              </a:ext>
            </a:extLst>
          </p:cNvPr>
          <p:cNvSpPr txBox="1"/>
          <p:nvPr/>
        </p:nvSpPr>
        <p:spPr>
          <a:xfrm>
            <a:off x="416439" y="3421856"/>
            <a:ext cx="543739" cy="523220"/>
          </a:xfrm>
          <a:prstGeom prst="rect">
            <a:avLst/>
          </a:prstGeom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>
                <a:latin typeface="210 수필명조 020" panose="02020603020101020101" pitchFamily="18" charset="-127"/>
                <a:ea typeface="210 수필명조 020" panose="02020603020101020101" pitchFamily="18" charset="-127"/>
              </a:defRPr>
            </a:lvl1pPr>
          </a:lstStyle>
          <a:p>
            <a:r>
              <a:rPr lang="ko-KR" altLang="en-US" dirty="0">
                <a:latin typeface="DX경필명조B" panose="02020600000000000000" pitchFamily="18" charset="-127"/>
                <a:ea typeface="문체부 쓰기 정체" panose="02030609000101010101" pitchFamily="17" charset="-127"/>
              </a:rPr>
              <a:t>일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77993A1-8BF2-44F9-B748-5385B810B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71" y="1426960"/>
            <a:ext cx="10054731" cy="2518116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AF4BCF12-6353-4F53-B29D-4EF447CB6E2E}"/>
              </a:ext>
            </a:extLst>
          </p:cNvPr>
          <p:cNvGrpSpPr/>
          <p:nvPr/>
        </p:nvGrpSpPr>
        <p:grpSpPr>
          <a:xfrm>
            <a:off x="1651750" y="4873971"/>
            <a:ext cx="10006752" cy="1246495"/>
            <a:chOff x="1840248" y="4834216"/>
            <a:chExt cx="10006752" cy="124649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24AA29-AAA9-40C2-9093-72A98CB80A3F}"/>
                </a:ext>
              </a:extLst>
            </p:cNvPr>
            <p:cNvSpPr txBox="1"/>
            <p:nvPr/>
          </p:nvSpPr>
          <p:spPr>
            <a:xfrm>
              <a:off x="2525521" y="4834216"/>
              <a:ext cx="932147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 sz="2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입도신고절차</a:t>
              </a:r>
              <a:r>
                <a:rPr lang="en-US" altLang="ko-KR" sz="2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, </a:t>
              </a:r>
              <a:r>
                <a:rPr lang="ko-KR" altLang="en-US" sz="2500" dirty="0" err="1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입도시</a:t>
              </a:r>
              <a:r>
                <a:rPr lang="ko-KR" altLang="en-US" sz="2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 제출서류 등 참고</a:t>
              </a:r>
            </a:p>
            <a:p>
              <a:pPr fontAlgn="base"/>
              <a:r>
                <a:rPr lang="en-US" altLang="ko-KR" sz="2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- </a:t>
              </a:r>
              <a:r>
                <a:rPr lang="en-US" altLang="ko-KR" sz="2500" u="sng" dirty="0">
                  <a:latin typeface="DX경필명조B" panose="02020600000000000000" pitchFamily="18" charset="-127"/>
                  <a:ea typeface="DX경필명조B" panose="02020600000000000000" pitchFamily="18" charset="-127"/>
                  <a:hlinkClick r:id="rId4"/>
                </a:rPr>
                <a:t>http://www.ulleung.go.kr/ko/page.htm?mnu_uid=1649</a:t>
              </a:r>
              <a:endParaRPr lang="ko-KR" altLang="en-US" sz="2500" dirty="0"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  <a:p>
              <a:pPr fontAlgn="base"/>
              <a:r>
                <a:rPr lang="en-US" altLang="ko-KR" sz="2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-</a:t>
              </a:r>
              <a:r>
                <a:rPr lang="ko-KR" altLang="en-US" sz="2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  울릉군 독도관리사무소 ☎ </a:t>
              </a:r>
              <a:r>
                <a:rPr lang="en-US" altLang="ko-KR" sz="2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054)790-6646 Fax : 054)791-6649</a:t>
              </a:r>
              <a:endParaRPr lang="ko-KR" altLang="en-US" sz="2500" dirty="0"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  <p:sp>
          <p:nvSpPr>
            <p:cNvPr id="31" name="화살표: 오른쪽 30">
              <a:extLst>
                <a:ext uri="{FF2B5EF4-FFF2-40B4-BE49-F238E27FC236}">
                  <a16:creationId xmlns:a16="http://schemas.microsoft.com/office/drawing/2014/main" id="{E9C9C086-D1DD-4219-A9D5-0B281FA7B06A}"/>
                </a:ext>
              </a:extLst>
            </p:cNvPr>
            <p:cNvSpPr/>
            <p:nvPr/>
          </p:nvSpPr>
          <p:spPr>
            <a:xfrm>
              <a:off x="1840248" y="4988718"/>
              <a:ext cx="623811" cy="517064"/>
            </a:xfrm>
            <a:prstGeom prst="rightArrow">
              <a:avLst/>
            </a:prstGeom>
            <a:solidFill>
              <a:srgbClr val="E2688C"/>
            </a:solidFill>
            <a:ln>
              <a:solidFill>
                <a:srgbClr val="E268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83578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직사각형 96">
            <a:extLst>
              <a:ext uri="{FF2B5EF4-FFF2-40B4-BE49-F238E27FC236}">
                <a16:creationId xmlns:a16="http://schemas.microsoft.com/office/drawing/2014/main" id="{36D76BF5-8251-4BD9-A300-7E6DC45D93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261C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55B7E-22FB-49F9-A2D4-4CE8874AED7A}"/>
              </a:ext>
            </a:extLst>
          </p:cNvPr>
          <p:cNvSpPr txBox="1"/>
          <p:nvPr/>
        </p:nvSpPr>
        <p:spPr>
          <a:xfrm>
            <a:off x="5757446" y="2068371"/>
            <a:ext cx="677108" cy="27212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ko-KR" altLang="en-US" sz="3200" spc="600" dirty="0">
                <a:solidFill>
                  <a:schemeClr val="bg1"/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감사합니다</a:t>
            </a:r>
            <a:r>
              <a:rPr lang="en-US" altLang="ko-KR" sz="3200" spc="600" dirty="0">
                <a:solidFill>
                  <a:schemeClr val="bg1"/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.</a:t>
            </a:r>
            <a:endParaRPr lang="ko-KR" altLang="en-US" sz="3200" spc="600" dirty="0">
              <a:solidFill>
                <a:schemeClr val="bg1"/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789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05362433-3761-4F04-9A8D-68C631E465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29EEE3C9-5372-4D9A-92BF-CC8095E63E51}"/>
              </a:ext>
            </a:extLst>
          </p:cNvPr>
          <p:cNvSpPr/>
          <p:nvPr/>
        </p:nvSpPr>
        <p:spPr>
          <a:xfrm>
            <a:off x="1495" y="0"/>
            <a:ext cx="12192000" cy="6858000"/>
          </a:xfrm>
          <a:prstGeom prst="rect">
            <a:avLst/>
          </a:prstGeom>
          <a:solidFill>
            <a:srgbClr val="32261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a typeface="문체부 쓰기 정체" panose="02030609000101010101" pitchFamily="17" charset="-127"/>
            </a:endParaRPr>
          </a:p>
        </p:txBody>
      </p:sp>
      <p:cxnSp>
        <p:nvCxnSpPr>
          <p:cNvPr id="178" name="직선 연결선 177">
            <a:extLst>
              <a:ext uri="{FF2B5EF4-FFF2-40B4-BE49-F238E27FC236}">
                <a16:creationId xmlns:a16="http://schemas.microsoft.com/office/drawing/2014/main" id="{86F466A7-E393-4505-9926-50B5A03B8FF2}"/>
              </a:ext>
            </a:extLst>
          </p:cNvPr>
          <p:cNvCxnSpPr>
            <a:cxnSpLocks/>
          </p:cNvCxnSpPr>
          <p:nvPr/>
        </p:nvCxnSpPr>
        <p:spPr>
          <a:xfrm flipH="1">
            <a:off x="6435524" y="5315459"/>
            <a:ext cx="48382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72D1B7DE-B3EF-489F-B7CD-09717743D032}"/>
              </a:ext>
            </a:extLst>
          </p:cNvPr>
          <p:cNvSpPr txBox="1"/>
          <p:nvPr/>
        </p:nvSpPr>
        <p:spPr>
          <a:xfrm>
            <a:off x="10004514" y="2866058"/>
            <a:ext cx="172835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99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endParaRPr lang="ko-KR" altLang="en-US" sz="19900" spc="-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C4BBA966-E32A-4BCD-9AFF-B3ACBBBC2B1D}"/>
              </a:ext>
            </a:extLst>
          </p:cNvPr>
          <p:cNvSpPr txBox="1"/>
          <p:nvPr/>
        </p:nvSpPr>
        <p:spPr>
          <a:xfrm>
            <a:off x="8231576" y="4540917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독도에 대하여</a:t>
            </a:r>
          </a:p>
        </p:txBody>
      </p:sp>
    </p:spTree>
    <p:extLst>
      <p:ext uri="{BB962C8B-B14F-4D97-AF65-F5344CB8AC3E}">
        <p14:creationId xmlns:p14="http://schemas.microsoft.com/office/powerpoint/2010/main" val="713741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FE58A05C-6B0F-42D7-81BE-2365651F5112}"/>
              </a:ext>
            </a:extLst>
          </p:cNvPr>
          <p:cNvSpPr/>
          <p:nvPr/>
        </p:nvSpPr>
        <p:spPr>
          <a:xfrm>
            <a:off x="1388962" y="279000"/>
            <a:ext cx="10458038" cy="6300000"/>
          </a:xfrm>
          <a:prstGeom prst="rect">
            <a:avLst/>
          </a:prstGeom>
          <a:solidFill>
            <a:schemeClr val="accent4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문체부 쓰기 정체" panose="02030609000101010101" pitchFamily="17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CAE517D-CDDB-40DF-89AF-D4CC8B02C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11" y="325640"/>
            <a:ext cx="5658029" cy="6168823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60614598-182A-4986-9999-43F4815E5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737" y="5849928"/>
            <a:ext cx="876529" cy="899485"/>
          </a:xfrm>
          <a:prstGeom prst="rect">
            <a:avLst/>
          </a:prstGeom>
          <a:effectLst/>
        </p:spPr>
      </p:pic>
      <p:pic>
        <p:nvPicPr>
          <p:cNvPr id="115" name="그림 114">
            <a:extLst>
              <a:ext uri="{FF2B5EF4-FFF2-40B4-BE49-F238E27FC236}">
                <a16:creationId xmlns:a16="http://schemas.microsoft.com/office/drawing/2014/main" id="{7E7F4EF7-1ED4-4BAF-9B32-EAE6CC59E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776" y="94081"/>
            <a:ext cx="876529" cy="899485"/>
          </a:xfrm>
          <a:prstGeom prst="rect">
            <a:avLst/>
          </a:prstGeom>
        </p:spPr>
      </p:pic>
      <p:pic>
        <p:nvPicPr>
          <p:cNvPr id="116" name="그림 115">
            <a:extLst>
              <a:ext uri="{FF2B5EF4-FFF2-40B4-BE49-F238E27FC236}">
                <a16:creationId xmlns:a16="http://schemas.microsoft.com/office/drawing/2014/main" id="{F8CE3D73-232F-45B1-B8B8-64A7FD2B2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4609" y="25352"/>
            <a:ext cx="876529" cy="899485"/>
          </a:xfrm>
          <a:prstGeom prst="rect">
            <a:avLst/>
          </a:prstGeom>
        </p:spPr>
      </p:pic>
      <p:pic>
        <p:nvPicPr>
          <p:cNvPr id="197" name="그림 196">
            <a:extLst>
              <a:ext uri="{FF2B5EF4-FFF2-40B4-BE49-F238E27FC236}">
                <a16:creationId xmlns:a16="http://schemas.microsoft.com/office/drawing/2014/main" id="{C0533C00-F704-4D01-9AFA-907BC1894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9767">
            <a:off x="11211776" y="5850491"/>
            <a:ext cx="876529" cy="899485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17616E8C-5FC4-4A3E-AFE3-15942954EB18}"/>
              </a:ext>
            </a:extLst>
          </p:cNvPr>
          <p:cNvGrpSpPr/>
          <p:nvPr/>
        </p:nvGrpSpPr>
        <p:grpSpPr>
          <a:xfrm>
            <a:off x="345000" y="1340643"/>
            <a:ext cx="670595" cy="4176713"/>
            <a:chOff x="363098" y="1590006"/>
            <a:chExt cx="670595" cy="4176713"/>
          </a:xfrm>
        </p:grpSpPr>
        <p:grpSp>
          <p:nvGrpSpPr>
            <p:cNvPr id="147" name="그룹 146">
              <a:extLst>
                <a:ext uri="{FF2B5EF4-FFF2-40B4-BE49-F238E27FC236}">
                  <a16:creationId xmlns:a16="http://schemas.microsoft.com/office/drawing/2014/main" id="{659C773D-2D87-42D8-B685-54CB1FEC2A6F}"/>
                </a:ext>
              </a:extLst>
            </p:cNvPr>
            <p:cNvGrpSpPr/>
            <p:nvPr/>
          </p:nvGrpSpPr>
          <p:grpSpPr>
            <a:xfrm>
              <a:off x="363098" y="1590006"/>
              <a:ext cx="670595" cy="4176713"/>
              <a:chOff x="5772150" y="685800"/>
              <a:chExt cx="670595" cy="4176713"/>
            </a:xfrm>
          </p:grpSpPr>
          <p:sp>
            <p:nvSpPr>
              <p:cNvPr id="173" name="직사각형 172">
                <a:extLst>
                  <a:ext uri="{FF2B5EF4-FFF2-40B4-BE49-F238E27FC236}">
                    <a16:creationId xmlns:a16="http://schemas.microsoft.com/office/drawing/2014/main" id="{BCDD6E2C-120E-4341-840B-FE7CC042B916}"/>
                  </a:ext>
                </a:extLst>
              </p:cNvPr>
              <p:cNvSpPr/>
              <p:nvPr/>
            </p:nvSpPr>
            <p:spPr>
              <a:xfrm>
                <a:off x="5772150" y="695325"/>
                <a:ext cx="670595" cy="4162425"/>
              </a:xfrm>
              <a:prstGeom prst="rect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DX경필명조B" panose="02020600000000000000" pitchFamily="18" charset="-127"/>
                  <a:ea typeface="문체부 쓰기 정체" panose="02030609000101010101" pitchFamily="17" charset="-127"/>
                </a:endParaRPr>
              </a:p>
            </p:txBody>
          </p:sp>
          <p:cxnSp>
            <p:nvCxnSpPr>
              <p:cNvPr id="177" name="직선 연결선 176">
                <a:extLst>
                  <a:ext uri="{FF2B5EF4-FFF2-40B4-BE49-F238E27FC236}">
                    <a16:creationId xmlns:a16="http://schemas.microsoft.com/office/drawing/2014/main" id="{93F68EF7-7711-4AFB-A961-4E2272BCBA4B}"/>
                  </a:ext>
                </a:extLst>
              </p:cNvPr>
              <p:cNvCxnSpPr/>
              <p:nvPr/>
            </p:nvCxnSpPr>
            <p:spPr>
              <a:xfrm>
                <a:off x="5848350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8" name="직선 연결선 177">
                <a:extLst>
                  <a:ext uri="{FF2B5EF4-FFF2-40B4-BE49-F238E27FC236}">
                    <a16:creationId xmlns:a16="http://schemas.microsoft.com/office/drawing/2014/main" id="{29B43811-BED8-4C26-9AB8-223172869234}"/>
                  </a:ext>
                </a:extLst>
              </p:cNvPr>
              <p:cNvCxnSpPr/>
              <p:nvPr/>
            </p:nvCxnSpPr>
            <p:spPr>
              <a:xfrm>
                <a:off x="6372225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9" name="직선 연결선 178">
                <a:extLst>
                  <a:ext uri="{FF2B5EF4-FFF2-40B4-BE49-F238E27FC236}">
                    <a16:creationId xmlns:a16="http://schemas.microsoft.com/office/drawing/2014/main" id="{7B80D12E-5AB7-494D-B820-891960CBB1CA}"/>
                  </a:ext>
                </a:extLst>
              </p:cNvPr>
              <p:cNvCxnSpPr/>
              <p:nvPr/>
            </p:nvCxnSpPr>
            <p:spPr>
              <a:xfrm>
                <a:off x="5848350" y="12192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0" name="직선 연결선 179">
                <a:extLst>
                  <a:ext uri="{FF2B5EF4-FFF2-40B4-BE49-F238E27FC236}">
                    <a16:creationId xmlns:a16="http://schemas.microsoft.com/office/drawing/2014/main" id="{D999EB21-A89B-4048-BC61-29468000C376}"/>
                  </a:ext>
                </a:extLst>
              </p:cNvPr>
              <p:cNvCxnSpPr/>
              <p:nvPr/>
            </p:nvCxnSpPr>
            <p:spPr>
              <a:xfrm>
                <a:off x="5840412" y="17430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1" name="직선 연결선 180">
                <a:extLst>
                  <a:ext uri="{FF2B5EF4-FFF2-40B4-BE49-F238E27FC236}">
                    <a16:creationId xmlns:a16="http://schemas.microsoft.com/office/drawing/2014/main" id="{D0ADD5F8-061B-46F4-9423-57905C7FD983}"/>
                  </a:ext>
                </a:extLst>
              </p:cNvPr>
              <p:cNvCxnSpPr/>
              <p:nvPr/>
            </p:nvCxnSpPr>
            <p:spPr>
              <a:xfrm>
                <a:off x="5840412" y="226695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2" name="직선 연결선 181">
                <a:extLst>
                  <a:ext uri="{FF2B5EF4-FFF2-40B4-BE49-F238E27FC236}">
                    <a16:creationId xmlns:a16="http://schemas.microsoft.com/office/drawing/2014/main" id="{5F4CFB8B-B4FF-4784-A995-F7EE416D0F62}"/>
                  </a:ext>
                </a:extLst>
              </p:cNvPr>
              <p:cNvCxnSpPr/>
              <p:nvPr/>
            </p:nvCxnSpPr>
            <p:spPr>
              <a:xfrm>
                <a:off x="5840412" y="2776538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3" name="직선 연결선 182">
                <a:extLst>
                  <a:ext uri="{FF2B5EF4-FFF2-40B4-BE49-F238E27FC236}">
                    <a16:creationId xmlns:a16="http://schemas.microsoft.com/office/drawing/2014/main" id="{821F1F8C-E9E9-4EE7-AC9F-62F1E28706EC}"/>
                  </a:ext>
                </a:extLst>
              </p:cNvPr>
              <p:cNvCxnSpPr/>
              <p:nvPr/>
            </p:nvCxnSpPr>
            <p:spPr>
              <a:xfrm>
                <a:off x="5840412" y="3290887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4" name="직선 연결선 183">
                <a:extLst>
                  <a:ext uri="{FF2B5EF4-FFF2-40B4-BE49-F238E27FC236}">
                    <a16:creationId xmlns:a16="http://schemas.microsoft.com/office/drawing/2014/main" id="{62EC7FAD-179E-458A-BFA9-8A8437FA61CB}"/>
                  </a:ext>
                </a:extLst>
              </p:cNvPr>
              <p:cNvCxnSpPr/>
              <p:nvPr/>
            </p:nvCxnSpPr>
            <p:spPr>
              <a:xfrm>
                <a:off x="5848350" y="38100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5" name="직선 연결선 184">
                <a:extLst>
                  <a:ext uri="{FF2B5EF4-FFF2-40B4-BE49-F238E27FC236}">
                    <a16:creationId xmlns:a16="http://schemas.microsoft.com/office/drawing/2014/main" id="{9959609F-72EE-4C6F-9FED-78C39E3F0192}"/>
                  </a:ext>
                </a:extLst>
              </p:cNvPr>
              <p:cNvCxnSpPr/>
              <p:nvPr/>
            </p:nvCxnSpPr>
            <p:spPr>
              <a:xfrm>
                <a:off x="5834062" y="43338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86" name="그룹 185">
              <a:extLst>
                <a:ext uri="{FF2B5EF4-FFF2-40B4-BE49-F238E27FC236}">
                  <a16:creationId xmlns:a16="http://schemas.microsoft.com/office/drawing/2014/main" id="{267A8A44-161D-4D70-9F6B-033B87B21A2A}"/>
                </a:ext>
              </a:extLst>
            </p:cNvPr>
            <p:cNvGrpSpPr/>
            <p:nvPr/>
          </p:nvGrpSpPr>
          <p:grpSpPr>
            <a:xfrm>
              <a:off x="437910" y="1590389"/>
              <a:ext cx="559416" cy="3634392"/>
              <a:chOff x="4442262" y="826150"/>
              <a:chExt cx="559416" cy="3634392"/>
            </a:xfrm>
          </p:grpSpPr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26AF90-6515-48FA-96E0-7726F254D894}"/>
                  </a:ext>
                </a:extLst>
              </p:cNvPr>
              <p:cNvSpPr txBox="1"/>
              <p:nvPr/>
            </p:nvSpPr>
            <p:spPr>
              <a:xfrm>
                <a:off x="4448427" y="82615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독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CDC50F6B-1E5A-4B85-BBC1-0C79582748D5}"/>
                  </a:ext>
                </a:extLst>
              </p:cNvPr>
              <p:cNvSpPr txBox="1"/>
              <p:nvPr/>
            </p:nvSpPr>
            <p:spPr>
              <a:xfrm>
                <a:off x="4447369" y="1875161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에</a:t>
                </a: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003AB116-D914-457F-8771-91EFFD6B7971}"/>
                  </a:ext>
                </a:extLst>
              </p:cNvPr>
              <p:cNvSpPr txBox="1"/>
              <p:nvPr/>
            </p:nvSpPr>
            <p:spPr>
              <a:xfrm>
                <a:off x="4457939" y="2905082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대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5420FF85-1636-47BB-84FC-1B032A2D40D6}"/>
                  </a:ext>
                </a:extLst>
              </p:cNvPr>
              <p:cNvSpPr txBox="1"/>
              <p:nvPr/>
            </p:nvSpPr>
            <p:spPr>
              <a:xfrm>
                <a:off x="4442262" y="340184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하</a:t>
                </a: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4B50754-9C5D-40A1-A22B-7416D476A31A}"/>
                  </a:ext>
                </a:extLst>
              </p:cNvPr>
              <p:cNvSpPr txBox="1"/>
              <p:nvPr/>
            </p:nvSpPr>
            <p:spPr>
              <a:xfrm>
                <a:off x="4448427" y="3937322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여</a:t>
                </a:r>
              </a:p>
            </p:txBody>
          </p:sp>
        </p:grp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8E6CAD0C-8C3D-4212-A5A9-79D507F8090F}"/>
                </a:ext>
              </a:extLst>
            </p:cNvPr>
            <p:cNvSpPr txBox="1"/>
            <p:nvPr/>
          </p:nvSpPr>
          <p:spPr>
            <a:xfrm>
              <a:off x="433037" y="2113576"/>
              <a:ext cx="543739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DX경필명조B" panose="02020600000000000000" pitchFamily="18" charset="-127"/>
                  <a:ea typeface="문체부 쓰기 정체" panose="02030609000101010101" pitchFamily="17" charset="-127"/>
                </a:rPr>
                <a:t>도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F773CF-1854-4F5F-81FD-34E1225421EE}"/>
              </a:ext>
            </a:extLst>
          </p:cNvPr>
          <p:cNvSpPr txBox="1"/>
          <p:nvPr/>
        </p:nvSpPr>
        <p:spPr>
          <a:xfrm>
            <a:off x="1423114" y="1130523"/>
            <a:ext cx="47861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〮 대한민국 천연기념물 제 </a:t>
            </a:r>
            <a:r>
              <a:rPr lang="en-US" altLang="ko-KR" sz="25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336</a:t>
            </a:r>
            <a:r>
              <a:rPr lang="ko-KR" altLang="en-US" sz="25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호</a:t>
            </a:r>
            <a:endParaRPr lang="en-US" altLang="ko-KR" sz="2500" dirty="0"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  <a:p>
            <a:endParaRPr lang="en-US" altLang="ko-KR" sz="2500" dirty="0"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  <a:p>
            <a:r>
              <a:rPr lang="ko-KR" altLang="en-US" sz="25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〮 대한민국 동쪽 끝에 위치</a:t>
            </a:r>
            <a:r>
              <a:rPr lang="en-US" altLang="ko-KR" sz="25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,</a:t>
            </a:r>
          </a:p>
          <a:p>
            <a:r>
              <a:rPr lang="en-US" altLang="ko-KR" sz="25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  </a:t>
            </a:r>
            <a:r>
              <a:rPr lang="ko-KR" altLang="en-US" sz="25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경상북도 울릉군 </a:t>
            </a:r>
            <a:r>
              <a:rPr lang="ko-KR" altLang="en-US" sz="2500" dirty="0" err="1">
                <a:latin typeface="DX별과그대B" panose="02020600000000000000" pitchFamily="18" charset="-127"/>
                <a:ea typeface="DX별과그대B" panose="02020600000000000000" pitchFamily="18" charset="-127"/>
              </a:rPr>
              <a:t>독도안용복길</a:t>
            </a:r>
            <a:r>
              <a:rPr lang="ko-KR" altLang="en-US" sz="25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 </a:t>
            </a:r>
            <a:r>
              <a:rPr lang="en-US" altLang="ko-KR" sz="25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3</a:t>
            </a:r>
          </a:p>
          <a:p>
            <a:endParaRPr lang="en-US" altLang="ko-KR" sz="2500" dirty="0"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  <a:p>
            <a:r>
              <a:rPr lang="ko-KR" altLang="en-US" sz="25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〮 동도</a:t>
            </a:r>
            <a:r>
              <a:rPr lang="en-US" altLang="ko-KR" sz="25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, </a:t>
            </a:r>
            <a:r>
              <a:rPr lang="ko-KR" altLang="en-US" sz="25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서도</a:t>
            </a:r>
            <a:r>
              <a:rPr lang="en-US" altLang="ko-KR" sz="25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, 89</a:t>
            </a:r>
            <a:r>
              <a:rPr lang="ko-KR" altLang="en-US" sz="25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개의 부속도서</a:t>
            </a:r>
            <a:endParaRPr lang="en-US" altLang="ko-KR" sz="2500" dirty="0"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  <a:p>
            <a:endParaRPr lang="en-US" altLang="ko-KR" sz="2500" dirty="0"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  <a:p>
            <a:r>
              <a:rPr lang="ko-KR" altLang="en-US" sz="25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〮 다양한 동식물의 서식지</a:t>
            </a:r>
            <a:endParaRPr lang="en-US" altLang="ko-KR" sz="2500" dirty="0"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3614C81F-747E-49D4-A0CB-9334A251B994}"/>
              </a:ext>
            </a:extLst>
          </p:cNvPr>
          <p:cNvGrpSpPr/>
          <p:nvPr/>
        </p:nvGrpSpPr>
        <p:grpSpPr>
          <a:xfrm>
            <a:off x="1730353" y="4571155"/>
            <a:ext cx="4101825" cy="1765565"/>
            <a:chOff x="1656989" y="4559305"/>
            <a:chExt cx="4101825" cy="17655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690751A-B6F3-4D5D-AFEA-026DB53EF996}"/>
                </a:ext>
              </a:extLst>
            </p:cNvPr>
            <p:cNvSpPr txBox="1"/>
            <p:nvPr/>
          </p:nvSpPr>
          <p:spPr>
            <a:xfrm>
              <a:off x="1656989" y="5463096"/>
              <a:ext cx="410182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dirty="0">
                  <a:solidFill>
                    <a:schemeClr val="accent4">
                      <a:lumMod val="75000"/>
                    </a:schemeClr>
                  </a:solidFill>
                  <a:latin typeface="DX별과그대B" panose="02020600000000000000" pitchFamily="18" charset="-127"/>
                  <a:ea typeface="DX별과그대B" panose="02020600000000000000" pitchFamily="18" charset="-127"/>
                </a:rPr>
                <a:t>인간과 자연이 함께 어우러진 우리의 소중한 유산</a:t>
              </a:r>
            </a:p>
          </p:txBody>
        </p:sp>
        <p:sp>
          <p:nvSpPr>
            <p:cNvPr id="19" name="TextBox 18">
              <a:hlinkClick r:id="rId5"/>
              <a:extLst>
                <a:ext uri="{FF2B5EF4-FFF2-40B4-BE49-F238E27FC236}">
                  <a16:creationId xmlns:a16="http://schemas.microsoft.com/office/drawing/2014/main" id="{30AFE9D3-5570-40C5-8294-59211C361C87}"/>
                </a:ext>
              </a:extLst>
            </p:cNvPr>
            <p:cNvSpPr txBox="1"/>
            <p:nvPr/>
          </p:nvSpPr>
          <p:spPr>
            <a:xfrm>
              <a:off x="1656990" y="4559305"/>
              <a:ext cx="1174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400" dirty="0">
                  <a:solidFill>
                    <a:schemeClr val="accent6">
                      <a:lumMod val="75000"/>
                    </a:schemeClr>
                  </a:solidFill>
                  <a:latin typeface="상상토끼 꽃길" panose="02020603020101020101" pitchFamily="18" charset="-127"/>
                  <a:ea typeface="상상토끼 꽃길" panose="02020603020101020101" pitchFamily="18" charset="-127"/>
                </a:rPr>
                <a:t>독도</a:t>
              </a:r>
            </a:p>
          </p:txBody>
        </p:sp>
      </p:grpSp>
      <p:pic>
        <p:nvPicPr>
          <p:cNvPr id="24" name="그림 23">
            <a:extLst>
              <a:ext uri="{FF2B5EF4-FFF2-40B4-BE49-F238E27FC236}">
                <a16:creationId xmlns:a16="http://schemas.microsoft.com/office/drawing/2014/main" id="{2F056AE7-F1EB-41F8-AACF-399D67110C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9421">
            <a:off x="2443953" y="4986993"/>
            <a:ext cx="445625" cy="44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64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FE58A05C-6B0F-42D7-81BE-2365651F5112}"/>
              </a:ext>
            </a:extLst>
          </p:cNvPr>
          <p:cNvSpPr/>
          <p:nvPr/>
        </p:nvSpPr>
        <p:spPr>
          <a:xfrm>
            <a:off x="1388962" y="279000"/>
            <a:ext cx="10458038" cy="6300000"/>
          </a:xfrm>
          <a:prstGeom prst="rect">
            <a:avLst/>
          </a:prstGeom>
          <a:solidFill>
            <a:schemeClr val="accent4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20600000000000000" pitchFamily="18" charset="-127"/>
              <a:ea typeface="DX경필명조B" panose="02020600000000000000" pitchFamily="18" charset="-127"/>
            </a:endParaRPr>
          </a:p>
        </p:txBody>
      </p: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659C773D-2D87-42D8-B685-54CB1FEC2A6F}"/>
              </a:ext>
            </a:extLst>
          </p:cNvPr>
          <p:cNvGrpSpPr/>
          <p:nvPr/>
        </p:nvGrpSpPr>
        <p:grpSpPr>
          <a:xfrm>
            <a:off x="345000" y="1340643"/>
            <a:ext cx="670595" cy="4176713"/>
            <a:chOff x="5772150" y="685800"/>
            <a:chExt cx="670595" cy="4176713"/>
          </a:xfrm>
        </p:grpSpPr>
        <p:sp>
          <p:nvSpPr>
            <p:cNvPr id="173" name="직사각형 172">
              <a:extLst>
                <a:ext uri="{FF2B5EF4-FFF2-40B4-BE49-F238E27FC236}">
                  <a16:creationId xmlns:a16="http://schemas.microsoft.com/office/drawing/2014/main" id="{BCDD6E2C-120E-4341-840B-FE7CC042B916}"/>
                </a:ext>
              </a:extLst>
            </p:cNvPr>
            <p:cNvSpPr/>
            <p:nvPr/>
          </p:nvSpPr>
          <p:spPr>
            <a:xfrm>
              <a:off x="5772150" y="695325"/>
              <a:ext cx="670595" cy="4162425"/>
            </a:xfrm>
            <a:prstGeom prst="rect">
              <a:avLst/>
            </a:prstGeom>
            <a:noFill/>
            <a:ln w="25400">
              <a:solidFill>
                <a:srgbClr val="D5A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DX경필명조B" panose="02020600000000000000" pitchFamily="18" charset="-127"/>
                <a:ea typeface="문체부 쓰기 정체" panose="02030609000101010101" pitchFamily="17" charset="-127"/>
              </a:endParaRPr>
            </a:p>
          </p:txBody>
        </p:sp>
        <p:cxnSp>
          <p:nvCxnSpPr>
            <p:cNvPr id="177" name="직선 연결선 176">
              <a:extLst>
                <a:ext uri="{FF2B5EF4-FFF2-40B4-BE49-F238E27FC236}">
                  <a16:creationId xmlns:a16="http://schemas.microsoft.com/office/drawing/2014/main" id="{93F68EF7-7711-4AFB-A961-4E2272BCBA4B}"/>
                </a:ext>
              </a:extLst>
            </p:cNvPr>
            <p:cNvCxnSpPr/>
            <p:nvPr/>
          </p:nvCxnSpPr>
          <p:spPr>
            <a:xfrm>
              <a:off x="5848350" y="685800"/>
              <a:ext cx="0" cy="4176713"/>
            </a:xfrm>
            <a:prstGeom prst="line">
              <a:avLst/>
            </a:prstGeom>
            <a:noFill/>
            <a:ln w="25400">
              <a:solidFill>
                <a:srgbClr val="D5A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8" name="직선 연결선 177">
              <a:extLst>
                <a:ext uri="{FF2B5EF4-FFF2-40B4-BE49-F238E27FC236}">
                  <a16:creationId xmlns:a16="http://schemas.microsoft.com/office/drawing/2014/main" id="{29B43811-BED8-4C26-9AB8-223172869234}"/>
                </a:ext>
              </a:extLst>
            </p:cNvPr>
            <p:cNvCxnSpPr/>
            <p:nvPr/>
          </p:nvCxnSpPr>
          <p:spPr>
            <a:xfrm>
              <a:off x="6372225" y="685800"/>
              <a:ext cx="0" cy="4176713"/>
            </a:xfrm>
            <a:prstGeom prst="line">
              <a:avLst/>
            </a:prstGeom>
            <a:noFill/>
            <a:ln w="25400">
              <a:solidFill>
                <a:srgbClr val="D5A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9" name="직선 연결선 178">
              <a:extLst>
                <a:ext uri="{FF2B5EF4-FFF2-40B4-BE49-F238E27FC236}">
                  <a16:creationId xmlns:a16="http://schemas.microsoft.com/office/drawing/2014/main" id="{7B80D12E-5AB7-494D-B820-891960CBB1CA}"/>
                </a:ext>
              </a:extLst>
            </p:cNvPr>
            <p:cNvCxnSpPr/>
            <p:nvPr/>
          </p:nvCxnSpPr>
          <p:spPr>
            <a:xfrm>
              <a:off x="5848350" y="1219200"/>
              <a:ext cx="523875" cy="0"/>
            </a:xfrm>
            <a:prstGeom prst="line">
              <a:avLst/>
            </a:prstGeom>
            <a:noFill/>
            <a:ln w="25400">
              <a:solidFill>
                <a:srgbClr val="D5A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0" name="직선 연결선 179">
              <a:extLst>
                <a:ext uri="{FF2B5EF4-FFF2-40B4-BE49-F238E27FC236}">
                  <a16:creationId xmlns:a16="http://schemas.microsoft.com/office/drawing/2014/main" id="{D999EB21-A89B-4048-BC61-29468000C376}"/>
                </a:ext>
              </a:extLst>
            </p:cNvPr>
            <p:cNvCxnSpPr/>
            <p:nvPr/>
          </p:nvCxnSpPr>
          <p:spPr>
            <a:xfrm>
              <a:off x="5840412" y="1743075"/>
              <a:ext cx="523875" cy="0"/>
            </a:xfrm>
            <a:prstGeom prst="line">
              <a:avLst/>
            </a:prstGeom>
            <a:noFill/>
            <a:ln w="25400">
              <a:solidFill>
                <a:srgbClr val="D5A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1" name="직선 연결선 180">
              <a:extLst>
                <a:ext uri="{FF2B5EF4-FFF2-40B4-BE49-F238E27FC236}">
                  <a16:creationId xmlns:a16="http://schemas.microsoft.com/office/drawing/2014/main" id="{D0ADD5F8-061B-46F4-9423-57905C7FD983}"/>
                </a:ext>
              </a:extLst>
            </p:cNvPr>
            <p:cNvCxnSpPr/>
            <p:nvPr/>
          </p:nvCxnSpPr>
          <p:spPr>
            <a:xfrm>
              <a:off x="5840412" y="2266950"/>
              <a:ext cx="523875" cy="0"/>
            </a:xfrm>
            <a:prstGeom prst="line">
              <a:avLst/>
            </a:prstGeom>
            <a:noFill/>
            <a:ln w="25400">
              <a:solidFill>
                <a:srgbClr val="D5A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2" name="직선 연결선 181">
              <a:extLst>
                <a:ext uri="{FF2B5EF4-FFF2-40B4-BE49-F238E27FC236}">
                  <a16:creationId xmlns:a16="http://schemas.microsoft.com/office/drawing/2014/main" id="{5F4CFB8B-B4FF-4784-A995-F7EE416D0F62}"/>
                </a:ext>
              </a:extLst>
            </p:cNvPr>
            <p:cNvCxnSpPr/>
            <p:nvPr/>
          </p:nvCxnSpPr>
          <p:spPr>
            <a:xfrm>
              <a:off x="5840412" y="2776538"/>
              <a:ext cx="523875" cy="0"/>
            </a:xfrm>
            <a:prstGeom prst="line">
              <a:avLst/>
            </a:prstGeom>
            <a:noFill/>
            <a:ln w="25400">
              <a:solidFill>
                <a:srgbClr val="D5A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3" name="직선 연결선 182">
              <a:extLst>
                <a:ext uri="{FF2B5EF4-FFF2-40B4-BE49-F238E27FC236}">
                  <a16:creationId xmlns:a16="http://schemas.microsoft.com/office/drawing/2014/main" id="{821F1F8C-E9E9-4EE7-AC9F-62F1E28706EC}"/>
                </a:ext>
              </a:extLst>
            </p:cNvPr>
            <p:cNvCxnSpPr/>
            <p:nvPr/>
          </p:nvCxnSpPr>
          <p:spPr>
            <a:xfrm>
              <a:off x="5840412" y="3290887"/>
              <a:ext cx="523875" cy="0"/>
            </a:xfrm>
            <a:prstGeom prst="line">
              <a:avLst/>
            </a:prstGeom>
            <a:noFill/>
            <a:ln w="25400">
              <a:solidFill>
                <a:srgbClr val="D5A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4" name="직선 연결선 183">
              <a:extLst>
                <a:ext uri="{FF2B5EF4-FFF2-40B4-BE49-F238E27FC236}">
                  <a16:creationId xmlns:a16="http://schemas.microsoft.com/office/drawing/2014/main" id="{62EC7FAD-179E-458A-BFA9-8A8437FA61CB}"/>
                </a:ext>
              </a:extLst>
            </p:cNvPr>
            <p:cNvCxnSpPr/>
            <p:nvPr/>
          </p:nvCxnSpPr>
          <p:spPr>
            <a:xfrm>
              <a:off x="5848350" y="3810000"/>
              <a:ext cx="523875" cy="0"/>
            </a:xfrm>
            <a:prstGeom prst="line">
              <a:avLst/>
            </a:prstGeom>
            <a:noFill/>
            <a:ln w="25400">
              <a:solidFill>
                <a:srgbClr val="D5A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5" name="직선 연결선 184">
              <a:extLst>
                <a:ext uri="{FF2B5EF4-FFF2-40B4-BE49-F238E27FC236}">
                  <a16:creationId xmlns:a16="http://schemas.microsoft.com/office/drawing/2014/main" id="{9959609F-72EE-4C6F-9FED-78C39E3F0192}"/>
                </a:ext>
              </a:extLst>
            </p:cNvPr>
            <p:cNvCxnSpPr/>
            <p:nvPr/>
          </p:nvCxnSpPr>
          <p:spPr>
            <a:xfrm>
              <a:off x="5834062" y="4333875"/>
              <a:ext cx="523875" cy="0"/>
            </a:xfrm>
            <a:prstGeom prst="line">
              <a:avLst/>
            </a:prstGeom>
            <a:noFill/>
            <a:ln w="25400">
              <a:solidFill>
                <a:srgbClr val="D5A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86" name="그룹 185">
            <a:extLst>
              <a:ext uri="{FF2B5EF4-FFF2-40B4-BE49-F238E27FC236}">
                <a16:creationId xmlns:a16="http://schemas.microsoft.com/office/drawing/2014/main" id="{267A8A44-161D-4D70-9F6B-033B87B21A2A}"/>
              </a:ext>
            </a:extLst>
          </p:cNvPr>
          <p:cNvGrpSpPr/>
          <p:nvPr/>
        </p:nvGrpSpPr>
        <p:grpSpPr>
          <a:xfrm>
            <a:off x="419812" y="1341026"/>
            <a:ext cx="559416" cy="3634392"/>
            <a:chOff x="4442262" y="826150"/>
            <a:chExt cx="559416" cy="3634392"/>
          </a:xfrm>
        </p:grpSpPr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AA26AF90-6515-48FA-96E0-7726F254D894}"/>
                </a:ext>
              </a:extLst>
            </p:cNvPr>
            <p:cNvSpPr txBox="1"/>
            <p:nvPr/>
          </p:nvSpPr>
          <p:spPr>
            <a:xfrm>
              <a:off x="4448427" y="826150"/>
              <a:ext cx="184731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endParaRPr lang="ko-KR" altLang="en-US" sz="2800" dirty="0">
                <a:latin typeface="DX경필명조B" panose="02020600000000000000" pitchFamily="18" charset="-127"/>
                <a:ea typeface="문체부 쓰기 정체" panose="02030609000101010101" pitchFamily="17" charset="-127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CDC50F6B-1E5A-4B85-BBC1-0C79582748D5}"/>
                </a:ext>
              </a:extLst>
            </p:cNvPr>
            <p:cNvSpPr txBox="1"/>
            <p:nvPr/>
          </p:nvSpPr>
          <p:spPr>
            <a:xfrm>
              <a:off x="4447369" y="1875161"/>
              <a:ext cx="543739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2800">
                  <a:latin typeface="210 수필명조 020" panose="02020603020101020101" pitchFamily="18" charset="-127"/>
                  <a:ea typeface="210 수필명조 020" panose="02020603020101020101" pitchFamily="18" charset="-127"/>
                </a:defRPr>
              </a:lvl1pPr>
            </a:lstStyle>
            <a:p>
              <a:r>
                <a:rPr lang="ko-KR" altLang="en-US" dirty="0">
                  <a:latin typeface="DX경필명조B" panose="02020600000000000000" pitchFamily="18" charset="-127"/>
                  <a:ea typeface="문체부 쓰기 정체" panose="02030609000101010101" pitchFamily="17" charset="-127"/>
                </a:rPr>
                <a:t>독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003AB116-D914-457F-8771-91EFFD6B7971}"/>
                </a:ext>
              </a:extLst>
            </p:cNvPr>
            <p:cNvSpPr txBox="1"/>
            <p:nvPr/>
          </p:nvSpPr>
          <p:spPr>
            <a:xfrm>
              <a:off x="4457939" y="2905082"/>
              <a:ext cx="543739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2800">
                  <a:latin typeface="210 수필명조 020" panose="02020603020101020101" pitchFamily="18" charset="-127"/>
                  <a:ea typeface="210 수필명조 020" panose="02020603020101020101" pitchFamily="18" charset="-127"/>
                </a:defRPr>
              </a:lvl1pPr>
            </a:lstStyle>
            <a:p>
              <a:r>
                <a:rPr lang="ko-KR" altLang="en-US" dirty="0">
                  <a:latin typeface="DX경필명조B" panose="02020600000000000000" pitchFamily="18" charset="-127"/>
                  <a:ea typeface="문체부 쓰기 정체" panose="02030609000101010101" pitchFamily="17" charset="-127"/>
                </a:rPr>
                <a:t>연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5420FF85-1636-47BB-84FC-1B032A2D40D6}"/>
                </a:ext>
              </a:extLst>
            </p:cNvPr>
            <p:cNvSpPr txBox="1"/>
            <p:nvPr/>
          </p:nvSpPr>
          <p:spPr>
            <a:xfrm>
              <a:off x="4442262" y="3401840"/>
              <a:ext cx="543739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2800">
                  <a:latin typeface="210 수필명조 020" panose="02020603020101020101" pitchFamily="18" charset="-127"/>
                  <a:ea typeface="210 수필명조 020" panose="02020603020101020101" pitchFamily="18" charset="-127"/>
                </a:defRPr>
              </a:lvl1pPr>
            </a:lstStyle>
            <a:p>
              <a:r>
                <a:rPr lang="ko-KR" altLang="en-US" dirty="0">
                  <a:latin typeface="DX경필명조B" panose="02020600000000000000" pitchFamily="18" charset="-127"/>
                  <a:ea typeface="문체부 쓰기 정체" panose="02030609000101010101" pitchFamily="17" charset="-127"/>
                </a:rPr>
                <a:t>표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14B50754-9C5D-40A1-A22B-7416D476A31A}"/>
                </a:ext>
              </a:extLst>
            </p:cNvPr>
            <p:cNvSpPr txBox="1"/>
            <p:nvPr/>
          </p:nvSpPr>
          <p:spPr>
            <a:xfrm>
              <a:off x="4448427" y="3937322"/>
              <a:ext cx="184731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2800">
                  <a:latin typeface="210 수필명조 020" panose="02020603020101020101" pitchFamily="18" charset="-127"/>
                  <a:ea typeface="210 수필명조 020" panose="02020603020101020101" pitchFamily="18" charset="-127"/>
                </a:defRPr>
              </a:lvl1pPr>
            </a:lstStyle>
            <a:p>
              <a:endParaRPr lang="ko-KR" altLang="en-US" dirty="0">
                <a:latin typeface="DX경필명조B" panose="02020600000000000000" pitchFamily="18" charset="-127"/>
                <a:ea typeface="문체부 쓰기 정체" panose="02030609000101010101" pitchFamily="17" charset="-127"/>
              </a:endParaRPr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5D5ABA60-F3FE-4DCC-8F77-5E9392964E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" t="8005" r="908" b="22254"/>
          <a:stretch/>
        </p:blipFill>
        <p:spPr>
          <a:xfrm>
            <a:off x="2584014" y="392264"/>
            <a:ext cx="8218028" cy="605538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F0D18E4-D21E-42A6-B091-659D02D7EF3C}"/>
              </a:ext>
            </a:extLst>
          </p:cNvPr>
          <p:cNvSpPr txBox="1"/>
          <p:nvPr/>
        </p:nvSpPr>
        <p:spPr>
          <a:xfrm>
            <a:off x="426479" y="2913134"/>
            <a:ext cx="543739" cy="523220"/>
          </a:xfrm>
          <a:prstGeom prst="rect">
            <a:avLst/>
          </a:prstGeom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>
                <a:latin typeface="210 수필명조 020" panose="02020603020101020101" pitchFamily="18" charset="-127"/>
                <a:ea typeface="210 수필명조 020" panose="02020603020101020101" pitchFamily="18" charset="-127"/>
              </a:defRPr>
            </a:lvl1pPr>
          </a:lstStyle>
          <a:p>
            <a:r>
              <a:rPr lang="ko-KR" altLang="en-US" dirty="0">
                <a:latin typeface="DX경필명조B" panose="02020600000000000000" pitchFamily="18" charset="-127"/>
                <a:ea typeface="문체부 쓰기 정체" panose="02030609000101010101" pitchFamily="17" charset="-127"/>
              </a:rPr>
              <a:t>도</a:t>
            </a: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60614598-182A-4986-9999-43F4815E5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84" y="5790327"/>
            <a:ext cx="876529" cy="899485"/>
          </a:xfrm>
          <a:prstGeom prst="rect">
            <a:avLst/>
          </a:prstGeom>
          <a:effectLst/>
        </p:spPr>
      </p:pic>
      <p:pic>
        <p:nvPicPr>
          <p:cNvPr id="115" name="그림 114">
            <a:extLst>
              <a:ext uri="{FF2B5EF4-FFF2-40B4-BE49-F238E27FC236}">
                <a16:creationId xmlns:a16="http://schemas.microsoft.com/office/drawing/2014/main" id="{7E7F4EF7-1ED4-4BAF-9B32-EAE6CC59E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19" y="124557"/>
            <a:ext cx="876529" cy="899485"/>
          </a:xfrm>
          <a:prstGeom prst="rect">
            <a:avLst/>
          </a:prstGeom>
        </p:spPr>
      </p:pic>
      <p:pic>
        <p:nvPicPr>
          <p:cNvPr id="116" name="그림 115">
            <a:extLst>
              <a:ext uri="{FF2B5EF4-FFF2-40B4-BE49-F238E27FC236}">
                <a16:creationId xmlns:a16="http://schemas.microsoft.com/office/drawing/2014/main" id="{F8CE3D73-232F-45B1-B8B8-64A7FD2B2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6701" y="108122"/>
            <a:ext cx="876529" cy="899485"/>
          </a:xfrm>
          <a:prstGeom prst="rect">
            <a:avLst/>
          </a:prstGeom>
        </p:spPr>
      </p:pic>
      <p:pic>
        <p:nvPicPr>
          <p:cNvPr id="197" name="그림 196">
            <a:extLst>
              <a:ext uri="{FF2B5EF4-FFF2-40B4-BE49-F238E27FC236}">
                <a16:creationId xmlns:a16="http://schemas.microsoft.com/office/drawing/2014/main" id="{C0533C00-F704-4D01-9AFA-907BC1894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9767">
            <a:off x="10250920" y="5817946"/>
            <a:ext cx="876529" cy="899485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6193E6DE-ED2C-4100-A984-BEBA8EF2CE1A}"/>
              </a:ext>
            </a:extLst>
          </p:cNvPr>
          <p:cNvGrpSpPr/>
          <p:nvPr/>
        </p:nvGrpSpPr>
        <p:grpSpPr>
          <a:xfrm>
            <a:off x="2685664" y="594755"/>
            <a:ext cx="1839213" cy="744252"/>
            <a:chOff x="2685664" y="594755"/>
            <a:chExt cx="1839213" cy="744252"/>
          </a:xfrm>
        </p:grpSpPr>
        <p:sp>
          <p:nvSpPr>
            <p:cNvPr id="50" name="원형: 비어 있음 49">
              <a:extLst>
                <a:ext uri="{FF2B5EF4-FFF2-40B4-BE49-F238E27FC236}">
                  <a16:creationId xmlns:a16="http://schemas.microsoft.com/office/drawing/2014/main" id="{CB67ECDB-395C-4E62-895F-A0E8A0D207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46941" y="1231007"/>
              <a:ext cx="108000" cy="108000"/>
            </a:xfrm>
            <a:prstGeom prst="don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B7C56F-F796-4F57-83EA-54217689AF4A}"/>
                </a:ext>
              </a:extLst>
            </p:cNvPr>
            <p:cNvSpPr txBox="1"/>
            <p:nvPr/>
          </p:nvSpPr>
          <p:spPr>
            <a:xfrm>
              <a:off x="2685664" y="594755"/>
              <a:ext cx="18392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세종실록지리지</a:t>
              </a:r>
              <a:endParaRPr lang="en-US" altLang="ko-KR" b="1" dirty="0"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  <a:p>
              <a:pPr algn="ctr"/>
              <a:r>
                <a:rPr lang="en-US" altLang="ko-KR" b="1" dirty="0">
                  <a:solidFill>
                    <a:schemeClr val="accent1">
                      <a:lumMod val="75000"/>
                    </a:schemeClr>
                  </a:solidFill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1454</a:t>
              </a:r>
              <a:endParaRPr lang="ko-KR" altLang="en-US" b="1" dirty="0">
                <a:solidFill>
                  <a:schemeClr val="accent1">
                    <a:lumMod val="75000"/>
                  </a:schemeClr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6B374B3C-AB81-4FF7-8464-C11EC07C9CCD}"/>
              </a:ext>
            </a:extLst>
          </p:cNvPr>
          <p:cNvGrpSpPr/>
          <p:nvPr/>
        </p:nvGrpSpPr>
        <p:grpSpPr>
          <a:xfrm>
            <a:off x="7575183" y="2416054"/>
            <a:ext cx="3947838" cy="369332"/>
            <a:chOff x="7575183" y="2416054"/>
            <a:chExt cx="3947838" cy="369332"/>
          </a:xfrm>
        </p:grpSpPr>
        <p:sp>
          <p:nvSpPr>
            <p:cNvPr id="61" name="원형: 비어 있음 60">
              <a:extLst>
                <a:ext uri="{FF2B5EF4-FFF2-40B4-BE49-F238E27FC236}">
                  <a16:creationId xmlns:a16="http://schemas.microsoft.com/office/drawing/2014/main" id="{4971A42C-C4B7-488B-93B5-99603D2497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75183" y="2627308"/>
              <a:ext cx="108000" cy="108000"/>
            </a:xfrm>
            <a:prstGeom prst="donu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D5B1363-355E-4358-BF7A-2BA0575756FB}"/>
                </a:ext>
              </a:extLst>
            </p:cNvPr>
            <p:cNvSpPr txBox="1"/>
            <p:nvPr/>
          </p:nvSpPr>
          <p:spPr>
            <a:xfrm>
              <a:off x="7719251" y="2416054"/>
              <a:ext cx="3803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C00000"/>
                  </a:solidFill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1696</a:t>
              </a:r>
              <a:r>
                <a:rPr lang="en-US" altLang="ko-KR" b="1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 </a:t>
              </a:r>
              <a:r>
                <a:rPr lang="ko-KR" altLang="en-US" b="1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다케시마</a:t>
              </a:r>
              <a:r>
                <a:rPr lang="en-US" altLang="ko-KR" b="1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(</a:t>
              </a:r>
              <a:r>
                <a:rPr lang="ko-KR" altLang="en-US" b="1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울릉도</a:t>
              </a:r>
              <a:r>
                <a:rPr lang="en-US" altLang="ko-KR" b="1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) </a:t>
              </a:r>
              <a:r>
                <a:rPr lang="ko-KR" altLang="en-US" b="1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도해금지령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70E6A49-5C3A-4711-BC36-2807F09B9F3F}"/>
              </a:ext>
            </a:extLst>
          </p:cNvPr>
          <p:cNvGrpSpPr/>
          <p:nvPr/>
        </p:nvGrpSpPr>
        <p:grpSpPr>
          <a:xfrm>
            <a:off x="6748627" y="1933458"/>
            <a:ext cx="2909114" cy="384200"/>
            <a:chOff x="6748627" y="1933458"/>
            <a:chExt cx="2909114" cy="384200"/>
          </a:xfrm>
        </p:grpSpPr>
        <p:sp>
          <p:nvSpPr>
            <p:cNvPr id="62" name="원형: 비어 있음 61">
              <a:extLst>
                <a:ext uri="{FF2B5EF4-FFF2-40B4-BE49-F238E27FC236}">
                  <a16:creationId xmlns:a16="http://schemas.microsoft.com/office/drawing/2014/main" id="{CAA601EE-973F-4196-8709-502003FDDD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8627" y="2209658"/>
              <a:ext cx="108000" cy="108000"/>
            </a:xfrm>
            <a:prstGeom prst="donu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ACA54D5-46B0-4F07-82EA-A9046DE08F07}"/>
                </a:ext>
              </a:extLst>
            </p:cNvPr>
            <p:cNvSpPr txBox="1"/>
            <p:nvPr/>
          </p:nvSpPr>
          <p:spPr>
            <a:xfrm>
              <a:off x="6842421" y="1933458"/>
              <a:ext cx="2815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C00000"/>
                  </a:solidFill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1695</a:t>
              </a:r>
              <a:r>
                <a:rPr lang="en-US" altLang="ko-KR" b="1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 </a:t>
              </a:r>
              <a:r>
                <a:rPr lang="ko-KR" altLang="en-US" b="1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일본 </a:t>
              </a:r>
              <a:r>
                <a:rPr lang="ko-KR" altLang="en-US" b="1" dirty="0" err="1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돗토리번</a:t>
              </a:r>
              <a:r>
                <a:rPr lang="ko-KR" altLang="en-US" b="1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 답변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64CD22F-C401-49C2-ABD9-C014A8138A61}"/>
              </a:ext>
            </a:extLst>
          </p:cNvPr>
          <p:cNvGrpSpPr/>
          <p:nvPr/>
        </p:nvGrpSpPr>
        <p:grpSpPr>
          <a:xfrm>
            <a:off x="4524877" y="142651"/>
            <a:ext cx="2115750" cy="769417"/>
            <a:chOff x="4524877" y="142651"/>
            <a:chExt cx="2115750" cy="769417"/>
          </a:xfrm>
        </p:grpSpPr>
        <p:sp>
          <p:nvSpPr>
            <p:cNvPr id="51" name="원형: 비어 있음 50">
              <a:extLst>
                <a:ext uri="{FF2B5EF4-FFF2-40B4-BE49-F238E27FC236}">
                  <a16:creationId xmlns:a16="http://schemas.microsoft.com/office/drawing/2014/main" id="{D697C755-7191-4F2F-A7EE-6FD9A0D5FB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3821" y="804068"/>
              <a:ext cx="108000" cy="108000"/>
            </a:xfrm>
            <a:prstGeom prst="donu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5FC0938-218F-480F-BB4F-A43D9A44FBA4}"/>
                </a:ext>
              </a:extLst>
            </p:cNvPr>
            <p:cNvSpPr txBox="1"/>
            <p:nvPr/>
          </p:nvSpPr>
          <p:spPr>
            <a:xfrm>
              <a:off x="4524877" y="142651"/>
              <a:ext cx="2115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다케시마 도해면허</a:t>
              </a:r>
              <a:endParaRPr lang="en-US" altLang="ko-KR" b="1" dirty="0"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  <a:p>
              <a:r>
                <a:rPr lang="en-US" altLang="ko-KR" b="1" dirty="0">
                  <a:solidFill>
                    <a:srgbClr val="C00000"/>
                  </a:solidFill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1625</a:t>
              </a:r>
              <a:endParaRPr lang="ko-KR" altLang="en-US" b="1" dirty="0">
                <a:solidFill>
                  <a:srgbClr val="C00000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8678C58-0424-49B1-A624-23AB0BBB4389}"/>
              </a:ext>
            </a:extLst>
          </p:cNvPr>
          <p:cNvGrpSpPr/>
          <p:nvPr/>
        </p:nvGrpSpPr>
        <p:grpSpPr>
          <a:xfrm>
            <a:off x="5819276" y="683449"/>
            <a:ext cx="2648932" cy="522829"/>
            <a:chOff x="5819276" y="683449"/>
            <a:chExt cx="2648932" cy="522829"/>
          </a:xfrm>
        </p:grpSpPr>
        <p:sp>
          <p:nvSpPr>
            <p:cNvPr id="53" name="원형: 비어 있음 52">
              <a:extLst>
                <a:ext uri="{FF2B5EF4-FFF2-40B4-BE49-F238E27FC236}">
                  <a16:creationId xmlns:a16="http://schemas.microsoft.com/office/drawing/2014/main" id="{7460DC2A-E837-45C1-B74B-D046AB231B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7290" y="1098278"/>
              <a:ext cx="108000" cy="108000"/>
            </a:xfrm>
            <a:prstGeom prst="don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A46B20C-F052-45EE-B494-B980ADD25B66}"/>
                </a:ext>
              </a:extLst>
            </p:cNvPr>
            <p:cNvSpPr txBox="1"/>
            <p:nvPr/>
          </p:nvSpPr>
          <p:spPr>
            <a:xfrm>
              <a:off x="5819276" y="683449"/>
              <a:ext cx="2648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>
                      <a:lumMod val="75000"/>
                    </a:schemeClr>
                  </a:solidFill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1693</a:t>
              </a:r>
              <a:r>
                <a:rPr lang="en-US" altLang="ko-KR" b="1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 </a:t>
              </a:r>
              <a:r>
                <a:rPr lang="ko-KR" altLang="en-US" b="1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안용복 일본 납치</a:t>
              </a:r>
              <a:endParaRPr lang="en-US" altLang="ko-KR" b="1" dirty="0"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48C5E3B-9F6D-4164-93F1-D8E09C157CDE}"/>
              </a:ext>
            </a:extLst>
          </p:cNvPr>
          <p:cNvGrpSpPr/>
          <p:nvPr/>
        </p:nvGrpSpPr>
        <p:grpSpPr>
          <a:xfrm>
            <a:off x="8898349" y="3481727"/>
            <a:ext cx="2756932" cy="369332"/>
            <a:chOff x="8898349" y="3481727"/>
            <a:chExt cx="2756932" cy="369332"/>
          </a:xfrm>
        </p:grpSpPr>
        <p:sp>
          <p:nvSpPr>
            <p:cNvPr id="56" name="원형: 비어 있음 55">
              <a:extLst>
                <a:ext uri="{FF2B5EF4-FFF2-40B4-BE49-F238E27FC236}">
                  <a16:creationId xmlns:a16="http://schemas.microsoft.com/office/drawing/2014/main" id="{AE3EAE67-D326-4E8D-ACB5-51E4469148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98349" y="3699541"/>
              <a:ext cx="108000" cy="108000"/>
            </a:xfrm>
            <a:prstGeom prst="don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F4277A0-184C-4E2A-911F-D7873ACDC818}"/>
                </a:ext>
              </a:extLst>
            </p:cNvPr>
            <p:cNvSpPr txBox="1"/>
            <p:nvPr/>
          </p:nvSpPr>
          <p:spPr>
            <a:xfrm>
              <a:off x="9006349" y="3481727"/>
              <a:ext cx="2648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>
                      <a:lumMod val="75000"/>
                    </a:schemeClr>
                  </a:solidFill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1770</a:t>
              </a:r>
              <a:r>
                <a:rPr lang="en-US" altLang="ko-KR" b="1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 </a:t>
              </a:r>
              <a:r>
                <a:rPr lang="ko-KR" altLang="en-US" b="1" dirty="0" err="1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동국문헌비고</a:t>
              </a:r>
              <a:endParaRPr lang="ko-KR" altLang="en-US" b="1" dirty="0"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4BC4F60-C865-4A7D-B383-68684D5EE034}"/>
              </a:ext>
            </a:extLst>
          </p:cNvPr>
          <p:cNvGrpSpPr/>
          <p:nvPr/>
        </p:nvGrpSpPr>
        <p:grpSpPr>
          <a:xfrm>
            <a:off x="1691931" y="1146086"/>
            <a:ext cx="1784166" cy="718160"/>
            <a:chOff x="1691931" y="1146086"/>
            <a:chExt cx="1784166" cy="718160"/>
          </a:xfrm>
        </p:grpSpPr>
        <p:sp>
          <p:nvSpPr>
            <p:cNvPr id="9" name="원형: 비어 있음 8">
              <a:extLst>
                <a:ext uri="{FF2B5EF4-FFF2-40B4-BE49-F238E27FC236}">
                  <a16:creationId xmlns:a16="http://schemas.microsoft.com/office/drawing/2014/main" id="{BC4D9550-C63E-4E5F-9500-16098DF8B4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6361" y="1756246"/>
              <a:ext cx="108000" cy="108000"/>
            </a:xfrm>
            <a:prstGeom prst="don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19F85D7-825C-44E0-A65F-FFE4E9077FD6}"/>
                </a:ext>
              </a:extLst>
            </p:cNvPr>
            <p:cNvSpPr txBox="1"/>
            <p:nvPr/>
          </p:nvSpPr>
          <p:spPr>
            <a:xfrm>
              <a:off x="1691931" y="1146086"/>
              <a:ext cx="17841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우산국 복속</a:t>
              </a:r>
              <a:endParaRPr lang="en-US" altLang="ko-KR" b="1" dirty="0"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  <a:p>
              <a:pPr algn="ctr"/>
              <a:r>
                <a:rPr lang="en-US" altLang="ko-KR" b="1" dirty="0">
                  <a:solidFill>
                    <a:schemeClr val="accent1">
                      <a:lumMod val="75000"/>
                    </a:schemeClr>
                  </a:solidFill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512</a:t>
              </a:r>
              <a:endParaRPr lang="ko-KR" altLang="en-US" b="1" dirty="0"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F2FC0ECA-6153-48EB-B402-0CEB321DA4A5}"/>
              </a:ext>
            </a:extLst>
          </p:cNvPr>
          <p:cNvGrpSpPr/>
          <p:nvPr/>
        </p:nvGrpSpPr>
        <p:grpSpPr>
          <a:xfrm>
            <a:off x="1863034" y="4659808"/>
            <a:ext cx="2591657" cy="778040"/>
            <a:chOff x="1863034" y="4659808"/>
            <a:chExt cx="2591657" cy="778040"/>
          </a:xfrm>
        </p:grpSpPr>
        <p:sp>
          <p:nvSpPr>
            <p:cNvPr id="64" name="원형: 비어 있음 63">
              <a:extLst>
                <a:ext uri="{FF2B5EF4-FFF2-40B4-BE49-F238E27FC236}">
                  <a16:creationId xmlns:a16="http://schemas.microsoft.com/office/drawing/2014/main" id="{DD6BBD0D-2584-4775-A554-5B5CA2F55D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2349" y="4659808"/>
              <a:ext cx="108000" cy="108000"/>
            </a:xfrm>
            <a:prstGeom prst="don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765AF63-7A9A-437D-A4A8-AAA4E43E933B}"/>
                </a:ext>
              </a:extLst>
            </p:cNvPr>
            <p:cNvSpPr txBox="1"/>
            <p:nvPr/>
          </p:nvSpPr>
          <p:spPr>
            <a:xfrm>
              <a:off x="1863034" y="4791517"/>
              <a:ext cx="2591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1">
                      <a:lumMod val="75000"/>
                    </a:schemeClr>
                  </a:solidFill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1946</a:t>
              </a:r>
            </a:p>
            <a:p>
              <a:pPr algn="r"/>
              <a:r>
                <a:rPr lang="ko-KR" altLang="en-US" b="1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연합국최고사령관 각서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01F366AE-582A-48A9-A4D1-76A1C11552D8}"/>
              </a:ext>
            </a:extLst>
          </p:cNvPr>
          <p:cNvGrpSpPr/>
          <p:nvPr/>
        </p:nvGrpSpPr>
        <p:grpSpPr>
          <a:xfrm>
            <a:off x="9748182" y="4767808"/>
            <a:ext cx="2089963" cy="369332"/>
            <a:chOff x="9438092" y="5362739"/>
            <a:chExt cx="2089963" cy="369332"/>
          </a:xfrm>
        </p:grpSpPr>
        <p:sp>
          <p:nvSpPr>
            <p:cNvPr id="58" name="원형: 비어 있음 57">
              <a:extLst>
                <a:ext uri="{FF2B5EF4-FFF2-40B4-BE49-F238E27FC236}">
                  <a16:creationId xmlns:a16="http://schemas.microsoft.com/office/drawing/2014/main" id="{F3B5EA10-0574-4538-B347-ACE1A74039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8092" y="5512593"/>
              <a:ext cx="108000" cy="108000"/>
            </a:xfrm>
            <a:prstGeom prst="donu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69C8AA9-6B5F-4F47-B0C0-FA463EADD164}"/>
                </a:ext>
              </a:extLst>
            </p:cNvPr>
            <p:cNvSpPr txBox="1"/>
            <p:nvPr/>
          </p:nvSpPr>
          <p:spPr>
            <a:xfrm>
              <a:off x="9582257" y="5362739"/>
              <a:ext cx="1945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C00000"/>
                  </a:solidFill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1877 </a:t>
              </a:r>
              <a:r>
                <a:rPr lang="ko-KR" altLang="en-US" b="1" dirty="0" err="1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태정관지령</a:t>
              </a:r>
              <a:endParaRPr lang="ko-KR" altLang="en-US" b="1" dirty="0"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EB6A5F0F-5560-4DB3-9F61-8C74B4A7F836}"/>
              </a:ext>
            </a:extLst>
          </p:cNvPr>
          <p:cNvGrpSpPr/>
          <p:nvPr/>
        </p:nvGrpSpPr>
        <p:grpSpPr>
          <a:xfrm>
            <a:off x="6478396" y="5225473"/>
            <a:ext cx="1614905" cy="765265"/>
            <a:chOff x="6026841" y="5221113"/>
            <a:chExt cx="1614905" cy="765265"/>
          </a:xfrm>
        </p:grpSpPr>
        <p:sp>
          <p:nvSpPr>
            <p:cNvPr id="59" name="원형: 비어 있음 58">
              <a:extLst>
                <a:ext uri="{FF2B5EF4-FFF2-40B4-BE49-F238E27FC236}">
                  <a16:creationId xmlns:a16="http://schemas.microsoft.com/office/drawing/2014/main" id="{3DE1638E-733E-4AA6-83A0-FC77494496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8627" y="5221113"/>
              <a:ext cx="108000" cy="108000"/>
            </a:xfrm>
            <a:prstGeom prst="donu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C953FF1-9FB1-43C1-B4E8-17B13FA7E4BC}"/>
                </a:ext>
              </a:extLst>
            </p:cNvPr>
            <p:cNvSpPr txBox="1"/>
            <p:nvPr/>
          </p:nvSpPr>
          <p:spPr>
            <a:xfrm>
              <a:off x="6026841" y="5340047"/>
              <a:ext cx="16149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rgbClr val="C00000"/>
                  </a:solidFill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1905</a:t>
              </a:r>
            </a:p>
            <a:p>
              <a:pPr algn="ctr"/>
              <a:r>
                <a:rPr lang="ko-KR" altLang="en-US" b="1" dirty="0" err="1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시마네현고시</a:t>
              </a:r>
              <a:endParaRPr lang="ko-KR" altLang="en-US" b="1" dirty="0"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CAE4A43A-567F-4201-A93D-6CF7A7C874F9}"/>
              </a:ext>
            </a:extLst>
          </p:cNvPr>
          <p:cNvGrpSpPr/>
          <p:nvPr/>
        </p:nvGrpSpPr>
        <p:grpSpPr>
          <a:xfrm>
            <a:off x="7840372" y="5454689"/>
            <a:ext cx="2095290" cy="807899"/>
            <a:chOff x="7226129" y="5275113"/>
            <a:chExt cx="2095290" cy="807899"/>
          </a:xfrm>
        </p:grpSpPr>
        <p:sp>
          <p:nvSpPr>
            <p:cNvPr id="55" name="원형: 비어 있음 54">
              <a:extLst>
                <a:ext uri="{FF2B5EF4-FFF2-40B4-BE49-F238E27FC236}">
                  <a16:creationId xmlns:a16="http://schemas.microsoft.com/office/drawing/2014/main" id="{2A4D0014-6943-4B63-A27C-53D0C4CD01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96081" y="5275113"/>
              <a:ext cx="108000" cy="108000"/>
            </a:xfrm>
            <a:prstGeom prst="don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7457AD1-A0B0-49A8-A086-47C232FC0706}"/>
                </a:ext>
              </a:extLst>
            </p:cNvPr>
            <p:cNvSpPr txBox="1"/>
            <p:nvPr/>
          </p:nvSpPr>
          <p:spPr>
            <a:xfrm>
              <a:off x="7226129" y="5436681"/>
              <a:ext cx="2095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1">
                      <a:lumMod val="75000"/>
                    </a:schemeClr>
                  </a:solidFill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1900</a:t>
              </a:r>
            </a:p>
            <a:p>
              <a:r>
                <a:rPr lang="ko-KR" altLang="en-US" b="1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칙령 제</a:t>
              </a:r>
              <a:r>
                <a:rPr lang="en-US" altLang="ko-KR" b="1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41</a:t>
              </a:r>
              <a:r>
                <a:rPr lang="ko-KR" altLang="en-US" b="1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호 반포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0E784A7E-8A84-4B30-93E4-ED9665E0248B}"/>
              </a:ext>
            </a:extLst>
          </p:cNvPr>
          <p:cNvGrpSpPr/>
          <p:nvPr/>
        </p:nvGrpSpPr>
        <p:grpSpPr>
          <a:xfrm>
            <a:off x="4494810" y="5705847"/>
            <a:ext cx="2648932" cy="734562"/>
            <a:chOff x="4494810" y="5705847"/>
            <a:chExt cx="2648932" cy="734562"/>
          </a:xfrm>
        </p:grpSpPr>
        <p:sp>
          <p:nvSpPr>
            <p:cNvPr id="54" name="원형: 비어 있음 53">
              <a:extLst>
                <a:ext uri="{FF2B5EF4-FFF2-40B4-BE49-F238E27FC236}">
                  <a16:creationId xmlns:a16="http://schemas.microsoft.com/office/drawing/2014/main" id="{F7D946B1-950F-4D50-AA08-A7E0062133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51821" y="5705847"/>
              <a:ext cx="108000" cy="108000"/>
            </a:xfrm>
            <a:prstGeom prst="don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0005532-3CBA-410F-B935-17CB49F132EB}"/>
                </a:ext>
              </a:extLst>
            </p:cNvPr>
            <p:cNvSpPr txBox="1"/>
            <p:nvPr/>
          </p:nvSpPr>
          <p:spPr>
            <a:xfrm>
              <a:off x="4494810" y="5794078"/>
              <a:ext cx="26489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>
                      <a:lumMod val="75000"/>
                    </a:schemeClr>
                  </a:solidFill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1906</a:t>
              </a:r>
            </a:p>
            <a:p>
              <a:r>
                <a:rPr lang="ko-KR" altLang="en-US" b="1" dirty="0" err="1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울도군수</a:t>
              </a:r>
              <a:r>
                <a:rPr lang="ko-KR" altLang="en-US" b="1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 </a:t>
              </a:r>
              <a:r>
                <a:rPr lang="ko-KR" altLang="en-US" b="1" dirty="0" err="1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심흥택</a:t>
              </a:r>
              <a:r>
                <a:rPr lang="ko-KR" altLang="en-US" b="1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 보고서</a:t>
              </a: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B25DF211-53D8-441E-B044-93DD4C1CA6CA}"/>
              </a:ext>
            </a:extLst>
          </p:cNvPr>
          <p:cNvGrpSpPr/>
          <p:nvPr/>
        </p:nvGrpSpPr>
        <p:grpSpPr>
          <a:xfrm>
            <a:off x="1735953" y="3188207"/>
            <a:ext cx="3115397" cy="646331"/>
            <a:chOff x="1735953" y="3188207"/>
            <a:chExt cx="3115397" cy="646331"/>
          </a:xfrm>
        </p:grpSpPr>
        <p:sp>
          <p:nvSpPr>
            <p:cNvPr id="63" name="원형: 비어 있음 62">
              <a:extLst>
                <a:ext uri="{FF2B5EF4-FFF2-40B4-BE49-F238E27FC236}">
                  <a16:creationId xmlns:a16="http://schemas.microsoft.com/office/drawing/2014/main" id="{BBF9F833-8CBF-4632-8722-2971FCFDF8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4790" y="3304988"/>
              <a:ext cx="108000" cy="108000"/>
            </a:xfrm>
            <a:prstGeom prst="don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F500773-2533-491C-BED4-9DAD7D740B09}"/>
                </a:ext>
              </a:extLst>
            </p:cNvPr>
            <p:cNvSpPr txBox="1"/>
            <p:nvPr/>
          </p:nvSpPr>
          <p:spPr>
            <a:xfrm>
              <a:off x="1735953" y="3188207"/>
              <a:ext cx="31153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1">
                      <a:lumMod val="75000"/>
                    </a:schemeClr>
                  </a:solidFill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1951</a:t>
              </a:r>
            </a:p>
            <a:p>
              <a:r>
                <a:rPr lang="ko-KR" altLang="en-US" b="1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샌프란시스코 강화조약 체결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5235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CB8B47E-4238-4C10-A03D-69238CC978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1D5CAFCB-15E6-4176-B6E6-A4731A48620D}"/>
              </a:ext>
            </a:extLst>
          </p:cNvPr>
          <p:cNvSpPr/>
          <p:nvPr/>
        </p:nvSpPr>
        <p:spPr>
          <a:xfrm>
            <a:off x="1495" y="0"/>
            <a:ext cx="12192000" cy="6858000"/>
          </a:xfrm>
          <a:prstGeom prst="rect">
            <a:avLst/>
          </a:prstGeom>
          <a:solidFill>
            <a:srgbClr val="32261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a typeface="문체부 쓰기 정체" panose="02030609000101010101" pitchFamily="17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B3C87BC0-E8CB-43A4-BE3C-DBA007C57BFA}"/>
              </a:ext>
            </a:extLst>
          </p:cNvPr>
          <p:cNvCxnSpPr>
            <a:cxnSpLocks/>
          </p:cNvCxnSpPr>
          <p:nvPr/>
        </p:nvCxnSpPr>
        <p:spPr>
          <a:xfrm flipH="1">
            <a:off x="798652" y="5498339"/>
            <a:ext cx="48382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C059AE1-78EA-4FB7-882A-E10D3446327B}"/>
              </a:ext>
            </a:extLst>
          </p:cNvPr>
          <p:cNvSpPr txBox="1"/>
          <p:nvPr/>
        </p:nvSpPr>
        <p:spPr>
          <a:xfrm>
            <a:off x="563805" y="3063258"/>
            <a:ext cx="172835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99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</a:t>
            </a:r>
            <a:endParaRPr lang="ko-KR" altLang="en-US" sz="19900" spc="-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16F9C3-1D69-4521-92A9-2D777A7E9B43}"/>
              </a:ext>
            </a:extLst>
          </p:cNvPr>
          <p:cNvSpPr txBox="1"/>
          <p:nvPr/>
        </p:nvSpPr>
        <p:spPr>
          <a:xfrm>
            <a:off x="2292163" y="4778711"/>
            <a:ext cx="2901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정부의 기본입장</a:t>
            </a:r>
          </a:p>
        </p:txBody>
      </p:sp>
    </p:spTree>
    <p:extLst>
      <p:ext uri="{BB962C8B-B14F-4D97-AF65-F5344CB8AC3E}">
        <p14:creationId xmlns:p14="http://schemas.microsoft.com/office/powerpoint/2010/main" val="2104185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FE58A05C-6B0F-42D7-81BE-2365651F5112}"/>
              </a:ext>
            </a:extLst>
          </p:cNvPr>
          <p:cNvSpPr/>
          <p:nvPr/>
        </p:nvSpPr>
        <p:spPr>
          <a:xfrm>
            <a:off x="1388962" y="279000"/>
            <a:ext cx="10458038" cy="6300000"/>
          </a:xfrm>
          <a:prstGeom prst="rect">
            <a:avLst/>
          </a:prstGeom>
          <a:solidFill>
            <a:schemeClr val="accent4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문체부 쓰기 정체" panose="02030609000101010101" pitchFamily="17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7616E8C-5FC4-4A3E-AFE3-15942954EB18}"/>
              </a:ext>
            </a:extLst>
          </p:cNvPr>
          <p:cNvGrpSpPr/>
          <p:nvPr/>
        </p:nvGrpSpPr>
        <p:grpSpPr>
          <a:xfrm>
            <a:off x="345000" y="1340643"/>
            <a:ext cx="670595" cy="4176713"/>
            <a:chOff x="363098" y="1590006"/>
            <a:chExt cx="670595" cy="4176713"/>
          </a:xfrm>
        </p:grpSpPr>
        <p:grpSp>
          <p:nvGrpSpPr>
            <p:cNvPr id="147" name="그룹 146">
              <a:extLst>
                <a:ext uri="{FF2B5EF4-FFF2-40B4-BE49-F238E27FC236}">
                  <a16:creationId xmlns:a16="http://schemas.microsoft.com/office/drawing/2014/main" id="{659C773D-2D87-42D8-B685-54CB1FEC2A6F}"/>
                </a:ext>
              </a:extLst>
            </p:cNvPr>
            <p:cNvGrpSpPr/>
            <p:nvPr/>
          </p:nvGrpSpPr>
          <p:grpSpPr>
            <a:xfrm>
              <a:off x="363098" y="1590006"/>
              <a:ext cx="670595" cy="4176713"/>
              <a:chOff x="5772150" y="685800"/>
              <a:chExt cx="670595" cy="4176713"/>
            </a:xfrm>
          </p:grpSpPr>
          <p:sp>
            <p:nvSpPr>
              <p:cNvPr id="173" name="직사각형 172">
                <a:extLst>
                  <a:ext uri="{FF2B5EF4-FFF2-40B4-BE49-F238E27FC236}">
                    <a16:creationId xmlns:a16="http://schemas.microsoft.com/office/drawing/2014/main" id="{BCDD6E2C-120E-4341-840B-FE7CC042B916}"/>
                  </a:ext>
                </a:extLst>
              </p:cNvPr>
              <p:cNvSpPr/>
              <p:nvPr/>
            </p:nvSpPr>
            <p:spPr>
              <a:xfrm>
                <a:off x="5772150" y="695325"/>
                <a:ext cx="670595" cy="4162425"/>
              </a:xfrm>
              <a:prstGeom prst="rect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DX경필명조B" panose="02020600000000000000" pitchFamily="18" charset="-127"/>
                  <a:ea typeface="문체부 쓰기 정체" panose="02030609000101010101" pitchFamily="17" charset="-127"/>
                </a:endParaRPr>
              </a:p>
            </p:txBody>
          </p:sp>
          <p:cxnSp>
            <p:nvCxnSpPr>
              <p:cNvPr id="177" name="직선 연결선 176">
                <a:extLst>
                  <a:ext uri="{FF2B5EF4-FFF2-40B4-BE49-F238E27FC236}">
                    <a16:creationId xmlns:a16="http://schemas.microsoft.com/office/drawing/2014/main" id="{93F68EF7-7711-4AFB-A961-4E2272BCBA4B}"/>
                  </a:ext>
                </a:extLst>
              </p:cNvPr>
              <p:cNvCxnSpPr/>
              <p:nvPr/>
            </p:nvCxnSpPr>
            <p:spPr>
              <a:xfrm>
                <a:off x="5848350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8" name="직선 연결선 177">
                <a:extLst>
                  <a:ext uri="{FF2B5EF4-FFF2-40B4-BE49-F238E27FC236}">
                    <a16:creationId xmlns:a16="http://schemas.microsoft.com/office/drawing/2014/main" id="{29B43811-BED8-4C26-9AB8-223172869234}"/>
                  </a:ext>
                </a:extLst>
              </p:cNvPr>
              <p:cNvCxnSpPr/>
              <p:nvPr/>
            </p:nvCxnSpPr>
            <p:spPr>
              <a:xfrm>
                <a:off x="6372225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9" name="직선 연결선 178">
                <a:extLst>
                  <a:ext uri="{FF2B5EF4-FFF2-40B4-BE49-F238E27FC236}">
                    <a16:creationId xmlns:a16="http://schemas.microsoft.com/office/drawing/2014/main" id="{7B80D12E-5AB7-494D-B820-891960CBB1CA}"/>
                  </a:ext>
                </a:extLst>
              </p:cNvPr>
              <p:cNvCxnSpPr/>
              <p:nvPr/>
            </p:nvCxnSpPr>
            <p:spPr>
              <a:xfrm>
                <a:off x="5848350" y="12192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0" name="직선 연결선 179">
                <a:extLst>
                  <a:ext uri="{FF2B5EF4-FFF2-40B4-BE49-F238E27FC236}">
                    <a16:creationId xmlns:a16="http://schemas.microsoft.com/office/drawing/2014/main" id="{D999EB21-A89B-4048-BC61-29468000C376}"/>
                  </a:ext>
                </a:extLst>
              </p:cNvPr>
              <p:cNvCxnSpPr/>
              <p:nvPr/>
            </p:nvCxnSpPr>
            <p:spPr>
              <a:xfrm>
                <a:off x="5840412" y="17430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1" name="직선 연결선 180">
                <a:extLst>
                  <a:ext uri="{FF2B5EF4-FFF2-40B4-BE49-F238E27FC236}">
                    <a16:creationId xmlns:a16="http://schemas.microsoft.com/office/drawing/2014/main" id="{D0ADD5F8-061B-46F4-9423-57905C7FD983}"/>
                  </a:ext>
                </a:extLst>
              </p:cNvPr>
              <p:cNvCxnSpPr/>
              <p:nvPr/>
            </p:nvCxnSpPr>
            <p:spPr>
              <a:xfrm>
                <a:off x="5840412" y="226695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2" name="직선 연결선 181">
                <a:extLst>
                  <a:ext uri="{FF2B5EF4-FFF2-40B4-BE49-F238E27FC236}">
                    <a16:creationId xmlns:a16="http://schemas.microsoft.com/office/drawing/2014/main" id="{5F4CFB8B-B4FF-4784-A995-F7EE416D0F62}"/>
                  </a:ext>
                </a:extLst>
              </p:cNvPr>
              <p:cNvCxnSpPr/>
              <p:nvPr/>
            </p:nvCxnSpPr>
            <p:spPr>
              <a:xfrm>
                <a:off x="5840412" y="2776538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3" name="직선 연결선 182">
                <a:extLst>
                  <a:ext uri="{FF2B5EF4-FFF2-40B4-BE49-F238E27FC236}">
                    <a16:creationId xmlns:a16="http://schemas.microsoft.com/office/drawing/2014/main" id="{821F1F8C-E9E9-4EE7-AC9F-62F1E28706EC}"/>
                  </a:ext>
                </a:extLst>
              </p:cNvPr>
              <p:cNvCxnSpPr/>
              <p:nvPr/>
            </p:nvCxnSpPr>
            <p:spPr>
              <a:xfrm>
                <a:off x="5840412" y="3290887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4" name="직선 연결선 183">
                <a:extLst>
                  <a:ext uri="{FF2B5EF4-FFF2-40B4-BE49-F238E27FC236}">
                    <a16:creationId xmlns:a16="http://schemas.microsoft.com/office/drawing/2014/main" id="{62EC7FAD-179E-458A-BFA9-8A8437FA61CB}"/>
                  </a:ext>
                </a:extLst>
              </p:cNvPr>
              <p:cNvCxnSpPr/>
              <p:nvPr/>
            </p:nvCxnSpPr>
            <p:spPr>
              <a:xfrm>
                <a:off x="5848350" y="38100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5" name="직선 연결선 184">
                <a:extLst>
                  <a:ext uri="{FF2B5EF4-FFF2-40B4-BE49-F238E27FC236}">
                    <a16:creationId xmlns:a16="http://schemas.microsoft.com/office/drawing/2014/main" id="{9959609F-72EE-4C6F-9FED-78C39E3F0192}"/>
                  </a:ext>
                </a:extLst>
              </p:cNvPr>
              <p:cNvCxnSpPr/>
              <p:nvPr/>
            </p:nvCxnSpPr>
            <p:spPr>
              <a:xfrm>
                <a:off x="5834062" y="43338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86" name="그룹 185">
              <a:extLst>
                <a:ext uri="{FF2B5EF4-FFF2-40B4-BE49-F238E27FC236}">
                  <a16:creationId xmlns:a16="http://schemas.microsoft.com/office/drawing/2014/main" id="{267A8A44-161D-4D70-9F6B-033B87B21A2A}"/>
                </a:ext>
              </a:extLst>
            </p:cNvPr>
            <p:cNvGrpSpPr/>
            <p:nvPr/>
          </p:nvGrpSpPr>
          <p:grpSpPr>
            <a:xfrm>
              <a:off x="437910" y="1590389"/>
              <a:ext cx="559416" cy="3634392"/>
              <a:chOff x="4442262" y="826150"/>
              <a:chExt cx="559416" cy="3634392"/>
            </a:xfrm>
          </p:grpSpPr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26AF90-6515-48FA-96E0-7726F254D894}"/>
                  </a:ext>
                </a:extLst>
              </p:cNvPr>
              <p:cNvSpPr txBox="1"/>
              <p:nvPr/>
            </p:nvSpPr>
            <p:spPr>
              <a:xfrm>
                <a:off x="4448427" y="82615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정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CDC50F6B-1E5A-4B85-BBC1-0C79582748D5}"/>
                  </a:ext>
                </a:extLst>
              </p:cNvPr>
              <p:cNvSpPr txBox="1"/>
              <p:nvPr/>
            </p:nvSpPr>
            <p:spPr>
              <a:xfrm>
                <a:off x="4447369" y="1875161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의</a:t>
                </a: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003AB116-D914-457F-8771-91EFFD6B7971}"/>
                  </a:ext>
                </a:extLst>
              </p:cNvPr>
              <p:cNvSpPr txBox="1"/>
              <p:nvPr/>
            </p:nvSpPr>
            <p:spPr>
              <a:xfrm>
                <a:off x="4457939" y="2905082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기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5420FF85-1636-47BB-84FC-1B032A2D40D6}"/>
                  </a:ext>
                </a:extLst>
              </p:cNvPr>
              <p:cNvSpPr txBox="1"/>
              <p:nvPr/>
            </p:nvSpPr>
            <p:spPr>
              <a:xfrm>
                <a:off x="4442262" y="340184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본</a:t>
                </a: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4B50754-9C5D-40A1-A22B-7416D476A31A}"/>
                  </a:ext>
                </a:extLst>
              </p:cNvPr>
              <p:cNvSpPr txBox="1"/>
              <p:nvPr/>
            </p:nvSpPr>
            <p:spPr>
              <a:xfrm>
                <a:off x="4448427" y="3937322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입</a:t>
                </a:r>
              </a:p>
            </p:txBody>
          </p:sp>
        </p:grp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8E6CAD0C-8C3D-4212-A5A9-79D507F8090F}"/>
                </a:ext>
              </a:extLst>
            </p:cNvPr>
            <p:cNvSpPr txBox="1"/>
            <p:nvPr/>
          </p:nvSpPr>
          <p:spPr>
            <a:xfrm>
              <a:off x="433037" y="2113576"/>
              <a:ext cx="543739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DX경필명조B" panose="02020600000000000000" pitchFamily="18" charset="-127"/>
                  <a:ea typeface="문체부 쓰기 정체" panose="02030609000101010101" pitchFamily="17" charset="-127"/>
                </a:rPr>
                <a:t>부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F773CF-1854-4F5F-81FD-34E1225421EE}"/>
              </a:ext>
            </a:extLst>
          </p:cNvPr>
          <p:cNvSpPr txBox="1"/>
          <p:nvPr/>
        </p:nvSpPr>
        <p:spPr>
          <a:xfrm>
            <a:off x="2833516" y="292649"/>
            <a:ext cx="77894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〮 </a:t>
            </a:r>
            <a:r>
              <a:rPr lang="ko-KR" altLang="en-US" sz="3300" u="sng" dirty="0">
                <a:solidFill>
                  <a:srgbClr val="C00000"/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역사적</a:t>
            </a:r>
            <a:r>
              <a:rPr lang="en-US" altLang="ko-KR" sz="3300" u="sng" dirty="0">
                <a:solidFill>
                  <a:srgbClr val="C00000"/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, </a:t>
            </a:r>
            <a:r>
              <a:rPr lang="ko-KR" altLang="en-US" sz="3300" u="sng" dirty="0">
                <a:solidFill>
                  <a:srgbClr val="C00000"/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지리적</a:t>
            </a:r>
            <a:r>
              <a:rPr lang="en-US" altLang="ko-KR" sz="3300" u="sng" dirty="0">
                <a:solidFill>
                  <a:srgbClr val="C00000"/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, </a:t>
            </a:r>
            <a:r>
              <a:rPr lang="ko-KR" altLang="en-US" sz="3300" u="sng" dirty="0">
                <a:solidFill>
                  <a:srgbClr val="C00000"/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국제법적</a:t>
            </a:r>
            <a:r>
              <a:rPr lang="ko-KR" altLang="en-US" sz="33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으로</a:t>
            </a:r>
            <a:r>
              <a:rPr lang="ko-KR" altLang="en-US" sz="3300" dirty="0">
                <a:solidFill>
                  <a:srgbClr val="C00000"/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 </a:t>
            </a:r>
            <a:r>
              <a:rPr lang="ko-KR" altLang="en-US" sz="33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명백한</a:t>
            </a:r>
            <a:endParaRPr lang="en-US" altLang="ko-KR" sz="3300" dirty="0"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  <a:p>
            <a:pPr algn="ctr"/>
            <a:r>
              <a:rPr lang="ko-KR" altLang="en-US" sz="33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우리 고유 영토</a:t>
            </a:r>
            <a:endParaRPr lang="en-US" altLang="ko-KR" sz="3300" dirty="0"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  <a:p>
            <a:pPr algn="ctr"/>
            <a:endParaRPr lang="en-US" altLang="ko-KR" sz="1100" dirty="0"/>
          </a:p>
          <a:p>
            <a:r>
              <a:rPr lang="ko-KR" altLang="en-US" sz="36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〮 </a:t>
            </a:r>
            <a:r>
              <a:rPr lang="ko-KR" altLang="en-US" sz="33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독도에 대한 영유권 분쟁 </a:t>
            </a:r>
            <a:r>
              <a:rPr lang="ko-KR" altLang="en-US" sz="3300" u="sng" dirty="0">
                <a:solidFill>
                  <a:srgbClr val="C00000"/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존재</a:t>
            </a:r>
            <a:r>
              <a:rPr lang="en-US" altLang="ko-KR" sz="3300" u="sng" dirty="0">
                <a:solidFill>
                  <a:srgbClr val="C00000"/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X</a:t>
            </a:r>
          </a:p>
          <a:p>
            <a:endParaRPr lang="en-US" altLang="ko-KR" sz="2000" dirty="0"/>
          </a:p>
          <a:p>
            <a:r>
              <a:rPr lang="ko-KR" altLang="en-US" sz="36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〮 </a:t>
            </a:r>
            <a:r>
              <a:rPr lang="ko-KR" altLang="en-US" sz="33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외교 교섭이나 사법적 해결 </a:t>
            </a:r>
            <a:r>
              <a:rPr lang="ko-KR" altLang="en-US" sz="3300" u="sng" dirty="0">
                <a:solidFill>
                  <a:srgbClr val="C00000"/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대상</a:t>
            </a:r>
            <a:r>
              <a:rPr lang="en-US" altLang="ko-KR" sz="3300" u="sng" dirty="0">
                <a:solidFill>
                  <a:srgbClr val="C00000"/>
                </a:solidFill>
                <a:latin typeface="DX별과그대B" panose="02020600000000000000" pitchFamily="18" charset="-127"/>
                <a:ea typeface="DX별과그대B" panose="02020600000000000000" pitchFamily="18" charset="-127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EEC257-B307-4232-8A5E-5527E3BF9F0A}"/>
              </a:ext>
            </a:extLst>
          </p:cNvPr>
          <p:cNvSpPr txBox="1"/>
          <p:nvPr/>
        </p:nvSpPr>
        <p:spPr>
          <a:xfrm>
            <a:off x="435489" y="4969095"/>
            <a:ext cx="543739" cy="523220"/>
          </a:xfrm>
          <a:prstGeom prst="rect">
            <a:avLst/>
          </a:prstGeom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>
                <a:latin typeface="210 수필명조 020" panose="02020603020101020101" pitchFamily="18" charset="-127"/>
                <a:ea typeface="210 수필명조 020" panose="02020603020101020101" pitchFamily="18" charset="-127"/>
              </a:defRPr>
            </a:lvl1pPr>
          </a:lstStyle>
          <a:p>
            <a:r>
              <a:rPr lang="ko-KR" altLang="en-US" dirty="0">
                <a:latin typeface="DX경필명조B" panose="02020600000000000000" pitchFamily="18" charset="-127"/>
                <a:ea typeface="문체부 쓰기 정체" panose="02030609000101010101" pitchFamily="17" charset="-127"/>
              </a:rPr>
              <a:t>장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942B3A1-62A7-46EC-BA7E-5879D29A6120}"/>
              </a:ext>
            </a:extLst>
          </p:cNvPr>
          <p:cNvGrpSpPr/>
          <p:nvPr/>
        </p:nvGrpSpPr>
        <p:grpSpPr>
          <a:xfrm>
            <a:off x="2489149" y="2839240"/>
            <a:ext cx="4056937" cy="3669286"/>
            <a:chOff x="2590749" y="2830362"/>
            <a:chExt cx="4056937" cy="3669286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4038D67C-40E9-4CC3-8821-6C64C3DED4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" b="9539"/>
            <a:stretch/>
          </p:blipFill>
          <p:spPr>
            <a:xfrm>
              <a:off x="2880821" y="3101909"/>
              <a:ext cx="3492666" cy="302342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F13480-504D-41B7-BA84-3E17B6D9378D}"/>
                </a:ext>
              </a:extLst>
            </p:cNvPr>
            <p:cNvSpPr txBox="1"/>
            <p:nvPr/>
          </p:nvSpPr>
          <p:spPr>
            <a:xfrm>
              <a:off x="3358204" y="6176483"/>
              <a:ext cx="253789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&lt;</a:t>
              </a:r>
              <a:r>
                <a:rPr lang="ko-KR" altLang="en-US" sz="1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동해에서 바라본 독도 전경</a:t>
              </a:r>
              <a:r>
                <a:rPr lang="en-US" altLang="ko-KR" sz="1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&gt;</a:t>
              </a:r>
              <a:endParaRPr lang="ko-KR" altLang="en-US" sz="1500" dirty="0"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  <p:pic>
          <p:nvPicPr>
            <p:cNvPr id="115" name="그림 114">
              <a:extLst>
                <a:ext uri="{FF2B5EF4-FFF2-40B4-BE49-F238E27FC236}">
                  <a16:creationId xmlns:a16="http://schemas.microsoft.com/office/drawing/2014/main" id="{7E7F4EF7-1ED4-4BAF-9B32-EAE6CC59E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157" y="2830362"/>
              <a:ext cx="876529" cy="899485"/>
            </a:xfrm>
            <a:prstGeom prst="rect">
              <a:avLst/>
            </a:prstGeom>
          </p:spPr>
        </p:pic>
        <p:pic>
          <p:nvPicPr>
            <p:cNvPr id="116" name="그림 115">
              <a:extLst>
                <a:ext uri="{FF2B5EF4-FFF2-40B4-BE49-F238E27FC236}">
                  <a16:creationId xmlns:a16="http://schemas.microsoft.com/office/drawing/2014/main" id="{F8CE3D73-232F-45B1-B8B8-64A7FD2B2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18100" y="2832621"/>
              <a:ext cx="876529" cy="899485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946BA807-17BC-4B32-AB51-ADF2E6F2B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749" y="5525704"/>
              <a:ext cx="876529" cy="899485"/>
            </a:xfrm>
            <a:prstGeom prst="rect">
              <a:avLst/>
            </a:prstGeom>
            <a:effectLst/>
          </p:spPr>
        </p:pic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1539D57A-EB2C-49EA-B010-B7037119E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59679" y="5514226"/>
              <a:ext cx="876529" cy="899485"/>
            </a:xfrm>
            <a:prstGeom prst="rect">
              <a:avLst/>
            </a:prstGeom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66558F8-5BFE-4A1B-98C0-35A7A6377BC7}"/>
              </a:ext>
            </a:extLst>
          </p:cNvPr>
          <p:cNvGrpSpPr/>
          <p:nvPr/>
        </p:nvGrpSpPr>
        <p:grpSpPr>
          <a:xfrm>
            <a:off x="6550446" y="2839240"/>
            <a:ext cx="4082243" cy="3669286"/>
            <a:chOff x="6194846" y="2830362"/>
            <a:chExt cx="4082243" cy="3669286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053D9091-B9EB-4629-BE3C-A2AC2E729E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78" b="10511"/>
            <a:stretch/>
          </p:blipFill>
          <p:spPr>
            <a:xfrm>
              <a:off x="6522736" y="3099996"/>
              <a:ext cx="3428682" cy="3023426"/>
            </a:xfrm>
            <a:prstGeom prst="rect">
              <a:avLst/>
            </a:prstGeom>
          </p:spPr>
        </p:pic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60614598-182A-4986-9999-43F4815E5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0560" y="2830362"/>
              <a:ext cx="876529" cy="899485"/>
            </a:xfrm>
            <a:prstGeom prst="rect">
              <a:avLst/>
            </a:prstGeom>
            <a:effectLst/>
          </p:spPr>
        </p:pic>
        <p:pic>
          <p:nvPicPr>
            <p:cNvPr id="197" name="그림 196">
              <a:extLst>
                <a:ext uri="{FF2B5EF4-FFF2-40B4-BE49-F238E27FC236}">
                  <a16:creationId xmlns:a16="http://schemas.microsoft.com/office/drawing/2014/main" id="{C0533C00-F704-4D01-9AFA-907BC1894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09767">
              <a:off x="6206324" y="2836416"/>
              <a:ext cx="876529" cy="899485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681024C2-2110-4E0F-9937-AE2F14846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602" y="5531722"/>
              <a:ext cx="876529" cy="899485"/>
            </a:xfrm>
            <a:prstGeom prst="rect">
              <a:avLst/>
            </a:prstGeom>
          </p:spPr>
        </p:pic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CF504B53-1E19-4646-9FC6-5D93DD139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09767">
              <a:off x="9361994" y="5505478"/>
              <a:ext cx="876529" cy="89948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3CE8706-DAB5-430B-BE3F-F250A72175AA}"/>
                </a:ext>
              </a:extLst>
            </p:cNvPr>
            <p:cNvSpPr txBox="1"/>
            <p:nvPr/>
          </p:nvSpPr>
          <p:spPr>
            <a:xfrm>
              <a:off x="7543753" y="6176483"/>
              <a:ext cx="138664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&lt;</a:t>
              </a:r>
              <a:r>
                <a:rPr lang="ko-KR" altLang="en-US" sz="1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독도의 봄</a:t>
              </a:r>
              <a:r>
                <a:rPr lang="en-US" altLang="ko-KR" sz="15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&gt;</a:t>
              </a:r>
              <a:endParaRPr lang="ko-KR" altLang="en-US" sz="1500" dirty="0"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820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C29BEDA-112E-465D-9463-6566C58CA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C54BBD5-2EBF-428A-8C31-8BD8FC190AC8}"/>
              </a:ext>
            </a:extLst>
          </p:cNvPr>
          <p:cNvSpPr/>
          <p:nvPr/>
        </p:nvSpPr>
        <p:spPr>
          <a:xfrm>
            <a:off x="1495" y="0"/>
            <a:ext cx="12192000" cy="6858000"/>
          </a:xfrm>
          <a:prstGeom prst="rect">
            <a:avLst/>
          </a:prstGeom>
          <a:solidFill>
            <a:srgbClr val="32261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178" name="직선 연결선 177">
            <a:extLst>
              <a:ext uri="{FF2B5EF4-FFF2-40B4-BE49-F238E27FC236}">
                <a16:creationId xmlns:a16="http://schemas.microsoft.com/office/drawing/2014/main" id="{86F466A7-E393-4505-9926-50B5A03B8FF2}"/>
              </a:ext>
            </a:extLst>
          </p:cNvPr>
          <p:cNvCxnSpPr>
            <a:cxnSpLocks/>
          </p:cNvCxnSpPr>
          <p:nvPr/>
        </p:nvCxnSpPr>
        <p:spPr>
          <a:xfrm flipH="1">
            <a:off x="6435524" y="5315459"/>
            <a:ext cx="48382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72D1B7DE-B3EF-489F-B7CD-09717743D032}"/>
              </a:ext>
            </a:extLst>
          </p:cNvPr>
          <p:cNvSpPr txBox="1"/>
          <p:nvPr/>
        </p:nvSpPr>
        <p:spPr>
          <a:xfrm>
            <a:off x="10004514" y="2842908"/>
            <a:ext cx="172835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99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</a:t>
            </a:r>
            <a:endParaRPr lang="ko-KR" altLang="en-US" sz="19900" spc="-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C4BBA966-E32A-4BCD-9AFF-B3ACBBBC2B1D}"/>
              </a:ext>
            </a:extLst>
          </p:cNvPr>
          <p:cNvSpPr txBox="1"/>
          <p:nvPr/>
        </p:nvSpPr>
        <p:spPr>
          <a:xfrm>
            <a:off x="6484855" y="4606012"/>
            <a:ext cx="3518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지리적</a:t>
            </a:r>
            <a:r>
              <a:rPr lang="en-US" altLang="ko-KR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lang="ko-KR" altLang="en-US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역사적 근거</a:t>
            </a:r>
            <a:endParaRPr lang="en-US" altLang="ko-KR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8366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FE58A05C-6B0F-42D7-81BE-2365651F5112}"/>
              </a:ext>
            </a:extLst>
          </p:cNvPr>
          <p:cNvSpPr/>
          <p:nvPr/>
        </p:nvSpPr>
        <p:spPr>
          <a:xfrm>
            <a:off x="1388962" y="279000"/>
            <a:ext cx="10458038" cy="6300000"/>
          </a:xfrm>
          <a:prstGeom prst="rect">
            <a:avLst/>
          </a:prstGeom>
          <a:solidFill>
            <a:schemeClr val="accent4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문체부 쓰기 정체" panose="02030609000101010101" pitchFamily="17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7616E8C-5FC4-4A3E-AFE3-15942954EB18}"/>
              </a:ext>
            </a:extLst>
          </p:cNvPr>
          <p:cNvGrpSpPr/>
          <p:nvPr/>
        </p:nvGrpSpPr>
        <p:grpSpPr>
          <a:xfrm>
            <a:off x="345000" y="1340643"/>
            <a:ext cx="670595" cy="4176713"/>
            <a:chOff x="363098" y="1590006"/>
            <a:chExt cx="670595" cy="4176713"/>
          </a:xfrm>
        </p:grpSpPr>
        <p:grpSp>
          <p:nvGrpSpPr>
            <p:cNvPr id="147" name="그룹 146">
              <a:extLst>
                <a:ext uri="{FF2B5EF4-FFF2-40B4-BE49-F238E27FC236}">
                  <a16:creationId xmlns:a16="http://schemas.microsoft.com/office/drawing/2014/main" id="{659C773D-2D87-42D8-B685-54CB1FEC2A6F}"/>
                </a:ext>
              </a:extLst>
            </p:cNvPr>
            <p:cNvGrpSpPr/>
            <p:nvPr/>
          </p:nvGrpSpPr>
          <p:grpSpPr>
            <a:xfrm>
              <a:off x="363098" y="1590006"/>
              <a:ext cx="670595" cy="4176713"/>
              <a:chOff x="5772150" y="685800"/>
              <a:chExt cx="670595" cy="4176713"/>
            </a:xfrm>
          </p:grpSpPr>
          <p:sp>
            <p:nvSpPr>
              <p:cNvPr id="173" name="직사각형 172">
                <a:extLst>
                  <a:ext uri="{FF2B5EF4-FFF2-40B4-BE49-F238E27FC236}">
                    <a16:creationId xmlns:a16="http://schemas.microsoft.com/office/drawing/2014/main" id="{BCDD6E2C-120E-4341-840B-FE7CC042B916}"/>
                  </a:ext>
                </a:extLst>
              </p:cNvPr>
              <p:cNvSpPr/>
              <p:nvPr/>
            </p:nvSpPr>
            <p:spPr>
              <a:xfrm>
                <a:off x="5772150" y="695325"/>
                <a:ext cx="670595" cy="4162425"/>
              </a:xfrm>
              <a:prstGeom prst="rect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DX경필명조B" panose="02020600000000000000" pitchFamily="18" charset="-127"/>
                  <a:ea typeface="문체부 쓰기 정체" panose="02030609000101010101" pitchFamily="17" charset="-127"/>
                </a:endParaRPr>
              </a:p>
            </p:txBody>
          </p:sp>
          <p:cxnSp>
            <p:nvCxnSpPr>
              <p:cNvPr id="177" name="직선 연결선 176">
                <a:extLst>
                  <a:ext uri="{FF2B5EF4-FFF2-40B4-BE49-F238E27FC236}">
                    <a16:creationId xmlns:a16="http://schemas.microsoft.com/office/drawing/2014/main" id="{93F68EF7-7711-4AFB-A961-4E2272BCBA4B}"/>
                  </a:ext>
                </a:extLst>
              </p:cNvPr>
              <p:cNvCxnSpPr/>
              <p:nvPr/>
            </p:nvCxnSpPr>
            <p:spPr>
              <a:xfrm>
                <a:off x="5848350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8" name="직선 연결선 177">
                <a:extLst>
                  <a:ext uri="{FF2B5EF4-FFF2-40B4-BE49-F238E27FC236}">
                    <a16:creationId xmlns:a16="http://schemas.microsoft.com/office/drawing/2014/main" id="{29B43811-BED8-4C26-9AB8-223172869234}"/>
                  </a:ext>
                </a:extLst>
              </p:cNvPr>
              <p:cNvCxnSpPr/>
              <p:nvPr/>
            </p:nvCxnSpPr>
            <p:spPr>
              <a:xfrm>
                <a:off x="6372225" y="685800"/>
                <a:ext cx="0" cy="4176713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9" name="직선 연결선 178">
                <a:extLst>
                  <a:ext uri="{FF2B5EF4-FFF2-40B4-BE49-F238E27FC236}">
                    <a16:creationId xmlns:a16="http://schemas.microsoft.com/office/drawing/2014/main" id="{7B80D12E-5AB7-494D-B820-891960CBB1CA}"/>
                  </a:ext>
                </a:extLst>
              </p:cNvPr>
              <p:cNvCxnSpPr/>
              <p:nvPr/>
            </p:nvCxnSpPr>
            <p:spPr>
              <a:xfrm>
                <a:off x="5848350" y="12192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0" name="직선 연결선 179">
                <a:extLst>
                  <a:ext uri="{FF2B5EF4-FFF2-40B4-BE49-F238E27FC236}">
                    <a16:creationId xmlns:a16="http://schemas.microsoft.com/office/drawing/2014/main" id="{D999EB21-A89B-4048-BC61-29468000C376}"/>
                  </a:ext>
                </a:extLst>
              </p:cNvPr>
              <p:cNvCxnSpPr/>
              <p:nvPr/>
            </p:nvCxnSpPr>
            <p:spPr>
              <a:xfrm>
                <a:off x="5840412" y="17430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1" name="직선 연결선 180">
                <a:extLst>
                  <a:ext uri="{FF2B5EF4-FFF2-40B4-BE49-F238E27FC236}">
                    <a16:creationId xmlns:a16="http://schemas.microsoft.com/office/drawing/2014/main" id="{D0ADD5F8-061B-46F4-9423-57905C7FD983}"/>
                  </a:ext>
                </a:extLst>
              </p:cNvPr>
              <p:cNvCxnSpPr/>
              <p:nvPr/>
            </p:nvCxnSpPr>
            <p:spPr>
              <a:xfrm>
                <a:off x="5840412" y="226695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2" name="직선 연결선 181">
                <a:extLst>
                  <a:ext uri="{FF2B5EF4-FFF2-40B4-BE49-F238E27FC236}">
                    <a16:creationId xmlns:a16="http://schemas.microsoft.com/office/drawing/2014/main" id="{5F4CFB8B-B4FF-4784-A995-F7EE416D0F62}"/>
                  </a:ext>
                </a:extLst>
              </p:cNvPr>
              <p:cNvCxnSpPr/>
              <p:nvPr/>
            </p:nvCxnSpPr>
            <p:spPr>
              <a:xfrm>
                <a:off x="5840412" y="2776538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3" name="직선 연결선 182">
                <a:extLst>
                  <a:ext uri="{FF2B5EF4-FFF2-40B4-BE49-F238E27FC236}">
                    <a16:creationId xmlns:a16="http://schemas.microsoft.com/office/drawing/2014/main" id="{821F1F8C-E9E9-4EE7-AC9F-62F1E28706EC}"/>
                  </a:ext>
                </a:extLst>
              </p:cNvPr>
              <p:cNvCxnSpPr/>
              <p:nvPr/>
            </p:nvCxnSpPr>
            <p:spPr>
              <a:xfrm>
                <a:off x="5840412" y="3290887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4" name="직선 연결선 183">
                <a:extLst>
                  <a:ext uri="{FF2B5EF4-FFF2-40B4-BE49-F238E27FC236}">
                    <a16:creationId xmlns:a16="http://schemas.microsoft.com/office/drawing/2014/main" id="{62EC7FAD-179E-458A-BFA9-8A8437FA61CB}"/>
                  </a:ext>
                </a:extLst>
              </p:cNvPr>
              <p:cNvCxnSpPr/>
              <p:nvPr/>
            </p:nvCxnSpPr>
            <p:spPr>
              <a:xfrm>
                <a:off x="5848350" y="3810000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5" name="직선 연결선 184">
                <a:extLst>
                  <a:ext uri="{FF2B5EF4-FFF2-40B4-BE49-F238E27FC236}">
                    <a16:creationId xmlns:a16="http://schemas.microsoft.com/office/drawing/2014/main" id="{9959609F-72EE-4C6F-9FED-78C39E3F0192}"/>
                  </a:ext>
                </a:extLst>
              </p:cNvPr>
              <p:cNvCxnSpPr/>
              <p:nvPr/>
            </p:nvCxnSpPr>
            <p:spPr>
              <a:xfrm>
                <a:off x="5834062" y="4333875"/>
                <a:ext cx="523875" cy="0"/>
              </a:xfrm>
              <a:prstGeom prst="line">
                <a:avLst/>
              </a:prstGeom>
              <a:noFill/>
              <a:ln w="25400">
                <a:solidFill>
                  <a:srgbClr val="D5A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86" name="그룹 185">
              <a:extLst>
                <a:ext uri="{FF2B5EF4-FFF2-40B4-BE49-F238E27FC236}">
                  <a16:creationId xmlns:a16="http://schemas.microsoft.com/office/drawing/2014/main" id="{267A8A44-161D-4D70-9F6B-033B87B21A2A}"/>
                </a:ext>
              </a:extLst>
            </p:cNvPr>
            <p:cNvGrpSpPr/>
            <p:nvPr/>
          </p:nvGrpSpPr>
          <p:grpSpPr>
            <a:xfrm>
              <a:off x="437910" y="2639400"/>
              <a:ext cx="552080" cy="2585381"/>
              <a:chOff x="4442262" y="1875161"/>
              <a:chExt cx="552080" cy="2585381"/>
            </a:xfrm>
          </p:grpSpPr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26AF90-6515-48FA-96E0-7726F254D894}"/>
                  </a:ext>
                </a:extLst>
              </p:cNvPr>
              <p:cNvSpPr txBox="1"/>
              <p:nvPr/>
            </p:nvSpPr>
            <p:spPr>
              <a:xfrm>
                <a:off x="4450603" y="239706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적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CDC50F6B-1E5A-4B85-BBC1-0C79582748D5}"/>
                  </a:ext>
                </a:extLst>
              </p:cNvPr>
              <p:cNvSpPr txBox="1"/>
              <p:nvPr/>
            </p:nvSpPr>
            <p:spPr>
              <a:xfrm>
                <a:off x="4447369" y="1875161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리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5420FF85-1636-47BB-84FC-1B032A2D40D6}"/>
                  </a:ext>
                </a:extLst>
              </p:cNvPr>
              <p:cNvSpPr txBox="1"/>
              <p:nvPr/>
            </p:nvSpPr>
            <p:spPr>
              <a:xfrm>
                <a:off x="4442262" y="3401840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인</a:t>
                </a: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4B50754-9C5D-40A1-A22B-7416D476A31A}"/>
                  </a:ext>
                </a:extLst>
              </p:cNvPr>
              <p:cNvSpPr txBox="1"/>
              <p:nvPr/>
            </p:nvSpPr>
            <p:spPr>
              <a:xfrm>
                <a:off x="4448427" y="3937322"/>
                <a:ext cx="543739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2800">
                    <a:latin typeface="210 수필명조 020" panose="02020603020101020101" pitchFamily="18" charset="-127"/>
                    <a:ea typeface="210 수필명조 020" panose="02020603020101020101" pitchFamily="18" charset="-127"/>
                  </a:defRPr>
                </a:lvl1pPr>
              </a:lstStyle>
              <a:p>
                <a:r>
                  <a:rPr lang="ko-KR" altLang="en-US" dirty="0">
                    <a:latin typeface="DX경필명조B" panose="02020600000000000000" pitchFamily="18" charset="-127"/>
                    <a:ea typeface="문체부 쓰기 정체" panose="02030609000101010101" pitchFamily="17" charset="-127"/>
                  </a:rPr>
                  <a:t>식</a:t>
                </a:r>
              </a:p>
            </p:txBody>
          </p:sp>
        </p:grp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8E6CAD0C-8C3D-4212-A5A9-79D507F8090F}"/>
                </a:ext>
              </a:extLst>
            </p:cNvPr>
            <p:cNvSpPr txBox="1"/>
            <p:nvPr/>
          </p:nvSpPr>
          <p:spPr>
            <a:xfrm>
              <a:off x="433037" y="2113576"/>
              <a:ext cx="543739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DX경필명조B" panose="02020600000000000000" pitchFamily="18" charset="-127"/>
                  <a:ea typeface="문체부 쓰기 정체" panose="02030609000101010101" pitchFamily="17" charset="-127"/>
                </a:rPr>
                <a:t>지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F773CF-1854-4F5F-81FD-34E1225421EE}"/>
              </a:ext>
            </a:extLst>
          </p:cNvPr>
          <p:cNvSpPr txBox="1"/>
          <p:nvPr/>
        </p:nvSpPr>
        <p:spPr>
          <a:xfrm>
            <a:off x="3595367" y="492519"/>
            <a:ext cx="604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DX별과그대B" panose="02020600000000000000" pitchFamily="18" charset="-127"/>
                <a:ea typeface="DX별과그대B" panose="02020600000000000000" pitchFamily="18" charset="-127"/>
              </a:rPr>
              <a:t>독도는 지리적으로 울릉도의 일부</a:t>
            </a:r>
            <a:endParaRPr lang="en-US" altLang="ko-KR" sz="3200" dirty="0">
              <a:latin typeface="DX별과그대B" panose="02020600000000000000" pitchFamily="18" charset="-127"/>
              <a:ea typeface="DX별과그대B" panose="02020600000000000000" pitchFamily="18" charset="-127"/>
            </a:endParaRPr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C49406AC-C413-4F1A-9799-3B4E00E6F297}"/>
              </a:ext>
            </a:extLst>
          </p:cNvPr>
          <p:cNvCxnSpPr/>
          <p:nvPr/>
        </p:nvCxnSpPr>
        <p:spPr>
          <a:xfrm>
            <a:off x="6578963" y="1409221"/>
            <a:ext cx="0" cy="2880000"/>
          </a:xfrm>
          <a:prstGeom prst="line">
            <a:avLst/>
          </a:prstGeom>
          <a:ln>
            <a:solidFill>
              <a:srgbClr val="33105D">
                <a:alpha val="7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181463A3-D394-425C-B176-6DE2028253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" b="10703"/>
          <a:stretch/>
        </p:blipFill>
        <p:spPr>
          <a:xfrm>
            <a:off x="2642910" y="1318773"/>
            <a:ext cx="3543002" cy="305922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71E413B-33E3-4787-B5BB-D92E433085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3" b="13048"/>
          <a:stretch/>
        </p:blipFill>
        <p:spPr>
          <a:xfrm>
            <a:off x="6906384" y="1318773"/>
            <a:ext cx="4455599" cy="30592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C5918C-276D-4B7D-879C-390057A37A10}"/>
              </a:ext>
            </a:extLst>
          </p:cNvPr>
          <p:cNvSpPr txBox="1"/>
          <p:nvPr/>
        </p:nvSpPr>
        <p:spPr>
          <a:xfrm>
            <a:off x="3166674" y="4390642"/>
            <a:ext cx="24954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DX경필명조B" panose="02020600000000000000" pitchFamily="18" charset="-127"/>
                <a:ea typeface="DX경필명조B" panose="02020600000000000000" pitchFamily="18" charset="-127"/>
              </a:rPr>
              <a:t>&lt;</a:t>
            </a:r>
            <a:r>
              <a:rPr lang="ko-KR" altLang="en-US" sz="1500" dirty="0">
                <a:latin typeface="DX경필명조B" panose="02020600000000000000" pitchFamily="18" charset="-127"/>
                <a:ea typeface="DX경필명조B" panose="02020600000000000000" pitchFamily="18" charset="-127"/>
              </a:rPr>
              <a:t>울릉도에서 바라본 독도</a:t>
            </a:r>
            <a:r>
              <a:rPr lang="en-US" altLang="ko-KR" sz="1500" dirty="0">
                <a:latin typeface="DX경필명조B" panose="02020600000000000000" pitchFamily="18" charset="-127"/>
                <a:ea typeface="DX경필명조B" panose="02020600000000000000" pitchFamily="18" charset="-127"/>
              </a:rPr>
              <a:t>&gt;</a:t>
            </a:r>
            <a:endParaRPr lang="ko-KR" altLang="en-US" sz="1500" dirty="0">
              <a:latin typeface="DX경필명조B" panose="02020600000000000000" pitchFamily="18" charset="-127"/>
              <a:ea typeface="DX경필명조B" panose="02020600000000000000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00B70-0533-4E1F-89A8-01E6A8B21913}"/>
              </a:ext>
            </a:extLst>
          </p:cNvPr>
          <p:cNvSpPr txBox="1"/>
          <p:nvPr/>
        </p:nvSpPr>
        <p:spPr>
          <a:xfrm>
            <a:off x="7410715" y="4390642"/>
            <a:ext cx="34469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DX경필명조B" panose="02020600000000000000" pitchFamily="18" charset="-127"/>
                <a:ea typeface="DX경필명조B" panose="02020600000000000000" pitchFamily="18" charset="-127"/>
              </a:rPr>
              <a:t>&lt;</a:t>
            </a:r>
            <a:r>
              <a:rPr lang="ko-KR" altLang="en-US" sz="1500" dirty="0">
                <a:latin typeface="DX경필명조B" panose="02020600000000000000" pitchFamily="18" charset="-127"/>
                <a:ea typeface="DX경필명조B" panose="02020600000000000000" pitchFamily="18" charset="-127"/>
              </a:rPr>
              <a:t>독도</a:t>
            </a:r>
            <a:r>
              <a:rPr lang="en-US" altLang="ko-KR" sz="1500" dirty="0">
                <a:latin typeface="DX경필명조B" panose="02020600000000000000" pitchFamily="18" charset="-127"/>
                <a:ea typeface="DX경필명조B" panose="02020600000000000000" pitchFamily="18" charset="-127"/>
              </a:rPr>
              <a:t>-</a:t>
            </a:r>
            <a:r>
              <a:rPr lang="ko-KR" altLang="en-US" sz="1500" dirty="0">
                <a:latin typeface="DX경필명조B" panose="02020600000000000000" pitchFamily="18" charset="-127"/>
                <a:ea typeface="DX경필명조B" panose="02020600000000000000" pitchFamily="18" charset="-127"/>
              </a:rPr>
              <a:t>울릉도간</a:t>
            </a:r>
            <a:r>
              <a:rPr lang="en-US" altLang="ko-KR" sz="1500" dirty="0">
                <a:latin typeface="DX경필명조B" panose="02020600000000000000" pitchFamily="18" charset="-127"/>
                <a:ea typeface="DX경필명조B" panose="02020600000000000000" pitchFamily="18" charset="-127"/>
              </a:rPr>
              <a:t>, </a:t>
            </a:r>
            <a:r>
              <a:rPr lang="ko-KR" altLang="en-US" sz="1500" dirty="0">
                <a:latin typeface="DX경필명조B" panose="02020600000000000000" pitchFamily="18" charset="-127"/>
                <a:ea typeface="DX경필명조B" panose="02020600000000000000" pitchFamily="18" charset="-127"/>
              </a:rPr>
              <a:t>독도</a:t>
            </a:r>
            <a:r>
              <a:rPr lang="en-US" altLang="ko-KR" sz="1500" dirty="0">
                <a:latin typeface="DX경필명조B" panose="02020600000000000000" pitchFamily="18" charset="-127"/>
                <a:ea typeface="DX경필명조B" panose="02020600000000000000" pitchFamily="18" charset="-127"/>
              </a:rPr>
              <a:t>-</a:t>
            </a:r>
            <a:r>
              <a:rPr lang="ko-KR" altLang="en-US" sz="1500" dirty="0" err="1">
                <a:latin typeface="DX경필명조B" panose="02020600000000000000" pitchFamily="18" charset="-127"/>
                <a:ea typeface="DX경필명조B" panose="02020600000000000000" pitchFamily="18" charset="-127"/>
              </a:rPr>
              <a:t>오키섬간</a:t>
            </a:r>
            <a:r>
              <a:rPr lang="ko-KR" altLang="en-US" sz="1500" dirty="0">
                <a:latin typeface="DX경필명조B" panose="02020600000000000000" pitchFamily="18" charset="-127"/>
                <a:ea typeface="DX경필명조B" panose="02020600000000000000" pitchFamily="18" charset="-127"/>
              </a:rPr>
              <a:t> 거리</a:t>
            </a:r>
            <a:r>
              <a:rPr lang="en-US" altLang="ko-KR" sz="1500" dirty="0">
                <a:latin typeface="DX경필명조B" panose="02020600000000000000" pitchFamily="18" charset="-127"/>
                <a:ea typeface="DX경필명조B" panose="02020600000000000000" pitchFamily="18" charset="-127"/>
              </a:rPr>
              <a:t>&gt;</a:t>
            </a:r>
            <a:endParaRPr lang="ko-KR" altLang="en-US" sz="1500" dirty="0">
              <a:latin typeface="DX경필명조B" panose="02020600000000000000" pitchFamily="18" charset="-127"/>
              <a:ea typeface="DX경필명조B" panose="02020600000000000000" pitchFamily="18" charset="-127"/>
            </a:endParaRPr>
          </a:p>
        </p:txBody>
      </p:sp>
      <p:pic>
        <p:nvPicPr>
          <p:cNvPr id="115" name="그림 114">
            <a:extLst>
              <a:ext uri="{FF2B5EF4-FFF2-40B4-BE49-F238E27FC236}">
                <a16:creationId xmlns:a16="http://schemas.microsoft.com/office/drawing/2014/main" id="{7E7F4EF7-1ED4-4BAF-9B32-EAE6CC59E3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09" y="3755393"/>
            <a:ext cx="876529" cy="899485"/>
          </a:xfrm>
          <a:prstGeom prst="rect">
            <a:avLst/>
          </a:prstGeom>
        </p:spPr>
      </p:pic>
      <p:pic>
        <p:nvPicPr>
          <p:cNvPr id="116" name="그림 115">
            <a:extLst>
              <a:ext uri="{FF2B5EF4-FFF2-40B4-BE49-F238E27FC236}">
                <a16:creationId xmlns:a16="http://schemas.microsoft.com/office/drawing/2014/main" id="{F8CE3D73-232F-45B1-B8B8-64A7FD2B24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1910" y="1026100"/>
            <a:ext cx="876529" cy="89948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946BA807-17BC-4B32-AB51-ADF2E6F2B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392" y="1023025"/>
            <a:ext cx="876529" cy="899485"/>
          </a:xfrm>
          <a:prstGeom prst="rect">
            <a:avLst/>
          </a:prstGeom>
          <a:effectLst/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1539D57A-EB2C-49EA-B010-B7037119EE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2305" y="3797805"/>
            <a:ext cx="876529" cy="899485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314EB960-BDA9-4FB1-BB7D-D0D0C47DC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84" y="3763371"/>
            <a:ext cx="876529" cy="899485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D914A5C-CF59-4290-9C2E-99F18C790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89549" y="3774849"/>
            <a:ext cx="876529" cy="899485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C7EAC67-98C9-4CB3-85BE-773FEFB63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027" y="1033918"/>
            <a:ext cx="876529" cy="899485"/>
          </a:xfrm>
          <a:prstGeom prst="rect">
            <a:avLst/>
          </a:prstGeom>
          <a:effectLst/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E6901BFF-CB1E-4D09-8A5F-7E147E9FDF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2289" y="1063826"/>
            <a:ext cx="876529" cy="899485"/>
          </a:xfrm>
          <a:prstGeom prst="rect">
            <a:avLst/>
          </a:prstGeom>
        </p:spPr>
      </p:pic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54F4FD54-0F81-4C42-B854-D1DBC2797401}"/>
              </a:ext>
            </a:extLst>
          </p:cNvPr>
          <p:cNvCxnSpPr>
            <a:cxnSpLocks/>
          </p:cNvCxnSpPr>
          <p:nvPr/>
        </p:nvCxnSpPr>
        <p:spPr>
          <a:xfrm>
            <a:off x="3595367" y="1075304"/>
            <a:ext cx="6045227" cy="1441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FC13878-5BC5-4D74-9BBE-06F2D298014C}"/>
              </a:ext>
            </a:extLst>
          </p:cNvPr>
          <p:cNvGrpSpPr/>
          <p:nvPr/>
        </p:nvGrpSpPr>
        <p:grpSpPr>
          <a:xfrm>
            <a:off x="2869477" y="5124574"/>
            <a:ext cx="8338282" cy="1107996"/>
            <a:chOff x="2869477" y="5124574"/>
            <a:chExt cx="8338282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871AD17-0AB4-4F13-B7C2-88D9D3400B49}"/>
                </a:ext>
              </a:extLst>
            </p:cNvPr>
            <p:cNvSpPr txBox="1"/>
            <p:nvPr/>
          </p:nvSpPr>
          <p:spPr>
            <a:xfrm>
              <a:off x="3468003" y="5124574"/>
              <a:ext cx="773975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3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울릉도는 독도에서 </a:t>
              </a:r>
              <a:r>
                <a:rPr lang="ko-KR" altLang="en-US" sz="3300" dirty="0">
                  <a:solidFill>
                    <a:schemeClr val="accent2"/>
                  </a:solidFill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가장 가까우며</a:t>
              </a:r>
              <a:endParaRPr lang="en-US" altLang="ko-KR" sz="3300" dirty="0">
                <a:solidFill>
                  <a:schemeClr val="accent2"/>
                </a:solidFill>
                <a:latin typeface="DX경필명조B" panose="02020600000000000000" pitchFamily="18" charset="-127"/>
                <a:ea typeface="DX경필명조B" panose="02020600000000000000" pitchFamily="18" charset="-127"/>
              </a:endParaRPr>
            </a:p>
            <a:p>
              <a:r>
                <a:rPr lang="ko-KR" altLang="en-US" sz="3300" dirty="0">
                  <a:latin typeface="DX경필명조B" panose="02020600000000000000" pitchFamily="18" charset="-127"/>
                  <a:ea typeface="DX경필명조B" panose="02020600000000000000" pitchFamily="18" charset="-127"/>
                </a:rPr>
                <a:t>맑은 날이면 육안으로도 독도를 볼 수 있음</a:t>
              </a:r>
            </a:p>
          </p:txBody>
        </p:sp>
        <p:sp>
          <p:nvSpPr>
            <p:cNvPr id="59" name="화살표: 오른쪽 58">
              <a:extLst>
                <a:ext uri="{FF2B5EF4-FFF2-40B4-BE49-F238E27FC236}">
                  <a16:creationId xmlns:a16="http://schemas.microsoft.com/office/drawing/2014/main" id="{3D133C12-32E0-4621-8118-49B1CE3C271E}"/>
                </a:ext>
              </a:extLst>
            </p:cNvPr>
            <p:cNvSpPr/>
            <p:nvPr/>
          </p:nvSpPr>
          <p:spPr>
            <a:xfrm>
              <a:off x="2869477" y="5416553"/>
              <a:ext cx="594394" cy="517064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567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5417</TotalTime>
  <Words>1426</Words>
  <Application>Microsoft Office PowerPoint</Application>
  <PresentationFormat>와이드스크린</PresentationFormat>
  <Paragraphs>233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4" baseType="lpstr">
      <vt:lpstr>DX별과그대B</vt:lpstr>
      <vt:lpstr>상상토끼 꽃길</vt:lpstr>
      <vt:lpstr>DX경필명조B</vt:lpstr>
      <vt:lpstr>DX시인과나</vt:lpstr>
      <vt:lpstr>맑은 고딕</vt:lpstr>
      <vt:lpstr>Arial</vt:lpstr>
      <vt:lpstr>상상토끼 정묵바위</vt:lpstr>
      <vt:lpstr>나눔스퀘어 ExtraBold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이예린</dc:creator>
  <cp:lastModifiedBy>박 지은</cp:lastModifiedBy>
  <cp:revision>198</cp:revision>
  <dcterms:created xsi:type="dcterms:W3CDTF">2018-03-06T15:38:16Z</dcterms:created>
  <dcterms:modified xsi:type="dcterms:W3CDTF">2020-05-04T13:54:53Z</dcterms:modified>
</cp:coreProperties>
</file>