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6" r:id="rId4"/>
    <p:sldId id="277" r:id="rId5"/>
    <p:sldId id="278" r:id="rId6"/>
    <p:sldId id="279" r:id="rId7"/>
    <p:sldId id="280" r:id="rId8"/>
    <p:sldId id="281" r:id="rId9"/>
    <p:sldId id="291" r:id="rId10"/>
    <p:sldId id="282" r:id="rId11"/>
    <p:sldId id="283" r:id="rId12"/>
    <p:sldId id="284" r:id="rId13"/>
    <p:sldId id="285" r:id="rId14"/>
    <p:sldId id="292" r:id="rId15"/>
    <p:sldId id="286" r:id="rId16"/>
    <p:sldId id="287" r:id="rId17"/>
    <p:sldId id="288" r:id="rId18"/>
    <p:sldId id="289" r:id="rId19"/>
    <p:sldId id="290" r:id="rId20"/>
    <p:sldId id="296" r:id="rId21"/>
    <p:sldId id="295" r:id="rId22"/>
    <p:sldId id="294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혁" initials="김" lastIdx="1" clrIdx="0">
    <p:extLst>
      <p:ext uri="{19B8F6BF-5375-455C-9EA6-DF929625EA0E}">
        <p15:presenceInfo xmlns:p15="http://schemas.microsoft.com/office/powerpoint/2012/main" userId="S::21602499@daegu.ac.kr::3703fad6-2365-44b5-8327-f6dde7298f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9AB"/>
    <a:srgbClr val="B1C6C7"/>
    <a:srgbClr val="EAABA4"/>
    <a:srgbClr val="F1C6C1"/>
    <a:srgbClr val="FAC7A0"/>
    <a:srgbClr val="FFDBB7"/>
    <a:srgbClr val="FFCD9B"/>
    <a:srgbClr val="FFE6CC"/>
    <a:srgbClr val="FCDCC4"/>
    <a:srgbClr val="A3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5D4718-9C74-4703-91BF-9D0DCA76A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A77B05-161F-4879-AF9A-5494DF740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167A0B-6804-413E-BA92-E97A4BB4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169F09-2397-4631-9701-709CE104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97EB2F-32F8-4E76-B91C-BF13E92F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99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8CD687-3BBC-454F-A56A-943EA194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6209D8B-50AE-4E0A-BC97-EFA736022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2246E6-EA77-4CE9-933C-3E9EEFA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914864-E3FF-431F-B023-D76EA91F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2405A6-4F55-445B-8E5F-D74EBEB8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99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8EDF6DC-2ED9-40E1-95E2-6D97F9485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F2F762-0A25-4BB1-B289-E317B8770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285B3B-BAD6-4E37-9B60-AA275F3D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318EE0-D8CE-410E-9817-6A02C15F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7D4A49-E224-4468-B400-49F38E44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0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83A872-6F98-4975-A3D2-E55F570FC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A5C7C0-82CE-4020-9F7A-F352A1F50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C3105D-444D-4B3A-A610-B1C589A8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3635EA-9BE5-475A-8FB0-26A05A9E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CA039A-C6A6-4A71-89B6-2061A1FA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19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9691C2-C512-41DF-8711-61DD790A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B0E3FAC-0CAF-4C09-8D21-A0DD04F34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ECDD0A-DAB9-4C58-8DBE-3B56D6EF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F49AE0-3DA6-45FE-A4A7-15B05724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F7825F-F4F2-49C1-A582-1FD64D26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48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2FD8A1-304D-411F-940D-CC13A7EB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FE0BA7-B0D7-4936-A18E-62D66AEED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070FD5-1B78-443D-8331-FC4F42D31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A13D6F-061B-411C-9611-B9C756C64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0FDFA5-9754-410A-A8F6-178DDAD8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E434DA-AF13-4DCA-BD23-1A4E11CA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92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F04F9B-0117-4405-9A2F-55C0618F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AF6F29-C6B9-4967-837A-3DF3BE051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7C6F3EC-25C1-49C1-A353-AF97000A2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6AF5C05-6B9D-4645-B858-59AF7523F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ACB022A-E783-4057-9545-E1404D0A4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1AADFC2-B5C6-4422-A720-2C98E553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E2F222C-5456-4D75-BBA6-E680B39D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AD622D7-8833-4C66-B06C-242BF02E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47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D0D54F-8A1E-4532-83DE-BECB2612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5899942-7646-4443-AE1E-3A84F7EA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EC5EB1B-0BF4-4BAF-BC89-43B96F40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F88BCAF-58E7-4F77-B42F-0A8E0048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032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5236681-DF29-48F1-ACFB-1E395132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53A2B34-699C-416A-B83F-55E1B0DF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9C1DF1-2B24-4A74-80B9-D06B903E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61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B40E41-7F6B-4772-B133-2626067C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AB475D-E976-4E7F-8D46-57DC8F85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2C1B615-371C-41D9-83C0-DDC571AA1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B89F2ED-7C0B-4D0F-AE81-72416D84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B8F4CE0-51CD-430E-AD08-864A1A76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A23879-0F89-49A2-9D52-1CFD0B81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36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99E48-7447-4031-B7E7-A8110C1C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0B2598-6750-4050-B01C-83E92009B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CBEF8E4-0468-40F6-9803-E5CDEB41E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5035E7-AC4D-4EAE-87BF-06D73010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CAB20F-795F-48E8-A396-22BD0278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12371A8-B228-4D67-AAD8-D602AFC7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24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23A2C81-6950-491D-837D-C1121110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BBFA6A-1CDA-48C1-BF9C-ED51BCDFC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0E9697-51C0-4536-8B0B-E342BB697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ED74C9-CACC-4CB0-B9C2-6F8F1430E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61E09B-4BAB-4BD2-B4C2-56EEC1922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70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hyperlink" Target="https://www.youtube.com/watch?v=fzAIBI6-UG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jigokudani-yaenkoen.co.jp/" TargetMode="External"/><Relationship Id="rId13" Type="http://schemas.openxmlformats.org/officeDocument/2006/relationships/hyperlink" Target="https://blog.naver.com/murai3000/221282523851" TargetMode="External"/><Relationship Id="rId3" Type="http://schemas.openxmlformats.org/officeDocument/2006/relationships/hyperlink" Target="https://ko.wikipedia.org/wiki/%EC%9D%BC%EB%B3%B8" TargetMode="External"/><Relationship Id="rId7" Type="http://schemas.openxmlformats.org/officeDocument/2006/relationships/hyperlink" Target="https://namu.wiki/w/%EB%8F%84%ED%86%A4%EB%B3%B4%EB%A6%AC%20%EA%B0%95?from=%EB%8F%84%ED%86%A4%EB%B3%B4%EB%A6%AC" TargetMode="External"/><Relationship Id="rId12" Type="http://schemas.openxmlformats.org/officeDocument/2006/relationships/hyperlink" Target="https://ttomot.tistory.com/1723" TargetMode="External"/><Relationship Id="rId2" Type="http://schemas.openxmlformats.org/officeDocument/2006/relationships/hyperlink" Target="https://ja.wikipedia.org/wiki/%E8%A6%B3%E5%85%8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rms.naver.com/entry.nhn?docId=963215&amp;cid=42864&amp;categoryId=50859" TargetMode="External"/><Relationship Id="rId11" Type="http://schemas.openxmlformats.org/officeDocument/2006/relationships/hyperlink" Target="https://blog.naver.com/jdh755/221473110354" TargetMode="External"/><Relationship Id="rId5" Type="http://schemas.openxmlformats.org/officeDocument/2006/relationships/hyperlink" Target="https://terms.naver.com/entry.nhn?docId=1582292&amp;ref=y&amp;cid=47318&amp;categoryId=47318" TargetMode="External"/><Relationship Id="rId10" Type="http://schemas.openxmlformats.org/officeDocument/2006/relationships/hyperlink" Target="https://blog.naver.com/rise43/90177615274" TargetMode="External"/><Relationship Id="rId4" Type="http://schemas.openxmlformats.org/officeDocument/2006/relationships/hyperlink" Target="https://terms.naver.com/entry.nhn?docId=1582291&amp;cid=47318&amp;categoryId=47318" TargetMode="External"/><Relationship Id="rId9" Type="http://schemas.openxmlformats.org/officeDocument/2006/relationships/hyperlink" Target="https://travel.sygic.com/ko/list/ilbon-yumyeong-bagmulgwan-country:75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182939" y="401839"/>
            <a:ext cx="11226800" cy="606777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E890796-8474-4F30-8303-67D502294A52}"/>
              </a:ext>
            </a:extLst>
          </p:cNvPr>
          <p:cNvSpPr/>
          <p:nvPr/>
        </p:nvSpPr>
        <p:spPr>
          <a:xfrm>
            <a:off x="0" y="1625600"/>
            <a:ext cx="9372600" cy="2175339"/>
          </a:xfrm>
          <a:prstGeom prst="rect">
            <a:avLst/>
          </a:prstGeom>
          <a:solidFill>
            <a:srgbClr val="A3BCB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B889D-6283-4B7F-8672-D8F2209C56F5}"/>
              </a:ext>
            </a:extLst>
          </p:cNvPr>
          <p:cNvSpPr txBox="1"/>
          <p:nvPr/>
        </p:nvSpPr>
        <p:spPr>
          <a:xfrm>
            <a:off x="782261" y="1761850"/>
            <a:ext cx="697338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latin typeface="+mj-lt"/>
                <a:ea typeface="여기어때 잘난체" panose="020B0600000101010101" pitchFamily="50" charset="-127"/>
              </a:rPr>
              <a:t>일본사회와 관광</a:t>
            </a:r>
            <a:endParaRPr lang="en-US" altLang="ko-KR" sz="7200" dirty="0">
              <a:latin typeface="+mj-lt"/>
              <a:ea typeface="여기어때 잘난체" panose="020B0600000101010101" pitchFamily="50" charset="-127"/>
            </a:endParaRPr>
          </a:p>
          <a:p>
            <a:r>
              <a:rPr lang="ko-KR" altLang="en-US" sz="4400" dirty="0">
                <a:latin typeface="+mj-lt"/>
                <a:ea typeface="여기어때 잘난체" panose="020B0600000101010101" pitchFamily="50" charset="-127"/>
              </a:rPr>
              <a:t>일본의 관광자원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2C3C8-D39B-42DF-8353-40B2E9E79A6B}"/>
              </a:ext>
            </a:extLst>
          </p:cNvPr>
          <p:cNvSpPr txBox="1"/>
          <p:nvPr/>
        </p:nvSpPr>
        <p:spPr>
          <a:xfrm>
            <a:off x="7476832" y="4934610"/>
            <a:ext cx="3791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dirty="0">
                <a:latin typeface="+mj-lt"/>
                <a:ea typeface="여기어때 잘난체" panose="020B0600000101010101" pitchFamily="50" charset="-127"/>
              </a:rPr>
              <a:t>일</a:t>
            </a:r>
            <a:r>
              <a:rPr lang="en-US" altLang="ko-KR" sz="3200" dirty="0">
                <a:latin typeface="+mj-lt"/>
                <a:ea typeface="여기어때 잘난체" panose="020B0600000101010101" pitchFamily="50" charset="-127"/>
              </a:rPr>
              <a:t>*</a:t>
            </a:r>
            <a:r>
              <a:rPr lang="ko-KR" altLang="en-US" sz="3200" dirty="0">
                <a:latin typeface="+mj-lt"/>
                <a:ea typeface="여기어때 잘난체" panose="020B0600000101010101" pitchFamily="50" charset="-127"/>
              </a:rPr>
              <a:t>어일</a:t>
            </a:r>
            <a:r>
              <a:rPr lang="en-US" altLang="ko-KR" sz="3200" dirty="0">
                <a:latin typeface="+mj-lt"/>
                <a:ea typeface="여기어때 잘난체" panose="020B0600000101010101" pitchFamily="50" charset="-127"/>
              </a:rPr>
              <a:t>*</a:t>
            </a:r>
            <a:r>
              <a:rPr lang="ko-KR" altLang="en-US" sz="3200" dirty="0">
                <a:latin typeface="+mj-lt"/>
                <a:ea typeface="여기어때 잘난체" panose="020B0600000101010101" pitchFamily="50" charset="-127"/>
              </a:rPr>
              <a:t>학과</a:t>
            </a:r>
            <a:r>
              <a:rPr lang="en-US" altLang="ko-KR" sz="3200" dirty="0">
                <a:latin typeface="+mj-lt"/>
                <a:ea typeface="여기어때 잘난체" panose="020B0600000101010101" pitchFamily="50" charset="-127"/>
              </a:rPr>
              <a:t>21*02*99 *</a:t>
            </a:r>
            <a:r>
              <a:rPr lang="ko-KR" altLang="en-US" sz="3200" dirty="0">
                <a:latin typeface="+mj-lt"/>
                <a:ea typeface="여기어때 잘난체" panose="020B0600000101010101" pitchFamily="50" charset="-127"/>
              </a:rPr>
              <a:t>혁</a:t>
            </a:r>
            <a:endParaRPr lang="ko-KR" altLang="en-US" sz="1600" dirty="0">
              <a:latin typeface="+mj-lt"/>
              <a:ea typeface="여기어때 잘난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556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Ⅲ. </a:t>
            </a:r>
            <a:r>
              <a:rPr lang="ko-KR" altLang="en-US" sz="2000" b="1" dirty="0"/>
              <a:t>일본의 세계유산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6AB4B-73FF-4F91-8863-F6297F5B3D64}"/>
              </a:ext>
            </a:extLst>
          </p:cNvPr>
          <p:cNvSpPr txBox="1"/>
          <p:nvPr/>
        </p:nvSpPr>
        <p:spPr>
          <a:xfrm>
            <a:off x="4284465" y="1276124"/>
            <a:ext cx="30812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3500" b="1" dirty="0"/>
              <a:t>세계유산이란</a:t>
            </a:r>
            <a:r>
              <a:rPr lang="en-US" altLang="ko-KR" sz="3500" b="1" dirty="0"/>
              <a:t>?</a:t>
            </a:r>
            <a:endParaRPr lang="ko-KR" altLang="en-US" sz="3500" dirty="0"/>
          </a:p>
        </p:txBody>
      </p:sp>
      <p:pic>
        <p:nvPicPr>
          <p:cNvPr id="4" name="그림 3" descr="그리기, 플레이트이(가) 표시된 사진&#10;&#10;자동 생성된 설명">
            <a:extLst>
              <a:ext uri="{FF2B5EF4-FFF2-40B4-BE49-F238E27FC236}">
                <a16:creationId xmlns:a16="http://schemas.microsoft.com/office/drawing/2014/main" id="{E1FB2C44-0B69-4AE9-ABAA-727F94D4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23" y="2110650"/>
            <a:ext cx="3283257" cy="2840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2791ED-E434-464D-9756-0C827009CA21}"/>
              </a:ext>
            </a:extLst>
          </p:cNvPr>
          <p:cNvSpPr txBox="1"/>
          <p:nvPr/>
        </p:nvSpPr>
        <p:spPr>
          <a:xfrm>
            <a:off x="5201403" y="2852473"/>
            <a:ext cx="60748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미래 세대에 </a:t>
            </a:r>
            <a:r>
              <a:rPr lang="ko-KR" altLang="en-US" sz="2500" dirty="0" err="1"/>
              <a:t>전달할만한</a:t>
            </a:r>
            <a:r>
              <a:rPr lang="ko-KR" altLang="en-US" sz="2500" dirty="0"/>
              <a:t> 인류 보편적 가치가 있는 자연이나 문화를 보존하기 위해 유네스코가 지정하는 유산</a:t>
            </a:r>
          </a:p>
        </p:txBody>
      </p:sp>
      <p:sp>
        <p:nvSpPr>
          <p:cNvPr id="16" name="모서리가 둥근 직사각형 1">
            <a:extLst>
              <a:ext uri="{FF2B5EF4-FFF2-40B4-BE49-F238E27FC236}">
                <a16:creationId xmlns:a16="http://schemas.microsoft.com/office/drawing/2014/main" id="{74CF6416-E764-4184-84C2-54782128CAA2}"/>
              </a:ext>
            </a:extLst>
          </p:cNvPr>
          <p:cNvSpPr/>
          <p:nvPr/>
        </p:nvSpPr>
        <p:spPr>
          <a:xfrm>
            <a:off x="714103" y="5243666"/>
            <a:ext cx="10816046" cy="98191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en-US" altLang="ko-KR" sz="2300" dirty="0">
                <a:solidFill>
                  <a:schemeClr val="tx1"/>
                </a:solidFill>
              </a:rPr>
              <a:t>1992</a:t>
            </a:r>
            <a:r>
              <a:rPr lang="ko-KR" altLang="en-US" sz="2300" dirty="0">
                <a:solidFill>
                  <a:schemeClr val="tx1"/>
                </a:solidFill>
              </a:rPr>
              <a:t>년 일본에서의 세계유산 조약이 발효된 후</a:t>
            </a:r>
            <a:r>
              <a:rPr lang="en-US" altLang="ko-KR" sz="2300" dirty="0">
                <a:solidFill>
                  <a:schemeClr val="tx1"/>
                </a:solidFill>
              </a:rPr>
              <a:t> </a:t>
            </a:r>
            <a:r>
              <a:rPr lang="ko-KR" altLang="en-US" sz="2300" dirty="0">
                <a:solidFill>
                  <a:schemeClr val="tx1"/>
                </a:solidFill>
              </a:rPr>
              <a:t>다음 해</a:t>
            </a:r>
            <a:r>
              <a:rPr lang="en-US" altLang="ko-KR" sz="2300" dirty="0">
                <a:solidFill>
                  <a:schemeClr val="tx1"/>
                </a:solidFill>
              </a:rPr>
              <a:t>(1993</a:t>
            </a:r>
            <a:r>
              <a:rPr lang="ko-KR" altLang="en-US" sz="2300" dirty="0">
                <a:solidFill>
                  <a:schemeClr val="tx1"/>
                </a:solidFill>
              </a:rPr>
              <a:t>년</a:t>
            </a:r>
            <a:r>
              <a:rPr lang="en-US" altLang="ko-KR" sz="2300" dirty="0">
                <a:solidFill>
                  <a:schemeClr val="tx1"/>
                </a:solidFill>
              </a:rPr>
              <a:t>) </a:t>
            </a:r>
            <a:r>
              <a:rPr lang="ko-KR" altLang="en-US" sz="2300" dirty="0" err="1">
                <a:solidFill>
                  <a:schemeClr val="tx1"/>
                </a:solidFill>
              </a:rPr>
              <a:t>히메지</a:t>
            </a:r>
            <a:r>
              <a:rPr lang="ko-KR" altLang="en-US" sz="2300" dirty="0">
                <a:solidFill>
                  <a:schemeClr val="tx1"/>
                </a:solidFill>
              </a:rPr>
              <a:t> 성 등 </a:t>
            </a:r>
            <a:endParaRPr lang="en-US" altLang="ko-KR" sz="2300" dirty="0">
              <a:solidFill>
                <a:schemeClr val="tx1"/>
              </a:solidFill>
            </a:endParaRPr>
          </a:p>
          <a:p>
            <a:pPr algn="ctr"/>
            <a:r>
              <a:rPr lang="en-US" altLang="ko-KR" sz="2300" dirty="0">
                <a:solidFill>
                  <a:schemeClr val="tx1"/>
                </a:solidFill>
              </a:rPr>
              <a:t>3</a:t>
            </a:r>
            <a:r>
              <a:rPr lang="ko-KR" altLang="en-US" sz="2300" dirty="0">
                <a:solidFill>
                  <a:schemeClr val="tx1"/>
                </a:solidFill>
              </a:rPr>
              <a:t>건이 처음으로 세계유산에 등록 → </a:t>
            </a:r>
            <a:r>
              <a:rPr lang="en-US" altLang="ko-KR" sz="2300" dirty="0">
                <a:solidFill>
                  <a:schemeClr val="tx1"/>
                </a:solidFill>
              </a:rPr>
              <a:t>2015</a:t>
            </a:r>
            <a:r>
              <a:rPr lang="ko-KR" altLang="en-US" sz="2300" dirty="0">
                <a:solidFill>
                  <a:schemeClr val="tx1"/>
                </a:solidFill>
              </a:rPr>
              <a:t>년 </a:t>
            </a:r>
            <a:r>
              <a:rPr lang="en-US" altLang="ko-KR" sz="2300" dirty="0">
                <a:solidFill>
                  <a:schemeClr val="tx1"/>
                </a:solidFill>
              </a:rPr>
              <a:t>6</a:t>
            </a:r>
            <a:r>
              <a:rPr lang="ko-KR" altLang="en-US" sz="2300" dirty="0">
                <a:solidFill>
                  <a:schemeClr val="tx1"/>
                </a:solidFill>
              </a:rPr>
              <a:t>월 기준으로 </a:t>
            </a:r>
            <a:r>
              <a:rPr lang="en-US" altLang="ko-KR" sz="2300" dirty="0">
                <a:solidFill>
                  <a:schemeClr val="tx1"/>
                </a:solidFill>
              </a:rPr>
              <a:t>18</a:t>
            </a:r>
            <a:r>
              <a:rPr lang="ko-KR" altLang="en-US" sz="2300" dirty="0">
                <a:solidFill>
                  <a:schemeClr val="tx1"/>
                </a:solidFill>
              </a:rPr>
              <a:t>건의 세계유산 보유</a:t>
            </a: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9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Ⅲ. </a:t>
            </a:r>
            <a:r>
              <a:rPr lang="ko-KR" altLang="en-US" sz="2000" b="1" dirty="0"/>
              <a:t>일본의 세계유산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3" name="그림 2" descr="실외, 건물, 시계, 탑이(가) 표시된 사진&#10;&#10;자동 생성된 설명">
            <a:extLst>
              <a:ext uri="{FF2B5EF4-FFF2-40B4-BE49-F238E27FC236}">
                <a16:creationId xmlns:a16="http://schemas.microsoft.com/office/drawing/2014/main" id="{9A93BFDB-35C5-4A7F-9C07-63685BAD0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5" y="1940720"/>
            <a:ext cx="5238750" cy="3924300"/>
          </a:xfrm>
          <a:prstGeom prst="rect">
            <a:avLst/>
          </a:prstGeom>
        </p:spPr>
      </p:pic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4563292" y="762697"/>
            <a:ext cx="3352800" cy="72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4000" b="1" dirty="0" err="1">
                <a:solidFill>
                  <a:schemeClr val="tx1"/>
                </a:solidFill>
              </a:rPr>
              <a:t>히메지</a:t>
            </a:r>
            <a:r>
              <a:rPr lang="ko-KR" altLang="en-US" sz="4000" b="1" dirty="0">
                <a:solidFill>
                  <a:schemeClr val="tx1"/>
                </a:solidFill>
              </a:rPr>
              <a:t> 성</a:t>
            </a:r>
            <a:endParaRPr lang="ko-KR" altLang="en-US" sz="40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B6A43-7893-4426-8471-44F2B32180F4}"/>
              </a:ext>
            </a:extLst>
          </p:cNvPr>
          <p:cNvSpPr txBox="1"/>
          <p:nvPr/>
        </p:nvSpPr>
        <p:spPr>
          <a:xfrm>
            <a:off x="6581280" y="1765597"/>
            <a:ext cx="4589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/>
              <a:t>효고현</a:t>
            </a:r>
            <a:r>
              <a:rPr lang="ko-KR" altLang="en-US" sz="2200" dirty="0"/>
              <a:t> </a:t>
            </a:r>
            <a:r>
              <a:rPr lang="ko-KR" altLang="en-US" sz="2200" dirty="0" err="1"/>
              <a:t>히메지</a:t>
            </a:r>
            <a:r>
              <a:rPr lang="ko-KR" altLang="en-US" sz="2200" dirty="0"/>
              <a:t> 시에 위치한 성</a:t>
            </a:r>
          </a:p>
          <a:p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9CCA8-1F48-4DC6-87EC-69E5D429482B}"/>
              </a:ext>
            </a:extLst>
          </p:cNvPr>
          <p:cNvSpPr txBox="1"/>
          <p:nvPr/>
        </p:nvSpPr>
        <p:spPr>
          <a:xfrm>
            <a:off x="6581277" y="2542040"/>
            <a:ext cx="43094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일본 봉건주의 시대를 대표하는 </a:t>
            </a:r>
            <a:r>
              <a:rPr lang="en-US" altLang="ko-KR" sz="2200" dirty="0"/>
              <a:t>12</a:t>
            </a:r>
            <a:r>
              <a:rPr lang="ko-KR" altLang="en-US" sz="2200" dirty="0"/>
              <a:t>채의 성 가운데 가장 완벽한 군사용 건축물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E05269-A386-4500-9EB2-DA64C8E95BA7}"/>
              </a:ext>
            </a:extLst>
          </p:cNvPr>
          <p:cNvSpPr txBox="1"/>
          <p:nvPr/>
        </p:nvSpPr>
        <p:spPr>
          <a:xfrm>
            <a:off x="6640268" y="3872310"/>
            <a:ext cx="4191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2200" dirty="0"/>
              <a:t>1333</a:t>
            </a:r>
            <a:r>
              <a:rPr lang="ko-KR" altLang="en-US" sz="2200" dirty="0"/>
              <a:t>년 이 지역을 지배하던 </a:t>
            </a:r>
            <a:r>
              <a:rPr lang="ko-KR" altLang="en-US" sz="2200" dirty="0" err="1"/>
              <a:t>아카마쓰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노리무라가</a:t>
            </a:r>
            <a:r>
              <a:rPr lang="ko-KR" altLang="en-US" sz="2200" dirty="0"/>
              <a:t> 요새를 지은 것이 시작</a:t>
            </a:r>
          </a:p>
          <a:p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A648E7-8429-4B1E-BE15-19F1964A0E2B}"/>
              </a:ext>
            </a:extLst>
          </p:cNvPr>
          <p:cNvSpPr txBox="1"/>
          <p:nvPr/>
        </p:nvSpPr>
        <p:spPr>
          <a:xfrm>
            <a:off x="6640269" y="5325862"/>
            <a:ext cx="4191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200" dirty="0"/>
              <a:t>일본에 남아 있는 성 가운데 가장 구조가 복잡한 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51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Ⅲ. </a:t>
            </a:r>
            <a:r>
              <a:rPr lang="ko-KR" altLang="en-US" sz="2000" b="1" dirty="0"/>
              <a:t>일본의 세계유산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4310743" y="566057"/>
            <a:ext cx="3526971" cy="8343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4000" b="1" dirty="0" err="1">
                <a:solidFill>
                  <a:schemeClr val="tx1"/>
                </a:solidFill>
              </a:rPr>
              <a:t>호류</a:t>
            </a:r>
            <a:r>
              <a:rPr lang="ko-KR" altLang="en-US" sz="4000" b="1" dirty="0">
                <a:solidFill>
                  <a:schemeClr val="tx1"/>
                </a:solidFill>
              </a:rPr>
              <a:t> 사</a:t>
            </a:r>
            <a:r>
              <a:rPr lang="ko-KR" altLang="en-US" sz="3300" b="1" dirty="0">
                <a:solidFill>
                  <a:schemeClr val="tx1"/>
                </a:solidFill>
              </a:rPr>
              <a:t> 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B6A43-7893-4426-8471-44F2B32180F4}"/>
              </a:ext>
            </a:extLst>
          </p:cNvPr>
          <p:cNvSpPr txBox="1"/>
          <p:nvPr/>
        </p:nvSpPr>
        <p:spPr>
          <a:xfrm>
            <a:off x="6692084" y="2131019"/>
            <a:ext cx="4191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나라현에 위치한 절</a:t>
            </a:r>
          </a:p>
          <a:p>
            <a:endParaRPr lang="ko-KR" altLang="en-US" sz="2300" dirty="0"/>
          </a:p>
          <a:p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9CCA8-1F48-4DC6-87EC-69E5D429482B}"/>
              </a:ext>
            </a:extLst>
          </p:cNvPr>
          <p:cNvSpPr txBox="1"/>
          <p:nvPr/>
        </p:nvSpPr>
        <p:spPr>
          <a:xfrm>
            <a:off x="6692084" y="3297227"/>
            <a:ext cx="47448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일본에서 가장 오래된 목조 건축물</a:t>
            </a:r>
            <a:endParaRPr lang="en-US" altLang="ko-KR" sz="2300" dirty="0"/>
          </a:p>
          <a:p>
            <a:r>
              <a:rPr lang="en-US" altLang="ko-KR" sz="2300" dirty="0"/>
              <a:t>2</a:t>
            </a:r>
            <a:r>
              <a:rPr lang="ko-KR" altLang="en-US" sz="2300" dirty="0"/>
              <a:t>층으로 구성되어 있으며 정사각형에 가까운 형태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E05269-A386-4500-9EB2-DA64C8E95BA7}"/>
              </a:ext>
            </a:extLst>
          </p:cNvPr>
          <p:cNvSpPr txBox="1"/>
          <p:nvPr/>
        </p:nvSpPr>
        <p:spPr>
          <a:xfrm>
            <a:off x="6695673" y="4631733"/>
            <a:ext cx="474127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r>
              <a:rPr lang="ko-KR" altLang="en-US" sz="2300" dirty="0"/>
              <a:t>지붕과 처마에 장식된 조각과 장식물은 백제의 영향을 받은 역사를 보여줌</a:t>
            </a:r>
          </a:p>
          <a:p>
            <a:endParaRPr lang="ko-KR" altLang="en-US" sz="2000" dirty="0"/>
          </a:p>
          <a:p>
            <a:endParaRPr lang="ko-KR" altLang="en-US" dirty="0"/>
          </a:p>
        </p:txBody>
      </p:sp>
      <p:pic>
        <p:nvPicPr>
          <p:cNvPr id="6" name="그림 5" descr="건물, 실외, 집, 앉아있는이(가) 표시된 사진&#10;&#10;자동 생성된 설명">
            <a:extLst>
              <a:ext uri="{FF2B5EF4-FFF2-40B4-BE49-F238E27FC236}">
                <a16:creationId xmlns:a16="http://schemas.microsoft.com/office/drawing/2014/main" id="{733C8E8A-EE37-490A-B831-EEFF50DDD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2" y="2006036"/>
            <a:ext cx="5340948" cy="39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94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Ⅲ. </a:t>
            </a:r>
            <a:r>
              <a:rPr lang="ko-KR" altLang="en-US" sz="2000" b="1" dirty="0"/>
              <a:t>일본의 세계유산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3596522" y="629446"/>
            <a:ext cx="4973555" cy="7208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3300" b="1" dirty="0">
                <a:solidFill>
                  <a:schemeClr val="tx1"/>
                </a:solidFill>
              </a:rPr>
              <a:t>히로시마 평화 기념 공원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r>
              <a:rPr lang="ko-KR" altLang="en-US" sz="3300" b="1" dirty="0">
                <a:solidFill>
                  <a:schemeClr val="tx1"/>
                </a:solidFill>
              </a:rPr>
              <a:t> 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B6A43-7893-4426-8471-44F2B32180F4}"/>
              </a:ext>
            </a:extLst>
          </p:cNvPr>
          <p:cNvSpPr txBox="1"/>
          <p:nvPr/>
        </p:nvSpPr>
        <p:spPr>
          <a:xfrm>
            <a:off x="6096000" y="2144587"/>
            <a:ext cx="419146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500" dirty="0"/>
              <a:t>히로시마에 위치한 원폭 유적지인 평화 기념 공원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9CCA8-1F48-4DC6-87EC-69E5D429482B}"/>
              </a:ext>
            </a:extLst>
          </p:cNvPr>
          <p:cNvSpPr txBox="1"/>
          <p:nvPr/>
        </p:nvSpPr>
        <p:spPr>
          <a:xfrm>
            <a:off x="5975829" y="3889217"/>
            <a:ext cx="543027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500" dirty="0"/>
              <a:t>인간의 실수와 어리석음을 상징하는 핵무기를 폐기하고 영원한 인류 평화를 추구하는 서약의 상징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3" name="그림 2" descr="잔디, 건물, 실외, 오래된이(가) 표시된 사진&#10;&#10;자동 생성된 설명">
            <a:extLst>
              <a:ext uri="{FF2B5EF4-FFF2-40B4-BE49-F238E27FC236}">
                <a16:creationId xmlns:a16="http://schemas.microsoft.com/office/drawing/2014/main" id="{E69C3334-9835-4E31-BA8B-8E7D2BF48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2" y="1612165"/>
            <a:ext cx="4554105" cy="45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5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Ⅲ. </a:t>
            </a:r>
            <a:r>
              <a:rPr lang="ko-KR" altLang="en-US" sz="2000" b="1" dirty="0"/>
              <a:t>일본의 세계유산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3987565" y="762697"/>
            <a:ext cx="4191469" cy="637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3400" b="1" dirty="0">
                <a:solidFill>
                  <a:schemeClr val="tx1"/>
                </a:solidFill>
              </a:rPr>
              <a:t>그 외 세계유산</a:t>
            </a:r>
            <a:endParaRPr lang="ko-KR" altLang="en-US" sz="3400" dirty="0">
              <a:solidFill>
                <a:schemeClr val="tx1"/>
              </a:solidFill>
            </a:endParaRPr>
          </a:p>
          <a:p>
            <a:pPr algn="ctr"/>
            <a:r>
              <a:rPr lang="ko-KR" altLang="en-US" sz="2700" b="1" dirty="0">
                <a:solidFill>
                  <a:schemeClr val="tx1"/>
                </a:solidFill>
              </a:rPr>
              <a:t> </a:t>
            </a:r>
            <a:endParaRPr lang="ko-KR" altLang="en-US" sz="27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pic>
        <p:nvPicPr>
          <p:cNvPr id="4" name="그림 3" descr="실외, 물, 산, 호수이(가) 표시된 사진&#10;&#10;자동 생성된 설명">
            <a:extLst>
              <a:ext uri="{FF2B5EF4-FFF2-40B4-BE49-F238E27FC236}">
                <a16:creationId xmlns:a16="http://schemas.microsoft.com/office/drawing/2014/main" id="{1E11866D-1682-464B-BA7E-E12DF44BA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8" y="2580009"/>
            <a:ext cx="2981597" cy="1987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DD3B5-897C-4AAF-916E-4A2C86978D1F}"/>
              </a:ext>
            </a:extLst>
          </p:cNvPr>
          <p:cNvSpPr txBox="1"/>
          <p:nvPr/>
        </p:nvSpPr>
        <p:spPr>
          <a:xfrm>
            <a:off x="1005968" y="5103223"/>
            <a:ext cx="298159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err="1"/>
              <a:t>이츠쿠시마</a:t>
            </a:r>
            <a:r>
              <a:rPr lang="ko-KR" altLang="en-US" sz="2500" dirty="0"/>
              <a:t> 신사</a:t>
            </a:r>
            <a:endParaRPr lang="en-US" altLang="ko-KR" sz="2500" dirty="0"/>
          </a:p>
          <a:p>
            <a:r>
              <a:rPr lang="ko-KR" altLang="en-US" sz="2400" dirty="0"/>
              <a:t> </a:t>
            </a:r>
          </a:p>
        </p:txBody>
      </p:sp>
      <p:pic>
        <p:nvPicPr>
          <p:cNvPr id="9" name="그림 8" descr="눈, 산, 실외, 건물이(가) 표시된 사진&#10;&#10;자동 생성된 설명">
            <a:extLst>
              <a:ext uri="{FF2B5EF4-FFF2-40B4-BE49-F238E27FC236}">
                <a16:creationId xmlns:a16="http://schemas.microsoft.com/office/drawing/2014/main" id="{C44B0763-9304-4215-8507-3CDF6667C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06" y="2267768"/>
            <a:ext cx="3333387" cy="2496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4082D9-8F0A-49FE-9971-FCF82BD12670}"/>
              </a:ext>
            </a:extLst>
          </p:cNvPr>
          <p:cNvSpPr txBox="1"/>
          <p:nvPr/>
        </p:nvSpPr>
        <p:spPr>
          <a:xfrm>
            <a:off x="4345577" y="5006362"/>
            <a:ext cx="36854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ko-KR" altLang="en-US" sz="2500" dirty="0" err="1"/>
              <a:t>시라카와고와</a:t>
            </a:r>
            <a:r>
              <a:rPr lang="ko-KR" altLang="en-US" sz="2500" dirty="0"/>
              <a:t> </a:t>
            </a:r>
            <a:r>
              <a:rPr lang="ko-KR" altLang="en-US" sz="2500" dirty="0" err="1"/>
              <a:t>고카야마의</a:t>
            </a:r>
            <a:r>
              <a:rPr lang="ko-KR" altLang="en-US" sz="2500" dirty="0"/>
              <a:t> </a:t>
            </a:r>
            <a:r>
              <a:rPr lang="ko-KR" altLang="en-US" sz="2500" dirty="0" err="1"/>
              <a:t>갓쇼즈쿠리</a:t>
            </a:r>
            <a:r>
              <a:rPr lang="ko-KR" altLang="en-US" sz="2500" dirty="0"/>
              <a:t> 마을</a:t>
            </a:r>
          </a:p>
        </p:txBody>
      </p:sp>
      <p:pic>
        <p:nvPicPr>
          <p:cNvPr id="14" name="그림 13" descr="실외, 건물, 잔디, 집이(가) 표시된 사진&#10;&#10;자동 생성된 설명">
            <a:extLst>
              <a:ext uri="{FF2B5EF4-FFF2-40B4-BE49-F238E27FC236}">
                <a16:creationId xmlns:a16="http://schemas.microsoft.com/office/drawing/2014/main" id="{69D546CE-9DC2-4C31-B7C7-22D064FA9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54" y="2386149"/>
            <a:ext cx="3358285" cy="2306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662135-7052-421C-B538-D9128A5AED08}"/>
              </a:ext>
            </a:extLst>
          </p:cNvPr>
          <p:cNvSpPr txBox="1"/>
          <p:nvPr/>
        </p:nvSpPr>
        <p:spPr>
          <a:xfrm>
            <a:off x="8316686" y="5103223"/>
            <a:ext cx="30921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기이 산지의 영지와 </a:t>
            </a:r>
            <a:r>
              <a:rPr lang="ko-KR" altLang="en-US" sz="2500" dirty="0" err="1"/>
              <a:t>참배길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858563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Ⅳ. </a:t>
            </a:r>
            <a:r>
              <a:rPr lang="ko-KR" altLang="en-US" sz="2000" b="1" dirty="0"/>
              <a:t>일본 도심 속 관광자원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4349931" y="804537"/>
            <a:ext cx="3492137" cy="637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3300" b="1" dirty="0" err="1">
                <a:solidFill>
                  <a:schemeClr val="tx1"/>
                </a:solidFill>
              </a:rPr>
              <a:t>아키하바라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r>
              <a:rPr lang="ko-KR" altLang="en-US" sz="2700" b="1" dirty="0">
                <a:solidFill>
                  <a:schemeClr val="tx1"/>
                </a:solidFill>
              </a:rPr>
              <a:t> </a:t>
            </a:r>
            <a:endParaRPr lang="ko-KR" altLang="en-US" sz="27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B6A43-7893-4426-8471-44F2B32180F4}"/>
              </a:ext>
            </a:extLst>
          </p:cNvPr>
          <p:cNvSpPr txBox="1"/>
          <p:nvPr/>
        </p:nvSpPr>
        <p:spPr>
          <a:xfrm>
            <a:off x="6689687" y="1822125"/>
            <a:ext cx="49395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 err="1"/>
              <a:t>아키하바라는</a:t>
            </a:r>
            <a:r>
              <a:rPr lang="ko-KR" altLang="en-US" sz="2300" dirty="0"/>
              <a:t> 일본 도쿄도 </a:t>
            </a:r>
            <a:r>
              <a:rPr lang="ko-KR" altLang="en-US" sz="2300" dirty="0" err="1"/>
              <a:t>지요다</a:t>
            </a:r>
            <a:r>
              <a:rPr lang="ko-KR" altLang="en-US" sz="2300" dirty="0"/>
              <a:t> 구의 </a:t>
            </a:r>
            <a:r>
              <a:rPr lang="ko-KR" altLang="en-US" sz="2300" dirty="0" err="1"/>
              <a:t>아키하바라</a:t>
            </a:r>
            <a:r>
              <a:rPr lang="ko-KR" altLang="en-US" sz="2300" dirty="0"/>
              <a:t> 역 주변을 지칭하는 지명</a:t>
            </a:r>
          </a:p>
          <a:p>
            <a:endParaRPr lang="ko-KR" altLang="en-US" sz="2300" dirty="0"/>
          </a:p>
          <a:p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9CCA8-1F48-4DC6-87EC-69E5D429482B}"/>
              </a:ext>
            </a:extLst>
          </p:cNvPr>
          <p:cNvSpPr txBox="1"/>
          <p:nvPr/>
        </p:nvSpPr>
        <p:spPr>
          <a:xfrm>
            <a:off x="6676986" y="3288425"/>
            <a:ext cx="49649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제</a:t>
            </a:r>
            <a:r>
              <a:rPr lang="en-US" altLang="ko-KR" sz="2300" dirty="0"/>
              <a:t>2</a:t>
            </a:r>
            <a:r>
              <a:rPr lang="ko-KR" altLang="en-US" sz="2300" dirty="0"/>
              <a:t>차 세계 대전 전후 가전제품 상점 및 암시장의 발달로 </a:t>
            </a:r>
            <a:r>
              <a:rPr lang="ko-KR" altLang="en-US" sz="2300" dirty="0" err="1"/>
              <a:t>아키하바라</a:t>
            </a:r>
            <a:r>
              <a:rPr lang="ko-KR" altLang="en-US" sz="2300" dirty="0"/>
              <a:t> 전자상가가 형성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0BA4BBC-8939-4D6C-9E46-B5C24E3AD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12" y="1840917"/>
            <a:ext cx="5694158" cy="4066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2ACD0-1EF7-4448-B70D-949D87B94258}"/>
              </a:ext>
            </a:extLst>
          </p:cNvPr>
          <p:cNvSpPr txBox="1"/>
          <p:nvPr/>
        </p:nvSpPr>
        <p:spPr>
          <a:xfrm>
            <a:off x="6689687" y="4807237"/>
            <a:ext cx="494395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오타쿠 문화의 중심지이자 비디오 게임</a:t>
            </a:r>
            <a:r>
              <a:rPr lang="en-US" altLang="ko-KR" sz="2300" dirty="0"/>
              <a:t>, </a:t>
            </a:r>
            <a:r>
              <a:rPr lang="ko-KR" altLang="en-US" sz="2300" dirty="0"/>
              <a:t>애니메이션</a:t>
            </a:r>
            <a:r>
              <a:rPr lang="en-US" altLang="ko-KR" sz="2300" dirty="0"/>
              <a:t>, </a:t>
            </a:r>
            <a:r>
              <a:rPr lang="ko-KR" altLang="en-US" sz="2300" dirty="0"/>
              <a:t>만화</a:t>
            </a:r>
            <a:r>
              <a:rPr lang="en-US" altLang="ko-KR" sz="2300" dirty="0"/>
              <a:t>, </a:t>
            </a:r>
            <a:r>
              <a:rPr lang="ko-KR" altLang="en-US" sz="2300" dirty="0"/>
              <a:t>컴퓨터 관련 상품들의 상점가로 유명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553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Ⅳ. </a:t>
            </a:r>
            <a:r>
              <a:rPr lang="ko-KR" altLang="en-US" sz="2000" b="1" dirty="0"/>
              <a:t>일본 도심 속 관광자원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4437380" y="804091"/>
            <a:ext cx="3291839" cy="637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3300" b="1" dirty="0" err="1">
                <a:solidFill>
                  <a:schemeClr val="tx1"/>
                </a:solidFill>
              </a:rPr>
              <a:t>도톤보리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r>
              <a:rPr lang="ko-KR" altLang="en-US" sz="2700" b="1" dirty="0">
                <a:solidFill>
                  <a:schemeClr val="tx1"/>
                </a:solidFill>
              </a:rPr>
              <a:t> </a:t>
            </a:r>
            <a:endParaRPr lang="ko-KR" altLang="en-US" sz="27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B6A43-7893-4426-8471-44F2B32180F4}"/>
              </a:ext>
            </a:extLst>
          </p:cNvPr>
          <p:cNvSpPr txBox="1"/>
          <p:nvPr/>
        </p:nvSpPr>
        <p:spPr>
          <a:xfrm>
            <a:off x="6701320" y="1976334"/>
            <a:ext cx="5104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혼슈 서부 오사카에 있는 번화가</a:t>
            </a:r>
          </a:p>
          <a:p>
            <a:endParaRPr lang="ko-KR" altLang="en-US" sz="2300" dirty="0"/>
          </a:p>
          <a:p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9CCA8-1F48-4DC6-87EC-69E5D429482B}"/>
              </a:ext>
            </a:extLst>
          </p:cNvPr>
          <p:cNvSpPr txBox="1"/>
          <p:nvPr/>
        </p:nvSpPr>
        <p:spPr>
          <a:xfrm>
            <a:off x="6702043" y="2911008"/>
            <a:ext cx="49946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강 양쪽으로 빌딩이 늘어서 있는 모습이 매우 독특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그림 5" descr="건물, 실외, 거리, 도시이(가) 표시된 사진&#10;&#10;자동 생성된 설명">
            <a:extLst>
              <a:ext uri="{FF2B5EF4-FFF2-40B4-BE49-F238E27FC236}">
                <a16:creationId xmlns:a16="http://schemas.microsoft.com/office/drawing/2014/main" id="{5593AF7D-6272-4691-92A6-F170CBF93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" y="1976334"/>
            <a:ext cx="5659169" cy="3951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449A30-5116-4B16-8D68-69D1D6FE1676}"/>
              </a:ext>
            </a:extLst>
          </p:cNvPr>
          <p:cNvSpPr txBox="1"/>
          <p:nvPr/>
        </p:nvSpPr>
        <p:spPr>
          <a:xfrm>
            <a:off x="6701320" y="4143216"/>
            <a:ext cx="42219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음식점</a:t>
            </a:r>
            <a:r>
              <a:rPr lang="en-US" altLang="ko-KR" sz="2300" dirty="0"/>
              <a:t>/</a:t>
            </a:r>
            <a:r>
              <a:rPr lang="ko-KR" altLang="en-US" sz="2300" dirty="0"/>
              <a:t>상점들도 이 다리와 가깝기 때문에</a:t>
            </a:r>
            <a:r>
              <a:rPr lang="en-US" altLang="ko-KR" sz="2300" dirty="0"/>
              <a:t>, </a:t>
            </a:r>
            <a:r>
              <a:rPr lang="ko-KR" altLang="en-US" sz="2300" dirty="0" err="1"/>
              <a:t>난바의</a:t>
            </a:r>
            <a:r>
              <a:rPr lang="ko-KR" altLang="en-US" sz="2300" dirty="0"/>
              <a:t> 야경을 감상하기 위한 장소로도 인기가 아주 높음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6078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Ⅳ. </a:t>
            </a:r>
            <a:r>
              <a:rPr lang="ko-KR" altLang="en-US" sz="2000" b="1" dirty="0"/>
              <a:t>일본 도심 속 관광자원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3748576" y="794255"/>
            <a:ext cx="5321898" cy="637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sz="2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3300" b="1" dirty="0" err="1">
                <a:solidFill>
                  <a:schemeClr val="tx1"/>
                </a:solidFill>
              </a:rPr>
              <a:t>미타카의</a:t>
            </a:r>
            <a:r>
              <a:rPr lang="ko-KR" altLang="en-US" sz="3300" b="1" dirty="0">
                <a:solidFill>
                  <a:schemeClr val="tx1"/>
                </a:solidFill>
              </a:rPr>
              <a:t> 숲 </a:t>
            </a:r>
            <a:r>
              <a:rPr lang="ko-KR" altLang="en-US" sz="3300" b="1" dirty="0" err="1">
                <a:solidFill>
                  <a:schemeClr val="tx1"/>
                </a:solidFill>
              </a:rPr>
              <a:t>지브리</a:t>
            </a:r>
            <a:r>
              <a:rPr lang="ko-KR" altLang="en-US" sz="3300" b="1" dirty="0">
                <a:solidFill>
                  <a:schemeClr val="tx1"/>
                </a:solidFill>
              </a:rPr>
              <a:t> 미술관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endParaRPr lang="ko-KR" altLang="en-US" sz="2400" dirty="0">
              <a:solidFill>
                <a:schemeClr val="tx1"/>
              </a:solidFill>
            </a:endParaRPr>
          </a:p>
          <a:p>
            <a:pPr algn="ctr"/>
            <a:r>
              <a:rPr lang="ko-KR" altLang="en-US" sz="2700" b="1" dirty="0">
                <a:solidFill>
                  <a:schemeClr val="tx1"/>
                </a:solidFill>
              </a:rPr>
              <a:t> </a:t>
            </a:r>
            <a:endParaRPr lang="ko-KR" altLang="en-US" sz="27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B6A43-7893-4426-8471-44F2B32180F4}"/>
              </a:ext>
            </a:extLst>
          </p:cNvPr>
          <p:cNvSpPr txBox="1"/>
          <p:nvPr/>
        </p:nvSpPr>
        <p:spPr>
          <a:xfrm>
            <a:off x="6839292" y="2021476"/>
            <a:ext cx="488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도쿄의 위성도시인 </a:t>
            </a:r>
            <a:r>
              <a:rPr lang="ko-KR" altLang="en-US" sz="2300" dirty="0" err="1"/>
              <a:t>미타카</a:t>
            </a:r>
            <a:r>
              <a:rPr lang="ko-KR" altLang="en-US" sz="2300" dirty="0"/>
              <a:t> 시의 지원을 받아 조성된 미술관</a:t>
            </a:r>
          </a:p>
          <a:p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9CCA8-1F48-4DC6-87EC-69E5D429482B}"/>
              </a:ext>
            </a:extLst>
          </p:cNvPr>
          <p:cNvSpPr txBox="1"/>
          <p:nvPr/>
        </p:nvSpPr>
        <p:spPr>
          <a:xfrm>
            <a:off x="6839290" y="3407491"/>
            <a:ext cx="4191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기치조지의 </a:t>
            </a:r>
            <a:r>
              <a:rPr lang="ko-KR" altLang="en-US" sz="2300" dirty="0" err="1"/>
              <a:t>이노카시라</a:t>
            </a:r>
            <a:r>
              <a:rPr lang="ko-KR" altLang="en-US" sz="2300" dirty="0"/>
              <a:t> 공원 안에 위치</a:t>
            </a: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2ACD0-1EF7-4448-B70D-949D87B94258}"/>
              </a:ext>
            </a:extLst>
          </p:cNvPr>
          <p:cNvSpPr txBox="1"/>
          <p:nvPr/>
        </p:nvSpPr>
        <p:spPr>
          <a:xfrm>
            <a:off x="6839290" y="4680489"/>
            <a:ext cx="432872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애니메이션의 캐릭터와 설정을 바탕으로 한 재치 넘치는 전시물들이 특징</a:t>
            </a:r>
          </a:p>
          <a:p>
            <a:endParaRPr lang="ko-KR" altLang="en-US" dirty="0"/>
          </a:p>
        </p:txBody>
      </p:sp>
      <p:pic>
        <p:nvPicPr>
          <p:cNvPr id="3" name="그림 2" descr="잔디, 실외, 건물, 나무이(가) 표시된 사진&#10;&#10;자동 생성된 설명">
            <a:extLst>
              <a:ext uri="{FF2B5EF4-FFF2-40B4-BE49-F238E27FC236}">
                <a16:creationId xmlns:a16="http://schemas.microsoft.com/office/drawing/2014/main" id="{574C13E8-7C75-4997-B823-830CE491D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6" y="2083651"/>
            <a:ext cx="5678421" cy="357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4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Ⅳ. </a:t>
            </a:r>
            <a:r>
              <a:rPr lang="ko-KR" altLang="en-US" sz="2000" b="1" dirty="0"/>
              <a:t>일본 도심 속 관광자원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E3883B2-859C-43F1-A5EA-0C78E886F80F}"/>
              </a:ext>
            </a:extLst>
          </p:cNvPr>
          <p:cNvSpPr/>
          <p:nvPr/>
        </p:nvSpPr>
        <p:spPr>
          <a:xfrm>
            <a:off x="8071538" y="1610800"/>
            <a:ext cx="2979493" cy="3795663"/>
          </a:xfrm>
          <a:prstGeom prst="rect">
            <a:avLst/>
          </a:prstGeom>
          <a:solidFill>
            <a:schemeClr val="bg1"/>
          </a:solidFill>
          <a:ln w="28575">
            <a:solidFill>
              <a:srgbClr val="A3B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AB308E0-4084-4AE9-8410-77643F1BDAE6}"/>
              </a:ext>
            </a:extLst>
          </p:cNvPr>
          <p:cNvSpPr/>
          <p:nvPr/>
        </p:nvSpPr>
        <p:spPr>
          <a:xfrm>
            <a:off x="4446376" y="1610800"/>
            <a:ext cx="2979493" cy="3795663"/>
          </a:xfrm>
          <a:prstGeom prst="rect">
            <a:avLst/>
          </a:prstGeom>
          <a:solidFill>
            <a:schemeClr val="bg1"/>
          </a:solidFill>
          <a:ln w="28575">
            <a:solidFill>
              <a:srgbClr val="A3B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4B4DDD6-C5E1-4F23-A126-F9CCECF15ED7}"/>
              </a:ext>
            </a:extLst>
          </p:cNvPr>
          <p:cNvSpPr/>
          <p:nvPr/>
        </p:nvSpPr>
        <p:spPr>
          <a:xfrm>
            <a:off x="841419" y="1621666"/>
            <a:ext cx="2979493" cy="3784798"/>
          </a:xfrm>
          <a:prstGeom prst="rect">
            <a:avLst/>
          </a:prstGeom>
          <a:solidFill>
            <a:schemeClr val="bg1"/>
          </a:solidFill>
          <a:ln w="28575">
            <a:solidFill>
              <a:srgbClr val="A3B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담장, 건물, 테이블, 벤치이(가) 표시된 사진&#10;&#10;자동 생성된 설명">
            <a:extLst>
              <a:ext uri="{FF2B5EF4-FFF2-40B4-BE49-F238E27FC236}">
                <a16:creationId xmlns:a16="http://schemas.microsoft.com/office/drawing/2014/main" id="{05A370F3-BAD5-4B05-9649-0850EB007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23" y="2691825"/>
            <a:ext cx="2523004" cy="2010268"/>
          </a:xfrm>
          <a:prstGeom prst="rect">
            <a:avLst/>
          </a:prstGeom>
        </p:spPr>
      </p:pic>
      <p:pic>
        <p:nvPicPr>
          <p:cNvPr id="21" name="그림 20" descr="실외, 잔디, 버스, 남자이(가) 표시된 사진&#10;&#10;자동 생성된 설명">
            <a:extLst>
              <a:ext uri="{FF2B5EF4-FFF2-40B4-BE49-F238E27FC236}">
                <a16:creationId xmlns:a16="http://schemas.microsoft.com/office/drawing/2014/main" id="{B7D91616-E9B2-432C-93A9-174C2214D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20" y="2663676"/>
            <a:ext cx="2717889" cy="2038417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6AAA3D24-1AA8-45DF-8096-90587346A370}"/>
              </a:ext>
            </a:extLst>
          </p:cNvPr>
          <p:cNvSpPr/>
          <p:nvPr/>
        </p:nvSpPr>
        <p:spPr>
          <a:xfrm>
            <a:off x="847288" y="1610800"/>
            <a:ext cx="2973624" cy="788451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ADCF518-E296-4F96-BA49-B52B12587F52}"/>
              </a:ext>
            </a:extLst>
          </p:cNvPr>
          <p:cNvSpPr/>
          <p:nvPr/>
        </p:nvSpPr>
        <p:spPr>
          <a:xfrm>
            <a:off x="8071538" y="1610800"/>
            <a:ext cx="2973624" cy="788451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CF6D0FD-3DBA-4DEA-B418-2C276616BCAD}"/>
              </a:ext>
            </a:extLst>
          </p:cNvPr>
          <p:cNvSpPr/>
          <p:nvPr/>
        </p:nvSpPr>
        <p:spPr>
          <a:xfrm>
            <a:off x="4466581" y="1605163"/>
            <a:ext cx="2973624" cy="788451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351C70-12D8-48B0-BB6A-8EB8785B20CC}"/>
              </a:ext>
            </a:extLst>
          </p:cNvPr>
          <p:cNvSpPr txBox="1"/>
          <p:nvPr/>
        </p:nvSpPr>
        <p:spPr>
          <a:xfrm>
            <a:off x="7982098" y="4848489"/>
            <a:ext cx="315250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 </a:t>
            </a:r>
            <a:r>
              <a:rPr lang="ko-KR" altLang="en-US" sz="2300" b="1" dirty="0"/>
              <a:t>단편 애니메이션 상영</a:t>
            </a:r>
            <a:endParaRPr lang="ko-KR" altLang="en-US" sz="23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9093FE-039E-4175-84DE-201D58FDCC2B}"/>
              </a:ext>
            </a:extLst>
          </p:cNvPr>
          <p:cNvSpPr txBox="1"/>
          <p:nvPr/>
        </p:nvSpPr>
        <p:spPr>
          <a:xfrm>
            <a:off x="4830690" y="4881677"/>
            <a:ext cx="185898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       </a:t>
            </a:r>
            <a:r>
              <a:rPr lang="ko-KR" altLang="en-US" sz="2300" b="1" dirty="0"/>
              <a:t>전시물</a:t>
            </a:r>
            <a:endParaRPr lang="ko-KR" altLang="en-US" sz="23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7BC110-E5F6-4799-AC0B-6CB649F98D37}"/>
              </a:ext>
            </a:extLst>
          </p:cNvPr>
          <p:cNvSpPr txBox="1"/>
          <p:nvPr/>
        </p:nvSpPr>
        <p:spPr>
          <a:xfrm>
            <a:off x="1154553" y="4848489"/>
            <a:ext cx="23532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 </a:t>
            </a:r>
            <a:r>
              <a:rPr lang="ko-KR" altLang="en-US" sz="2300" b="1" dirty="0"/>
              <a:t>매표소 및 입구</a:t>
            </a:r>
            <a:endParaRPr lang="ko-KR" altLang="en-US" sz="23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E3B22A-0BFB-44BE-A2F1-FCFD43615B2B}"/>
              </a:ext>
            </a:extLst>
          </p:cNvPr>
          <p:cNvSpPr txBox="1"/>
          <p:nvPr/>
        </p:nvSpPr>
        <p:spPr>
          <a:xfrm>
            <a:off x="1426128" y="5734623"/>
            <a:ext cx="90181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동영상 링크</a:t>
            </a:r>
            <a:r>
              <a:rPr lang="en-US" altLang="ko-KR" sz="2500" dirty="0"/>
              <a:t>: </a:t>
            </a:r>
            <a:r>
              <a:rPr lang="en-US" altLang="ko-KR" sz="2500" dirty="0">
                <a:hlinkClick r:id="rId4"/>
              </a:rPr>
              <a:t>https://www.youtube.com/watch?v=fzAIBI6-UG0</a:t>
            </a:r>
            <a:endParaRPr lang="ko-KR" altLang="en-US" sz="2500" dirty="0"/>
          </a:p>
        </p:txBody>
      </p:sp>
      <p:pic>
        <p:nvPicPr>
          <p:cNvPr id="33" name="그림 32" descr="실외, 잔디, 서있는, 작은이(가) 표시된 사진&#10;&#10;자동 생성된 설명">
            <a:extLst>
              <a:ext uri="{FF2B5EF4-FFF2-40B4-BE49-F238E27FC236}">
                <a16:creationId xmlns:a16="http://schemas.microsoft.com/office/drawing/2014/main" id="{1DCF788A-A3C9-431E-B71D-4CD8582D1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41" y="2548379"/>
            <a:ext cx="1657303" cy="2208732"/>
          </a:xfrm>
          <a:prstGeom prst="rect">
            <a:avLst/>
          </a:prstGeom>
        </p:spPr>
      </p:pic>
      <p:sp>
        <p:nvSpPr>
          <p:cNvPr id="26" name="모서리가 둥근 직사각형 1">
            <a:extLst>
              <a:ext uri="{FF2B5EF4-FFF2-40B4-BE49-F238E27FC236}">
                <a16:creationId xmlns:a16="http://schemas.microsoft.com/office/drawing/2014/main" id="{1BF61AAF-6B1D-4626-9B75-02FCCC5C3F38}"/>
              </a:ext>
            </a:extLst>
          </p:cNvPr>
          <p:cNvSpPr/>
          <p:nvPr/>
        </p:nvSpPr>
        <p:spPr>
          <a:xfrm>
            <a:off x="3748576" y="794255"/>
            <a:ext cx="5321898" cy="637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sz="2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3300" b="1" dirty="0" err="1">
                <a:solidFill>
                  <a:schemeClr val="tx1"/>
                </a:solidFill>
              </a:rPr>
              <a:t>미타카의</a:t>
            </a:r>
            <a:r>
              <a:rPr lang="ko-KR" altLang="en-US" sz="3300" b="1" dirty="0">
                <a:solidFill>
                  <a:schemeClr val="tx1"/>
                </a:solidFill>
              </a:rPr>
              <a:t> 숲 </a:t>
            </a:r>
            <a:r>
              <a:rPr lang="ko-KR" altLang="en-US" sz="3300" b="1" dirty="0" err="1">
                <a:solidFill>
                  <a:schemeClr val="tx1"/>
                </a:solidFill>
              </a:rPr>
              <a:t>지브리</a:t>
            </a:r>
            <a:r>
              <a:rPr lang="ko-KR" altLang="en-US" sz="3300" b="1" dirty="0">
                <a:solidFill>
                  <a:schemeClr val="tx1"/>
                </a:solidFill>
              </a:rPr>
              <a:t> 미술관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endParaRPr lang="ko-KR" altLang="en-US" sz="2400" dirty="0">
              <a:solidFill>
                <a:schemeClr val="tx1"/>
              </a:solidFill>
            </a:endParaRPr>
          </a:p>
          <a:p>
            <a:pPr algn="ctr"/>
            <a:r>
              <a:rPr lang="ko-KR" altLang="en-US" sz="2700" b="1" dirty="0">
                <a:solidFill>
                  <a:schemeClr val="tx1"/>
                </a:solidFill>
              </a:rPr>
              <a:t> </a:t>
            </a:r>
            <a:endParaRPr lang="ko-KR" altLang="en-US" sz="27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07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Ⅳ. </a:t>
            </a:r>
            <a:r>
              <a:rPr lang="ko-KR" altLang="en-US" sz="2000" b="1" dirty="0"/>
              <a:t>일본 도심 속 관광자원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3987565" y="804537"/>
            <a:ext cx="4191469" cy="637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sz="2400" b="1" dirty="0">
              <a:solidFill>
                <a:schemeClr val="tx1"/>
              </a:solidFill>
            </a:endParaRPr>
          </a:p>
          <a:p>
            <a:pPr algn="ctr"/>
            <a:endParaRPr lang="en-US" altLang="ko-KR" sz="33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3300" b="1" dirty="0" err="1">
                <a:solidFill>
                  <a:schemeClr val="tx1"/>
                </a:solidFill>
              </a:rPr>
              <a:t>미나토</a:t>
            </a:r>
            <a:r>
              <a:rPr lang="ko-KR" altLang="en-US" sz="3300" b="1" dirty="0">
                <a:solidFill>
                  <a:schemeClr val="tx1"/>
                </a:solidFill>
              </a:rPr>
              <a:t> 미라이</a:t>
            </a:r>
            <a:r>
              <a:rPr lang="en-US" altLang="ko-KR" sz="3300" b="1" dirty="0">
                <a:solidFill>
                  <a:schemeClr val="tx1"/>
                </a:solidFill>
              </a:rPr>
              <a:t>21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endParaRPr lang="ko-KR" altLang="en-US" sz="2400" dirty="0">
              <a:solidFill>
                <a:schemeClr val="tx1"/>
              </a:solidFill>
            </a:endParaRPr>
          </a:p>
          <a:p>
            <a:pPr algn="ctr"/>
            <a:endParaRPr lang="ko-KR" altLang="en-US" sz="2400" dirty="0">
              <a:solidFill>
                <a:schemeClr val="tx1"/>
              </a:solidFill>
            </a:endParaRPr>
          </a:p>
          <a:p>
            <a:pPr algn="ctr"/>
            <a:r>
              <a:rPr lang="ko-KR" altLang="en-US" sz="2700" b="1" dirty="0">
                <a:solidFill>
                  <a:schemeClr val="tx1"/>
                </a:solidFill>
              </a:rPr>
              <a:t> </a:t>
            </a:r>
            <a:endParaRPr lang="ko-KR" altLang="en-US" sz="27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pic>
        <p:nvPicPr>
          <p:cNvPr id="3" name="그림 2" descr="실외, 건물, 옅은, 교통이(가) 표시된 사진&#10;&#10;자동 생성된 설명">
            <a:extLst>
              <a:ext uri="{FF2B5EF4-FFF2-40B4-BE49-F238E27FC236}">
                <a16:creationId xmlns:a16="http://schemas.microsoft.com/office/drawing/2014/main" id="{E236F75A-7C93-4361-93A5-D45C0E4D1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6" y="2112263"/>
            <a:ext cx="4876800" cy="3378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AC6609-6A1F-4CF9-9C46-B366CE1715A5}"/>
              </a:ext>
            </a:extLst>
          </p:cNvPr>
          <p:cNvSpPr txBox="1"/>
          <p:nvPr/>
        </p:nvSpPr>
        <p:spPr>
          <a:xfrm>
            <a:off x="6083299" y="1858286"/>
            <a:ext cx="506721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요코하마를 독립적으로 발전시키고 수도권 기능을 분담하기 위해 </a:t>
            </a:r>
            <a:r>
              <a:rPr lang="en-US" altLang="ko-KR" sz="2300" dirty="0"/>
              <a:t>1988</a:t>
            </a:r>
            <a:r>
              <a:rPr lang="ko-KR" altLang="en-US" sz="2300" dirty="0"/>
              <a:t>년 조성된 계획도시</a:t>
            </a: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59C40-F4A2-4D6B-8EC3-261B231742FC}"/>
              </a:ext>
            </a:extLst>
          </p:cNvPr>
          <p:cNvSpPr txBox="1"/>
          <p:nvPr/>
        </p:nvSpPr>
        <p:spPr>
          <a:xfrm>
            <a:off x="6096000" y="3568554"/>
            <a:ext cx="584345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 err="1"/>
              <a:t>미나토미라이</a:t>
            </a:r>
            <a:r>
              <a:rPr lang="en-US" altLang="ko-KR" sz="2300" dirty="0"/>
              <a:t>21</a:t>
            </a:r>
            <a:r>
              <a:rPr lang="ko-KR" altLang="en-US" sz="2300" dirty="0"/>
              <a:t>은 ‘</a:t>
            </a:r>
            <a:r>
              <a:rPr lang="ko-KR" altLang="en-US" sz="2300" dirty="0" err="1"/>
              <a:t>미래항구</a:t>
            </a:r>
            <a:r>
              <a:rPr lang="en-US" altLang="ko-KR" sz="2300" dirty="0"/>
              <a:t>21’</a:t>
            </a:r>
            <a:r>
              <a:rPr lang="ko-KR" altLang="en-US" sz="2300" dirty="0"/>
              <a:t>이라는 뜻</a:t>
            </a:r>
          </a:p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5DF2B-30AF-4950-9469-0D1FCD3A9912}"/>
              </a:ext>
            </a:extLst>
          </p:cNvPr>
          <p:cNvSpPr txBox="1"/>
          <p:nvPr/>
        </p:nvSpPr>
        <p:spPr>
          <a:xfrm>
            <a:off x="6096000" y="4838748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쇼핑몰과 미술관</a:t>
            </a:r>
            <a:r>
              <a:rPr lang="en-US" altLang="ko-KR" sz="2300" dirty="0"/>
              <a:t>, </a:t>
            </a:r>
            <a:r>
              <a:rPr lang="ko-KR" altLang="en-US" sz="2300" dirty="0"/>
              <a:t>공원까지 갖추고 있어 요코하마의 주요 관광코스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33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B889D-6283-4B7F-8672-D8F2209C56F5}"/>
              </a:ext>
            </a:extLst>
          </p:cNvPr>
          <p:cNvSpPr txBox="1"/>
          <p:nvPr/>
        </p:nvSpPr>
        <p:spPr>
          <a:xfrm>
            <a:off x="469901" y="168658"/>
            <a:ext cx="147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+mj-lt"/>
                <a:ea typeface="여기어때 잘난체" panose="020B0600000101010101" pitchFamily="50" charset="-127"/>
              </a:rPr>
              <a:t>목차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2C3C8-D39B-42DF-8353-40B2E9E79A6B}"/>
              </a:ext>
            </a:extLst>
          </p:cNvPr>
          <p:cNvSpPr txBox="1"/>
          <p:nvPr/>
        </p:nvSpPr>
        <p:spPr>
          <a:xfrm>
            <a:off x="789520" y="2062916"/>
            <a:ext cx="60789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700" b="1" dirty="0">
                <a:ea typeface="여기어때 잘난체" panose="020B0600000101010101"/>
              </a:rPr>
              <a:t>Ⅰ. </a:t>
            </a:r>
            <a:r>
              <a:rPr lang="ko-KR" altLang="en-US" sz="2700" b="1" dirty="0">
                <a:ea typeface="여기어때 잘난체" panose="020B0600000101010101"/>
              </a:rPr>
              <a:t>관광자원의 의의 및 관광대국 일본</a:t>
            </a:r>
            <a:endParaRPr lang="ko-KR" altLang="en-US" sz="2700" dirty="0">
              <a:ea typeface="여기어때 잘난체" panose="020B0600000101010101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DF8841-44B2-468B-9EBE-9268D1EB024B}"/>
              </a:ext>
            </a:extLst>
          </p:cNvPr>
          <p:cNvSpPr txBox="1"/>
          <p:nvPr/>
        </p:nvSpPr>
        <p:spPr>
          <a:xfrm>
            <a:off x="-493995" y="3161143"/>
            <a:ext cx="5306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700" b="1" dirty="0">
                <a:ea typeface="여기어때 잘난체" panose="020B0600000101010101"/>
              </a:rPr>
              <a:t>Ⅱ. </a:t>
            </a:r>
            <a:r>
              <a:rPr lang="ko-KR" altLang="en-US" sz="2700" b="1" dirty="0">
                <a:ea typeface="여기어때 잘난체" panose="020B0600000101010101"/>
              </a:rPr>
              <a:t>일본의 자연 관광자원</a:t>
            </a:r>
            <a:endParaRPr lang="ko-KR" altLang="en-US" sz="2700" dirty="0">
              <a:ea typeface="여기어때 잘난체" panose="020B0600000101010101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FA620-BAA5-4BCD-AF7E-EBC6B42D9965}"/>
              </a:ext>
            </a:extLst>
          </p:cNvPr>
          <p:cNvSpPr txBox="1"/>
          <p:nvPr/>
        </p:nvSpPr>
        <p:spPr>
          <a:xfrm>
            <a:off x="789520" y="4259370"/>
            <a:ext cx="32896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700" b="1" dirty="0">
                <a:ea typeface="여기어때 잘난체" panose="020B0600000101010101"/>
              </a:rPr>
              <a:t>Ⅲ. </a:t>
            </a:r>
            <a:r>
              <a:rPr lang="ko-KR" altLang="en-US" sz="2700" b="1" dirty="0">
                <a:ea typeface="여기어때 잘난체" panose="020B0600000101010101"/>
              </a:rPr>
              <a:t>일본의 세계유산</a:t>
            </a:r>
            <a:endParaRPr lang="ko-KR" altLang="en-US" sz="2700" dirty="0">
              <a:ea typeface="여기어때 잘난체" panose="020B0600000101010101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2828A-820E-4A49-8824-B3C2347E46CF}"/>
              </a:ext>
            </a:extLst>
          </p:cNvPr>
          <p:cNvSpPr txBox="1"/>
          <p:nvPr/>
        </p:nvSpPr>
        <p:spPr>
          <a:xfrm>
            <a:off x="789520" y="5357597"/>
            <a:ext cx="422590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700" b="1" dirty="0">
                <a:latin typeface="+mn-ea"/>
              </a:rPr>
              <a:t>Ⅳ. </a:t>
            </a:r>
            <a:r>
              <a:rPr lang="ko-KR" altLang="en-US" sz="2700" b="1" dirty="0">
                <a:latin typeface="+mn-ea"/>
              </a:rPr>
              <a:t>일본 도심 속 관광자원</a:t>
            </a:r>
            <a:endParaRPr lang="ko-KR" altLang="en-US" sz="2700" dirty="0">
              <a:latin typeface="+mn-ea"/>
            </a:endParaRPr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787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7" name="그림 6" descr="남자, 사람, 정장, 착용이(가) 표시된 사진&#10;&#10;자동 생성된 설명">
            <a:extLst>
              <a:ext uri="{FF2B5EF4-FFF2-40B4-BE49-F238E27FC236}">
                <a16:creationId xmlns:a16="http://schemas.microsoft.com/office/drawing/2014/main" id="{A38CB2C2-DED0-4BF9-8AE4-DD58DE1CF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1" y="1786479"/>
            <a:ext cx="8133806" cy="40133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76530F-2A70-4B6A-ABB0-F652A48E8843}"/>
              </a:ext>
            </a:extLst>
          </p:cNvPr>
          <p:cNvSpPr txBox="1"/>
          <p:nvPr/>
        </p:nvSpPr>
        <p:spPr>
          <a:xfrm>
            <a:off x="2351313" y="2667807"/>
            <a:ext cx="337892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500" dirty="0">
                <a:solidFill>
                  <a:schemeClr val="bg1"/>
                </a:solidFill>
              </a:rPr>
              <a:t>Q &amp; A</a:t>
            </a:r>
            <a:endParaRPr lang="ko-KR" altLang="en-US" sz="85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16E48-0309-4235-9177-450D7C74EC11}"/>
              </a:ext>
            </a:extLst>
          </p:cNvPr>
          <p:cNvSpPr txBox="1"/>
          <p:nvPr/>
        </p:nvSpPr>
        <p:spPr>
          <a:xfrm>
            <a:off x="469900" y="6667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2000" b="1" dirty="0"/>
              <a:t>질의응답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9192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BCE9C-36EF-441D-8345-1F5552A11D2E}"/>
              </a:ext>
            </a:extLst>
          </p:cNvPr>
          <p:cNvSpPr txBox="1"/>
          <p:nvPr/>
        </p:nvSpPr>
        <p:spPr>
          <a:xfrm>
            <a:off x="740228" y="1436914"/>
            <a:ext cx="5808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/>
              <a:t>출처 및 참고자료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992DE-B097-4CB5-B1E3-577A3AE34E9C}"/>
              </a:ext>
            </a:extLst>
          </p:cNvPr>
          <p:cNvSpPr txBox="1"/>
          <p:nvPr/>
        </p:nvSpPr>
        <p:spPr>
          <a:xfrm>
            <a:off x="844731" y="2360023"/>
            <a:ext cx="58086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000" dirty="0"/>
              <a:t>위키피디아</a:t>
            </a:r>
            <a:r>
              <a:rPr lang="en-US" altLang="ko-KR" sz="1000" dirty="0"/>
              <a:t>(</a:t>
            </a:r>
            <a:r>
              <a:rPr lang="ko-KR" altLang="en-US" sz="1000" dirty="0"/>
              <a:t>일본</a:t>
            </a:r>
            <a:r>
              <a:rPr lang="en-US" altLang="ko-KR" sz="1000" dirty="0"/>
              <a:t>) </a:t>
            </a:r>
            <a:r>
              <a:rPr lang="en-US" altLang="ko-KR" sz="1000" u="sng" dirty="0">
                <a:hlinkClick r:id="rId2"/>
              </a:rPr>
              <a:t>https://ja.wikipedia.org/wiki/%E8%A6%B3%E5%85%89</a:t>
            </a:r>
            <a:endParaRPr lang="ko-KR" altLang="en-US" sz="1000" dirty="0"/>
          </a:p>
          <a:p>
            <a:pPr fontAlgn="base" latinLnBrk="0"/>
            <a:r>
              <a:rPr lang="ko-KR" altLang="en-US" sz="1000" dirty="0"/>
              <a:t>위키피디아</a:t>
            </a:r>
            <a:r>
              <a:rPr lang="en-US" altLang="ko-KR" sz="1000" dirty="0"/>
              <a:t>(</a:t>
            </a:r>
            <a:r>
              <a:rPr lang="ko-KR" altLang="en-US" sz="1000" dirty="0"/>
              <a:t>한국</a:t>
            </a:r>
            <a:r>
              <a:rPr lang="en-US" altLang="ko-KR" sz="1000" dirty="0"/>
              <a:t>) </a:t>
            </a:r>
            <a:r>
              <a:rPr lang="en-US" altLang="ko-KR" sz="1000" u="sng" dirty="0">
                <a:hlinkClick r:id="rId3"/>
              </a:rPr>
              <a:t>https://ko.wikipedia.org/wiki/%EC%9D%BC%EB%B3%B8</a:t>
            </a:r>
            <a:endParaRPr lang="ko-KR" altLang="en-US" sz="1000" dirty="0"/>
          </a:p>
          <a:p>
            <a:pPr fontAlgn="base" latinLnBrk="0"/>
            <a:r>
              <a:rPr lang="ko-KR" altLang="en-US" sz="1000" dirty="0"/>
              <a:t>네이버 지식백과</a:t>
            </a:r>
          </a:p>
          <a:p>
            <a:pPr fontAlgn="base" latinLnBrk="0"/>
            <a:r>
              <a:rPr lang="en-US" altLang="ko-KR" sz="1000" u="sng" dirty="0">
                <a:hlinkClick r:id="rId4"/>
              </a:rPr>
              <a:t>https://terms.naver.com/entry.nhn?docId=1582291&amp;cid=47318&amp;categoryId=47318</a:t>
            </a:r>
            <a:r>
              <a:rPr lang="ko-KR" altLang="en-US" sz="1000" dirty="0"/>
              <a:t> </a:t>
            </a:r>
          </a:p>
          <a:p>
            <a:pPr fontAlgn="base" latinLnBrk="0"/>
            <a:r>
              <a:rPr lang="en-US" altLang="ko-KR" sz="1000" u="sng" dirty="0">
                <a:hlinkClick r:id="rId5"/>
              </a:rPr>
              <a:t>https://terms.naver.com/entry.nhn?docId=1582292&amp;ref=y&amp;cid=47318&amp;categoryId=47318</a:t>
            </a:r>
            <a:endParaRPr lang="ko-KR" altLang="en-US" sz="1000" dirty="0"/>
          </a:p>
          <a:p>
            <a:pPr fontAlgn="base" latinLnBrk="0"/>
            <a:r>
              <a:rPr lang="en-US" altLang="ko-KR" sz="1000" u="sng" dirty="0">
                <a:hlinkClick r:id="rId6"/>
              </a:rPr>
              <a:t>https://terms.naver.com/entry.nhn?docId=963215&amp;cid=42864&amp;categoryId=50859</a:t>
            </a:r>
            <a:endParaRPr lang="ko-KR" altLang="en-US" sz="1000" dirty="0"/>
          </a:p>
          <a:p>
            <a:pPr fontAlgn="base" latinLnBrk="0"/>
            <a:r>
              <a:rPr lang="ko-KR" altLang="en-US" sz="1000" dirty="0"/>
              <a:t>나무위키</a:t>
            </a:r>
          </a:p>
          <a:p>
            <a:pPr fontAlgn="base" latinLnBrk="0"/>
            <a:r>
              <a:rPr lang="en-US" altLang="ko-KR" sz="1000" u="sng" dirty="0">
                <a:hlinkClick r:id="rId7"/>
              </a:rPr>
              <a:t>https://namu.wiki/w/%EB%8F%84%ED%86%A4%EB%B3%B4%EB%A6%AC%20%EA%B0%95?from=%EB%8F%84%ED%86%A4%EB%B3%B4%EB%A6%AC</a:t>
            </a:r>
            <a:endParaRPr lang="ko-KR" altLang="en-US" sz="1000" dirty="0"/>
          </a:p>
          <a:p>
            <a:pPr fontAlgn="base" latinLnBrk="0"/>
            <a:r>
              <a:rPr lang="ko-KR" altLang="en-US" sz="1000" dirty="0"/>
              <a:t>기타 사이트</a:t>
            </a:r>
          </a:p>
          <a:p>
            <a:pPr fontAlgn="base" latinLnBrk="0"/>
            <a:r>
              <a:rPr lang="en-US" altLang="ko-KR" sz="1000" u="sng" dirty="0">
                <a:hlinkClick r:id="rId8"/>
              </a:rPr>
              <a:t>http://jigokudani-yaenkoen.co.jp/</a:t>
            </a:r>
            <a:endParaRPr lang="ko-KR" altLang="en-US" sz="1000" dirty="0"/>
          </a:p>
          <a:p>
            <a:pPr fontAlgn="base" latinLnBrk="0"/>
            <a:r>
              <a:rPr lang="en-US" altLang="ko-KR" sz="1000" u="sng" dirty="0">
                <a:hlinkClick r:id="rId9"/>
              </a:rPr>
              <a:t>https://travel.sygic.com/ko/list/ilbon-yumyeong-bagmulgwan-cou</a:t>
            </a:r>
            <a:r>
              <a:rPr lang="en-US" altLang="ko-KR" sz="1000" dirty="0">
                <a:hlinkClick r:id="rId9"/>
              </a:rPr>
              <a:t>ntry:75</a:t>
            </a:r>
            <a:endParaRPr lang="en-US" altLang="ko-KR" sz="1000" dirty="0"/>
          </a:p>
          <a:p>
            <a:pPr fontAlgn="base" latinLnBrk="0"/>
            <a:r>
              <a:rPr lang="en-US" altLang="ko-KR" sz="1000" dirty="0">
                <a:hlinkClick r:id="rId10"/>
              </a:rPr>
              <a:t>https://blog.naver.com/rise43/90177615274</a:t>
            </a:r>
            <a:endParaRPr lang="en-US" altLang="ko-KR" sz="1000" dirty="0"/>
          </a:p>
          <a:p>
            <a:pPr fontAlgn="base" latinLnBrk="0"/>
            <a:r>
              <a:rPr lang="en-US" altLang="ko-KR" sz="1000" dirty="0">
                <a:hlinkClick r:id="rId11"/>
              </a:rPr>
              <a:t>https://blog.naver.com/jdh755/221473110354</a:t>
            </a:r>
            <a:endParaRPr lang="en-US" altLang="ko-KR" sz="1000" dirty="0"/>
          </a:p>
          <a:p>
            <a:pPr fontAlgn="base" latinLnBrk="0"/>
            <a:r>
              <a:rPr lang="en-US" altLang="ko-KR" sz="1000" dirty="0">
                <a:hlinkClick r:id="rId12"/>
              </a:rPr>
              <a:t>https://ttomot.tistory.com/1723</a:t>
            </a:r>
            <a:endParaRPr lang="en-US" altLang="ko-KR" sz="1000" dirty="0"/>
          </a:p>
          <a:p>
            <a:pPr fontAlgn="base" latinLnBrk="0"/>
            <a:r>
              <a:rPr lang="en-US" altLang="ko-KR" sz="1000" dirty="0">
                <a:hlinkClick r:id="rId13"/>
              </a:rPr>
              <a:t>https://blog.naver.com/murai3000/221282523851</a:t>
            </a:r>
            <a:endParaRPr lang="ko-KR" altLang="en-US" sz="1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0868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50EC1-5FDB-47F2-AFD2-B69964B0788A}"/>
              </a:ext>
            </a:extLst>
          </p:cNvPr>
          <p:cNvSpPr txBox="1"/>
          <p:nvPr/>
        </p:nvSpPr>
        <p:spPr>
          <a:xfrm>
            <a:off x="3056708" y="2046515"/>
            <a:ext cx="5904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0" dirty="0"/>
              <a:t>감사합니다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77FA916-48A0-48F6-AC49-AD4FFF9FEAA3}"/>
              </a:ext>
            </a:extLst>
          </p:cNvPr>
          <p:cNvSpPr/>
          <p:nvPr/>
        </p:nvSpPr>
        <p:spPr>
          <a:xfrm>
            <a:off x="1654629" y="3971109"/>
            <a:ext cx="8900160" cy="1123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3878F-1E86-4CA8-8216-B95FA7605645}"/>
              </a:ext>
            </a:extLst>
          </p:cNvPr>
          <p:cNvSpPr txBox="1"/>
          <p:nvPr/>
        </p:nvSpPr>
        <p:spPr>
          <a:xfrm>
            <a:off x="1846218" y="4140396"/>
            <a:ext cx="103457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dirty="0"/>
              <a:t>THANK FOR YOUR ATTENTION</a:t>
            </a:r>
            <a:endParaRPr lang="ko-KR" altLang="en-US" sz="4500" dirty="0"/>
          </a:p>
        </p:txBody>
      </p:sp>
    </p:spTree>
    <p:extLst>
      <p:ext uri="{BB962C8B-B14F-4D97-AF65-F5344CB8AC3E}">
        <p14:creationId xmlns:p14="http://schemas.microsoft.com/office/powerpoint/2010/main" val="188887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2C3C8-D39B-42DF-8353-40B2E9E79A6B}"/>
              </a:ext>
            </a:extLst>
          </p:cNvPr>
          <p:cNvSpPr txBox="1"/>
          <p:nvPr/>
        </p:nvSpPr>
        <p:spPr>
          <a:xfrm>
            <a:off x="4542653" y="1559576"/>
            <a:ext cx="30812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3500" b="1" dirty="0">
                <a:latin typeface="여기어때 잘난체" panose="020B0600000101010101"/>
                <a:ea typeface="여기어때 잘난체" panose="020B0600000101010101"/>
              </a:rPr>
              <a:t>관광자원이란</a:t>
            </a:r>
            <a:r>
              <a:rPr lang="en-US" altLang="ko-KR" sz="3500" b="1" dirty="0">
                <a:latin typeface="여기어때 잘난체" panose="020B0600000101010101"/>
                <a:ea typeface="여기어때 잘난체" panose="020B0600000101010101"/>
              </a:rPr>
              <a:t>?</a:t>
            </a:r>
            <a:endParaRPr lang="ko-KR" altLang="en-US" sz="3500" dirty="0">
              <a:latin typeface="여기어때 잘난체" panose="020B0600000101010101"/>
              <a:ea typeface="여기어때 잘난체" panose="020B0600000101010101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4548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>
                <a:latin typeface="여기어때 잘난체" panose="020B0600000101010101"/>
                <a:ea typeface="여기어때 잘난체" panose="020B0600000101010101"/>
              </a:rPr>
              <a:t>Ⅰ. </a:t>
            </a:r>
            <a:r>
              <a:rPr lang="ko-KR" altLang="en-US" sz="2000" b="1" dirty="0">
                <a:latin typeface="여기어때 잘난체" panose="020B0600000101010101"/>
                <a:ea typeface="여기어때 잘난체" panose="020B0600000101010101"/>
              </a:rPr>
              <a:t>관광자원의 의의 및 관광대국 일본</a:t>
            </a:r>
            <a:endParaRPr lang="en-US" altLang="ko-KR" sz="2000" b="1" dirty="0">
              <a:latin typeface="여기어때 잘난체" panose="020B0600000101010101"/>
              <a:ea typeface="여기어때 잘난체" panose="020B0600000101010101"/>
            </a:endParaRPr>
          </a:p>
          <a:p>
            <a:pPr fontAlgn="base" latinLnBrk="0"/>
            <a:endParaRPr lang="ko-KR" altLang="en-US" sz="2200" dirty="0">
              <a:latin typeface="여기어때 잘난체" panose="020B0600000101010101"/>
              <a:ea typeface="여기어때 잘난체" panose="020B0600000101010101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1DC11AD-4C2A-4E1E-8E9B-BE519F7F2FB0}"/>
              </a:ext>
            </a:extLst>
          </p:cNvPr>
          <p:cNvSpPr/>
          <p:nvPr/>
        </p:nvSpPr>
        <p:spPr>
          <a:xfrm>
            <a:off x="987439" y="2508308"/>
            <a:ext cx="2642532" cy="2944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6D23DD1-C134-4139-89A0-45831AFDC6CC}"/>
              </a:ext>
            </a:extLst>
          </p:cNvPr>
          <p:cNvSpPr/>
          <p:nvPr/>
        </p:nvSpPr>
        <p:spPr>
          <a:xfrm>
            <a:off x="4719002" y="2508308"/>
            <a:ext cx="2642532" cy="2944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27A5737-DC22-4C2A-AD49-F919009447DB}"/>
              </a:ext>
            </a:extLst>
          </p:cNvPr>
          <p:cNvSpPr/>
          <p:nvPr/>
        </p:nvSpPr>
        <p:spPr>
          <a:xfrm>
            <a:off x="8481660" y="2508308"/>
            <a:ext cx="2642532" cy="2944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C53A5-1E00-4575-898E-4143CE0F4E0B}"/>
              </a:ext>
            </a:extLst>
          </p:cNvPr>
          <p:cNvSpPr txBox="1"/>
          <p:nvPr/>
        </p:nvSpPr>
        <p:spPr>
          <a:xfrm>
            <a:off x="1056723" y="2998659"/>
            <a:ext cx="23804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</a:t>
            </a:r>
            <a:r>
              <a:rPr lang="ko-KR" altLang="en-US" sz="2500" dirty="0">
                <a:latin typeface="여기어때 잘난체" panose="020B0600000101010101"/>
                <a:ea typeface="여기어때 잘난체" panose="020B0600000101010101"/>
              </a:rPr>
              <a:t>형체의 유무</a:t>
            </a:r>
            <a:r>
              <a:rPr lang="en-US" altLang="ko-KR" sz="2500" dirty="0">
                <a:latin typeface="여기어때 잘난체" panose="020B0600000101010101"/>
                <a:ea typeface="여기어때 잘난체" panose="020B0600000101010101"/>
              </a:rPr>
              <a:t>?</a:t>
            </a:r>
          </a:p>
          <a:p>
            <a:endParaRPr lang="en-US" altLang="ko-KR" sz="2500" dirty="0">
              <a:latin typeface="여기어때 잘난체" panose="020B0600000101010101"/>
              <a:ea typeface="여기어때 잘난체" panose="020B0600000101010101"/>
            </a:endParaRPr>
          </a:p>
          <a:p>
            <a:r>
              <a:rPr lang="ko-KR" altLang="en-US" sz="2500" dirty="0">
                <a:latin typeface="여기어때 잘난체" panose="020B0600000101010101"/>
                <a:ea typeface="여기어때 잘난체" panose="020B0600000101010101"/>
              </a:rPr>
              <a:t> 자연물</a:t>
            </a:r>
            <a:r>
              <a:rPr lang="en-US" altLang="ko-KR" sz="2500" dirty="0">
                <a:latin typeface="여기어때 잘난체" panose="020B0600000101010101"/>
                <a:ea typeface="여기어때 잘난체" panose="020B0600000101010101"/>
              </a:rPr>
              <a:t>/</a:t>
            </a:r>
            <a:r>
              <a:rPr lang="ko-KR" altLang="en-US" sz="2500" dirty="0">
                <a:latin typeface="여기어때 잘난체" panose="020B0600000101010101"/>
                <a:ea typeface="여기어때 잘난체" panose="020B0600000101010101"/>
              </a:rPr>
              <a:t>인공물</a:t>
            </a:r>
            <a:r>
              <a:rPr lang="en-US" altLang="ko-KR" sz="2500" dirty="0">
                <a:latin typeface="여기어때 잘난체" panose="020B0600000101010101"/>
                <a:ea typeface="여기어때 잘난체" panose="020B0600000101010101"/>
              </a:rPr>
              <a:t>?</a:t>
            </a:r>
          </a:p>
          <a:p>
            <a:endParaRPr lang="en-US" altLang="ko-KR" sz="2500" dirty="0">
              <a:latin typeface="여기어때 잘난체" panose="020B0600000101010101"/>
              <a:ea typeface="여기어때 잘난체" panose="020B0600000101010101"/>
            </a:endParaRPr>
          </a:p>
          <a:p>
            <a:r>
              <a:rPr lang="en-US" altLang="ko-KR" sz="2500" dirty="0">
                <a:latin typeface="여기어때 잘난체" panose="020B0600000101010101"/>
                <a:ea typeface="여기어때 잘난체" panose="020B0600000101010101"/>
              </a:rPr>
              <a:t>     </a:t>
            </a:r>
            <a:r>
              <a:rPr lang="ko-KR" altLang="en-US" sz="2500" dirty="0">
                <a:latin typeface="여기어때 잘난체" panose="020B0600000101010101"/>
                <a:ea typeface="여기어때 잘난체" panose="020B0600000101010101"/>
              </a:rPr>
              <a:t>관계 없음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F97385-EA14-42A8-8CBC-89903AA120BA}"/>
              </a:ext>
            </a:extLst>
          </p:cNvPr>
          <p:cNvSpPr txBox="1"/>
          <p:nvPr/>
        </p:nvSpPr>
        <p:spPr>
          <a:xfrm>
            <a:off x="4526250" y="3055790"/>
            <a:ext cx="2642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sz="2100" dirty="0"/>
              <a:t>         </a:t>
            </a:r>
            <a:r>
              <a:rPr lang="ko-KR" altLang="en-US" sz="3000" dirty="0">
                <a:latin typeface="여기어때 잘난체" panose="020B0600000101010101"/>
                <a:ea typeface="여기어때 잘난체" panose="020B0600000101010101"/>
              </a:rPr>
              <a:t>관광객 </a:t>
            </a:r>
            <a:endParaRPr lang="en-US" altLang="ko-KR" sz="3000" dirty="0">
              <a:latin typeface="여기어때 잘난체" panose="020B0600000101010101"/>
              <a:ea typeface="여기어때 잘난체" panose="020B0600000101010101"/>
            </a:endParaRPr>
          </a:p>
          <a:p>
            <a:r>
              <a:rPr lang="ko-KR" altLang="en-US" sz="3000" dirty="0">
                <a:latin typeface="여기어때 잘난체" panose="020B0600000101010101"/>
                <a:ea typeface="여기어때 잘난체" panose="020B0600000101010101"/>
              </a:rPr>
              <a:t>          </a:t>
            </a:r>
            <a:endParaRPr lang="en-US" altLang="ko-KR" sz="3000" dirty="0">
              <a:latin typeface="여기어때 잘난체" panose="020B0600000101010101"/>
              <a:ea typeface="여기어때 잘난체" panose="020B0600000101010101"/>
            </a:endParaRPr>
          </a:p>
          <a:p>
            <a:r>
              <a:rPr lang="en-US" altLang="ko-KR" sz="3000" dirty="0">
                <a:latin typeface="여기어때 잘난체" panose="020B0600000101010101"/>
                <a:ea typeface="여기어때 잘난체" panose="020B0600000101010101"/>
              </a:rPr>
              <a:t>        </a:t>
            </a:r>
            <a:r>
              <a:rPr lang="ko-KR" altLang="en-US" sz="3000" dirty="0">
                <a:latin typeface="여기어때 잘난체" panose="020B0600000101010101"/>
                <a:ea typeface="여기어때 잘난체" panose="020B0600000101010101"/>
              </a:rPr>
              <a:t>유도</a:t>
            </a:r>
            <a:endParaRPr lang="en-US" altLang="ko-KR" sz="3000" dirty="0">
              <a:latin typeface="여기어때 잘난체" panose="020B0600000101010101"/>
              <a:ea typeface="여기어때 잘난체" panose="020B0600000101010101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5FC54D-B9DA-4890-8406-70FB7AC1E900}"/>
              </a:ext>
            </a:extLst>
          </p:cNvPr>
          <p:cNvSpPr txBox="1"/>
          <p:nvPr/>
        </p:nvSpPr>
        <p:spPr>
          <a:xfrm>
            <a:off x="8292965" y="3055790"/>
            <a:ext cx="264253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sz="2100" dirty="0"/>
              <a:t>       </a:t>
            </a:r>
            <a:r>
              <a:rPr lang="ko-KR" altLang="en-US" sz="3000" dirty="0">
                <a:latin typeface="여기어때 잘난체" panose="020B0600000101010101"/>
                <a:ea typeface="여기어때 잘난체" panose="020B0600000101010101"/>
              </a:rPr>
              <a:t>관광 수입</a:t>
            </a:r>
            <a:endParaRPr lang="en-US" altLang="ko-KR" sz="3000" dirty="0">
              <a:latin typeface="여기어때 잘난체" panose="020B0600000101010101"/>
              <a:ea typeface="여기어때 잘난체" panose="020B0600000101010101"/>
            </a:endParaRPr>
          </a:p>
          <a:p>
            <a:r>
              <a:rPr lang="ko-KR" altLang="en-US" sz="3000" dirty="0">
                <a:latin typeface="여기어때 잘난체" panose="020B0600000101010101"/>
                <a:ea typeface="여기어때 잘난체" panose="020B0600000101010101"/>
              </a:rPr>
              <a:t>          </a:t>
            </a:r>
            <a:endParaRPr lang="en-US" altLang="ko-KR" sz="3000" dirty="0">
              <a:latin typeface="여기어때 잘난체" panose="020B0600000101010101"/>
              <a:ea typeface="여기어때 잘난체" panose="020B0600000101010101"/>
            </a:endParaRPr>
          </a:p>
          <a:p>
            <a:r>
              <a:rPr lang="en-US" altLang="ko-KR" sz="3000" dirty="0">
                <a:latin typeface="여기어때 잘난체" panose="020B0600000101010101"/>
                <a:ea typeface="여기어때 잘난체" panose="020B0600000101010101"/>
              </a:rPr>
              <a:t>        </a:t>
            </a:r>
            <a:r>
              <a:rPr lang="ko-KR" altLang="en-US" sz="3000" dirty="0">
                <a:latin typeface="여기어때 잘난체" panose="020B0600000101010101"/>
                <a:ea typeface="여기어때 잘난체" panose="020B0600000101010101"/>
              </a:rPr>
              <a:t>상승 </a:t>
            </a:r>
            <a:endParaRPr lang="en-US" altLang="ko-KR" sz="3000" dirty="0">
              <a:latin typeface="여기어때 잘난체" panose="020B0600000101010101"/>
              <a:ea typeface="여기어때 잘난체" panose="020B0600000101010101"/>
            </a:endParaRPr>
          </a:p>
          <a:p>
            <a:r>
              <a:rPr lang="ko-KR" altLang="en-US" sz="2100" dirty="0"/>
              <a:t>       </a:t>
            </a:r>
            <a:endParaRPr lang="en-US" altLang="ko-KR" sz="2100" dirty="0"/>
          </a:p>
        </p:txBody>
      </p:sp>
      <p:sp>
        <p:nvSpPr>
          <p:cNvPr id="11" name="더하기 기호 10">
            <a:extLst>
              <a:ext uri="{FF2B5EF4-FFF2-40B4-BE49-F238E27FC236}">
                <a16:creationId xmlns:a16="http://schemas.microsoft.com/office/drawing/2014/main" id="{6EE57554-55F3-4B8F-A170-17C955B13892}"/>
              </a:ext>
            </a:extLst>
          </p:cNvPr>
          <p:cNvSpPr/>
          <p:nvPr/>
        </p:nvSpPr>
        <p:spPr>
          <a:xfrm>
            <a:off x="3869658" y="3691156"/>
            <a:ext cx="624994" cy="630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더하기 기호 21">
            <a:extLst>
              <a:ext uri="{FF2B5EF4-FFF2-40B4-BE49-F238E27FC236}">
                <a16:creationId xmlns:a16="http://schemas.microsoft.com/office/drawing/2014/main" id="{77401E8C-2A15-43EB-BBF4-2E5E281D3023}"/>
              </a:ext>
            </a:extLst>
          </p:cNvPr>
          <p:cNvSpPr/>
          <p:nvPr/>
        </p:nvSpPr>
        <p:spPr>
          <a:xfrm>
            <a:off x="7609100" y="3691156"/>
            <a:ext cx="624994" cy="630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113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4548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>
                <a:ea typeface="여기어때 잘난체" panose="020B0600000101010101"/>
              </a:rPr>
              <a:t>Ⅰ. </a:t>
            </a:r>
            <a:r>
              <a:rPr lang="ko-KR" altLang="en-US" sz="2000" b="1" dirty="0">
                <a:ea typeface="여기어때 잘난체" panose="020B0600000101010101"/>
              </a:rPr>
              <a:t>관광자원의 의의 및 관광대국 일본</a:t>
            </a:r>
            <a:endParaRPr lang="ko-KR" altLang="en-US" sz="2000" dirty="0">
              <a:ea typeface="여기어때 잘난체" panose="020B0600000101010101"/>
            </a:endParaRPr>
          </a:p>
        </p:txBody>
      </p:sp>
      <p:pic>
        <p:nvPicPr>
          <p:cNvPr id="5" name="그림 4" descr="사람, 남자, 착용, 여자이(가) 표시된 사진&#10;&#10;자동 생성된 설명">
            <a:extLst>
              <a:ext uri="{FF2B5EF4-FFF2-40B4-BE49-F238E27FC236}">
                <a16:creationId xmlns:a16="http://schemas.microsoft.com/office/drawing/2014/main" id="{1FB53A31-4393-4E87-8720-7CB980E56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9" y="2197915"/>
            <a:ext cx="5559594" cy="2750711"/>
          </a:xfrm>
          <a:prstGeom prst="rect">
            <a:avLst/>
          </a:prstGeom>
        </p:spPr>
      </p:pic>
      <p:pic>
        <p:nvPicPr>
          <p:cNvPr id="7" name="그림 6" descr="영수증이(가) 표시된 사진&#10;&#10;자동 생성된 설명">
            <a:extLst>
              <a:ext uri="{FF2B5EF4-FFF2-40B4-BE49-F238E27FC236}">
                <a16:creationId xmlns:a16="http://schemas.microsoft.com/office/drawing/2014/main" id="{1BAE4D54-6A2B-402F-B406-8F730E33C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44" y="2197915"/>
            <a:ext cx="1764225" cy="275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D9B8E-E3DD-4927-B6AB-35FDB6B2D8B1}"/>
              </a:ext>
            </a:extLst>
          </p:cNvPr>
          <p:cNvSpPr txBox="1"/>
          <p:nvPr/>
        </p:nvSpPr>
        <p:spPr>
          <a:xfrm>
            <a:off x="584708" y="5494575"/>
            <a:ext cx="49800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500" dirty="0">
                <a:ea typeface="여기어때 잘난체" panose="020B0600000101010101"/>
              </a:rPr>
              <a:t>아시아 중 가장 높은 순위의 일본</a:t>
            </a:r>
            <a:endParaRPr lang="en-US" altLang="ko-KR" sz="2500" dirty="0">
              <a:ea typeface="여기어때 잘난체" panose="020B0600000101010101"/>
            </a:endParaRPr>
          </a:p>
          <a:p>
            <a:pPr fontAlgn="base" latinLnBrk="0"/>
            <a:r>
              <a:rPr lang="ko-KR" altLang="en-US" sz="2500" dirty="0">
                <a:ea typeface="여기어때 잘난체" panose="020B0600000101010101"/>
              </a:rPr>
              <a:t>         관광대국으로 변모</a:t>
            </a:r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A7A25725-1E61-4EF0-8670-BEAE0F1492CD}"/>
              </a:ext>
            </a:extLst>
          </p:cNvPr>
          <p:cNvSpPr/>
          <p:nvPr/>
        </p:nvSpPr>
        <p:spPr>
          <a:xfrm>
            <a:off x="2755966" y="5085604"/>
            <a:ext cx="318782" cy="315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화살표: 아래쪽 22">
            <a:extLst>
              <a:ext uri="{FF2B5EF4-FFF2-40B4-BE49-F238E27FC236}">
                <a16:creationId xmlns:a16="http://schemas.microsoft.com/office/drawing/2014/main" id="{FB733B81-4651-45BA-8E98-4D5FBF7D3472}"/>
              </a:ext>
            </a:extLst>
          </p:cNvPr>
          <p:cNvSpPr/>
          <p:nvPr/>
        </p:nvSpPr>
        <p:spPr>
          <a:xfrm>
            <a:off x="8394531" y="5085604"/>
            <a:ext cx="318782" cy="315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199A76-A13A-4625-998D-2AAC65627971}"/>
              </a:ext>
            </a:extLst>
          </p:cNvPr>
          <p:cNvSpPr txBox="1"/>
          <p:nvPr/>
        </p:nvSpPr>
        <p:spPr>
          <a:xfrm>
            <a:off x="5947955" y="5538396"/>
            <a:ext cx="50960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ea typeface="여기어때 잘난체" panose="020B0600000101010101"/>
              </a:rPr>
              <a:t>일본을 방문하는 해외 관광객 수는 </a:t>
            </a:r>
            <a:endParaRPr lang="en-US" altLang="ko-KR" sz="2500" dirty="0">
              <a:ea typeface="여기어때 잘난체" panose="020B0600000101010101"/>
            </a:endParaRPr>
          </a:p>
          <a:p>
            <a:r>
              <a:rPr lang="en-US" altLang="ko-KR" sz="2500" dirty="0">
                <a:ea typeface="여기어때 잘난체" panose="020B0600000101010101"/>
              </a:rPr>
              <a:t>                </a:t>
            </a:r>
            <a:r>
              <a:rPr lang="ko-KR" altLang="en-US" sz="2500" dirty="0">
                <a:ea typeface="여기어때 잘난체" panose="020B0600000101010101"/>
              </a:rPr>
              <a:t>증가 추세</a:t>
            </a:r>
          </a:p>
          <a:p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E99BD8-C23D-4AEC-85DC-D0221D2236F5}"/>
              </a:ext>
            </a:extLst>
          </p:cNvPr>
          <p:cNvSpPr txBox="1"/>
          <p:nvPr/>
        </p:nvSpPr>
        <p:spPr>
          <a:xfrm>
            <a:off x="3993161" y="1290790"/>
            <a:ext cx="40134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3500" b="1" dirty="0">
                <a:ea typeface="여기어때 잘난체" panose="020B0600000101010101"/>
              </a:rPr>
              <a:t>일본의 관광경쟁력</a:t>
            </a:r>
          </a:p>
        </p:txBody>
      </p:sp>
    </p:spTree>
    <p:extLst>
      <p:ext uri="{BB962C8B-B14F-4D97-AF65-F5344CB8AC3E}">
        <p14:creationId xmlns:p14="http://schemas.microsoft.com/office/powerpoint/2010/main" val="147897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>
                <a:latin typeface="여기어때 잘난체" panose="020B0600000101010101"/>
              </a:rPr>
              <a:t>Ⅱ. </a:t>
            </a:r>
            <a:r>
              <a:rPr lang="ko-KR" altLang="en-US" sz="2000" b="1" dirty="0">
                <a:latin typeface="여기어때 잘난체" panose="020B0600000101010101"/>
              </a:rPr>
              <a:t>일본의 자연 관광자원</a:t>
            </a:r>
            <a:r>
              <a:rPr lang="en-US" altLang="ko-KR" sz="2000" b="1" dirty="0">
                <a:latin typeface="여기어때 잘난체" panose="020B0600000101010101"/>
              </a:rPr>
              <a:t> </a:t>
            </a:r>
          </a:p>
          <a:p>
            <a:pPr fontAlgn="base" latinLnBrk="0"/>
            <a:endParaRPr lang="ko-KR" altLang="en-US" sz="1600" dirty="0"/>
          </a:p>
        </p:txBody>
      </p:sp>
      <p:sp>
        <p:nvSpPr>
          <p:cNvPr id="2" name="별: 꼭짓점 7개 1">
            <a:extLst>
              <a:ext uri="{FF2B5EF4-FFF2-40B4-BE49-F238E27FC236}">
                <a16:creationId xmlns:a16="http://schemas.microsoft.com/office/drawing/2014/main" id="{15E3B9D5-6DE0-4D2B-8523-7D50CCC70809}"/>
              </a:ext>
            </a:extLst>
          </p:cNvPr>
          <p:cNvSpPr/>
          <p:nvPr/>
        </p:nvSpPr>
        <p:spPr>
          <a:xfrm>
            <a:off x="5048067" y="265362"/>
            <a:ext cx="1954635" cy="1619077"/>
          </a:xfrm>
          <a:prstGeom prst="star7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40E36-6D10-45BE-BFFE-FE33198370BB}"/>
              </a:ext>
            </a:extLst>
          </p:cNvPr>
          <p:cNvSpPr txBox="1"/>
          <p:nvPr/>
        </p:nvSpPr>
        <p:spPr>
          <a:xfrm>
            <a:off x="5213131" y="790206"/>
            <a:ext cx="153270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/>
              <a:t> </a:t>
            </a:r>
            <a:r>
              <a:rPr lang="en-US" altLang="ko-KR" sz="3100" b="1" dirty="0">
                <a:latin typeface="여기어때 잘난체" panose="020B0600000101010101"/>
              </a:rPr>
              <a:t>H OW?</a:t>
            </a:r>
            <a:endParaRPr lang="ko-KR" altLang="en-US" sz="3100" b="1" dirty="0">
              <a:latin typeface="여기어때 잘난체" panose="020B0600000101010101"/>
            </a:endParaRPr>
          </a:p>
        </p:txBody>
      </p:sp>
      <p:pic>
        <p:nvPicPr>
          <p:cNvPr id="11" name="그림 10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52AC3771-BAB4-4957-B57D-A003FADB5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73" y="2035353"/>
            <a:ext cx="5184513" cy="36992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FE8CFA-3DAA-4832-9C08-A8C0A531D56E}"/>
              </a:ext>
            </a:extLst>
          </p:cNvPr>
          <p:cNvSpPr txBox="1"/>
          <p:nvPr/>
        </p:nvSpPr>
        <p:spPr>
          <a:xfrm>
            <a:off x="7761892" y="2035353"/>
            <a:ext cx="21524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>
                <a:latin typeface="여기어때 잘난체" panose="020B0600000101010101"/>
              </a:rPr>
              <a:t>지리적 특성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01C7E-EDE8-4980-95F4-E663CAA1B8CC}"/>
              </a:ext>
            </a:extLst>
          </p:cNvPr>
          <p:cNvSpPr txBox="1"/>
          <p:nvPr/>
        </p:nvSpPr>
        <p:spPr>
          <a:xfrm>
            <a:off x="6496427" y="2933053"/>
            <a:ext cx="5050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여기어때 잘난체" panose="020B0600000101010101"/>
              </a:rPr>
              <a:t>열도</a:t>
            </a:r>
            <a:r>
              <a:rPr lang="en-US" altLang="ko-KR" sz="2200" dirty="0">
                <a:latin typeface="여기어때 잘난체" panose="020B0600000101010101"/>
              </a:rPr>
              <a:t>, </a:t>
            </a:r>
            <a:r>
              <a:rPr lang="ko-KR" altLang="en-US" sz="2200" dirty="0">
                <a:latin typeface="여기어때 잘난체" panose="020B0600000101010101"/>
              </a:rPr>
              <a:t>즉 늘어진 섬으로 한국과 달리 섬이 많고 땅이 더 넓음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70193B-6CF4-45AA-B961-5DF31D0ADB9B}"/>
              </a:ext>
            </a:extLst>
          </p:cNvPr>
          <p:cNvSpPr txBox="1"/>
          <p:nvPr/>
        </p:nvSpPr>
        <p:spPr>
          <a:xfrm>
            <a:off x="6557045" y="3969249"/>
            <a:ext cx="483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여기어때 잘난체" panose="020B0600000101010101"/>
              </a:rPr>
              <a:t>남북으로 길게 뻗어 있는 지형</a:t>
            </a:r>
            <a:r>
              <a:rPr lang="en-US" altLang="ko-KR" sz="2200" dirty="0">
                <a:latin typeface="여기어때 잘난체" panose="020B0600000101010101"/>
              </a:rPr>
              <a:t>(</a:t>
            </a:r>
            <a:r>
              <a:rPr lang="ko-KR" altLang="en-US" sz="2200" dirty="0">
                <a:latin typeface="여기어때 잘난체" panose="020B0600000101010101"/>
              </a:rPr>
              <a:t>특성</a:t>
            </a:r>
            <a:r>
              <a:rPr lang="en-US" altLang="ko-KR" sz="2200" dirty="0">
                <a:latin typeface="여기어때 잘난체" panose="020B0600000101010101"/>
              </a:rPr>
              <a:t>)</a:t>
            </a:r>
            <a:r>
              <a:rPr lang="ko-KR" altLang="en-US" sz="2200" dirty="0">
                <a:latin typeface="여기어때 잘난체" panose="020B0600000101010101"/>
              </a:rPr>
              <a:t> 덕분에 다양한 자연관광자원을 보유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86CCA-789A-49EE-A811-73647751C9AD}"/>
              </a:ext>
            </a:extLst>
          </p:cNvPr>
          <p:cNvSpPr txBox="1"/>
          <p:nvPr/>
        </p:nvSpPr>
        <p:spPr>
          <a:xfrm>
            <a:off x="6557045" y="5170073"/>
            <a:ext cx="4562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여기어때 잘난체" panose="020B0600000101010101"/>
              </a:rPr>
              <a:t>활화산 및 온천보유</a:t>
            </a: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75705D01-933E-4F85-AFB7-D7453BE213C7}"/>
              </a:ext>
            </a:extLst>
          </p:cNvPr>
          <p:cNvSpPr/>
          <p:nvPr/>
        </p:nvSpPr>
        <p:spPr>
          <a:xfrm>
            <a:off x="6145404" y="3202498"/>
            <a:ext cx="365970" cy="226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77C1839E-E850-4D39-91B3-AB5D6298214B}"/>
              </a:ext>
            </a:extLst>
          </p:cNvPr>
          <p:cNvSpPr/>
          <p:nvPr/>
        </p:nvSpPr>
        <p:spPr>
          <a:xfrm>
            <a:off x="6145404" y="4240718"/>
            <a:ext cx="365970" cy="226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AB43F274-5B15-45F0-A1FE-15697D295013}"/>
              </a:ext>
            </a:extLst>
          </p:cNvPr>
          <p:cNvSpPr/>
          <p:nvPr/>
        </p:nvSpPr>
        <p:spPr>
          <a:xfrm>
            <a:off x="6130457" y="5244346"/>
            <a:ext cx="365970" cy="226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08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Ⅱ. </a:t>
            </a:r>
            <a:r>
              <a:rPr lang="ko-KR" altLang="en-US" sz="2000" b="1" dirty="0"/>
              <a:t>일본의 자연 관광자원</a:t>
            </a:r>
            <a:endParaRPr lang="en-US" altLang="ko-KR" sz="2000" b="1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E80FBBA-D289-4792-BDB8-8FEAE8EE8288}"/>
              </a:ext>
            </a:extLst>
          </p:cNvPr>
          <p:cNvSpPr/>
          <p:nvPr/>
        </p:nvSpPr>
        <p:spPr>
          <a:xfrm>
            <a:off x="662146" y="1652090"/>
            <a:ext cx="3498209" cy="437863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0E1212E-25E9-4549-BB93-508529818C9A}"/>
              </a:ext>
            </a:extLst>
          </p:cNvPr>
          <p:cNvSpPr/>
          <p:nvPr/>
        </p:nvSpPr>
        <p:spPr>
          <a:xfrm>
            <a:off x="4367410" y="1652090"/>
            <a:ext cx="3498209" cy="437863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8A7F5DF-3498-4098-9AA1-2DC10DF705D9}"/>
              </a:ext>
            </a:extLst>
          </p:cNvPr>
          <p:cNvSpPr/>
          <p:nvPr/>
        </p:nvSpPr>
        <p:spPr>
          <a:xfrm>
            <a:off x="8047838" y="1652090"/>
            <a:ext cx="3498209" cy="43786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4CD2FC6-F183-42B7-9A22-CB5BCBDFA664}"/>
              </a:ext>
            </a:extLst>
          </p:cNvPr>
          <p:cNvSpPr/>
          <p:nvPr/>
        </p:nvSpPr>
        <p:spPr>
          <a:xfrm>
            <a:off x="662146" y="1652278"/>
            <a:ext cx="3498209" cy="7848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AABED76-E34F-4530-85A8-1D6C345577B6}"/>
              </a:ext>
            </a:extLst>
          </p:cNvPr>
          <p:cNvSpPr/>
          <p:nvPr/>
        </p:nvSpPr>
        <p:spPr>
          <a:xfrm>
            <a:off x="4363419" y="1645782"/>
            <a:ext cx="3498209" cy="791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7C6F8DB-7C69-4798-8818-3F24929B6FC7}"/>
              </a:ext>
            </a:extLst>
          </p:cNvPr>
          <p:cNvSpPr/>
          <p:nvPr/>
        </p:nvSpPr>
        <p:spPr>
          <a:xfrm>
            <a:off x="8051829" y="1654104"/>
            <a:ext cx="3498209" cy="7848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CBAC49-08E9-439B-B46C-9231F4E88926}"/>
              </a:ext>
            </a:extLst>
          </p:cNvPr>
          <p:cNvSpPr txBox="1"/>
          <p:nvPr/>
        </p:nvSpPr>
        <p:spPr>
          <a:xfrm>
            <a:off x="1138954" y="1810599"/>
            <a:ext cx="2676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/>
              <a:t>  </a:t>
            </a:r>
            <a:r>
              <a:rPr lang="ko-KR" altLang="en-US" sz="2700" dirty="0" err="1"/>
              <a:t>아리마</a:t>
            </a:r>
            <a:r>
              <a:rPr lang="ko-KR" altLang="en-US" sz="2700" dirty="0"/>
              <a:t> 온천</a:t>
            </a:r>
          </a:p>
          <a:p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B77FE4-88DD-40BB-90DD-3EE762A0D9B6}"/>
              </a:ext>
            </a:extLst>
          </p:cNvPr>
          <p:cNvSpPr txBox="1"/>
          <p:nvPr/>
        </p:nvSpPr>
        <p:spPr>
          <a:xfrm>
            <a:off x="4757956" y="1813951"/>
            <a:ext cx="2676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/>
              <a:t>    게로 온천</a:t>
            </a:r>
          </a:p>
          <a:p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5CFF04-9F3A-487B-BA88-9E77B41D0E91}"/>
              </a:ext>
            </a:extLst>
          </p:cNvPr>
          <p:cNvSpPr txBox="1"/>
          <p:nvPr/>
        </p:nvSpPr>
        <p:spPr>
          <a:xfrm>
            <a:off x="8458898" y="1813951"/>
            <a:ext cx="2676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/>
              <a:t>   </a:t>
            </a:r>
            <a:r>
              <a:rPr lang="ko-KR" altLang="en-US" sz="2700" dirty="0" err="1"/>
              <a:t>쿠사츠</a:t>
            </a:r>
            <a:r>
              <a:rPr lang="ko-KR" altLang="en-US" sz="2700" dirty="0"/>
              <a:t> 온천</a:t>
            </a:r>
          </a:p>
          <a:p>
            <a:endParaRPr lang="ko-KR" altLang="en-US" dirty="0"/>
          </a:p>
        </p:txBody>
      </p:sp>
      <p:pic>
        <p:nvPicPr>
          <p:cNvPr id="29" name="그림 28" descr="실외, 건물, 남자, 앉아있는이(가) 표시된 사진&#10;&#10;자동 생성된 설명">
            <a:extLst>
              <a:ext uri="{FF2B5EF4-FFF2-40B4-BE49-F238E27FC236}">
                <a16:creationId xmlns:a16="http://schemas.microsoft.com/office/drawing/2014/main" id="{306E91D3-94FD-4DA1-B9D9-63E82452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10" y="2483141"/>
            <a:ext cx="3251379" cy="2295336"/>
          </a:xfrm>
          <a:prstGeom prst="rect">
            <a:avLst/>
          </a:prstGeom>
        </p:spPr>
      </p:pic>
      <p:pic>
        <p:nvPicPr>
          <p:cNvPr id="31" name="그림 30" descr="실외, 오래된, 기차, 작은이(가) 표시된 사진&#10;&#10;자동 생성된 설명">
            <a:extLst>
              <a:ext uri="{FF2B5EF4-FFF2-40B4-BE49-F238E27FC236}">
                <a16:creationId xmlns:a16="http://schemas.microsoft.com/office/drawing/2014/main" id="{302A155B-0A59-4F32-8BD4-145E56462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81" y="2483141"/>
            <a:ext cx="3271210" cy="2299708"/>
          </a:xfrm>
          <a:prstGeom prst="rect">
            <a:avLst/>
          </a:prstGeom>
        </p:spPr>
      </p:pic>
      <p:pic>
        <p:nvPicPr>
          <p:cNvPr id="33" name="그림 32" descr="실외, 건물, 물, 리조트이(가) 표시된 사진&#10;&#10;자동 생성된 설명">
            <a:extLst>
              <a:ext uri="{FF2B5EF4-FFF2-40B4-BE49-F238E27FC236}">
                <a16:creationId xmlns:a16="http://schemas.microsoft.com/office/drawing/2014/main" id="{5C44C186-242F-4340-A9BB-39757600C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69" y="2483141"/>
            <a:ext cx="2404945" cy="23233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7C5337C-C26A-437A-A892-85C937453E4F}"/>
              </a:ext>
            </a:extLst>
          </p:cNvPr>
          <p:cNvSpPr txBox="1"/>
          <p:nvPr/>
        </p:nvSpPr>
        <p:spPr>
          <a:xfrm>
            <a:off x="800837" y="4909250"/>
            <a:ext cx="32712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dirty="0"/>
              <a:t>일본에서 가장 오래된 온천</a:t>
            </a:r>
            <a:endParaRPr lang="en-US" altLang="ko-KR" sz="1900" dirty="0"/>
          </a:p>
          <a:p>
            <a:r>
              <a:rPr lang="ko-KR" altLang="en-US" sz="1900" dirty="0"/>
              <a:t>땅을 파는 기술이 없었던</a:t>
            </a:r>
            <a:r>
              <a:rPr lang="en-US" altLang="ko-KR" sz="1900" dirty="0"/>
              <a:t> </a:t>
            </a:r>
          </a:p>
          <a:p>
            <a:r>
              <a:rPr lang="ko-KR" altLang="en-US" sz="1900" dirty="0"/>
              <a:t>시기부터 솟아 나왔던 온천                           </a:t>
            </a:r>
          </a:p>
          <a:p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82C710-980D-4841-ACFF-0C0DAD056CF3}"/>
              </a:ext>
            </a:extLst>
          </p:cNvPr>
          <p:cNvSpPr txBox="1"/>
          <p:nvPr/>
        </p:nvSpPr>
        <p:spPr>
          <a:xfrm>
            <a:off x="8191609" y="4914572"/>
            <a:ext cx="32712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dirty="0"/>
              <a:t>해발 약 </a:t>
            </a:r>
            <a:r>
              <a:rPr lang="en-US" altLang="ko-KR" sz="1900" dirty="0"/>
              <a:t>1,200m</a:t>
            </a:r>
            <a:r>
              <a:rPr lang="ko-KR" altLang="en-US" sz="1900" dirty="0"/>
              <a:t>에 위치한 온천마을 </a:t>
            </a:r>
            <a:r>
              <a:rPr lang="en-US" altLang="ko-KR" sz="1900" dirty="0"/>
              <a:t>/ </a:t>
            </a:r>
            <a:r>
              <a:rPr lang="ko-KR" altLang="en-US" sz="1900" dirty="0" err="1"/>
              <a:t>우윳빛</a:t>
            </a:r>
            <a:r>
              <a:rPr lang="ko-KR" altLang="en-US" sz="1900" dirty="0"/>
              <a:t> 온천수로 신비로운 분위기</a:t>
            </a:r>
          </a:p>
          <a:p>
            <a:endParaRPr lang="ko-KR" altLang="en-US" sz="1500" dirty="0"/>
          </a:p>
          <a:p>
            <a:r>
              <a:rPr lang="ko-KR" altLang="en-US" sz="1500" dirty="0"/>
              <a:t>                                            </a:t>
            </a:r>
          </a:p>
          <a:p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1EE2E9-11DA-47B0-B571-D3F79D0CE844}"/>
              </a:ext>
            </a:extLst>
          </p:cNvPr>
          <p:cNvSpPr txBox="1"/>
          <p:nvPr/>
        </p:nvSpPr>
        <p:spPr>
          <a:xfrm>
            <a:off x="4565715" y="4909250"/>
            <a:ext cx="3035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dirty="0"/>
              <a:t>무색투명한 색의 알칼리성 온천 </a:t>
            </a:r>
            <a:r>
              <a:rPr lang="en-US" altLang="ko-KR" sz="1900" dirty="0"/>
              <a:t>/ </a:t>
            </a:r>
            <a:r>
              <a:rPr lang="ko-KR" altLang="en-US" sz="1900" dirty="0"/>
              <a:t>유황 향내가 느껴지는 온천수</a:t>
            </a:r>
          </a:p>
          <a:p>
            <a:r>
              <a:rPr lang="ko-KR" altLang="en-US" sz="1500" dirty="0"/>
              <a:t>                                                    　 </a:t>
            </a:r>
          </a:p>
          <a:p>
            <a:endParaRPr lang="ko-KR" altLang="en-US" dirty="0"/>
          </a:p>
        </p:txBody>
      </p:sp>
      <p:sp>
        <p:nvSpPr>
          <p:cNvPr id="37" name="모서리가 둥근 직사각형 1">
            <a:extLst>
              <a:ext uri="{FF2B5EF4-FFF2-40B4-BE49-F238E27FC236}">
                <a16:creationId xmlns:a16="http://schemas.microsoft.com/office/drawing/2014/main" id="{0D0C4D22-D615-4FCC-B625-F56011BA0A2B}"/>
              </a:ext>
            </a:extLst>
          </p:cNvPr>
          <p:cNvSpPr/>
          <p:nvPr/>
        </p:nvSpPr>
        <p:spPr>
          <a:xfrm>
            <a:off x="4026715" y="746350"/>
            <a:ext cx="4191469" cy="721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일본의 </a:t>
            </a:r>
            <a:r>
              <a:rPr lang="en-US" altLang="ko-KR" sz="4000" b="1" dirty="0">
                <a:solidFill>
                  <a:schemeClr val="tx1"/>
                </a:solidFill>
              </a:rPr>
              <a:t>3</a:t>
            </a:r>
            <a:r>
              <a:rPr lang="ko-KR" altLang="en-US" sz="4000" b="1" dirty="0">
                <a:solidFill>
                  <a:schemeClr val="tx1"/>
                </a:solidFill>
              </a:rPr>
              <a:t>대 온천</a:t>
            </a:r>
          </a:p>
        </p:txBody>
      </p:sp>
    </p:spTree>
    <p:extLst>
      <p:ext uri="{BB962C8B-B14F-4D97-AF65-F5344CB8AC3E}">
        <p14:creationId xmlns:p14="http://schemas.microsoft.com/office/powerpoint/2010/main" val="318521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Ⅱ. </a:t>
            </a:r>
            <a:r>
              <a:rPr lang="ko-KR" altLang="en-US" sz="2000" b="1" dirty="0"/>
              <a:t>일본의 자연 관광자원</a:t>
            </a:r>
            <a:endParaRPr lang="en-US" altLang="ko-KR" sz="2000" b="1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4" name="그림 3" descr="산, 눈, 자연, 실외이(가) 표시된 사진&#10;&#10;자동 생성된 설명">
            <a:extLst>
              <a:ext uri="{FF2B5EF4-FFF2-40B4-BE49-F238E27FC236}">
                <a16:creationId xmlns:a16="http://schemas.microsoft.com/office/drawing/2014/main" id="{718EC574-8200-40F3-8984-30E17BA1D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1" y="2025215"/>
            <a:ext cx="5238750" cy="3535829"/>
          </a:xfrm>
          <a:prstGeom prst="rect">
            <a:avLst/>
          </a:prstGeom>
        </p:spPr>
      </p:pic>
      <p:sp>
        <p:nvSpPr>
          <p:cNvPr id="30" name="모서리가 둥근 직사각형 1">
            <a:extLst>
              <a:ext uri="{FF2B5EF4-FFF2-40B4-BE49-F238E27FC236}">
                <a16:creationId xmlns:a16="http://schemas.microsoft.com/office/drawing/2014/main" id="{5E31E647-1A35-4DE6-B3F0-C41A4D3213BD}"/>
              </a:ext>
            </a:extLst>
          </p:cNvPr>
          <p:cNvSpPr/>
          <p:nvPr/>
        </p:nvSpPr>
        <p:spPr>
          <a:xfrm>
            <a:off x="3987565" y="762697"/>
            <a:ext cx="4191469" cy="72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dirty="0" err="1">
                <a:solidFill>
                  <a:schemeClr val="tx1"/>
                </a:solidFill>
              </a:rPr>
              <a:t>후지산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FCF75-8DEB-4C0F-9951-65BDF08012DC}"/>
              </a:ext>
            </a:extLst>
          </p:cNvPr>
          <p:cNvSpPr txBox="1"/>
          <p:nvPr/>
        </p:nvSpPr>
        <p:spPr>
          <a:xfrm>
            <a:off x="6405431" y="2022807"/>
            <a:ext cx="4941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일본의 혼슈 중앙부</a:t>
            </a:r>
            <a:r>
              <a:rPr lang="en-US" altLang="ko-KR" sz="2300" dirty="0"/>
              <a:t>, </a:t>
            </a:r>
            <a:r>
              <a:rPr lang="ko-KR" altLang="en-US" sz="2300" dirty="0" err="1"/>
              <a:t>시즈오카현과</a:t>
            </a:r>
            <a:r>
              <a:rPr lang="ko-KR" altLang="en-US" sz="2300" dirty="0"/>
              <a:t> </a:t>
            </a:r>
            <a:r>
              <a:rPr lang="ko-KR" altLang="en-US" sz="2300" dirty="0" err="1"/>
              <a:t>야마나시현의</a:t>
            </a:r>
            <a:r>
              <a:rPr lang="ko-KR" altLang="en-US" sz="2300" dirty="0"/>
              <a:t> 경계에 있는 휴화산</a:t>
            </a:r>
          </a:p>
          <a:p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57A19-5D4D-44D4-B3FC-9A5624A59964}"/>
              </a:ext>
            </a:extLst>
          </p:cNvPr>
          <p:cNvSpPr txBox="1"/>
          <p:nvPr/>
        </p:nvSpPr>
        <p:spPr>
          <a:xfrm>
            <a:off x="6405431" y="3357866"/>
            <a:ext cx="49003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해발 </a:t>
            </a:r>
            <a:r>
              <a:rPr lang="en-US" altLang="ko-KR" sz="2300" dirty="0"/>
              <a:t>3,776m</a:t>
            </a:r>
            <a:r>
              <a:rPr lang="ko-KR" altLang="en-US" sz="2300" dirty="0"/>
              <a:t>로 일본에서 제일 높은 산이며 </a:t>
            </a:r>
            <a:r>
              <a:rPr lang="en-US" altLang="ko-KR" sz="2300" dirty="0"/>
              <a:t>1707</a:t>
            </a:r>
            <a:r>
              <a:rPr lang="ko-KR" altLang="en-US" sz="2300" dirty="0"/>
              <a:t>년부터 휴지기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7E52E-DCF4-4B3A-BAD6-69049D1B4A4A}"/>
              </a:ext>
            </a:extLst>
          </p:cNvPr>
          <p:cNvSpPr txBox="1"/>
          <p:nvPr/>
        </p:nvSpPr>
        <p:spPr>
          <a:xfrm>
            <a:off x="6405431" y="4526680"/>
            <a:ext cx="464750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맑은 날에는 </a:t>
            </a:r>
            <a:r>
              <a:rPr lang="en-US" altLang="ko-KR" sz="2300" dirty="0"/>
              <a:t>100km </a:t>
            </a:r>
            <a:r>
              <a:rPr lang="ko-KR" altLang="en-US" sz="2300" dirty="0"/>
              <a:t>떨어진 도쿄에서도 보이며 예로부터 일본의 상징이자 세계문화유산에 등재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145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Ⅱ. </a:t>
            </a:r>
            <a:r>
              <a:rPr lang="ko-KR" altLang="en-US" sz="2000" b="1" dirty="0"/>
              <a:t>일본의 자연 관광자원</a:t>
            </a:r>
            <a:endParaRPr lang="en-US" altLang="ko-KR" sz="2000" b="1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30" name="모서리가 둥근 직사각형 1">
            <a:extLst>
              <a:ext uri="{FF2B5EF4-FFF2-40B4-BE49-F238E27FC236}">
                <a16:creationId xmlns:a16="http://schemas.microsoft.com/office/drawing/2014/main" id="{5E31E647-1A35-4DE6-B3F0-C41A4D3213BD}"/>
              </a:ext>
            </a:extLst>
          </p:cNvPr>
          <p:cNvSpPr/>
          <p:nvPr/>
        </p:nvSpPr>
        <p:spPr>
          <a:xfrm>
            <a:off x="3814355" y="762697"/>
            <a:ext cx="4580708" cy="72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2600" b="1" dirty="0" err="1">
                <a:solidFill>
                  <a:schemeClr val="tx1"/>
                </a:solidFill>
              </a:rPr>
              <a:t>지고쿠다니</a:t>
            </a:r>
            <a:r>
              <a:rPr lang="ko-KR" altLang="en-US" sz="2600" b="1" dirty="0">
                <a:solidFill>
                  <a:schemeClr val="tx1"/>
                </a:solidFill>
              </a:rPr>
              <a:t> 야생 원숭이 공원</a:t>
            </a:r>
            <a:endParaRPr lang="ko-KR" altLang="en-US" sz="26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FCF75-8DEB-4C0F-9951-65BDF08012DC}"/>
              </a:ext>
            </a:extLst>
          </p:cNvPr>
          <p:cNvSpPr txBox="1"/>
          <p:nvPr/>
        </p:nvSpPr>
        <p:spPr>
          <a:xfrm>
            <a:off x="6554411" y="2021476"/>
            <a:ext cx="4941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나가노현 </a:t>
            </a:r>
            <a:r>
              <a:rPr lang="ko-KR" altLang="en-US" sz="2300" dirty="0" err="1"/>
              <a:t>시모타카이군에</a:t>
            </a:r>
            <a:r>
              <a:rPr lang="ko-KR" altLang="en-US" sz="2300" dirty="0"/>
              <a:t> 위치한 온천공원</a:t>
            </a:r>
          </a:p>
          <a:p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57A19-5D4D-44D4-B3FC-9A5624A59964}"/>
              </a:ext>
            </a:extLst>
          </p:cNvPr>
          <p:cNvSpPr txBox="1"/>
          <p:nvPr/>
        </p:nvSpPr>
        <p:spPr>
          <a:xfrm>
            <a:off x="6554410" y="3299255"/>
            <a:ext cx="490039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해발 </a:t>
            </a:r>
            <a:r>
              <a:rPr lang="en-US" altLang="ko-KR" sz="2300" dirty="0"/>
              <a:t>850m</a:t>
            </a:r>
            <a:r>
              <a:rPr lang="ko-KR" altLang="en-US" sz="2300" dirty="0"/>
              <a:t>의 땅은 일 년 중 삼 분의 일이 눈에 덮인 환경</a:t>
            </a:r>
            <a:endParaRPr lang="en-US" altLang="ko-KR" sz="2300" dirty="0"/>
          </a:p>
          <a:p>
            <a:pPr fontAlgn="base" latinLnBrk="0"/>
            <a:r>
              <a:rPr lang="ko-KR" altLang="en-US" sz="2300" dirty="0"/>
              <a:t> </a:t>
            </a:r>
          </a:p>
          <a:p>
            <a:pPr fontAlgn="base" latinLnBrk="0"/>
            <a:endParaRPr lang="ko-KR" altLang="en-US" dirty="0"/>
          </a:p>
        </p:txBody>
      </p:sp>
      <p:pic>
        <p:nvPicPr>
          <p:cNvPr id="3" name="그림 2" descr="원숭이, 실외, 포유류, 동물이(가) 표시된 사진&#10;&#10;자동 생성된 설명">
            <a:extLst>
              <a:ext uri="{FF2B5EF4-FFF2-40B4-BE49-F238E27FC236}">
                <a16:creationId xmlns:a16="http://schemas.microsoft.com/office/drawing/2014/main" id="{9EE20E08-DCFB-4600-90DF-497D6B3C3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3" y="1708151"/>
            <a:ext cx="5333405" cy="4234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4FEB65-6226-43D4-95A3-51AFCD7D9991}"/>
              </a:ext>
            </a:extLst>
          </p:cNvPr>
          <p:cNvSpPr txBox="1"/>
          <p:nvPr/>
        </p:nvSpPr>
        <p:spPr>
          <a:xfrm>
            <a:off x="6554410" y="4495542"/>
            <a:ext cx="464750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원숭이 무리가 자연 그대로 살고 있으며</a:t>
            </a:r>
            <a:r>
              <a:rPr lang="en-US" altLang="ko-KR" sz="2300" dirty="0"/>
              <a:t> </a:t>
            </a:r>
            <a:r>
              <a:rPr lang="ko-KR" altLang="en-US" sz="2300" dirty="0"/>
              <a:t>원숭이 생태를 가까이서 관찰할 수 있는 곳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27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Ⅱ. </a:t>
            </a:r>
            <a:r>
              <a:rPr lang="ko-KR" altLang="en-US" sz="2000" b="1" dirty="0"/>
              <a:t>일본의 자연 관광자원</a:t>
            </a:r>
            <a:endParaRPr lang="en-US" altLang="ko-KR" sz="2000" b="1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30" name="모서리가 둥근 직사각형 1">
            <a:extLst>
              <a:ext uri="{FF2B5EF4-FFF2-40B4-BE49-F238E27FC236}">
                <a16:creationId xmlns:a16="http://schemas.microsoft.com/office/drawing/2014/main" id="{5E31E647-1A35-4DE6-B3F0-C41A4D3213BD}"/>
              </a:ext>
            </a:extLst>
          </p:cNvPr>
          <p:cNvSpPr/>
          <p:nvPr/>
        </p:nvSpPr>
        <p:spPr>
          <a:xfrm>
            <a:off x="3987565" y="762697"/>
            <a:ext cx="4191469" cy="72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3300" b="1" dirty="0">
                <a:solidFill>
                  <a:schemeClr val="tx1"/>
                </a:solidFill>
              </a:rPr>
              <a:t>그 외 자연 관광자원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pic>
        <p:nvPicPr>
          <p:cNvPr id="6" name="그림 5" descr="우산, 액세서리, 잔디, 연이(가) 표시된 사진&#10;&#10;자동 생성된 설명">
            <a:extLst>
              <a:ext uri="{FF2B5EF4-FFF2-40B4-BE49-F238E27FC236}">
                <a16:creationId xmlns:a16="http://schemas.microsoft.com/office/drawing/2014/main" id="{3D339F11-E0A6-4EE3-9759-8457D9A10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7" y="2185124"/>
            <a:ext cx="2874577" cy="2221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AB0006-E982-449F-BEF0-E42F7FCFBF38}"/>
              </a:ext>
            </a:extLst>
          </p:cNvPr>
          <p:cNvSpPr txBox="1"/>
          <p:nvPr/>
        </p:nvSpPr>
        <p:spPr>
          <a:xfrm>
            <a:off x="745277" y="4767216"/>
            <a:ext cx="3073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 </a:t>
            </a:r>
            <a:r>
              <a:rPr lang="ko-KR" altLang="en-US" sz="2400" dirty="0"/>
              <a:t>이부스키 온천</a:t>
            </a:r>
            <a:endParaRPr lang="en-US" altLang="ko-KR" sz="2400" dirty="0"/>
          </a:p>
          <a:p>
            <a:r>
              <a:rPr lang="ko-KR" altLang="en-US" sz="2400" dirty="0"/>
              <a:t>  약 </a:t>
            </a:r>
            <a:r>
              <a:rPr lang="en-US" altLang="ko-KR" sz="2400" dirty="0"/>
              <a:t>80</a:t>
            </a:r>
            <a:r>
              <a:rPr lang="ko-KR" altLang="en-US" sz="2400" dirty="0"/>
              <a:t>도에 달하는 </a:t>
            </a:r>
            <a:endParaRPr lang="en-US" altLang="ko-KR" sz="2400" dirty="0"/>
          </a:p>
          <a:p>
            <a:pPr algn="ctr"/>
            <a:r>
              <a:rPr lang="ko-KR" altLang="en-US" sz="2400" dirty="0"/>
              <a:t>모래찜질</a:t>
            </a:r>
          </a:p>
        </p:txBody>
      </p:sp>
      <p:pic>
        <p:nvPicPr>
          <p:cNvPr id="19" name="그림 18" descr="잔디, 실외, 동물, 포유류이(가) 표시된 사진&#10;&#10;자동 생성된 설명">
            <a:extLst>
              <a:ext uri="{FF2B5EF4-FFF2-40B4-BE49-F238E27FC236}">
                <a16:creationId xmlns:a16="http://schemas.microsoft.com/office/drawing/2014/main" id="{CF657434-7475-4237-8CF8-BB914866D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29" y="2202992"/>
            <a:ext cx="3043910" cy="2280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AD61B4-D2BB-4843-B2C0-78BFE7F0E290}"/>
              </a:ext>
            </a:extLst>
          </p:cNvPr>
          <p:cNvSpPr txBox="1"/>
          <p:nvPr/>
        </p:nvSpPr>
        <p:spPr>
          <a:xfrm>
            <a:off x="4565736" y="4859549"/>
            <a:ext cx="28571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    </a:t>
            </a:r>
            <a:r>
              <a:rPr lang="ko-KR" altLang="en-US" sz="2400" dirty="0"/>
              <a:t>나라공원</a:t>
            </a:r>
            <a:endParaRPr lang="en-US" altLang="ko-KR" sz="2400" dirty="0"/>
          </a:p>
          <a:p>
            <a:r>
              <a:rPr lang="ko-KR" altLang="en-US" sz="2400" dirty="0"/>
              <a:t>   경계 없는 사슴</a:t>
            </a:r>
            <a:endParaRPr lang="en-US" altLang="ko-KR" sz="2400" dirty="0"/>
          </a:p>
          <a:p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24DA9DA3-AB73-41D3-8329-A6EB9F07F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854" y="2155747"/>
            <a:ext cx="3251032" cy="2280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51587-9043-49A3-9F98-52468380DC35}"/>
              </a:ext>
            </a:extLst>
          </p:cNvPr>
          <p:cNvSpPr txBox="1"/>
          <p:nvPr/>
        </p:nvSpPr>
        <p:spPr>
          <a:xfrm>
            <a:off x="8164495" y="4833257"/>
            <a:ext cx="2965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   닛코 국립공원</a:t>
            </a:r>
            <a:endParaRPr lang="en-US" altLang="ko-KR" sz="2400" dirty="0"/>
          </a:p>
          <a:p>
            <a:pPr algn="ctr"/>
            <a:r>
              <a:rPr lang="ko-KR" altLang="en-US" sz="2400" dirty="0"/>
              <a:t>해발 </a:t>
            </a:r>
            <a:r>
              <a:rPr lang="en-US" altLang="ko-KR" sz="2400" dirty="0"/>
              <a:t>2,578m </a:t>
            </a:r>
            <a:r>
              <a:rPr lang="ko-KR" altLang="en-US" sz="2400" dirty="0"/>
              <a:t>높이의                                                   </a:t>
            </a:r>
            <a:r>
              <a:rPr lang="en-US" altLang="ko-KR" sz="2400" dirty="0"/>
              <a:t>    </a:t>
            </a:r>
            <a:r>
              <a:rPr lang="ko-KR" altLang="en-US" sz="2400" dirty="0"/>
              <a:t>　다양한 산</a:t>
            </a:r>
          </a:p>
        </p:txBody>
      </p:sp>
    </p:spTree>
    <p:extLst>
      <p:ext uri="{BB962C8B-B14F-4D97-AF65-F5344CB8AC3E}">
        <p14:creationId xmlns:p14="http://schemas.microsoft.com/office/powerpoint/2010/main" val="3178169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917</Words>
  <Application>Microsoft Office PowerPoint</Application>
  <PresentationFormat>와이드스크린</PresentationFormat>
  <Paragraphs>206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에스코어 드림 4 Regular</vt:lpstr>
      <vt:lpstr>여기어때 잘난체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경은 조</dc:creator>
  <cp:lastModifiedBy>김혁</cp:lastModifiedBy>
  <cp:revision>57</cp:revision>
  <dcterms:created xsi:type="dcterms:W3CDTF">2020-03-03T05:40:27Z</dcterms:created>
  <dcterms:modified xsi:type="dcterms:W3CDTF">2020-05-04T13:33:07Z</dcterms:modified>
</cp:coreProperties>
</file>