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84B-C10E-4369-8FA9-F07AEADD53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3923-E421-400A-9473-EB7D90C44C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84B-C10E-4369-8FA9-F07AEADD53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3923-E421-400A-9473-EB7D90C44CE5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84B-C10E-4369-8FA9-F07AEADD53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3923-E421-400A-9473-EB7D90C44C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84B-C10E-4369-8FA9-F07AEADD53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3923-E421-400A-9473-EB7D90C44CE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3923-E421-400A-9473-EB7D90C44CE5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CDA584B-C10E-4369-8FA9-F07AEADD53DE}" type="datetimeFigureOut">
              <a:rPr lang="ko-KR" altLang="en-US" smtClean="0"/>
              <a:t>2020-05-04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84B-C10E-4369-8FA9-F07AEADD53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3923-E421-400A-9473-EB7D90C44C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84B-C10E-4369-8FA9-F07AEADD53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3923-E421-400A-9473-EB7D90C44CE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84B-C10E-4369-8FA9-F07AEADD53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3923-E421-400A-9473-EB7D90C44C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84B-C10E-4369-8FA9-F07AEADD53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3923-E421-400A-9473-EB7D90C44C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84B-C10E-4369-8FA9-F07AEADD53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3923-E421-400A-9473-EB7D90C44CE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584B-C10E-4369-8FA9-F07AEADD53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3923-E421-400A-9473-EB7D90C44CE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CDA584B-C10E-4369-8FA9-F07AEADD53D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1303923-E421-400A-9473-EB7D90C44C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okdo.mofa.go.kr/kor/pds/video_list.js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2808304"/>
          </a:xfrm>
        </p:spPr>
        <p:txBody>
          <a:bodyPr>
            <a:normAutofit/>
          </a:bodyPr>
          <a:lstStyle/>
          <a:p>
            <a:r>
              <a:rPr lang="ko-KR" altLang="en-US" sz="9600" dirty="0" err="1" smtClean="0">
                <a:solidFill>
                  <a:schemeClr val="tx1">
                    <a:lumMod val="65000"/>
                  </a:schemeClr>
                </a:solidFill>
              </a:rPr>
              <a:t>독도영토</a:t>
            </a:r>
            <a:r>
              <a:rPr lang="ko-KR" altLang="en-US" sz="9600" dirty="0" err="1">
                <a:solidFill>
                  <a:schemeClr val="tx1">
                    <a:lumMod val="65000"/>
                  </a:schemeClr>
                </a:solidFill>
              </a:rPr>
              <a:t>학</a:t>
            </a:r>
            <a:endParaRPr lang="ko-KR" altLang="en-US" sz="9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296144"/>
          </a:xfrm>
        </p:spPr>
        <p:txBody>
          <a:bodyPr/>
          <a:lstStyle/>
          <a:p>
            <a:r>
              <a:rPr lang="ko-KR" altLang="en-US" dirty="0" smtClean="0"/>
              <a:t>중국어 중국학과</a:t>
            </a:r>
            <a:endParaRPr lang="en-US" altLang="ko-KR" dirty="0" smtClean="0"/>
          </a:p>
          <a:p>
            <a:r>
              <a:rPr lang="en-US" altLang="ko-KR" dirty="0" smtClean="0"/>
              <a:t>21701772 </a:t>
            </a:r>
            <a:r>
              <a:rPr lang="ko-KR" altLang="en-US" dirty="0" smtClean="0"/>
              <a:t>성 지현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523875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50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1.1900</a:t>
            </a:r>
            <a:r>
              <a:rPr lang="ko-KR" altLang="en-US" dirty="0"/>
              <a:t>년 대한민국 </a:t>
            </a:r>
            <a:r>
              <a:rPr lang="en-US" altLang="ko-KR" dirty="0"/>
              <a:t>&lt;</a:t>
            </a:r>
            <a:r>
              <a:rPr lang="ko-KR" altLang="en-US" dirty="0"/>
              <a:t>칙령 제 </a:t>
            </a:r>
            <a:r>
              <a:rPr lang="en-US" altLang="ko-KR" dirty="0"/>
              <a:t>41</a:t>
            </a:r>
            <a:r>
              <a:rPr lang="ko-KR" altLang="en-US" dirty="0"/>
              <a:t>호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ko-KR" altLang="en-US" dirty="0" smtClean="0"/>
              <a:t>발표함</a:t>
            </a:r>
            <a:endParaRPr lang="en-US" altLang="ko-KR" dirty="0"/>
          </a:p>
          <a:p>
            <a:pPr marL="457200" indent="-457200">
              <a:buAutoNum type="arabicParenR"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2.</a:t>
            </a:r>
            <a:r>
              <a:rPr lang="ko-KR" altLang="en-US" dirty="0" smtClean="0"/>
              <a:t>연합국 </a:t>
            </a:r>
            <a:r>
              <a:rPr lang="ko-KR" altLang="en-US" dirty="0"/>
              <a:t>최고사령부가 독도를 일본영토에서 </a:t>
            </a:r>
            <a:r>
              <a:rPr lang="ko-KR" altLang="en-US" dirty="0" smtClean="0"/>
              <a:t>제외시킴</a:t>
            </a:r>
            <a:endParaRPr lang="en-US" altLang="ko-KR" dirty="0"/>
          </a:p>
          <a:p>
            <a:pPr marL="457200" indent="-457200">
              <a:buAutoNum type="arabicParenR"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3.</a:t>
            </a:r>
            <a:r>
              <a:rPr lang="ko-KR" altLang="en-US" dirty="0" smtClean="0"/>
              <a:t>샌프란시스코 </a:t>
            </a:r>
            <a:r>
              <a:rPr lang="ko-KR" altLang="en-US" dirty="0"/>
              <a:t>강화조약 </a:t>
            </a:r>
            <a:r>
              <a:rPr lang="ko-KR" altLang="en-US" dirty="0" smtClean="0"/>
              <a:t>체결함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/>
              <a:t>국제법적 증거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377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우산국 복속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2.</a:t>
            </a:r>
            <a:r>
              <a:rPr lang="ko-KR" altLang="en-US" dirty="0" smtClean="0"/>
              <a:t>안용복의 일본도해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3.</a:t>
            </a:r>
            <a:r>
              <a:rPr lang="ko-KR" altLang="en-US" dirty="0" smtClean="0"/>
              <a:t>대한제국 칙령 제 </a:t>
            </a:r>
            <a:r>
              <a:rPr lang="en-US" altLang="ko-KR" dirty="0" smtClean="0"/>
              <a:t>41</a:t>
            </a:r>
            <a:r>
              <a:rPr lang="ko-KR" altLang="en-US" dirty="0" smtClean="0"/>
              <a:t>호 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/>
              <a:t>역사적 증거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97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시마네현고시</a:t>
            </a:r>
            <a:r>
              <a:rPr lang="ko-KR" altLang="en-US" dirty="0" smtClean="0"/>
              <a:t> 제 </a:t>
            </a:r>
            <a:r>
              <a:rPr lang="en-US" altLang="ko-KR" dirty="0" smtClean="0"/>
              <a:t>40</a:t>
            </a:r>
            <a:r>
              <a:rPr lang="ko-KR" altLang="en-US" dirty="0" smtClean="0"/>
              <a:t>호</a:t>
            </a:r>
            <a:endParaRPr lang="ko-KR" altLang="en-US" dirty="0"/>
          </a:p>
        </p:txBody>
      </p:sp>
      <p:pic>
        <p:nvPicPr>
          <p:cNvPr id="4" name="_x5840987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6B9B167C-B12D-4C11-8D8E-7571B633F9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1"/>
            <a:ext cx="842493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/>
              <a:t>일본 </a:t>
            </a:r>
            <a:r>
              <a:rPr lang="ko-KR" altLang="en-US" sz="4800" dirty="0" err="1" smtClean="0"/>
              <a:t>돗토리번</a:t>
            </a:r>
            <a:endParaRPr lang="ko-KR" altLang="en-US" sz="4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558256"/>
            <a:ext cx="47815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postfiles.pstatic.net/20150517_139/wooyoo0102_1431853946123Mlep5_JPEG/%B5%BE%C5%E4%B8%AE%B9%F8_%B4%E4%BA%AF%BC%AD2_%281%29.png?type=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08912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en-US" altLang="ko-KR" dirty="0" smtClean="0"/>
          </a:p>
          <a:p>
            <a:pPr fontAlgn="base"/>
            <a:r>
              <a:rPr lang="en-US" altLang="ko-KR" dirty="0" smtClean="0"/>
              <a:t>=</a:t>
            </a:r>
            <a:r>
              <a:rPr lang="ko-KR" altLang="en-US" dirty="0"/>
              <a:t>일본은 독도를 ‘</a:t>
            </a:r>
            <a:r>
              <a:rPr lang="ko-KR" altLang="en-US" dirty="0" err="1"/>
              <a:t>다케시마</a:t>
            </a:r>
            <a:r>
              <a:rPr lang="ko-KR" altLang="en-US" dirty="0"/>
              <a:t>’ 라고 명시 함</a:t>
            </a:r>
            <a:r>
              <a:rPr lang="en-US" altLang="ko-KR" dirty="0" smtClean="0"/>
              <a:t>.</a:t>
            </a:r>
          </a:p>
          <a:p>
            <a:pPr fontAlgn="base"/>
            <a:endParaRPr lang="en-US" altLang="ko-KR" dirty="0"/>
          </a:p>
          <a:p>
            <a:pPr fontAlgn="base"/>
            <a:endParaRPr lang="ko-KR" altLang="en-US" dirty="0"/>
          </a:p>
          <a:p>
            <a:pPr fontAlgn="base"/>
            <a:r>
              <a:rPr lang="en-US" altLang="ko-KR" dirty="0"/>
              <a:t>=</a:t>
            </a:r>
            <a:r>
              <a:rPr lang="ko-KR" altLang="en-US" dirty="0"/>
              <a:t>독도를 역사적인 사실로 보던 국제법 상으로 따져보던 자신들의 영토라고 끝까지 주장하며 분쟁해결을 요청하고 있음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/>
              <a:t>일본의 입장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394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당시 막부가 울릉도나 ‘</a:t>
            </a:r>
            <a:r>
              <a:rPr lang="ko-KR" altLang="en-US" dirty="0" err="1"/>
              <a:t>다케시마</a:t>
            </a:r>
            <a:r>
              <a:rPr lang="ko-KR" altLang="en-US" dirty="0"/>
              <a:t>’</a:t>
            </a:r>
            <a:r>
              <a:rPr lang="ko-KR" altLang="en-US" dirty="0" err="1"/>
              <a:t>를</a:t>
            </a:r>
            <a:r>
              <a:rPr lang="ko-KR" altLang="en-US" dirty="0"/>
              <a:t> 외국의 영토라고 인식하고 있었다면 </a:t>
            </a:r>
            <a:r>
              <a:rPr lang="ko-KR" altLang="en-US" dirty="0" err="1"/>
              <a:t>쇄국령을</a:t>
            </a:r>
            <a:r>
              <a:rPr lang="ko-KR" altLang="en-US" dirty="0"/>
              <a:t> 발하여 일본인의 해외 도항을 금지했던 </a:t>
            </a:r>
            <a:r>
              <a:rPr lang="en-US" altLang="ko-KR" dirty="0"/>
              <a:t>1635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울릉도와 ‘</a:t>
            </a:r>
            <a:r>
              <a:rPr lang="ko-KR" altLang="en-US" dirty="0" err="1"/>
              <a:t>다케시마</a:t>
            </a:r>
            <a:r>
              <a:rPr lang="ko-KR" altLang="en-US" dirty="0"/>
              <a:t>’에 대한 도항을 금지했을 것이고</a:t>
            </a:r>
            <a:r>
              <a:rPr lang="en-US" altLang="ko-KR" dirty="0"/>
              <a:t>, </a:t>
            </a:r>
            <a:r>
              <a:rPr lang="ko-KR" altLang="en-US" dirty="0"/>
              <a:t>그러한 조치가 없었기 때문에 울릉도와 ‘</a:t>
            </a:r>
            <a:r>
              <a:rPr lang="ko-KR" altLang="en-US" dirty="0" err="1"/>
              <a:t>다케시마</a:t>
            </a:r>
            <a:r>
              <a:rPr lang="ko-KR" altLang="en-US" dirty="0"/>
              <a:t>’를 일본의 영토라고 주장하고 있음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/>
              <a:t>입장에 관한 근거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732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센프란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시스코</a:t>
            </a:r>
            <a:r>
              <a:rPr lang="ko-KR" altLang="en-US" dirty="0" smtClean="0"/>
              <a:t> 강화 조약</a:t>
            </a:r>
            <a:endParaRPr lang="ko-KR" altLang="en-US" dirty="0"/>
          </a:p>
        </p:txBody>
      </p:sp>
      <p:pic>
        <p:nvPicPr>
          <p:cNvPr id="4" name="_x445600320">
            <a:extLst>
              <a:ext uri="{FF2B5EF4-FFF2-40B4-BE49-F238E27FC236}">
                <a16:creationId xmlns="" xmlns:a16="http://schemas.microsoft.com/office/drawing/2014/main" xmlns:lc="http://schemas.openxmlformats.org/drawingml/2006/lockedCanvas" id="{BD4A94AF-E61C-4AB5-A718-717DCCE9AB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82453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독도에 관해서 더 많이 알게 되었으며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아직까지 일본과 독도영토권에 대해서 다투고 </a:t>
            </a:r>
            <a:r>
              <a:rPr lang="ko-KR" altLang="en-US" dirty="0" err="1" smtClean="0"/>
              <a:t>있는게</a:t>
            </a:r>
            <a:r>
              <a:rPr lang="ko-KR" altLang="en-US" dirty="0" smtClean="0"/>
              <a:t> 화가 났으며 하루 빨리 억지 주장을 펼치고 있는 일본을 따끔하게 되갚아주는 날이 왔으면 좋겠다고 생각 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 smtClean="0"/>
              <a:t>느낀점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326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독도의 날</a:t>
            </a:r>
            <a:endParaRPr lang="ko-KR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86" y="1600200"/>
            <a:ext cx="53360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독도의 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83895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            </a:t>
            </a:r>
          </a:p>
          <a:p>
            <a:endParaRPr lang="en-US" altLang="ko-KR" dirty="0"/>
          </a:p>
          <a:p>
            <a:r>
              <a:rPr lang="en-US" altLang="ko-KR" dirty="0" smtClean="0"/>
              <a:t>                 </a:t>
            </a:r>
            <a:r>
              <a:rPr lang="ko-KR" altLang="en-US" sz="7200" dirty="0" smtClean="0"/>
              <a:t>질문 타임</a:t>
            </a:r>
            <a:endParaRPr lang="ko-KR" altLang="en-US" sz="7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32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6000" dirty="0" smtClean="0"/>
              <a:t>독도란</a:t>
            </a:r>
            <a:r>
              <a:rPr lang="en-US" altLang="ko-KR" sz="6000" dirty="0" smtClean="0"/>
              <a:t>??</a:t>
            </a:r>
            <a:endParaRPr lang="ko-KR" altLang="en-US" sz="6000" dirty="0"/>
          </a:p>
        </p:txBody>
      </p:sp>
      <p:pic>
        <p:nvPicPr>
          <p:cNvPr id="2055" name="Picture 7" descr="독도는 우리땅  /  정광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n-US" altLang="ko-K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endParaRPr lang="en-US" altLang="ko-K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endParaRPr lang="en-US" altLang="ko-KR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대한민국 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정부 소유의 국유지로서 천연기념물 제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336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호로 지정되어 있는 섬이다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42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                        </a:t>
            </a:r>
          </a:p>
          <a:p>
            <a:pPr marL="0" indent="0">
              <a:buNone/>
            </a:pPr>
            <a:r>
              <a:rPr lang="en-US" altLang="ko-KR" sz="8000" dirty="0"/>
              <a:t> </a:t>
            </a:r>
            <a:r>
              <a:rPr lang="en-US" altLang="ko-KR" sz="8000" dirty="0" smtClean="0"/>
              <a:t>             </a:t>
            </a:r>
            <a:r>
              <a:rPr lang="ko-KR" altLang="en-US" sz="8000" dirty="0" smtClean="0"/>
              <a:t>끝 </a:t>
            </a:r>
            <a:r>
              <a:rPr lang="en-US" altLang="ko-KR" sz="8000" dirty="0" smtClean="0"/>
              <a:t> </a:t>
            </a:r>
          </a:p>
          <a:p>
            <a:pPr marL="0" indent="0">
              <a:buNone/>
            </a:pPr>
            <a:r>
              <a:rPr lang="ko-KR" altLang="en-US" sz="8000" dirty="0" smtClean="0"/>
              <a:t>     감사합니다</a:t>
            </a:r>
            <a:r>
              <a:rPr lang="en-US" altLang="ko-KR" sz="8000" dirty="0" smtClean="0"/>
              <a:t>!                                   </a:t>
            </a:r>
            <a:r>
              <a:rPr lang="ko-KR" altLang="en-US" sz="8000" dirty="0" smtClean="0"/>
              <a:t> </a:t>
            </a:r>
            <a:endParaRPr lang="ko-KR" altLang="en-US" sz="8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2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6000" dirty="0" smtClean="0"/>
              <a:t>독도 양쪽나라의 거리</a:t>
            </a:r>
            <a:endParaRPr lang="ko-KR" altLang="en-US" sz="6000" dirty="0"/>
          </a:p>
        </p:txBody>
      </p:sp>
      <p:pic>
        <p:nvPicPr>
          <p:cNvPr id="3076" name="Picture 4" descr="독도 땅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90364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347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6000" dirty="0" smtClean="0"/>
              <a:t>독도는 우리땅</a:t>
            </a:r>
            <a:r>
              <a:rPr lang="en-US" altLang="ko-KR" sz="6000" dirty="0" smtClean="0"/>
              <a:t>!</a:t>
            </a:r>
            <a:r>
              <a:rPr lang="ko-KR" altLang="en-US" sz="6000" dirty="0" smtClean="0"/>
              <a:t> </a:t>
            </a:r>
            <a:r>
              <a:rPr lang="en-US" altLang="ko-KR" sz="6000" dirty="0" smtClean="0"/>
              <a:t>(</a:t>
            </a:r>
            <a:r>
              <a:rPr lang="ko-KR" altLang="en-US" sz="6000" dirty="0" smtClean="0"/>
              <a:t>근거</a:t>
            </a:r>
            <a:r>
              <a:rPr lang="en-US" altLang="ko-KR" sz="6000" dirty="0"/>
              <a:t>)</a:t>
            </a:r>
            <a:endParaRPr lang="ko-KR" altLang="en-US" sz="6000" dirty="0"/>
          </a:p>
        </p:txBody>
      </p:sp>
      <p:pic>
        <p:nvPicPr>
          <p:cNvPr id="4100" name="Picture 4" descr="독도는 우리땅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b="1" dirty="0" smtClean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1-</a:t>
            </a:r>
            <a:r>
              <a:rPr lang="ko-KR" altLang="en-US" b="1" dirty="0" smtClean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우산국 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복속</a:t>
            </a:r>
            <a:endParaRPr lang="en-US" altLang="ko-KR" b="1" dirty="0">
              <a:solidFill>
                <a:srgbClr val="C00000"/>
              </a:solidFill>
              <a:latin typeface="MD아트체" pitchFamily="18" charset="-127"/>
              <a:ea typeface="MD아트체" pitchFamily="18" charset="-127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2-</a:t>
            </a:r>
            <a:r>
              <a:rPr lang="ko-KR" altLang="en-US" b="1" dirty="0" smtClean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세종실록 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지리지</a:t>
            </a:r>
            <a:endParaRPr lang="en-US" altLang="ko-KR" b="1" dirty="0">
              <a:solidFill>
                <a:srgbClr val="C00000"/>
              </a:solidFill>
              <a:latin typeface="MD아트체" pitchFamily="18" charset="-127"/>
              <a:ea typeface="MD아트체" pitchFamily="18" charset="-127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3-</a:t>
            </a:r>
            <a:r>
              <a:rPr lang="ko-KR" altLang="en-US" b="1" dirty="0" smtClean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일본 </a:t>
            </a:r>
            <a:r>
              <a:rPr lang="ko-KR" altLang="en-US" b="1" dirty="0" err="1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돗토리번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 답변</a:t>
            </a:r>
            <a:endParaRPr lang="en-US" altLang="ko-KR" b="1" dirty="0">
              <a:solidFill>
                <a:srgbClr val="C00000"/>
              </a:solidFill>
              <a:latin typeface="MD아트체" pitchFamily="18" charset="-127"/>
              <a:ea typeface="MD아트체" pitchFamily="18" charset="-127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4-5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월 안용복 일본 도해</a:t>
            </a:r>
            <a:endParaRPr lang="en-US" altLang="ko-KR" b="1" dirty="0">
              <a:solidFill>
                <a:srgbClr val="C00000"/>
              </a:solidFill>
              <a:latin typeface="MD아트체" pitchFamily="18" charset="-127"/>
              <a:ea typeface="MD아트체" pitchFamily="18" charset="-127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5-</a:t>
            </a:r>
            <a:r>
              <a:rPr lang="ko-KR" altLang="en-US" b="1" dirty="0" smtClean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일본 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외무성 </a:t>
            </a:r>
            <a:r>
              <a:rPr lang="en-US" altLang="ko-KR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&lt;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조선국교제시말내탐서</a:t>
            </a:r>
            <a:r>
              <a:rPr lang="en-US" altLang="ko-KR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&gt;</a:t>
            </a:r>
          </a:p>
          <a:p>
            <a:pPr marL="0" indent="0">
              <a:buNone/>
            </a:pPr>
            <a:r>
              <a:rPr lang="en-US" altLang="ko-KR" b="1" dirty="0" smtClean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6-</a:t>
            </a:r>
            <a:r>
              <a:rPr lang="ko-KR" altLang="en-US" b="1" dirty="0" smtClean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칙령 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제</a:t>
            </a:r>
            <a:r>
              <a:rPr lang="en-US" altLang="ko-KR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41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호 </a:t>
            </a:r>
            <a:r>
              <a:rPr lang="ko-KR" altLang="en-US" b="1" dirty="0" smtClean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반포</a:t>
            </a:r>
            <a:endParaRPr lang="en-US" altLang="ko-KR" b="1" dirty="0" smtClean="0">
              <a:solidFill>
                <a:srgbClr val="C00000"/>
              </a:solidFill>
              <a:latin typeface="MD아트체" pitchFamily="18" charset="-127"/>
              <a:ea typeface="MD아트체" pitchFamily="18" charset="-127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7-3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월</a:t>
            </a:r>
            <a:r>
              <a:rPr lang="en-US" altLang="ko-KR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b="1" dirty="0" err="1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울도군수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 </a:t>
            </a:r>
            <a:r>
              <a:rPr lang="ko-KR" altLang="en-US" b="1" dirty="0" err="1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심흥택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 보고서</a:t>
            </a:r>
            <a:endParaRPr lang="en-US" altLang="ko-KR" b="1" dirty="0">
              <a:solidFill>
                <a:srgbClr val="C00000"/>
              </a:solidFill>
              <a:latin typeface="MD아트체" pitchFamily="18" charset="-127"/>
              <a:ea typeface="MD아트체" pitchFamily="18" charset="-127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8-1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월 </a:t>
            </a:r>
            <a:r>
              <a:rPr lang="en-US" altLang="ko-KR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29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일</a:t>
            </a:r>
            <a:r>
              <a:rPr lang="en-US" altLang="ko-KR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, 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연합국최고사령관 각서</a:t>
            </a:r>
            <a:r>
              <a:rPr lang="en-US" altLang="ko-KR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(SCANPIN) 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제</a:t>
            </a:r>
            <a:r>
              <a:rPr lang="en-US" altLang="ko-KR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677</a:t>
            </a:r>
            <a:r>
              <a:rPr lang="ko-KR" altLang="en-US" b="1" dirty="0">
                <a:solidFill>
                  <a:srgbClr val="C00000"/>
                </a:solidFill>
                <a:latin typeface="MD아트체" pitchFamily="18" charset="-127"/>
                <a:ea typeface="MD아트체" pitchFamily="18" charset="-127"/>
              </a:rPr>
              <a:t>호</a:t>
            </a:r>
            <a:endParaRPr lang="en-US" altLang="ko-KR" b="1" dirty="0">
              <a:solidFill>
                <a:srgbClr val="C00000"/>
              </a:solidFill>
              <a:latin typeface="MD아트체" pitchFamily="18" charset="-127"/>
              <a:ea typeface="MD아트체" pitchFamily="18" charset="-127"/>
            </a:endParaRPr>
          </a:p>
          <a:p>
            <a:endParaRPr lang="en-US" altLang="ko-KR" dirty="0">
              <a:solidFill>
                <a:schemeClr val="bg2">
                  <a:lumMod val="25000"/>
                </a:schemeClr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904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>
              <a:hlinkClick r:id="rId2"/>
            </a:endParaRPr>
          </a:p>
          <a:p>
            <a:endParaRPr lang="en-US" altLang="ko-KR" dirty="0">
              <a:hlinkClick r:id="rId2"/>
            </a:endParaRPr>
          </a:p>
          <a:p>
            <a:endParaRPr lang="en-US" altLang="ko-KR" dirty="0" smtClean="0">
              <a:hlinkClick r:id="rId2"/>
            </a:endParaRPr>
          </a:p>
          <a:p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://dokdo.mofa.go.kr/kor/pds/video_list.jsp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/>
              <a:t>관련영상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56062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세종실록 지리지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15331"/>
            <a:ext cx="28575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세종실록지리지(세종14, 1432년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7048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8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/>
              <a:t>칙령 제 </a:t>
            </a:r>
            <a:r>
              <a:rPr lang="en-US" altLang="ko-KR" sz="4800" dirty="0" smtClean="0"/>
              <a:t>41</a:t>
            </a:r>
            <a:r>
              <a:rPr lang="ko-KR" altLang="en-US" sz="4800" dirty="0" smtClean="0"/>
              <a:t>호 반포</a:t>
            </a:r>
            <a:endParaRPr lang="ko-KR" altLang="en-US" sz="4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72456"/>
            <a:ext cx="76200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대한제국 칙령 제41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20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8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endParaRPr lang="ko-KR" altLang="en-US" sz="1800" kern="0" dirty="0">
              <a:solidFill>
                <a:srgbClr val="000000"/>
              </a:solidFill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-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독도는 역사적</a:t>
            </a: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지리적</a:t>
            </a: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국제법적으로 명백한 우리 고유의 영토임</a:t>
            </a: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.</a:t>
            </a:r>
            <a:endParaRPr lang="ko-KR" altLang="en-US" sz="1800" kern="0" dirty="0">
              <a:solidFill>
                <a:srgbClr val="000000"/>
              </a:solidFill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-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독도에 대한 영유권 분쟁은 존재하지 않으며</a:t>
            </a: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독도는 외교 교섭이나 사법적 해결의 대상이 될 수 없음</a:t>
            </a: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.</a:t>
            </a:r>
            <a:endParaRPr lang="ko-KR" altLang="en-US" sz="1800" kern="0" dirty="0">
              <a:solidFill>
                <a:srgbClr val="000000"/>
              </a:solidFill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-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우리 정부는 독도에 대한 확고한 영토주권을 행사하고 있음</a:t>
            </a: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.</a:t>
            </a:r>
            <a:endParaRPr lang="ko-KR" altLang="en-US" sz="1800" kern="0" dirty="0">
              <a:solidFill>
                <a:srgbClr val="000000"/>
              </a:solidFill>
            </a:endParaRP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</a:pP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-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우리 정부는 독도에 대한 어떠한 도발에도 단호하고 엄중하게 대응하고 있으며</a:t>
            </a: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ea typeface="함초롬바탕"/>
              </a:rPr>
              <a:t>앞으로도 지속적으로 독도에 대한 우리의 주권을 수호해 나가겠음</a:t>
            </a:r>
            <a:r>
              <a:rPr lang="en-US" altLang="ko-KR" kern="0" dirty="0">
                <a:solidFill>
                  <a:srgbClr val="000000"/>
                </a:solidFill>
                <a:latin typeface="함초롬바탕"/>
              </a:rPr>
              <a:t>.</a:t>
            </a:r>
            <a:endParaRPr lang="ko-KR" altLang="en-US" sz="1800" kern="0" dirty="0">
              <a:solidFill>
                <a:srgbClr val="000000"/>
              </a:solidFill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 smtClean="0"/>
              <a:t>우리 정부의 입장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215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/>
              <a:t>쉽게 보는 역사  </a:t>
            </a:r>
            <a:endParaRPr lang="ko-KR" altLang="en-US" sz="5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794"/>
            <a:ext cx="60960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독도의 역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92088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80</TotalTime>
  <Words>322</Words>
  <Application>Microsoft Office PowerPoint</Application>
  <PresentationFormat>화면 슬라이드 쇼(4:3)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고구려 벽화</vt:lpstr>
      <vt:lpstr>독도영토학</vt:lpstr>
      <vt:lpstr>독도란??</vt:lpstr>
      <vt:lpstr>독도 양쪽나라의 거리</vt:lpstr>
      <vt:lpstr>독도는 우리땅! (근거)</vt:lpstr>
      <vt:lpstr>관련영상</vt:lpstr>
      <vt:lpstr>세종실록 지리지</vt:lpstr>
      <vt:lpstr>칙령 제 41호 반포</vt:lpstr>
      <vt:lpstr>우리 정부의 입장</vt:lpstr>
      <vt:lpstr>쉽게 보는 역사  </vt:lpstr>
      <vt:lpstr>국제법적 증거</vt:lpstr>
      <vt:lpstr>역사적 증거</vt:lpstr>
      <vt:lpstr>시마네현고시 제 40호</vt:lpstr>
      <vt:lpstr>일본 돗토리번</vt:lpstr>
      <vt:lpstr>일본의 입장</vt:lpstr>
      <vt:lpstr>입장에 관한 근거</vt:lpstr>
      <vt:lpstr>센프란 시스코 강화 조약</vt:lpstr>
      <vt:lpstr>느낀점</vt:lpstr>
      <vt:lpstr>독도의 날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독도영토학</dc:title>
  <dc:creator>성지현</dc:creator>
  <cp:lastModifiedBy>성지현</cp:lastModifiedBy>
  <cp:revision>7</cp:revision>
  <dcterms:created xsi:type="dcterms:W3CDTF">2020-05-02T18:49:51Z</dcterms:created>
  <dcterms:modified xsi:type="dcterms:W3CDTF">2020-05-04T12:55:44Z</dcterms:modified>
</cp:coreProperties>
</file>