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4"/>
  </p:notesMasterIdLst>
  <p:sldIdLst>
    <p:sldId id="257" r:id="rId2"/>
    <p:sldId id="258" r:id="rId3"/>
    <p:sldId id="259" r:id="rId4"/>
    <p:sldId id="286" r:id="rId5"/>
    <p:sldId id="292" r:id="rId6"/>
    <p:sldId id="261" r:id="rId7"/>
    <p:sldId id="262" r:id="rId8"/>
    <p:sldId id="263" r:id="rId9"/>
    <p:sldId id="265" r:id="rId10"/>
    <p:sldId id="266" r:id="rId11"/>
    <p:sldId id="269" r:id="rId12"/>
    <p:sldId id="276" r:id="rId13"/>
    <p:sldId id="272" r:id="rId14"/>
    <p:sldId id="271" r:id="rId15"/>
    <p:sldId id="294" r:id="rId16"/>
    <p:sldId id="295" r:id="rId17"/>
    <p:sldId id="296" r:id="rId18"/>
    <p:sldId id="275" r:id="rId19"/>
    <p:sldId id="277" r:id="rId20"/>
    <p:sldId id="279" r:id="rId21"/>
    <p:sldId id="281" r:id="rId22"/>
    <p:sldId id="283" r:id="rId23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orient="horz" pos="3998">
          <p15:clr>
            <a:srgbClr val="A4A3A4"/>
          </p15:clr>
        </p15:guide>
        <p15:guide id="3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6"/>
    <p:restoredTop sz="94660"/>
  </p:normalViewPr>
  <p:slideViewPr>
    <p:cSldViewPr>
      <p:cViewPr>
        <p:scale>
          <a:sx n="50" d="100"/>
          <a:sy n="50" d="100"/>
        </p:scale>
        <p:origin x="402" y="276"/>
      </p:cViewPr>
      <p:guideLst>
        <p:guide orient="horz" pos="2158"/>
        <p:guide orient="horz" pos="399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B7121BF2-8629-47F3-916B-E4E1E0170101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FE06399-B3DA-4B76-864B-C3DE1EFAE48C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884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X새날B"/>
                <a:ea typeface="DX새날B"/>
              </a:defRPr>
            </a:lvl1pPr>
            <a:lvl2pPr>
              <a:defRPr>
                <a:latin typeface="DX새날B"/>
                <a:ea typeface="DX새날B"/>
              </a:defRPr>
            </a:lvl2pPr>
            <a:lvl3pPr>
              <a:defRPr>
                <a:latin typeface="DX새날B"/>
                <a:ea typeface="DX새날B"/>
              </a:defRPr>
            </a:lvl3pPr>
            <a:lvl4pPr>
              <a:defRPr>
                <a:latin typeface="DX새날B"/>
                <a:ea typeface="DX새날B"/>
              </a:defRPr>
            </a:lvl4pPr>
            <a:lvl5pPr>
              <a:defRPr>
                <a:latin typeface="DX새날B"/>
                <a:ea typeface="DX새날B"/>
              </a:defRPr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1">
              <a:defRPr lang="ko-KR" altLang="en-US"/>
            </a:pP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DX새날B"/>
          <a:ea typeface="DX새날B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DX새날B"/>
          <a:ea typeface="DX새날B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nALfKIAs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85786" y="285728"/>
            <a:ext cx="8143932" cy="6215106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9256" y="3857628"/>
            <a:ext cx="3343276" cy="2500330"/>
          </a:xfrm>
        </p:spPr>
        <p:txBody>
          <a:bodyPr>
            <a:noAutofit/>
          </a:bodyPr>
          <a:lstStyle/>
          <a:p>
            <a:pPr algn="r">
              <a:defRPr lang="ko-KR" altLang="en-US"/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21401755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중국어중국학과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/>
              <a:ea typeface="DX새날B"/>
            </a:endParaRPr>
          </a:p>
          <a:p>
            <a:pPr algn="r">
              <a:defRPr lang="ko-KR" altLang="en-US"/>
            </a:pPr>
            <a:r>
              <a:rPr lang="ko-KR" alt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손제란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DX새날B"/>
              <a:ea typeface="DX새날B"/>
            </a:endParaRPr>
          </a:p>
        </p:txBody>
      </p:sp>
      <p:cxnSp>
        <p:nvCxnSpPr>
          <p:cNvPr id="4" name="직선 연결선 3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0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57224" y="785794"/>
            <a:ext cx="8001056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  <a:latin typeface="DX새날B"/>
                <a:ea typeface="DX새날B"/>
              </a:rPr>
              <a:t>NO </a:t>
            </a:r>
            <a:r>
              <a:rPr lang="zh-CN" altLang="en-US" sz="4400" dirty="0" smtClean="0">
                <a:solidFill>
                  <a:schemeClr val="tx1"/>
                </a:solidFill>
                <a:latin typeface="DX새날B"/>
                <a:ea typeface="DX새날B"/>
              </a:rPr>
              <a:t>竹岛 </a:t>
            </a:r>
            <a:r>
              <a:rPr lang="en-US" altLang="zh-CN" sz="4400" dirty="0" smtClean="0">
                <a:solidFill>
                  <a:schemeClr val="tx1"/>
                </a:solidFill>
                <a:latin typeface="DX새날B"/>
                <a:ea typeface="DX새날B"/>
              </a:rPr>
              <a:t>YES </a:t>
            </a:r>
            <a:r>
              <a:rPr lang="ko-KR" altLang="en-US" sz="4400" dirty="0" smtClean="0">
                <a:solidFill>
                  <a:schemeClr val="tx1"/>
                </a:solidFill>
                <a:latin typeface="DX새날B"/>
                <a:ea typeface="DX새날B"/>
              </a:rPr>
              <a:t>독도</a:t>
            </a:r>
            <a:r>
              <a:rPr lang="en-US" altLang="zh-CN" sz="4400" dirty="0" smtClean="0">
                <a:solidFill>
                  <a:schemeClr val="tx1"/>
                </a:solidFill>
                <a:latin typeface="DX새날B"/>
                <a:ea typeface="DX새날B"/>
              </a:rPr>
              <a:t> </a:t>
            </a:r>
            <a:endParaRPr lang="ko-KR" altLang="en-US" sz="4400" dirty="0">
              <a:solidFill>
                <a:schemeClr val="tx1"/>
              </a:solidFill>
              <a:latin typeface="DX새날B"/>
              <a:ea typeface="DX새날B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39552" y="763116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596336" y="-5593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400" b="1"/>
              <a:t>조선 중종의 동해도서와 독도</a:t>
            </a:r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90" b="90"/>
          <a:stretch>
            <a:fillRect/>
          </a:stretch>
        </p:blipFill>
        <p:spPr>
          <a:xfrm>
            <a:off x="611560" y="1196752"/>
            <a:ext cx="5486400" cy="4114800"/>
          </a:xfrm>
        </p:spPr>
      </p:pic>
      <p:sp>
        <p:nvSpPr>
          <p:cNvPr id="8" name="텍스트 개체 틀 7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8280920" cy="1085998"/>
          </a:xfrm>
        </p:spPr>
        <p:txBody>
          <a:bodyPr>
            <a:normAutofit fontScale="77500" lnSpcReduction="20000"/>
          </a:bodyPr>
          <a:lstStyle/>
          <a:p>
            <a:pPr lvl="0">
              <a:defRPr lang="ko-KR" altLang="en-US"/>
            </a:pPr>
            <a:r>
              <a:rPr lang="ko-KR" altLang="en-US" sz="3600" b="1" dirty="0" err="1">
                <a:latin typeface="DX새날B"/>
                <a:ea typeface="DX새날B"/>
              </a:rPr>
              <a:t>신증동국여지승람</a:t>
            </a:r>
            <a:r>
              <a:rPr lang="en-US" altLang="ko-KR" sz="3600" b="1" dirty="0">
                <a:latin typeface="DX새날B"/>
                <a:ea typeface="DX새날B"/>
              </a:rPr>
              <a:t>(</a:t>
            </a:r>
            <a:r>
              <a:rPr lang="ko-KR" altLang="en-US" sz="3600" b="1" dirty="0">
                <a:latin typeface="DX새날B"/>
                <a:ea typeface="DX새날B"/>
              </a:rPr>
              <a:t>부속지도 </a:t>
            </a:r>
            <a:r>
              <a:rPr lang="ko-KR" altLang="en-US" sz="3600" b="1" dirty="0" err="1">
                <a:latin typeface="DX새날B"/>
                <a:ea typeface="DX새날B"/>
              </a:rPr>
              <a:t>팔도총도</a:t>
            </a:r>
            <a:r>
              <a:rPr lang="en-US" altLang="ko-KR" sz="3600" b="1" dirty="0">
                <a:latin typeface="DX새날B"/>
                <a:ea typeface="DX새날B"/>
              </a:rPr>
              <a:t>) 1530</a:t>
            </a:r>
            <a:r>
              <a:rPr lang="ko-KR" altLang="en-US" sz="3600" b="1" dirty="0">
                <a:latin typeface="DX새날B"/>
                <a:ea typeface="DX새날B"/>
              </a:rPr>
              <a:t>년</a:t>
            </a:r>
          </a:p>
          <a:p>
            <a:pPr lvl="0">
              <a:defRPr lang="ko-KR" altLang="en-US"/>
            </a:pPr>
            <a:r>
              <a:rPr lang="en-US" altLang="ko-KR" sz="1900" b="1" dirty="0"/>
              <a:t>                      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7432" y="260648"/>
            <a:ext cx="55567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500" b="1" dirty="0">
                <a:latin typeface="DX새날B"/>
                <a:ea typeface="DX새날B"/>
              </a:rPr>
              <a:t>조선과 독도</a:t>
            </a:r>
            <a:endParaRPr lang="ko-KR" altLang="en-US" sz="2500" b="1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715447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428604"/>
            <a:ext cx="20649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latin typeface="DX새날B"/>
                <a:ea typeface="DX새날B"/>
              </a:rPr>
              <a:t>조선과 독도</a:t>
            </a:r>
            <a:endParaRPr lang="ko-KR" altLang="en-US" sz="2800" b="1" dirty="0">
              <a:latin typeface="DX새날B"/>
              <a:ea typeface="DX새날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2980" y="5816242"/>
            <a:ext cx="4182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400" dirty="0" smtClean="0">
                <a:latin typeface="DX새날B"/>
                <a:ea typeface="DX새날B"/>
              </a:rPr>
              <a:t>안용복 공술조서  </a:t>
            </a:r>
            <a:r>
              <a:rPr lang="ko-KR" altLang="en-US" sz="2400" dirty="0" err="1"/>
              <a:t>조선지팔도</a:t>
            </a:r>
            <a:endParaRPr lang="ko-KR" altLang="en-US" sz="2400" dirty="0">
              <a:latin typeface="DX새날B"/>
              <a:ea typeface="DX새날B"/>
            </a:endParaRPr>
          </a:p>
        </p:txBody>
      </p:sp>
      <p:pic>
        <p:nvPicPr>
          <p:cNvPr id="4098" name="Picture 2" descr="http://monthly.chosun.com/upload/1106/1106_b07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18" y="1266166"/>
            <a:ext cx="209438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onthly.chosun.com/upload/1106/1106_b079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88" y="1475455"/>
            <a:ext cx="3528392" cy="43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35842" name="Picture 2" descr="http://postfiles1.naver.net/20140726_224/wooyoo0102_1406374561620SNkSo_JPEG/%B5%BE%C5%E4%B8%AE%B9%F8_%B4%E4%BA%AF%BC%AD.png?type=w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71538" y="1643050"/>
            <a:ext cx="7072362" cy="40891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5732161"/>
            <a:ext cx="4357718" cy="57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dirty="0" err="1">
                <a:latin typeface="DX새날B"/>
                <a:ea typeface="DX새날B"/>
              </a:rPr>
              <a:t>돗토리번</a:t>
            </a:r>
            <a:r>
              <a:rPr lang="ko-KR" altLang="en-US" sz="3200" dirty="0">
                <a:latin typeface="DX새날B"/>
                <a:ea typeface="DX새날B"/>
              </a:rPr>
              <a:t> 답변서 </a:t>
            </a:r>
            <a:r>
              <a:rPr lang="en-US" altLang="ko-KR" sz="3200" dirty="0">
                <a:latin typeface="DX새날B"/>
                <a:ea typeface="DX새날B"/>
              </a:rPr>
              <a:t>(1695</a:t>
            </a:r>
            <a:r>
              <a:rPr lang="ko-KR" altLang="en-US" sz="3200" dirty="0">
                <a:latin typeface="DX새날B"/>
                <a:ea typeface="DX새날B"/>
              </a:rPr>
              <a:t>년 </a:t>
            </a:r>
            <a:r>
              <a:rPr lang="en-US" altLang="ko-KR" sz="3200" dirty="0">
                <a:latin typeface="DX새날B"/>
                <a:ea typeface="DX새날B"/>
              </a:rPr>
              <a:t>12</a:t>
            </a:r>
            <a:r>
              <a:rPr lang="ko-KR" altLang="en-US" sz="3200" dirty="0">
                <a:latin typeface="DX새날B"/>
                <a:ea typeface="DX새날B"/>
              </a:rPr>
              <a:t>월 </a:t>
            </a:r>
            <a:r>
              <a:rPr lang="en-US" altLang="ko-KR" sz="3200" dirty="0">
                <a:latin typeface="DX새날B"/>
                <a:ea typeface="DX새날B"/>
              </a:rPr>
              <a:t>25</a:t>
            </a:r>
            <a:r>
              <a:rPr lang="ko-KR" altLang="en-US" sz="3200" dirty="0">
                <a:latin typeface="DX새날B"/>
                <a:ea typeface="DX새날B"/>
              </a:rPr>
              <a:t>일</a:t>
            </a:r>
            <a:r>
              <a:rPr lang="en-US" altLang="ko-KR" sz="3200" dirty="0">
                <a:latin typeface="DX새날B"/>
                <a:ea typeface="DX새날B"/>
              </a:rPr>
              <a:t>)</a:t>
            </a:r>
            <a:endParaRPr lang="ko-KR" altLang="en-US" sz="3200" dirty="0">
              <a:latin typeface="DX새날B"/>
              <a:ea typeface="DX새날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555" y="405450"/>
            <a:ext cx="20649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latin typeface="DX새날B"/>
                <a:ea typeface="DX새날B"/>
              </a:rPr>
              <a:t>조선과 독도</a:t>
            </a:r>
            <a:endParaRPr lang="ko-KR" altLang="en-US" sz="2800" b="1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20649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latin typeface="DX새날B"/>
                <a:ea typeface="DX새날B"/>
              </a:rPr>
              <a:t>조선과 독도</a:t>
            </a:r>
            <a:endParaRPr lang="ko-KR" altLang="en-US" sz="2800" b="1" dirty="0">
              <a:latin typeface="DX새날B"/>
              <a:ea typeface="DX새날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 descr="1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7224" y="1140762"/>
            <a:ext cx="3500462" cy="54930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5572140"/>
            <a:ext cx="2592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dirty="0" err="1">
                <a:latin typeface="DX새날B"/>
                <a:ea typeface="DX새날B"/>
              </a:rPr>
              <a:t>수토정책</a:t>
            </a:r>
            <a:endParaRPr lang="ko-KR" altLang="en-US" sz="4000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928794" y="3286124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93009" y="2455127"/>
            <a:ext cx="6215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 dirty="0" err="1" smtClean="0">
                <a:latin typeface="DX새날B"/>
                <a:ea typeface="DX새날B"/>
              </a:rPr>
              <a:t>근현대시대의</a:t>
            </a:r>
            <a:r>
              <a:rPr lang="ko-KR" altLang="en-US" sz="4800" dirty="0" smtClean="0">
                <a:latin typeface="DX새날B"/>
                <a:ea typeface="DX새날B"/>
              </a:rPr>
              <a:t> 독도</a:t>
            </a:r>
            <a:endParaRPr lang="ko-KR" altLang="en-US" sz="4800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3340" y="5661248"/>
            <a:ext cx="435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dirty="0" smtClean="0">
                <a:latin typeface="DX새날B"/>
                <a:ea typeface="DX새날B"/>
              </a:rPr>
              <a:t>동국문헌비고</a:t>
            </a:r>
            <a:endParaRPr lang="ko-KR" altLang="en-US" sz="3200" dirty="0">
              <a:latin typeface="DX새날B"/>
              <a:ea typeface="DX새날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801" y="371554"/>
            <a:ext cx="31774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 err="1">
                <a:latin typeface="DX새날B"/>
                <a:ea typeface="DX새날B"/>
              </a:rPr>
              <a:t>근현대시대의</a:t>
            </a:r>
            <a:r>
              <a:rPr lang="ko-KR" altLang="en-US" sz="2800" dirty="0">
                <a:latin typeface="DX새날B"/>
                <a:ea typeface="DX새날B"/>
              </a:rPr>
              <a:t>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pic>
        <p:nvPicPr>
          <p:cNvPr id="1027" name="Picture 3" descr="http://www.dokdohistory.com/upload/image/91/40691_20160307195314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94" y="1379632"/>
            <a:ext cx="3482752" cy="39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okdohistory.com/upload/image/91/40691_201603071953138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5" y="1352570"/>
            <a:ext cx="2857500" cy="40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651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2943" y="5645245"/>
            <a:ext cx="435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dirty="0" smtClean="0">
                <a:latin typeface="DX새날B"/>
                <a:ea typeface="DX새날B"/>
              </a:rPr>
              <a:t>칙령 제 </a:t>
            </a:r>
            <a:r>
              <a:rPr lang="en-US" altLang="ko-KR" sz="3200" dirty="0" smtClean="0">
                <a:latin typeface="DX새날B"/>
                <a:ea typeface="DX새날B"/>
              </a:rPr>
              <a:t>41</a:t>
            </a:r>
            <a:r>
              <a:rPr lang="ko-KR" altLang="en-US" sz="3200" dirty="0" smtClean="0">
                <a:latin typeface="DX새날B"/>
                <a:ea typeface="DX새날B"/>
              </a:rPr>
              <a:t>호</a:t>
            </a:r>
            <a:endParaRPr lang="ko-KR" altLang="en-US" sz="3200" dirty="0">
              <a:latin typeface="DX새날B"/>
              <a:ea typeface="DX새날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801" y="371554"/>
            <a:ext cx="31774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 err="1">
                <a:latin typeface="DX새날B"/>
                <a:ea typeface="DX새날B"/>
              </a:rPr>
              <a:t>근현대시대의</a:t>
            </a:r>
            <a:r>
              <a:rPr lang="ko-KR" altLang="en-US" sz="2800" dirty="0">
                <a:latin typeface="DX새날B"/>
                <a:ea typeface="DX새날B"/>
              </a:rPr>
              <a:t>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pic>
        <p:nvPicPr>
          <p:cNvPr id="2050" name="Picture 2" descr="칙령 제41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62" y="2073458"/>
            <a:ext cx="5838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7930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2943" y="5645245"/>
            <a:ext cx="4357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3200" b="1" dirty="0"/>
              <a:t>SCAPIN 677</a:t>
            </a:r>
          </a:p>
          <a:p>
            <a:pPr lvl="0">
              <a:defRPr lang="ko-KR" altLang="en-US"/>
            </a:pPr>
            <a:endParaRPr lang="ko-KR" altLang="en-US" sz="3200" dirty="0">
              <a:latin typeface="DX새날B"/>
              <a:ea typeface="DX새날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801" y="371554"/>
            <a:ext cx="31774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 err="1">
                <a:latin typeface="DX새날B"/>
                <a:ea typeface="DX새날B"/>
              </a:rPr>
              <a:t>근현대시대의</a:t>
            </a:r>
            <a:r>
              <a:rPr lang="ko-KR" altLang="en-US" sz="2800" dirty="0">
                <a:latin typeface="DX새날B"/>
                <a:ea typeface="DX새날B"/>
              </a:rPr>
              <a:t>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pic>
        <p:nvPicPr>
          <p:cNvPr id="3078" name="Picture 6" descr="https://postfiles.pstatic.net/20130224_31/dnwntjs04_1361647564516S4QMr_JPEG/SCAPIN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1" y="1594964"/>
            <a:ext cx="4708939" cy="32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9833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4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22263" y="1500967"/>
            <a:ext cx="6462146" cy="417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263" y="5715016"/>
            <a:ext cx="7166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latin typeface="DX새날B"/>
                <a:ea typeface="DX새날B"/>
              </a:rPr>
              <a:t>독도의용수비대 </a:t>
            </a:r>
            <a:r>
              <a:rPr lang="en-US" altLang="ko-KR" sz="2800" dirty="0">
                <a:latin typeface="DX새날B"/>
                <a:ea typeface="DX새날B"/>
              </a:rPr>
              <a:t>(</a:t>
            </a:r>
            <a:r>
              <a:rPr lang="en-US" altLang="ko-KR" sz="2800" b="1" dirty="0">
                <a:latin typeface="DX새날B"/>
                <a:ea typeface="DX새날B"/>
              </a:rPr>
              <a:t>1953</a:t>
            </a:r>
            <a:r>
              <a:rPr lang="ko-KR" altLang="en-US" sz="2800" b="1" dirty="0">
                <a:latin typeface="DX새날B"/>
                <a:ea typeface="DX새날B"/>
              </a:rPr>
              <a:t>년 </a:t>
            </a:r>
            <a:r>
              <a:rPr lang="en-US" altLang="ko-KR" sz="2800" b="1" dirty="0">
                <a:latin typeface="DX새날B"/>
                <a:ea typeface="DX새날B"/>
              </a:rPr>
              <a:t>4</a:t>
            </a:r>
            <a:r>
              <a:rPr lang="ko-KR" altLang="en-US" sz="2800" b="1" dirty="0">
                <a:latin typeface="DX새날B"/>
                <a:ea typeface="DX새날B"/>
              </a:rPr>
              <a:t>월</a:t>
            </a:r>
            <a:r>
              <a:rPr lang="en-US" altLang="ko-KR" sz="2800" b="1" dirty="0">
                <a:latin typeface="DX새날B"/>
                <a:ea typeface="DX새날B"/>
              </a:rPr>
              <a:t>~1956</a:t>
            </a:r>
            <a:r>
              <a:rPr lang="ko-KR" altLang="en-US" sz="2800" b="1" dirty="0">
                <a:latin typeface="DX새날B"/>
                <a:ea typeface="DX새날B"/>
              </a:rPr>
              <a:t>년</a:t>
            </a:r>
            <a:r>
              <a:rPr lang="en-US" altLang="ko-KR" sz="2800" b="1" dirty="0">
                <a:latin typeface="DX새날B"/>
                <a:ea typeface="DX새날B"/>
              </a:rPr>
              <a:t>12</a:t>
            </a:r>
            <a:r>
              <a:rPr lang="ko-KR" altLang="en-US" sz="2800" b="1" dirty="0">
                <a:latin typeface="DX새날B"/>
                <a:ea typeface="DX새날B"/>
              </a:rPr>
              <a:t>월</a:t>
            </a:r>
            <a:r>
              <a:rPr lang="en-US" altLang="ko-KR" sz="2800" b="1" dirty="0">
                <a:latin typeface="DX새날B"/>
                <a:ea typeface="DX새날B"/>
              </a:rPr>
              <a:t>)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240" y="439593"/>
            <a:ext cx="31774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 err="1">
                <a:latin typeface="DX새날B"/>
                <a:ea typeface="DX새날B"/>
              </a:rPr>
              <a:t>근현대시대의</a:t>
            </a:r>
            <a:r>
              <a:rPr lang="ko-KR" altLang="en-US" sz="2800" dirty="0">
                <a:latin typeface="DX새날B"/>
                <a:ea typeface="DX새날B"/>
              </a:rPr>
              <a:t>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928794" y="3286124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2445627"/>
            <a:ext cx="6743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 dirty="0" smtClean="0">
                <a:latin typeface="DX새날B"/>
                <a:ea typeface="DX새날B"/>
              </a:rPr>
              <a:t>메이지 정부시대의 독도</a:t>
            </a:r>
            <a:endParaRPr lang="ko-KR" altLang="en-US" sz="4800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8662" y="357166"/>
            <a:ext cx="1214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목차</a:t>
            </a:r>
          </a:p>
        </p:txBody>
      </p:sp>
      <p:sp>
        <p:nvSpPr>
          <p:cNvPr id="18" name="순서도: 지연 17"/>
          <p:cNvSpPr/>
          <p:nvPr/>
        </p:nvSpPr>
        <p:spPr>
          <a:xfrm>
            <a:off x="857224" y="1142984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>
                <a:solidFill>
                  <a:schemeClr val="tx1"/>
                </a:solidFill>
                <a:latin typeface="DX새날B"/>
                <a:ea typeface="DX새날B"/>
              </a:rPr>
              <a:t>1</a:t>
            </a:r>
            <a:endParaRPr lang="ko-KR" altLang="en-US">
              <a:solidFill>
                <a:schemeClr val="tx1"/>
              </a:solidFill>
              <a:latin typeface="DX새날B"/>
              <a:ea typeface="DX새날B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1640" y="1897668"/>
            <a:ext cx="621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latin typeface="DX새날B"/>
                <a:ea typeface="DX새날B"/>
              </a:rPr>
              <a:t>조선과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344465" y="1072618"/>
            <a:ext cx="6887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latin typeface="DX새날B"/>
                <a:ea typeface="DX새날B"/>
              </a:rPr>
              <a:t>신라의 </a:t>
            </a:r>
            <a:r>
              <a:rPr lang="ko-KR" altLang="en-US" sz="2800" dirty="0" err="1" smtClean="0">
                <a:latin typeface="DX새날B"/>
                <a:ea typeface="DX새날B"/>
              </a:rPr>
              <a:t>이사부와</a:t>
            </a:r>
            <a:r>
              <a:rPr lang="ko-KR" altLang="en-US" sz="2800" dirty="0" smtClean="0">
                <a:latin typeface="DX새날B"/>
                <a:ea typeface="DX새날B"/>
              </a:rPr>
              <a:t> 독도 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50" name="순서도: 지연 17"/>
          <p:cNvSpPr/>
          <p:nvPr/>
        </p:nvSpPr>
        <p:spPr>
          <a:xfrm>
            <a:off x="827584" y="1920252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DX새날B"/>
                <a:ea typeface="DX새날B"/>
              </a:rPr>
              <a:t>2</a:t>
            </a:r>
          </a:p>
        </p:txBody>
      </p:sp>
      <p:sp>
        <p:nvSpPr>
          <p:cNvPr id="51" name="순서도: 지연 17"/>
          <p:cNvSpPr/>
          <p:nvPr/>
        </p:nvSpPr>
        <p:spPr>
          <a:xfrm>
            <a:off x="831004" y="2640332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DX새날B"/>
                <a:ea typeface="DX새날B"/>
              </a:rPr>
              <a:t>3</a:t>
            </a:r>
          </a:p>
        </p:txBody>
      </p:sp>
      <p:sp>
        <p:nvSpPr>
          <p:cNvPr id="53" name="순서도: 지연 17"/>
          <p:cNvSpPr/>
          <p:nvPr/>
        </p:nvSpPr>
        <p:spPr>
          <a:xfrm>
            <a:off x="827584" y="3288404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 dirty="0">
                <a:solidFill>
                  <a:schemeClr val="tx1"/>
                </a:solidFill>
                <a:latin typeface="DX새날B"/>
                <a:ea typeface="DX새날B"/>
              </a:rPr>
              <a:t>4</a:t>
            </a:r>
            <a:endParaRPr lang="ko-KR" altLang="en-US" dirty="0">
              <a:solidFill>
                <a:schemeClr val="tx1"/>
              </a:solidFill>
              <a:latin typeface="DX새날B"/>
              <a:ea typeface="DX새날B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4465" y="3269970"/>
            <a:ext cx="621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latin typeface="DX새날B"/>
                <a:ea typeface="DX새날B"/>
              </a:rPr>
              <a:t>메이지정부시대의</a:t>
            </a:r>
            <a:r>
              <a:rPr lang="ko-KR" altLang="en-US" sz="2800" dirty="0" smtClean="0">
                <a:latin typeface="DX새날B"/>
                <a:ea typeface="DX새날B"/>
              </a:rPr>
              <a:t>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4465" y="2583819"/>
            <a:ext cx="621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latin typeface="DX새날B"/>
                <a:ea typeface="DX새날B"/>
              </a:rPr>
              <a:t>근현대시대의</a:t>
            </a:r>
            <a:r>
              <a:rPr lang="ko-KR" altLang="en-US" sz="2800" dirty="0" smtClean="0">
                <a:latin typeface="DX새날B"/>
                <a:ea typeface="DX새날B"/>
              </a:rPr>
              <a:t>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42562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latin typeface="DX새날B"/>
                <a:ea typeface="DX새날B"/>
              </a:rPr>
              <a:t>메이지 정부 </a:t>
            </a:r>
            <a:r>
              <a:rPr lang="ko-KR" altLang="en-US" sz="2800" dirty="0" smtClean="0">
                <a:latin typeface="DX새날B"/>
                <a:ea typeface="DX새날B"/>
              </a:rPr>
              <a:t>시대의 </a:t>
            </a:r>
            <a:r>
              <a:rPr lang="ko-KR" altLang="en-US" sz="2800" dirty="0">
                <a:latin typeface="DX새날B"/>
                <a:ea typeface="DX새날B"/>
              </a:rPr>
              <a:t>독도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4337" name="_x76602216" descr="EMB000003f834b6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7224" y="1357298"/>
            <a:ext cx="7215238" cy="3641725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071538" y="5143512"/>
            <a:ext cx="714380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 dirty="0" smtClean="0">
                <a:solidFill>
                  <a:schemeClr val="tx1"/>
                </a:solidFill>
                <a:latin typeface="DX새날B"/>
                <a:ea typeface="DX새날B"/>
              </a:rPr>
              <a:t>태정관 지령</a:t>
            </a:r>
            <a:endParaRPr lang="ko-KR" altLang="en-US" sz="2400" dirty="0">
              <a:solidFill>
                <a:schemeClr val="tx1"/>
              </a:solidFill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41360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latin typeface="DX새날B"/>
                <a:ea typeface="DX새날B"/>
              </a:rPr>
              <a:t>메이지 정부 </a:t>
            </a:r>
            <a:r>
              <a:rPr lang="ko-KR" altLang="en-US" sz="2800" dirty="0" smtClean="0">
                <a:latin typeface="DX새날B"/>
                <a:ea typeface="DX새날B"/>
              </a:rPr>
              <a:t>시대</a:t>
            </a:r>
            <a:r>
              <a:rPr lang="ko-KR" altLang="en-US" sz="2800" dirty="0" smtClean="0">
                <a:latin typeface="DX새날B"/>
                <a:ea typeface="DX새날B"/>
              </a:rPr>
              <a:t>의</a:t>
            </a:r>
            <a:r>
              <a:rPr lang="ko-KR" altLang="en-US" sz="2800" dirty="0" smtClean="0">
                <a:latin typeface="DX새날B"/>
                <a:ea typeface="DX새날B"/>
              </a:rPr>
              <a:t> </a:t>
            </a:r>
            <a:r>
              <a:rPr lang="ko-KR" altLang="en-US" sz="2800" dirty="0">
                <a:latin typeface="DX새날B"/>
                <a:ea typeface="DX새날B"/>
              </a:rPr>
              <a:t>독도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2289" name="_x76603896" descr="EMB000003f834b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1472" y="1500174"/>
            <a:ext cx="4247389" cy="3786214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000100" y="5072074"/>
            <a:ext cx="285752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 dirty="0" smtClean="0">
                <a:solidFill>
                  <a:schemeClr val="tx1"/>
                </a:solidFill>
                <a:latin typeface="DX새날B"/>
                <a:ea typeface="DX새날B"/>
              </a:rPr>
              <a:t>조선동해안도</a:t>
            </a:r>
            <a:endParaRPr lang="ko-KR" altLang="en-US" sz="2400" dirty="0">
              <a:solidFill>
                <a:schemeClr val="tx1"/>
              </a:solidFill>
              <a:latin typeface="DX새날B"/>
              <a:ea typeface="DX새날B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500694" y="5143512"/>
            <a:ext cx="285752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endParaRPr lang="ko-KR" altLang="en-US" sz="2400" dirty="0">
              <a:solidFill>
                <a:schemeClr val="tx1"/>
              </a:solidFill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2100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latin typeface="DX새날B"/>
                <a:ea typeface="DX새날B"/>
              </a:rPr>
              <a:t>동영상자료 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00100" y="5072074"/>
            <a:ext cx="710029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en-US" altLang="ko-KR" sz="2400" dirty="0">
                <a:hlinkClick r:id="rId3"/>
              </a:rPr>
              <a:t>https://www.youtube.com/watch?v=WjnALfKIAs4</a:t>
            </a:r>
            <a:endParaRPr lang="ko-KR" altLang="en-US" sz="2400" dirty="0">
              <a:solidFill>
                <a:schemeClr val="tx1"/>
              </a:solidFill>
              <a:latin typeface="DX새날B"/>
              <a:ea typeface="DX새날B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6" y="1156482"/>
            <a:ext cx="7367384" cy="414213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714480" y="3643314"/>
            <a:ext cx="5000660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66194" y="2073654"/>
            <a:ext cx="4857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800" dirty="0" smtClean="0">
                <a:latin typeface="DX새날B"/>
                <a:ea typeface="DX새날B"/>
              </a:rPr>
              <a:t>신라의 </a:t>
            </a:r>
            <a:r>
              <a:rPr lang="ko-KR" altLang="en-US" sz="4800" dirty="0" err="1" smtClean="0">
                <a:latin typeface="DX새날B"/>
                <a:ea typeface="DX새날B"/>
              </a:rPr>
              <a:t>이사부와</a:t>
            </a:r>
            <a:r>
              <a:rPr lang="ko-KR" altLang="en-US" sz="4800" dirty="0" smtClean="0">
                <a:latin typeface="DX새날B"/>
                <a:ea typeface="DX새날B"/>
              </a:rPr>
              <a:t> 독도</a:t>
            </a:r>
            <a:endParaRPr lang="ko-KR" altLang="en-US" sz="4800" dirty="0">
              <a:latin typeface="DX새날B"/>
              <a:ea typeface="DX새날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36567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dirty="0" smtClean="0">
                <a:latin typeface="DX새날B"/>
                <a:ea typeface="DX새날B"/>
              </a:rPr>
              <a:t>신라의 </a:t>
            </a:r>
            <a:r>
              <a:rPr lang="ko-KR" altLang="en-US" sz="2800" dirty="0" err="1" smtClean="0">
                <a:latin typeface="DX새날B"/>
                <a:ea typeface="DX새날B"/>
              </a:rPr>
              <a:t>이사부와</a:t>
            </a:r>
            <a:r>
              <a:rPr lang="ko-KR" altLang="en-US" sz="2800" dirty="0" smtClean="0">
                <a:latin typeface="DX새날B"/>
                <a:ea typeface="DX새날B"/>
              </a:rPr>
              <a:t>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이사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60"/>
            <a:ext cx="4214842" cy="521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8455" y="1490002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 smtClean="0">
                <a:latin typeface="DX새날B" pitchFamily="18" charset="-127"/>
                <a:ea typeface="DX새날B" pitchFamily="18" charset="-127"/>
              </a:rPr>
              <a:t>이사부</a:t>
            </a:r>
            <a:endParaRPr lang="ko-KR" altLang="en-US" sz="6000" dirty="0">
              <a:latin typeface="DX새날B" pitchFamily="18" charset="-127"/>
              <a:ea typeface="DX새날B" pitchFamily="18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2910" y="3571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DX새날B"/>
              </a:rPr>
              <a:t>신라의 </a:t>
            </a:r>
            <a:r>
              <a:rPr lang="ko-KR" altLang="en-US" sz="2800" dirty="0" err="1" smtClean="0">
                <a:latin typeface="DX새날B"/>
              </a:rPr>
              <a:t>이사부와</a:t>
            </a:r>
            <a:r>
              <a:rPr lang="ko-KR" altLang="en-US" sz="2800" dirty="0" smtClean="0">
                <a:latin typeface="DX새날B"/>
              </a:rPr>
              <a:t> 독도</a:t>
            </a:r>
            <a:endParaRPr lang="ko-KR" altLang="en-US" dirty="0"/>
          </a:p>
        </p:txBody>
      </p:sp>
      <p:pic>
        <p:nvPicPr>
          <p:cNvPr id="8" name="그림 7" descr="삼국사기에서 '우산국에' 대한기록 원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85860"/>
            <a:ext cx="5643602" cy="528641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928794" y="3643314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72700" y="2598797"/>
            <a:ext cx="6215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 dirty="0" smtClean="0">
                <a:latin typeface="DX새날B"/>
                <a:ea typeface="DX새날B"/>
              </a:rPr>
              <a:t>조선과 독도</a:t>
            </a:r>
            <a:endParaRPr lang="ko-KR" altLang="en-US" sz="4800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598" y="457508"/>
            <a:ext cx="2100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latin typeface="DX새날B"/>
                <a:ea typeface="DX새날B"/>
              </a:rPr>
              <a:t>조선과 독도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9843" y="1268760"/>
            <a:ext cx="4926293" cy="424847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38217" y="5664316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000000"/>
                </a:solidFill>
                <a:latin typeface="DX새날B"/>
                <a:ea typeface="DX새날B"/>
              </a:rPr>
              <a:t>조선태종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598" y="457508"/>
            <a:ext cx="2100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latin typeface="DX새날B"/>
                <a:ea typeface="DX새날B"/>
              </a:rPr>
              <a:t>조선과 독</a:t>
            </a:r>
            <a:r>
              <a:rPr lang="ko-KR" altLang="en-US" sz="2800" dirty="0" smtClean="0">
                <a:latin typeface="DX새날B"/>
                <a:ea typeface="DX새날B"/>
              </a:rPr>
              <a:t>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27881" y="5566487"/>
            <a:ext cx="1991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000000"/>
                </a:solidFill>
                <a:latin typeface="DX새날B"/>
                <a:ea typeface="DX새날B"/>
              </a:rPr>
              <a:t>태종실록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881" y="1268760"/>
            <a:ext cx="6048374" cy="40290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499240" y="71438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772372" y="5400218"/>
            <a:ext cx="7632849" cy="170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spAutoFit/>
          </a:bodyPr>
          <a:lstStyle/>
          <a:p>
            <a:pPr marL="0" lvl="0" indent="0" algn="l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3500" b="1" i="0" dirty="0" smtClean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『</a:t>
            </a:r>
            <a:r>
              <a:rPr lang="ko-KR" sz="3500" b="1" i="0" dirty="0" smtClean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세종실록</a:t>
            </a:r>
            <a:r>
              <a:rPr lang="ko-KR" altLang="ko-KR" sz="3500" b="1" i="0" dirty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』</a:t>
            </a:r>
            <a:r>
              <a:rPr lang="ko-KR" sz="3500" b="1" i="0" dirty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권</a:t>
            </a:r>
            <a:r>
              <a:rPr lang="en-US" altLang="ko-KR" sz="3500" b="1" i="0" dirty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153, </a:t>
            </a:r>
            <a:r>
              <a:rPr lang="ko-KR" altLang="en-US" sz="3500" b="1" i="0" dirty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지리지</a:t>
            </a:r>
            <a:r>
              <a:rPr lang="en-US" altLang="ko-KR" sz="3500" b="1" i="0" dirty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(</a:t>
            </a:r>
            <a:r>
              <a:rPr lang="ko-KR" altLang="en-US" sz="3500" b="1" i="0" dirty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강원도</a:t>
            </a:r>
            <a:r>
              <a:rPr lang="en-US" altLang="ko-KR" sz="3500" b="1" i="0" dirty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) 1454</a:t>
            </a:r>
            <a:r>
              <a:rPr lang="ko-KR" altLang="en-US" sz="3500" b="1" i="0" dirty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년</a:t>
            </a:r>
          </a:p>
          <a:p>
            <a:pPr marL="0" lvl="0" indent="0" algn="l" defTabSz="91440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en-US" altLang="ko-KR" sz="3500" b="0" i="0" dirty="0">
              <a:solidFill>
                <a:schemeClr val="tx1"/>
              </a:solidFill>
              <a:latin typeface="굴림"/>
              <a:ea typeface="굴림"/>
              <a:cs typeface="굴림"/>
            </a:endParaRPr>
          </a:p>
        </p:txBody>
      </p:sp>
      <p:pic>
        <p:nvPicPr>
          <p:cNvPr id="1025" name="_x202628432" descr="EMB000012d0673b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4498" y="980728"/>
            <a:ext cx="5289669" cy="4176464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27432" y="260648"/>
            <a:ext cx="55567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500" b="1" dirty="0" smtClean="0">
                <a:latin typeface="DX새날B"/>
                <a:ea typeface="DX새날B"/>
              </a:rPr>
              <a:t>조선과 독도</a:t>
            </a:r>
            <a:endParaRPr lang="ko-KR" altLang="en-US" sz="2500" b="1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135</Words>
  <Application>Microsoft Office PowerPoint</Application>
  <PresentationFormat>화면 슬라이드 쇼(4:3)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Arial</vt:lpstr>
      <vt:lpstr>굴림</vt:lpstr>
      <vt:lpstr>맑은 고딕</vt:lpstr>
      <vt:lpstr>DX새날B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조선 중종의 동해도서와 독도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subject/>
  <dc:creator>lg</dc:creator>
  <cp:keywords/>
  <dc:description/>
  <cp:lastModifiedBy>Windows 사용자</cp:lastModifiedBy>
  <cp:revision>88</cp:revision>
  <dcterms:created xsi:type="dcterms:W3CDTF">2014-02-20T17:10:57Z</dcterms:created>
  <dcterms:modified xsi:type="dcterms:W3CDTF">2020-05-04T11:31:36Z</dcterms:modified>
  <cp:category/>
</cp:coreProperties>
</file>