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2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 horzBarState="maximized">
    <p:restoredLeft sz="10425"/>
    <p:restoredTop sz="65498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presProps" Target="presProps.xml"  /><Relationship Id="rId24" Type="http://schemas.openxmlformats.org/officeDocument/2006/relationships/viewProps" Target="viewProps.xml"  /><Relationship Id="rId25" Type="http://schemas.openxmlformats.org/officeDocument/2006/relationships/theme" Target="theme/theme1.xml"  /><Relationship Id="rId26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body" sz="quarter" idx="14" hasCustomPrompt="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 rot="0"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2015-07-13</a:t>
            </a:fld>
            <a:endParaRPr lang="en-US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2" name="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"/>
          <p:cNvGrpSpPr/>
          <p:nvPr/>
        </p:nvGrpSpPr>
        <p:grpSpPr>
          <a:xfrm rot="0"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18" name="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19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0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"/>
          <p:cNvGrpSpPr/>
          <p:nvPr/>
        </p:nvGrpSpPr>
        <p:grpSpPr>
          <a:xfrm rot="0"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"/>
            <p:cNvGrpSpPr/>
            <p:nvPr/>
          </p:nvGrpSpPr>
          <p:grpSpPr>
            <a:xfrm rot="0"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21.jpeg"  /><Relationship Id="rId2" Type="http://schemas.openxmlformats.org/officeDocument/2006/relationships/video" Target="https://www.youtube.com/embed/AzCXTLcFp0Y" TargetMode="External" /><Relationship Id="rId3" Type="http://schemas.microsoft.com/office/2007/relationships/media" Target="https://www.youtube.com/embed/AzCXTLcFp0Y" TargetMode="External" /><Relationship Id="rId4" Type="http://schemas.openxmlformats.org/officeDocument/2006/relationships/image" Target="../media/image19.jpeg"  /><Relationship Id="rId5" Type="http://schemas.openxmlformats.org/officeDocument/2006/relationships/video" Target="https://www.youtube.com/embed/o-MnNg7gSTU" TargetMode="External" /><Relationship Id="rId6" Type="http://schemas.microsoft.com/office/2007/relationships/media" Target="https://www.youtube.com/embed/o-MnNg7gSTU" TargetMode="External" /><Relationship Id="rId7" Type="http://schemas.openxmlformats.org/officeDocument/2006/relationships/image" Target="../media/image20.jpeg"  /><Relationship Id="rId8" Type="http://schemas.openxmlformats.org/officeDocument/2006/relationships/video" Target="https://www.youtube.com/embed/bPAQH_sQjfc" TargetMode="External" /><Relationship Id="rId9" Type="http://schemas.microsoft.com/office/2007/relationships/media" Target="https://www.youtube.com/embed/bPAQH_sQjfc" TargetMode="External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Relationship Id="rId3" Type="http://schemas.openxmlformats.org/officeDocument/2006/relationships/image" Target="../media/image23.jpeg"  /><Relationship Id="rId4" Type="http://schemas.openxmlformats.org/officeDocument/2006/relationships/image" Target="../media/image2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jpeg"  /><Relationship Id="rId3" Type="http://schemas.openxmlformats.org/officeDocument/2006/relationships/image" Target="../media/image26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7.jpeg"  /><Relationship Id="rId4" Type="http://schemas.openxmlformats.org/officeDocument/2006/relationships/image" Target="../media/image28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jpeg"  /><Relationship Id="rId3" Type="http://schemas.openxmlformats.org/officeDocument/2006/relationships/image" Target="../media/image30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jpeg"  /><Relationship Id="rId3" Type="http://schemas.openxmlformats.org/officeDocument/2006/relationships/image" Target="../media/image32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3.jpeg"  /><Relationship Id="rId3" Type="http://schemas.openxmlformats.org/officeDocument/2006/relationships/image" Target="../media/image3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5.jpeg"  /><Relationship Id="rId4" Type="http://schemas.openxmlformats.org/officeDocument/2006/relationships/image" Target="../media/image36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7.jpeg"  /><Relationship Id="rId4" Type="http://schemas.openxmlformats.org/officeDocument/2006/relationships/image" Target="../media/image38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9.jpeg"  /><Relationship Id="rId3" Type="http://schemas.openxmlformats.org/officeDocument/2006/relationships/image" Target="../media/image40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Relationship Id="rId5" Type="http://schemas.openxmlformats.org/officeDocument/2006/relationships/image" Target="../media/image5.jpeg"  /><Relationship Id="rId6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jpeg"  /><Relationship Id="rId4" Type="http://schemas.openxmlformats.org/officeDocument/2006/relationships/image" Target="../media/image8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9.jpeg"  /><Relationship Id="rId4" Type="http://schemas.openxmlformats.org/officeDocument/2006/relationships/image" Target="../media/image10.png"  /><Relationship Id="rId5" Type="http://schemas.openxmlformats.org/officeDocument/2006/relationships/image" Target="../media/image11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4.jpeg"  /><Relationship Id="rId4" Type="http://schemas.openxmlformats.org/officeDocument/2006/relationships/image" Target="../media/image15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Relationship Id="rId3" Type="http://schemas.openxmlformats.org/officeDocument/2006/relationships/image" Target="../media/image17.jpeg"  /><Relationship Id="rId4" Type="http://schemas.openxmlformats.org/officeDocument/2006/relationships/image" Target="../media/image1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2275162" y="2637981"/>
            <a:ext cx="9635703" cy="95770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현대 생활 속 일본의 전통문화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6712013" y="5069005"/>
            <a:ext cx="4813275" cy="467408"/>
          </a:xfrm>
        </p:spPr>
        <p:txBody>
          <a:bodyPr/>
          <a:lstStyle/>
          <a:p>
            <a:pPr algn="r">
              <a:defRPr/>
            </a:pPr>
            <a:r>
              <a:rPr lang="en-US" altLang="ko-KR"/>
              <a:t>21902102</a:t>
            </a:r>
            <a:r>
              <a:rPr lang="ko-KR" altLang="en-US"/>
              <a:t> 일본어일본학과 박유진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3" name="AzCXTLcFp0Y">
            <a:hlinkClick r:id="" action="ppaction://media"/>
          </p:cNvPr>
          <p:cNvPicPr>
            <a:picLocks noGrp="1" noChangeAspect="1"/>
          </p:cNvPicPr>
          <p:nvPr>
            <p:ph idx="1"/>
            <a:videoFile r:link="rId2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4"/>
          <a:stretch>
            <a:fillRect/>
          </a:stretch>
        </p:blipFill>
        <p:spPr>
          <a:xfrm>
            <a:off x="4416955" y="2624668"/>
            <a:ext cx="3358090" cy="2518567"/>
          </a:xfrm>
          <a:prstGeom prst="rect">
            <a:avLst/>
          </a:prstGeom>
        </p:spPr>
      </p:pic>
      <p:pic>
        <p:nvPicPr>
          <p:cNvPr id="4" name="o-MnNg7gSTU">
            <a:hlinkClick r:id="" action="ppaction://media"/>
          </p:cNvPr>
          <p:cNvPicPr>
            <a:picLocks noRot="1" noChangeAspect="1"/>
          </p:cNvPicPr>
          <p:nvPr>
            <a:videoFile r:link="rId5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7"/>
          <a:stretch>
            <a:fillRect/>
          </a:stretch>
        </p:blipFill>
        <p:spPr>
          <a:xfrm>
            <a:off x="431799" y="2674674"/>
            <a:ext cx="3291417" cy="2468562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31799" y="1592791"/>
            <a:ext cx="3291417" cy="47222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도쿄 간다 마츠리</a:t>
            </a:r>
            <a:endParaRPr lang="ko-KR" altLang="en-US" sz="2500"/>
          </a:p>
        </p:txBody>
      </p:sp>
      <p:sp>
        <p:nvSpPr>
          <p:cNvPr id="6" name=""/>
          <p:cNvSpPr txBox="1"/>
          <p:nvPr/>
        </p:nvSpPr>
        <p:spPr>
          <a:xfrm>
            <a:off x="4416955" y="1592791"/>
            <a:ext cx="3358090" cy="47222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교토 기온 마츠리</a:t>
            </a:r>
            <a:endParaRPr lang="ko-KR" altLang="en-US" sz="2500"/>
          </a:p>
        </p:txBody>
      </p:sp>
      <p:pic>
        <p:nvPicPr>
          <p:cNvPr id="7" name="bPAQH_sQjfc">
            <a:hlinkClick r:id="" action="ppaction://media"/>
          </p:cNvPr>
          <p:cNvPicPr>
            <a:picLocks noRot="1" noChangeAspect="1"/>
          </p:cNvPicPr>
          <p:nvPr>
            <a:videoFile r:link="rId8">
              <a:extLst>
                <a:ext uri="902D6385-CB7F-49a9-B0FC-64C1F869F237">
                  <hp:hncflashPr xmlns:hp="http://schemas.haansoft.com/office/presentation/8.0" scaleMode="0"/>
                </a:ext>
              </a:extLst>
            </a:videoFile>
          </p:nvPr>
        </p:nvPicPr>
        <p:blipFill rotWithShape="1">
          <a:blip r:embed="rId10"/>
          <a:stretch>
            <a:fillRect/>
          </a:stretch>
        </p:blipFill>
        <p:spPr>
          <a:xfrm>
            <a:off x="8385103" y="2624668"/>
            <a:ext cx="3349695" cy="2512271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8385104" y="1592791"/>
            <a:ext cx="3349694" cy="47222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오사카 텐진 마츠리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586580" y="338114"/>
            <a:ext cx="1492249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료칸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86580" y="1746248"/>
            <a:ext cx="5128419" cy="310115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45226" y="338114"/>
            <a:ext cx="4651725" cy="2797197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545227" y="3595687"/>
            <a:ext cx="4651726" cy="2902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855145" y="492895"/>
            <a:ext cx="2028029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다다미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55145" y="1997590"/>
            <a:ext cx="4884179" cy="3260190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92875" y="1997590"/>
            <a:ext cx="4893343" cy="3260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856455" y="385739"/>
            <a:ext cx="2075656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코타츠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856455" y="1882378"/>
            <a:ext cx="4907076" cy="3434953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856455" y="5768578"/>
            <a:ext cx="4907076" cy="470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짱구는 못 말려 中</a:t>
            </a:r>
            <a:endParaRPr lang="ko-KR" altLang="en-US" sz="2500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322218" y="1882378"/>
            <a:ext cx="5246110" cy="3434953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6863953" y="5768578"/>
            <a:ext cx="3929061" cy="36361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6322218" y="5768578"/>
            <a:ext cx="5246110" cy="46839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실제 코타츠</a:t>
            </a:r>
            <a:endParaRPr lang="ko-KR" altLang="en-US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6561" y="588145"/>
            <a:ext cx="1575594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다도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96000" y="1853001"/>
            <a:ext cx="5659438" cy="3151997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635026" y="5506640"/>
            <a:ext cx="5175973" cy="3588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5832439" y="5506640"/>
            <a:ext cx="6186560" cy="4636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옛날부터 다도 문화가 있었음을 알려 주는 사진</a:t>
            </a:r>
            <a:endParaRPr lang="ko-KR" altLang="en-US" sz="2500"/>
          </a:p>
        </p:txBody>
      </p:sp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6561" y="1853001"/>
            <a:ext cx="5320393" cy="3151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856454" y="2024723"/>
            <a:ext cx="4595812" cy="2808552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856454" y="1303733"/>
            <a:ext cx="4595813" cy="46601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무라타 주코 (村田珠光)</a:t>
            </a:r>
            <a:endParaRPr lang="ko-KR" altLang="en-US" sz="2500"/>
          </a:p>
        </p:txBody>
      </p:sp>
      <p:sp>
        <p:nvSpPr>
          <p:cNvPr id="5" name=""/>
          <p:cNvSpPr txBox="1"/>
          <p:nvPr/>
        </p:nvSpPr>
        <p:spPr>
          <a:xfrm>
            <a:off x="856454" y="5244702"/>
            <a:ext cx="4595813" cy="46839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2500"/>
              <a:t>:</a:t>
            </a:r>
            <a:r>
              <a:rPr lang="ko-KR" altLang="en-US" sz="2500"/>
              <a:t> 차선일미(茶禪一味) </a:t>
            </a:r>
            <a:endParaRPr lang="ko-KR" altLang="en-US" sz="25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58000" y="1905766"/>
            <a:ext cx="4022240" cy="3081365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6858000" y="1303733"/>
            <a:ext cx="4022240" cy="46601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다케노 조오</a:t>
            </a:r>
            <a:r>
              <a:rPr lang="en-US" altLang="ko-KR" sz="2500"/>
              <a:t>(</a:t>
            </a:r>
            <a:r>
              <a:rPr lang="ko-KR" altLang="en-US" sz="2500"/>
              <a:t>武野紹鷗</a:t>
            </a:r>
            <a:r>
              <a:rPr lang="en-US" altLang="ko-KR" sz="2500"/>
              <a:t>)</a:t>
            </a:r>
            <a:endParaRPr lang="en-US" altLang="ko-KR" sz="2500"/>
          </a:p>
        </p:txBody>
      </p:sp>
      <p:sp>
        <p:nvSpPr>
          <p:cNvPr id="8" name=""/>
          <p:cNvSpPr txBox="1"/>
          <p:nvPr/>
        </p:nvSpPr>
        <p:spPr>
          <a:xfrm>
            <a:off x="6858000" y="5128437"/>
            <a:ext cx="4022240" cy="70092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/>
              <a:t>: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/>
              <a:t>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일기일회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一期一會</a:t>
            </a: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/>
              <a:t>)</a:t>
            </a:r>
            <a:endParaRPr xmlns:mc="http://schemas.openxmlformats.org/markup-compatibility/2006" xmlns:hp="http://schemas.haansoft.com/office/presentation/8.0" lang="en-US" altLang="ko-KR" sz="2500" b="0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7" grpId="2" animBg="1"/>
      <p:bldP spid="8" grpId="3" 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534250" y="338114"/>
            <a:ext cx="3016248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다회 과정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534250" y="1689100"/>
            <a:ext cx="4688125" cy="361655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803559" y="5759410"/>
            <a:ext cx="4748049" cy="470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로지</a:t>
            </a:r>
            <a:endParaRPr lang="ko-KR" altLang="en-US" sz="2500"/>
          </a:p>
        </p:txBody>
      </p:sp>
      <p:sp>
        <p:nvSpPr>
          <p:cNvPr id="6" name=""/>
          <p:cNvSpPr txBox="1"/>
          <p:nvPr/>
        </p:nvSpPr>
        <p:spPr>
          <a:xfrm>
            <a:off x="534250" y="5759410"/>
            <a:ext cx="4688125" cy="470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다회 초대장</a:t>
            </a:r>
            <a:endParaRPr lang="ko-KR" altLang="en-US" sz="2500"/>
          </a:p>
        </p:txBody>
      </p:sp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03559" y="1689100"/>
            <a:ext cx="4748049" cy="3590257"/>
          </a:xfrm>
          <a:prstGeom prst="rect">
            <a:avLst/>
          </a:prstGeom>
        </p:spPr>
      </p:pic>
      <p:sp>
        <p:nvSpPr>
          <p:cNvPr id="8" name=""/>
          <p:cNvSpPr/>
          <p:nvPr/>
        </p:nvSpPr>
        <p:spPr>
          <a:xfrm>
            <a:off x="5422585" y="3429000"/>
            <a:ext cx="1168236" cy="66859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1" animBg="1"/>
      <p:bldP spid="5" grpId="2" animBg="1"/>
    </p:bld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1086015" y="1067594"/>
            <a:ext cx="3296902" cy="4193108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1521098"/>
            <a:ext cx="5529665" cy="3663403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25133" y="5382277"/>
            <a:ext cx="5352945" cy="130489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높이와 폭이 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/>
              <a:t>60~70 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센치미터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/>
              <a:t> 정도인 </a:t>
            </a:r>
            <a:endParaRPr lang="ko-KR" altLang="en-US" sz="2500"/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500"/>
              <a:t>다실 입구</a:t>
            </a:r>
            <a:endParaRPr lang="ko-KR" altLang="en-US" sz="2500"/>
          </a:p>
        </p:txBody>
      </p:sp>
      <p:sp>
        <p:nvSpPr>
          <p:cNvPr id="6" name=""/>
          <p:cNvSpPr txBox="1"/>
          <p:nvPr/>
        </p:nvSpPr>
        <p:spPr>
          <a:xfrm>
            <a:off x="6096000" y="5568576"/>
            <a:ext cx="5529666" cy="46836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도코노마</a:t>
            </a:r>
            <a:endParaRPr lang="ko-KR" altLang="en-US" sz="2500"/>
          </a:p>
        </p:txBody>
      </p:sp>
      <p:sp>
        <p:nvSpPr>
          <p:cNvPr id="7" name=""/>
          <p:cNvSpPr/>
          <p:nvPr/>
        </p:nvSpPr>
        <p:spPr>
          <a:xfrm>
            <a:off x="4768453" y="3140273"/>
            <a:ext cx="809625" cy="57745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1" animBg="1"/>
      <p:bldP spid="6" grpId="2" 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6554243" y="1986756"/>
            <a:ext cx="4899569" cy="326893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744743" y="5625704"/>
            <a:ext cx="4899569" cy="47077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차와 함께 곁들여 먹는 </a:t>
            </a:r>
            <a:r>
              <a:rPr lang="en-US" altLang="ko-KR" sz="2500"/>
              <a:t>‘</a:t>
            </a:r>
            <a:r>
              <a:rPr lang="ko-KR" altLang="en-US" sz="2500"/>
              <a:t>다과</a:t>
            </a:r>
            <a:r>
              <a:rPr lang="en-US" altLang="ko-KR" sz="2500"/>
              <a:t>’</a:t>
            </a:r>
            <a:endParaRPr lang="en-US" altLang="ko-KR" sz="2500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21531" y="1986755"/>
            <a:ext cx="4903397" cy="3268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10529" y="480989"/>
            <a:ext cx="7028654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외국인들의 다도 문화 경험</a:t>
            </a:r>
            <a:endParaRPr lang="ko-KR" altLang="en-US" sz="5000"/>
          </a:p>
        </p:txBody>
      </p:sp>
      <p:pic>
        <p:nvPicPr>
          <p:cNvPr id="4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10529" y="2046287"/>
            <a:ext cx="5108556" cy="340836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69826" y="2046287"/>
            <a:ext cx="4872078" cy="3408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34205" y="469083"/>
            <a:ext cx="1397001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목차</a:t>
            </a:r>
            <a:endParaRPr lang="ko-KR" altLang="en-US" sz="50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5052219" y="1063586"/>
            <a:ext cx="2087561" cy="7461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ko-KR" sz="3800"/>
              <a:t>1.</a:t>
            </a:r>
            <a:r>
              <a:rPr lang="ko-KR" altLang="en-US" sz="3800"/>
              <a:t> 기모노</a:t>
            </a:r>
            <a:endParaRPr lang="ko-KR" altLang="en-US" sz="3800"/>
          </a:p>
          <a:p>
            <a:pPr>
              <a:defRPr/>
            </a:pPr>
            <a:endParaRPr lang="ko-KR" altLang="en-US" sz="3800"/>
          </a:p>
          <a:p>
            <a:pPr marL="0" indent="0">
              <a:buNone/>
              <a:defRPr/>
            </a:pPr>
            <a:endParaRPr lang="en-US" altLang="ko-KR" sz="3800"/>
          </a:p>
        </p:txBody>
      </p:sp>
      <p:sp>
        <p:nvSpPr>
          <p:cNvPr id="4" name=""/>
          <p:cNvSpPr txBox="1"/>
          <p:nvPr/>
        </p:nvSpPr>
        <p:spPr>
          <a:xfrm>
            <a:off x="5044876" y="2387202"/>
            <a:ext cx="2102248" cy="670799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3800">
                <a:solidFill>
                  <a:schemeClr val="accent2"/>
                </a:solidFill>
              </a:rPr>
              <a:t>2.</a:t>
            </a:r>
            <a:r>
              <a:rPr lang="ko-KR" altLang="en-US" sz="3800">
                <a:solidFill>
                  <a:schemeClr val="accent2"/>
                </a:solidFill>
              </a:rPr>
              <a:t> 마츠리</a:t>
            </a:r>
            <a:endParaRPr lang="ko-KR" altLang="en-US" sz="3800">
              <a:solidFill>
                <a:schemeClr val="accent2"/>
              </a:solidFill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5052219" y="3762374"/>
            <a:ext cx="1678781" cy="670800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3800">
                <a:solidFill>
                  <a:schemeClr val="accent2"/>
                </a:solidFill>
              </a:rPr>
              <a:t>3.</a:t>
            </a:r>
            <a:r>
              <a:rPr lang="ko-KR" altLang="en-US" sz="3800">
                <a:solidFill>
                  <a:schemeClr val="accent2"/>
                </a:solidFill>
              </a:rPr>
              <a:t> 료칸</a:t>
            </a:r>
            <a:endParaRPr lang="ko-KR" altLang="en-US" sz="3800">
              <a:solidFill>
                <a:schemeClr val="accent2"/>
              </a:solidFill>
            </a:endParaRPr>
          </a:p>
        </p:txBody>
      </p:sp>
      <p:sp>
        <p:nvSpPr>
          <p:cNvPr id="6" name=""/>
          <p:cNvSpPr txBox="1"/>
          <p:nvPr/>
        </p:nvSpPr>
        <p:spPr>
          <a:xfrm>
            <a:off x="5044876" y="5137547"/>
            <a:ext cx="1678781" cy="67079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en-US" altLang="ko-KR" sz="3800">
                <a:solidFill>
                  <a:schemeClr val="accent2"/>
                </a:solidFill>
              </a:rPr>
              <a:t>4.</a:t>
            </a:r>
            <a:r>
              <a:rPr lang="ko-KR" altLang="en-US" sz="3800">
                <a:solidFill>
                  <a:schemeClr val="accent2"/>
                </a:solidFill>
              </a:rPr>
              <a:t> 다도</a:t>
            </a:r>
            <a:endParaRPr lang="ko-KR" altLang="en-US" sz="380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  <p:bldP spid="5" grpId="2" animBg="1"/>
      <p:bldP spid="6" grpId="3" animBg="1"/>
    </p:bld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 txBox="1"/>
          <p:nvPr/>
        </p:nvSpPr>
        <p:spPr>
          <a:xfrm>
            <a:off x="2356246" y="2920602"/>
            <a:ext cx="7417594" cy="1156574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7000" b="1"/>
              <a:t>감사합니다</a:t>
            </a:r>
            <a:endParaRPr lang="ko-KR" altLang="en-US" sz="7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42936" y="343911"/>
            <a:ext cx="11549063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기모노</a:t>
            </a:r>
            <a:endParaRPr lang="ko-KR" altLang="en-US" sz="5000"/>
          </a:p>
        </p:txBody>
      </p:sp>
      <p:pic>
        <p:nvPicPr>
          <p:cNvPr id="5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036887" y="895920"/>
            <a:ext cx="3059113" cy="4974254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322343" y="895920"/>
            <a:ext cx="3226592" cy="4970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633964" y="948530"/>
            <a:ext cx="2540481" cy="4960939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98332" y="948530"/>
            <a:ext cx="2711980" cy="4960939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45566" y="948530"/>
            <a:ext cx="2116014" cy="4960939"/>
          </a:xfrm>
          <a:prstGeom prst="rect">
            <a:avLst/>
          </a:prstGeom>
        </p:spPr>
      </p:pic>
      <p:pic>
        <p:nvPicPr>
          <p:cNvPr id="7" name="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162212" y="948530"/>
            <a:ext cx="2626379" cy="4960938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851296" y="6232922"/>
            <a:ext cx="1988344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9" name=""/>
          <p:cNvSpPr txBox="1"/>
          <p:nvPr/>
        </p:nvSpPr>
        <p:spPr>
          <a:xfrm>
            <a:off x="3598332" y="6280547"/>
            <a:ext cx="1988344" cy="36599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0" name=""/>
          <p:cNvSpPr txBox="1"/>
          <p:nvPr/>
        </p:nvSpPr>
        <p:spPr>
          <a:xfrm>
            <a:off x="633964" y="6128148"/>
            <a:ext cx="2797680" cy="4707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500"/>
              <a:t> 도메소데 </a:t>
            </a:r>
            <a:r>
              <a:rPr lang="en-US" altLang="ko-KR" sz="2500"/>
              <a:t>(</a:t>
            </a:r>
            <a:r>
              <a:rPr lang="ko-KR" altLang="en-US" sz="2500"/>
              <a:t>여성용</a:t>
            </a:r>
            <a:r>
              <a:rPr lang="en-US" altLang="ko-KR" sz="2500"/>
              <a:t>)</a:t>
            </a:r>
            <a:endParaRPr lang="en-US" altLang="ko-KR" sz="2500"/>
          </a:p>
        </p:txBody>
      </p:sp>
      <p:sp>
        <p:nvSpPr>
          <p:cNvPr id="11" name=""/>
          <p:cNvSpPr txBox="1"/>
          <p:nvPr/>
        </p:nvSpPr>
        <p:spPr>
          <a:xfrm>
            <a:off x="3792141" y="6101953"/>
            <a:ext cx="2303859" cy="47077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하카마 </a:t>
            </a:r>
            <a:r>
              <a:rPr lang="en-US" altLang="ko-KR" sz="2500"/>
              <a:t>(</a:t>
            </a:r>
            <a:r>
              <a:rPr lang="ko-KR" altLang="en-US" sz="2500"/>
              <a:t>남성용</a:t>
            </a:r>
            <a:r>
              <a:rPr lang="en-US" altLang="ko-KR" sz="2500"/>
              <a:t>)</a:t>
            </a:r>
            <a:endParaRPr lang="en-US" altLang="ko-KR" sz="2500"/>
          </a:p>
        </p:txBody>
      </p:sp>
      <p:sp>
        <p:nvSpPr>
          <p:cNvPr id="12" name=""/>
          <p:cNvSpPr txBox="1"/>
          <p:nvPr/>
        </p:nvSpPr>
        <p:spPr>
          <a:xfrm>
            <a:off x="7209234" y="6101953"/>
            <a:ext cx="3726655" cy="46839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유카타 </a:t>
            </a:r>
            <a:r>
              <a:rPr lang="en-US" altLang="ko-KR" sz="2500"/>
              <a:t>(</a:t>
            </a:r>
            <a:r>
              <a:rPr lang="ko-KR" altLang="en-US" sz="2500"/>
              <a:t>남여 혼용</a:t>
            </a:r>
            <a:r>
              <a:rPr lang="en-US" altLang="ko-KR" sz="2500"/>
              <a:t>)</a:t>
            </a:r>
            <a:endParaRPr lang="en-US" altLang="ko-KR" sz="25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31799" y="123802"/>
            <a:ext cx="11052968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도쿄 간다 마츠리 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553639" y="1403350"/>
            <a:ext cx="4127570" cy="4473574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79752" y="1570037"/>
            <a:ext cx="5375733" cy="3783007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6279752" y="6131165"/>
            <a:ext cx="5375734" cy="46775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세키가하라 전투</a:t>
            </a:r>
            <a:endParaRPr lang="ko-KR" altLang="en-US" sz="2500"/>
          </a:p>
        </p:txBody>
      </p:sp>
      <p:sp>
        <p:nvSpPr>
          <p:cNvPr id="6" name=""/>
          <p:cNvSpPr txBox="1"/>
          <p:nvPr/>
        </p:nvSpPr>
        <p:spPr>
          <a:xfrm>
            <a:off x="553639" y="6126918"/>
            <a:ext cx="4127570" cy="47200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500"/>
              <a:t>도쿠가와 이에야스</a:t>
            </a:r>
            <a:endParaRPr lang="ko-KR" altLang="en-US" sz="2500"/>
          </a:p>
        </p:txBody>
      </p:sp>
      <p:sp>
        <p:nvSpPr>
          <p:cNvPr id="7" name=""/>
          <p:cNvSpPr/>
          <p:nvPr/>
        </p:nvSpPr>
        <p:spPr>
          <a:xfrm>
            <a:off x="4972911" y="3429000"/>
            <a:ext cx="1123088" cy="48178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8" name=""/>
          <p:cNvSpPr txBox="1"/>
          <p:nvPr/>
        </p:nvSpPr>
        <p:spPr>
          <a:xfrm>
            <a:off x="10161985" y="5974518"/>
            <a:ext cx="1322782" cy="62440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500">
                <a:solidFill>
                  <a:srgbClr val="ff0000"/>
                </a:solidFill>
              </a:rPr>
              <a:t>승리</a:t>
            </a:r>
            <a:endParaRPr lang="ko-KR" altLang="en-US" sz="35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5" grpId="2" animBg="1"/>
      <p:bldP spid="8" grpId="3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832641" y="409551"/>
            <a:ext cx="4575967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도쿄 간다 마츠리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832641" y="1871631"/>
            <a:ext cx="5148551" cy="3398043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169148" y="593694"/>
            <a:ext cx="4140200" cy="2555875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169148" y="3758803"/>
            <a:ext cx="4140200" cy="257174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316053" y="5638325"/>
            <a:ext cx="6467478" cy="69389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/>
              <a:t>‘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미코시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神輿</a:t>
            </a:r>
            <a:r>
              <a:rPr xmlns:mc="http://schemas.openxmlformats.org/markup-compatibility/2006" xmlns:hp="http://schemas.haansoft.com/office/presentation/8.0" lang="EN-US" sz="25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lang="en-US" altLang="ko-KR" sz="2500" b="0" i="0" u="none" strike="noStrike" mc:Ignorable="hp" hp:hslEmbossed="0"/>
              <a:t>’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/>
              <a:t> 가마를 지고 행진하고 있는 사람들</a:t>
            </a:r>
            <a:endParaRPr xmlns:mc="http://schemas.openxmlformats.org/markup-compatibility/2006" xmlns:hp="http://schemas.haansoft.com/office/presentation/8.0" lang="ko-KR" altLang="en-US" sz="2500" b="0" i="0" u="none" strike="noStrike" mc:Ignorable="hp" hp:hslEmbossed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44500" y="373833"/>
            <a:ext cx="11302999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교토 기온 마츠리</a:t>
            </a:r>
            <a:endParaRPr lang="ko-KR" altLang="en-US" sz="5000"/>
          </a:p>
        </p:txBody>
      </p:sp>
      <p:sp>
        <p:nvSpPr>
          <p:cNvPr id="5" name=""/>
          <p:cNvSpPr txBox="1"/>
          <p:nvPr/>
        </p:nvSpPr>
        <p:spPr>
          <a:xfrm>
            <a:off x="4931510" y="241555"/>
            <a:ext cx="7260490" cy="1072062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000"/>
              <a:t>-</a:t>
            </a:r>
            <a:r>
              <a:rPr lang="ko-KR" altLang="en-US" sz="4000"/>
              <a:t> 야마보코 준코</a:t>
            </a:r>
            <a:r>
              <a:rPr xmlns:mc="http://schemas.openxmlformats.org/markup-compatibility/2006" xmlns:hp="http://schemas.haansoft.com/office/presentation/8.0" lang="EN-US" sz="4000" b="0" i="0" u="none" strike="noStrike" mc:Ignorable="hp" hp:hslEmbossed="0"/>
              <a:t>(</a:t>
            </a:r>
            <a:r>
              <a:rPr xmlns:mc="http://schemas.openxmlformats.org/markup-compatibility/2006" xmlns:hp="http://schemas.haansoft.com/office/presentation/8.0" sz="4000" b="0" i="0" u="none" strike="noStrike" mc:Ignorable="hp" hp:hslEmbossed="0"/>
              <a:t>山鉾巡行</a:t>
            </a:r>
            <a:r>
              <a:rPr xmlns:mc="http://schemas.openxmlformats.org/markup-compatibility/2006" xmlns:hp="http://schemas.haansoft.com/office/presentation/8.0" lang="EN-US" sz="4000" b="0" i="0" u="none" strike="noStrike" mc:Ignorable="hp" hp:hslEmbossed="0"/>
              <a:t>)</a:t>
            </a:r>
            <a:r>
              <a:rPr xmlns:mc="http://schemas.openxmlformats.org/markup-compatibility/2006" xmlns:hp="http://schemas.haansoft.com/office/presentation/8.0" lang="ko-KR" altLang="en-US" sz="4000" b="0" i="0" u="none" strike="noStrike" mc:Ignorable="hp" hp:hslEmbossed="0"/>
              <a:t> 행사</a:t>
            </a:r>
            <a:endParaRPr xmlns:mc="http://schemas.openxmlformats.org/markup-compatibility/2006" xmlns:hp="http://schemas.haansoft.com/office/presentation/8.0" lang="ko-KR" altLang="en-US" sz="4000" b="0" i="0" u="none" strike="noStrike" mc:Ignorable="hp" hp:hslEmbossed="0"/>
          </a:p>
        </p:txBody>
      </p:sp>
      <p:pic>
        <p:nvPicPr>
          <p:cNvPr id="7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04886" y="2201069"/>
            <a:ext cx="5072150" cy="3379320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89980" y="2201069"/>
            <a:ext cx="5072150" cy="3379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472866" y="373833"/>
            <a:ext cx="4650479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교토 기온 마츠리</a:t>
            </a:r>
            <a:r>
              <a:rPr lang="ko-KR" altLang="en-US"/>
              <a:t> 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472865" y="5673327"/>
            <a:ext cx="11238332" cy="69699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500" b="0" i="0" u="none" strike="noStrike" mc:Ignorable="hp" hp:hslEmbossed="0"/>
              <a:t>호화롭게 장식된 거대 꽃마차</a:t>
            </a:r>
            <a:r>
              <a:rPr xmlns:mc="http://schemas.openxmlformats.org/markup-compatibility/2006" xmlns:hp="http://schemas.haansoft.com/office/presentation/8.0" lang="ko-KR" altLang="en-US" sz="2500" b="0" i="0" u="none" strike="noStrike" mc:Ignorable="hp" hp:hslEmbossed="0"/>
              <a:t>를 오로지 본인들의 힘으로 끄는 사람들</a:t>
            </a:r>
            <a:endParaRPr xmlns:mc="http://schemas.openxmlformats.org/markup-compatibility/2006" xmlns:hp="http://schemas.haansoft.com/office/presentation/8.0" lang="ko-KR" altLang="en-US" sz="2500" b="0" i="0" u="none" strike="noStrike" mc:Ignorable="hp" hp:hslEmbossed="0"/>
          </a:p>
        </p:txBody>
      </p:sp>
      <p:pic>
        <p:nvPicPr>
          <p:cNvPr id="7" name="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472865" y="1773991"/>
            <a:ext cx="5373536" cy="3625892"/>
          </a:xfrm>
          <a:prstGeom prst="rect">
            <a:avLst/>
          </a:prstGeom>
        </p:spPr>
      </p:pic>
      <p:pic>
        <p:nvPicPr>
          <p:cNvPr id="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243051" y="1773991"/>
            <a:ext cx="5468146" cy="3640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703658" y="326208"/>
            <a:ext cx="5271059" cy="939784"/>
          </a:xfrm>
        </p:spPr>
        <p:txBody>
          <a:bodyPr/>
          <a:lstStyle/>
          <a:p>
            <a:pPr>
              <a:defRPr/>
            </a:pPr>
            <a:r>
              <a:rPr lang="ko-KR" altLang="en-US" sz="5000"/>
              <a:t>오사카 텐진 마츠리</a:t>
            </a:r>
            <a:endParaRPr lang="ko-KR" altLang="en-US" sz="5000"/>
          </a:p>
        </p:txBody>
      </p:sp>
      <p:pic>
        <p:nvPicPr>
          <p:cNvPr id="3" name="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703657" y="1842294"/>
            <a:ext cx="5271059" cy="3356769"/>
          </a:xfrm>
          <a:prstGeom prst="rect">
            <a:avLst/>
          </a:prstGeom>
        </p:spPr>
      </p:pic>
      <p:pic>
        <p:nvPicPr>
          <p:cNvPr id="4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17530" y="495699"/>
            <a:ext cx="4362551" cy="2755105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17530" y="3520679"/>
            <a:ext cx="4362551" cy="289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125</ep:Words>
  <ep:PresentationFormat/>
  <ep:Paragraphs>45</ep:Paragraphs>
  <ep:Slides>20</ep:Slides>
  <ep:Notes>7</ep:Notes>
  <ep:TotalTime>0</ep:TotalTime>
  <ep:HiddenSlides>0</ep:HiddenSlides>
  <ep:MMClips>3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ep:HeadingPairs>
  <ep:TitlesOfParts>
    <vt:vector size="21" baseType="lpstr">
      <vt:lpstr>교차</vt:lpstr>
      <vt:lpstr>현대 생활 속 일본의 전통문화</vt:lpstr>
      <vt:lpstr>목차</vt:lpstr>
      <vt:lpstr>기모노</vt:lpstr>
      <vt:lpstr>슬라이드 4</vt:lpstr>
      <vt:lpstr>도쿄 간다 마츠리</vt:lpstr>
      <vt:lpstr>도쿄 간다 마츠리</vt:lpstr>
      <vt:lpstr>교토 기온 마츠리</vt:lpstr>
      <vt:lpstr>교토 기온 마츠리</vt:lpstr>
      <vt:lpstr>오사카 텐진 마츠리</vt:lpstr>
      <vt:lpstr>슬라이드 10</vt:lpstr>
      <vt:lpstr>료칸</vt:lpstr>
      <vt:lpstr>다다미</vt:lpstr>
      <vt:lpstr>코타츠</vt:lpstr>
      <vt:lpstr>다도</vt:lpstr>
      <vt:lpstr>슬라이드 15</vt:lpstr>
      <vt:lpstr>다회 과정</vt:lpstr>
      <vt:lpstr>슬라이드 17</vt:lpstr>
      <vt:lpstr>슬라이드 18</vt:lpstr>
      <vt:lpstr>외국인들의 다도 문화 경험</vt:lpstr>
      <vt:lpstr>슬라이드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박유림</cp:lastModifiedBy>
  <dcterms:modified xsi:type="dcterms:W3CDTF">2020-05-03T18:42:00.285</dcterms:modified>
  <cp:revision>59</cp:revision>
  <dc:title>현대 생활 속</dc:title>
  <cp:version/>
</cp:coreProperties>
</file>