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91" r:id="rId2"/>
    <p:sldId id="292" r:id="rId3"/>
    <p:sldId id="297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A56"/>
    <a:srgbClr val="6BA2DF"/>
    <a:srgbClr val="EACCE1"/>
    <a:srgbClr val="562B71"/>
    <a:srgbClr val="CCABDF"/>
    <a:srgbClr val="ECE0F3"/>
    <a:srgbClr val="C2B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3866" autoAdjust="0"/>
  </p:normalViewPr>
  <p:slideViewPr>
    <p:cSldViewPr snapToGrid="0">
      <p:cViewPr varScale="1">
        <p:scale>
          <a:sx n="43" d="100"/>
          <a:sy n="43" d="100"/>
        </p:scale>
        <p:origin x="5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ko-KR" altLang="en-US" dirty="0"/>
              <a:t>삿포로 </a:t>
            </a:r>
            <a:r>
              <a:rPr lang="ko-KR" altLang="en-US" dirty="0" err="1"/>
              <a:t>유키마츠리</a:t>
            </a:r>
            <a:r>
              <a:rPr lang="ko-KR" altLang="en-US" dirty="0"/>
              <a:t> 관광객 수</a:t>
            </a:r>
            <a:endParaRPr lang="en-US" altLang="ko-K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cat>
            <c:numRef>
              <c:f>Sheet1!$A$4:$A$11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Sheet1!$B$4:$B$11</c:f>
              <c:numCache>
                <c:formatCode>General</c:formatCode>
                <c:ptCount val="8"/>
                <c:pt idx="0">
                  <c:v>2416000</c:v>
                </c:pt>
                <c:pt idx="1">
                  <c:v>2054000</c:v>
                </c:pt>
                <c:pt idx="2">
                  <c:v>2367000</c:v>
                </c:pt>
                <c:pt idx="3">
                  <c:v>2402000</c:v>
                </c:pt>
                <c:pt idx="4">
                  <c:v>2350000</c:v>
                </c:pt>
                <c:pt idx="5">
                  <c:v>2609000</c:v>
                </c:pt>
                <c:pt idx="6">
                  <c:v>2643000</c:v>
                </c:pt>
                <c:pt idx="7">
                  <c:v>2543000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49-4E0C-93C0-1190BFBDC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698575"/>
        <c:axId val="1336877023"/>
      </c:lineChart>
      <c:catAx>
        <c:axId val="112169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36877023"/>
        <c:crosses val="autoZero"/>
        <c:auto val="1"/>
        <c:lblAlgn val="ctr"/>
        <c:lblOffset val="100"/>
        <c:noMultiLvlLbl val="0"/>
      </c:catAx>
      <c:valAx>
        <c:axId val="133687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2169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B3510-5D92-433E-9101-A2A3286FB4F4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930B-1989-4EB1-B114-542AD4E6B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31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930B-1989-4EB1-B114-542AD4E6B31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69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930B-1989-4EB1-B114-542AD4E6B3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7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930B-1989-4EB1-B114-542AD4E6B31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69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930B-1989-4EB1-B114-542AD4E6B3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30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91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1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98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4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1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89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3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5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10F1CFCB-03DE-4462-814E-524A172530AC}"/>
              </a:ext>
            </a:extLst>
          </p:cNvPr>
          <p:cNvGrpSpPr/>
          <p:nvPr/>
        </p:nvGrpSpPr>
        <p:grpSpPr>
          <a:xfrm>
            <a:off x="5434475" y="1577573"/>
            <a:ext cx="6026770" cy="3677945"/>
            <a:chOff x="5615695" y="833773"/>
            <a:chExt cx="6026770" cy="3677945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1C332692-04C4-4A30-BC14-EA9F10C53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30"/>
            <a:stretch/>
          </p:blipFill>
          <p:spPr>
            <a:xfrm>
              <a:off x="5744247" y="967992"/>
              <a:ext cx="2662774" cy="3325107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7EB8CA6-17EF-48BB-81B5-A41466BDA38E}"/>
                </a:ext>
              </a:extLst>
            </p:cNvPr>
            <p:cNvGrpSpPr/>
            <p:nvPr/>
          </p:nvGrpSpPr>
          <p:grpSpPr>
            <a:xfrm>
              <a:off x="8482528" y="833773"/>
              <a:ext cx="2299203" cy="3677945"/>
              <a:chOff x="8482528" y="833773"/>
              <a:chExt cx="2299203" cy="3677945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29920C41-7ACF-472B-86E8-427A1C6B5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9997" y="833773"/>
                <a:ext cx="2241734" cy="3459326"/>
              </a:xfrm>
              <a:prstGeom prst="rect">
                <a:avLst/>
              </a:prstGeom>
            </p:spPr>
          </p:pic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52EAFCDD-FC2E-4097-8964-16EDF9A54379}"/>
                  </a:ext>
                </a:extLst>
              </p:cNvPr>
              <p:cNvSpPr/>
              <p:nvPr/>
            </p:nvSpPr>
            <p:spPr>
              <a:xfrm>
                <a:off x="8482528" y="3794078"/>
                <a:ext cx="646331" cy="717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4E9EB84-3577-40CB-BDD1-4109EB9762D7}"/>
                </a:ext>
              </a:extLst>
            </p:cNvPr>
            <p:cNvSpPr/>
            <p:nvPr/>
          </p:nvSpPr>
          <p:spPr>
            <a:xfrm>
              <a:off x="7984390" y="3886305"/>
              <a:ext cx="1606530" cy="516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2000" kern="0" dirty="0" err="1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와라지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[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草鞋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]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8139D7C-50D9-437B-8E10-7B31AA406FF1}"/>
                </a:ext>
              </a:extLst>
            </p:cNvPr>
            <p:cNvSpPr/>
            <p:nvPr/>
          </p:nvSpPr>
          <p:spPr>
            <a:xfrm>
              <a:off x="5615695" y="2985939"/>
              <a:ext cx="1358064" cy="516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2000" kern="0" dirty="0" err="1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핫삐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[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法被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]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689B2B2-C1FD-4E7A-82BC-A30CAD6F1F26}"/>
                </a:ext>
              </a:extLst>
            </p:cNvPr>
            <p:cNvSpPr/>
            <p:nvPr/>
          </p:nvSpPr>
          <p:spPr>
            <a:xfrm>
              <a:off x="10035935" y="2964806"/>
              <a:ext cx="1606530" cy="516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유카타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[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浴衣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]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A425FAB-B26B-474A-A05C-E4C34F028BBF}"/>
                </a:ext>
              </a:extLst>
            </p:cNvPr>
            <p:cNvSpPr/>
            <p:nvPr/>
          </p:nvSpPr>
          <p:spPr>
            <a:xfrm>
              <a:off x="7933553" y="2584120"/>
              <a:ext cx="1503938" cy="51610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검은 허리띠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41F0598-B354-47A5-BACF-744A43834F77}"/>
                </a:ext>
              </a:extLst>
            </p:cNvPr>
            <p:cNvSpPr/>
            <p:nvPr/>
          </p:nvSpPr>
          <p:spPr>
            <a:xfrm>
              <a:off x="8159363" y="833773"/>
              <a:ext cx="697627" cy="525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삿갓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129863" y="117500"/>
            <a:ext cx="1292662" cy="6598093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fontAlgn="base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도야마시의</a:t>
            </a:r>
            <a:r>
              <a:rPr lang="ko-KR" altLang="en-US" sz="3600" dirty="0">
                <a:solidFill>
                  <a:schemeClr val="tx2"/>
                </a:solidFill>
              </a:rPr>
              <a:t> 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fontAlgn="base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오와라카제노본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おわら風の盆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4087E71-BF9A-4437-86CC-FBE4A1375DDB}"/>
              </a:ext>
            </a:extLst>
          </p:cNvPr>
          <p:cNvSpPr/>
          <p:nvPr/>
        </p:nvSpPr>
        <p:spPr>
          <a:xfrm>
            <a:off x="7431731" y="4444818"/>
            <a:ext cx="2185841" cy="47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마치나가시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町流し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]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FEB8F7D-105C-4AE9-B9F0-4465B3A5C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12" y="1308383"/>
            <a:ext cx="5118084" cy="323768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3C88E8-F848-43BC-A6A0-459E1430F02D}"/>
              </a:ext>
            </a:extLst>
          </p:cNvPr>
          <p:cNvGrpSpPr/>
          <p:nvPr/>
        </p:nvGrpSpPr>
        <p:grpSpPr>
          <a:xfrm>
            <a:off x="1701900" y="1111714"/>
            <a:ext cx="3690720" cy="3058335"/>
            <a:chOff x="5104032" y="-2467116"/>
            <a:chExt cx="3690720" cy="3058335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5C06003-9517-4D6F-9DCC-0B3ED8A59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4032" y="-2467116"/>
              <a:ext cx="3690720" cy="2584616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71CB88E-0240-4231-8931-3378BCAFFF69}"/>
                </a:ext>
              </a:extLst>
            </p:cNvPr>
            <p:cNvSpPr/>
            <p:nvPr/>
          </p:nvSpPr>
          <p:spPr>
            <a:xfrm>
              <a:off x="5910186" y="117500"/>
              <a:ext cx="1915909" cy="473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규오도리</a:t>
              </a:r>
              <a:r>
                <a:rPr lang="en-US" altLang="ko-KR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[</a:t>
              </a:r>
              <a:r>
                <a:rPr lang="ko-KR" altLang="en-US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舊踊り</a:t>
              </a:r>
              <a:r>
                <a:rPr lang="en-US" altLang="ko-KR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]</a:t>
              </a:r>
              <a:endPara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C563100-95B1-4062-9DF3-A01D151768BF}"/>
              </a:ext>
            </a:extLst>
          </p:cNvPr>
          <p:cNvGrpSpPr/>
          <p:nvPr/>
        </p:nvGrpSpPr>
        <p:grpSpPr>
          <a:xfrm>
            <a:off x="1876073" y="4170049"/>
            <a:ext cx="3463716" cy="2659718"/>
            <a:chOff x="5496699" y="3531664"/>
            <a:chExt cx="3463716" cy="2659718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72FF866-1C41-42E4-9C8E-C2C2B379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699" y="3531664"/>
              <a:ext cx="3463716" cy="2297241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10199B8-2577-4AF2-B325-82C854C66989}"/>
                </a:ext>
              </a:extLst>
            </p:cNvPr>
            <p:cNvSpPr/>
            <p:nvPr/>
          </p:nvSpPr>
          <p:spPr>
            <a:xfrm>
              <a:off x="5929806" y="5717663"/>
              <a:ext cx="2364750" cy="473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kern="0" dirty="0" err="1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오토코오도리</a:t>
              </a:r>
              <a:r>
                <a:rPr lang="en-US" altLang="ko-KR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[</a:t>
              </a:r>
              <a:r>
                <a:rPr lang="ko-KR" altLang="en-US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男踊り</a:t>
              </a:r>
              <a:r>
                <a:rPr lang="en-US" altLang="ko-KR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]</a:t>
              </a:r>
              <a:endPara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9CD4C5-BFB8-4757-9E5B-7EDC90CC13EB}"/>
              </a:ext>
            </a:extLst>
          </p:cNvPr>
          <p:cNvGrpSpPr/>
          <p:nvPr/>
        </p:nvGrpSpPr>
        <p:grpSpPr>
          <a:xfrm rot="10800000">
            <a:off x="9845718" y="4511718"/>
            <a:ext cx="2346282" cy="2346282"/>
            <a:chOff x="4926743" y="2763520"/>
            <a:chExt cx="2346282" cy="2346282"/>
          </a:xfrm>
        </p:grpSpPr>
        <p:sp>
          <p:nvSpPr>
            <p:cNvPr id="24" name="부분 원형 23">
              <a:extLst>
                <a:ext uri="{FF2B5EF4-FFF2-40B4-BE49-F238E27FC236}">
                  <a16:creationId xmlns:a16="http://schemas.microsoft.com/office/drawing/2014/main" id="{C4A382B0-0208-4364-B930-715566A10AFC}"/>
                </a:ext>
              </a:extLst>
            </p:cNvPr>
            <p:cNvSpPr/>
            <p:nvPr/>
          </p:nvSpPr>
          <p:spPr>
            <a:xfrm rot="10800000">
              <a:off x="4926743" y="2763520"/>
              <a:ext cx="2346282" cy="2346282"/>
            </a:xfrm>
            <a:prstGeom prst="pieWedge">
              <a:avLst/>
            </a:prstGeom>
            <a:blipFill rotWithShape="0">
              <a:blip r:embed="rId7"/>
              <a:srcRect/>
              <a:stretch>
                <a:fillRect t="-22000" b="-22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부분 원형 4">
              <a:extLst>
                <a:ext uri="{FF2B5EF4-FFF2-40B4-BE49-F238E27FC236}">
                  <a16:creationId xmlns:a16="http://schemas.microsoft.com/office/drawing/2014/main" id="{BA61345B-EE17-4972-89B9-30D64498FE65}"/>
                </a:ext>
              </a:extLst>
            </p:cNvPr>
            <p:cNvSpPr txBox="1"/>
            <p:nvPr/>
          </p:nvSpPr>
          <p:spPr>
            <a:xfrm rot="10800000">
              <a:off x="4926743" y="2763520"/>
              <a:ext cx="2034988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i="0" kern="12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아키마츠리</a:t>
              </a:r>
              <a:endParaRPr lang="en-US" altLang="ko-KR" sz="2500" b="1" i="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秋祭</a:t>
              </a:r>
              <a:r>
                <a:rPr lang="en-US" altLang="ko-KR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i="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두루마리 모양: 가로로 말림 33">
            <a:extLst>
              <a:ext uri="{FF2B5EF4-FFF2-40B4-BE49-F238E27FC236}">
                <a16:creationId xmlns:a16="http://schemas.microsoft.com/office/drawing/2014/main" id="{FD5CC749-917E-4BD9-8949-82D2C28B8DC1}"/>
              </a:ext>
            </a:extLst>
          </p:cNvPr>
          <p:cNvSpPr/>
          <p:nvPr/>
        </p:nvSpPr>
        <p:spPr>
          <a:xfrm>
            <a:off x="1610845" y="1093457"/>
            <a:ext cx="3734729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전통 민요의 일종</a:t>
            </a:r>
            <a:endParaRPr lang="ja-JP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5" name="두루마리 모양: 가로로 말림 34">
            <a:extLst>
              <a:ext uri="{FF2B5EF4-FFF2-40B4-BE49-F238E27FC236}">
                <a16:creationId xmlns:a16="http://schemas.microsoft.com/office/drawing/2014/main" id="{C5041833-5E66-4D2F-8884-E67BA0EC72E9}"/>
              </a:ext>
            </a:extLst>
          </p:cNvPr>
          <p:cNvSpPr/>
          <p:nvPr/>
        </p:nvSpPr>
        <p:spPr>
          <a:xfrm>
            <a:off x="1610844" y="1906256"/>
            <a:ext cx="3734729" cy="14692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자연 재해로 인한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 피해 방지 </a:t>
            </a:r>
          </a:p>
        </p:txBody>
      </p:sp>
      <p:sp>
        <p:nvSpPr>
          <p:cNvPr id="37" name="두루마리 모양: 가로로 말림 36">
            <a:extLst>
              <a:ext uri="{FF2B5EF4-FFF2-40B4-BE49-F238E27FC236}">
                <a16:creationId xmlns:a16="http://schemas.microsoft.com/office/drawing/2014/main" id="{9C54BFC7-9D4E-4243-AD34-7FD46FFBBD25}"/>
              </a:ext>
            </a:extLst>
          </p:cNvPr>
          <p:cNvSpPr/>
          <p:nvPr/>
        </p:nvSpPr>
        <p:spPr>
          <a:xfrm>
            <a:off x="1610844" y="3428998"/>
            <a:ext cx="3734729" cy="75930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9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첫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일간 진행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20226C9-BB73-4D5D-B648-8C5BA40CD557}"/>
              </a:ext>
            </a:extLst>
          </p:cNvPr>
          <p:cNvGrpSpPr/>
          <p:nvPr/>
        </p:nvGrpSpPr>
        <p:grpSpPr>
          <a:xfrm>
            <a:off x="5823208" y="1864683"/>
            <a:ext cx="2933930" cy="3399019"/>
            <a:chOff x="2204689" y="3669213"/>
            <a:chExt cx="2933930" cy="3399019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5363B8D-AA92-4092-BADE-6B05FC6C21AA}"/>
                </a:ext>
              </a:extLst>
            </p:cNvPr>
            <p:cNvSpPr/>
            <p:nvPr/>
          </p:nvSpPr>
          <p:spPr>
            <a:xfrm>
              <a:off x="2628300" y="6594513"/>
              <a:ext cx="2140330" cy="473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kern="0" dirty="0" err="1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온나오도리</a:t>
              </a:r>
              <a:r>
                <a:rPr lang="en-US" altLang="ko-KR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[</a:t>
              </a:r>
              <a:r>
                <a:rPr lang="ko-KR" altLang="en-US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女踊り</a:t>
              </a:r>
              <a:r>
                <a:rPr lang="en-US" altLang="ko-KR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]</a:t>
              </a:r>
              <a:endPara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F9B80252-965C-4C4C-942F-96BDC4EF7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04689" y="3669213"/>
              <a:ext cx="2933930" cy="3046380"/>
            </a:xfrm>
            <a:prstGeom prst="rect">
              <a:avLst/>
            </a:prstGeom>
          </p:spPr>
        </p:pic>
      </p:grpSp>
      <p:sp>
        <p:nvSpPr>
          <p:cNvPr id="30" name="두루마리 모양: 가로로 말림 29">
            <a:extLst>
              <a:ext uri="{FF2B5EF4-FFF2-40B4-BE49-F238E27FC236}">
                <a16:creationId xmlns:a16="http://schemas.microsoft.com/office/drawing/2014/main" id="{6DC2A195-D174-4E46-882C-ECA33AD82DF5}"/>
              </a:ext>
            </a:extLst>
          </p:cNvPr>
          <p:cNvSpPr/>
          <p:nvPr/>
        </p:nvSpPr>
        <p:spPr>
          <a:xfrm>
            <a:off x="1600152" y="4341477"/>
            <a:ext cx="3734729" cy="110398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300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년전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태풍 피해 방지 기원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시초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38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4" grpId="0" animBg="1"/>
      <p:bldP spid="34" grpId="1" animBg="1"/>
      <p:bldP spid="35" grpId="0" animBg="1"/>
      <p:bldP spid="35" grpId="1" animBg="1"/>
      <p:bldP spid="37" grpId="0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129863" y="117500"/>
            <a:ext cx="1292662" cy="6598093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fontAlgn="base" latinLnBrk="1"/>
            <a:r>
              <a:rPr lang="ko-KR" altLang="en-US" sz="3600" dirty="0">
                <a:solidFill>
                  <a:schemeClr val="tx2"/>
                </a:solidFill>
              </a:rPr>
              <a:t> 기후시의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fontAlgn="base" latinLnBrk="1"/>
            <a:r>
              <a:rPr lang="ko-KR" altLang="en-US" sz="3600" dirty="0" err="1">
                <a:solidFill>
                  <a:schemeClr val="tx2"/>
                </a:solidFill>
              </a:rPr>
              <a:t>미소기마츠리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みそぎ祭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2043B7-7B2A-4CD6-8F00-DD541BED3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06" y="3278871"/>
            <a:ext cx="4896285" cy="290199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9585922-7FCF-4D2B-B0C5-A1D5F7FB7948}"/>
              </a:ext>
            </a:extLst>
          </p:cNvPr>
          <p:cNvGrpSpPr/>
          <p:nvPr/>
        </p:nvGrpSpPr>
        <p:grpSpPr>
          <a:xfrm rot="5400000">
            <a:off x="9845718" y="4511719"/>
            <a:ext cx="2346283" cy="2346282"/>
            <a:chOff x="2472087" y="2763520"/>
            <a:chExt cx="2346283" cy="2346282"/>
          </a:xfrm>
        </p:grpSpPr>
        <p:sp>
          <p:nvSpPr>
            <p:cNvPr id="8" name="부분 원형 7">
              <a:extLst>
                <a:ext uri="{FF2B5EF4-FFF2-40B4-BE49-F238E27FC236}">
                  <a16:creationId xmlns:a16="http://schemas.microsoft.com/office/drawing/2014/main" id="{907A57EE-5CD2-49D5-B789-08CB1DD6F7F1}"/>
                </a:ext>
              </a:extLst>
            </p:cNvPr>
            <p:cNvSpPr/>
            <p:nvPr/>
          </p:nvSpPr>
          <p:spPr>
            <a:xfrm rot="16200000">
              <a:off x="2472087" y="2763520"/>
              <a:ext cx="2346282" cy="2346282"/>
            </a:xfrm>
            <a:prstGeom prst="pieWedge">
              <a:avLst/>
            </a:prstGeom>
            <a:blipFill rotWithShape="0">
              <a:blip r:embed="rId4"/>
              <a:srcRect/>
              <a:stretch>
                <a:fillRect l="-25000" r="-2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부분 원형 4">
              <a:extLst>
                <a:ext uri="{FF2B5EF4-FFF2-40B4-BE49-F238E27FC236}">
                  <a16:creationId xmlns:a16="http://schemas.microsoft.com/office/drawing/2014/main" id="{3EAFC5F2-C5F9-4890-BF13-048A174A78DE}"/>
                </a:ext>
              </a:extLst>
            </p:cNvPr>
            <p:cNvSpPr txBox="1"/>
            <p:nvPr/>
          </p:nvSpPr>
          <p:spPr>
            <a:xfrm rot="16200000">
              <a:off x="3016163" y="2906655"/>
              <a:ext cx="1945341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후유마츠리</a:t>
              </a:r>
              <a:endParaRPr lang="en-US" altLang="ko-KR" sz="2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冬祭</a:t>
              </a:r>
              <a:r>
                <a:rPr lang="en-US" altLang="ko-KR" sz="25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두루마리 모양: 가로로 말림 9">
            <a:extLst>
              <a:ext uri="{FF2B5EF4-FFF2-40B4-BE49-F238E27FC236}">
                <a16:creationId xmlns:a16="http://schemas.microsoft.com/office/drawing/2014/main" id="{0B72826D-F15B-4C5A-8385-2BFBFF0246F8}"/>
              </a:ext>
            </a:extLst>
          </p:cNvPr>
          <p:cNvSpPr/>
          <p:nvPr/>
        </p:nvSpPr>
        <p:spPr>
          <a:xfrm>
            <a:off x="1610845" y="1093457"/>
            <a:ext cx="4136437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가츠라가케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신사에서 주관</a:t>
            </a:r>
          </a:p>
        </p:txBody>
      </p:sp>
      <p:sp>
        <p:nvSpPr>
          <p:cNvPr id="11" name="두루마리 모양: 가로로 말림 10">
            <a:extLst>
              <a:ext uri="{FF2B5EF4-FFF2-40B4-BE49-F238E27FC236}">
                <a16:creationId xmlns:a16="http://schemas.microsoft.com/office/drawing/2014/main" id="{7CACEA1A-8F4D-445B-84AD-9B813A345191}"/>
              </a:ext>
            </a:extLst>
          </p:cNvPr>
          <p:cNvSpPr/>
          <p:nvPr/>
        </p:nvSpPr>
        <p:spPr>
          <a:xfrm>
            <a:off x="1610844" y="1906256"/>
            <a:ext cx="4136437" cy="105209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심신의 정화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소원 성취</a:t>
            </a:r>
          </a:p>
        </p:txBody>
      </p:sp>
      <p:sp>
        <p:nvSpPr>
          <p:cNvPr id="12" name="두루마리 모양: 가로로 말림 11">
            <a:extLst>
              <a:ext uri="{FF2B5EF4-FFF2-40B4-BE49-F238E27FC236}">
                <a16:creationId xmlns:a16="http://schemas.microsoft.com/office/drawing/2014/main" id="{5999F5A3-D89D-4F54-854F-2CC6477F3223}"/>
              </a:ext>
            </a:extLst>
          </p:cNvPr>
          <p:cNvSpPr/>
          <p:nvPr/>
        </p:nvSpPr>
        <p:spPr>
          <a:xfrm>
            <a:off x="1600766" y="3717662"/>
            <a:ext cx="4147599" cy="13112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성인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남성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남자아이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100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명 참여</a:t>
            </a:r>
            <a:endParaRPr lang="ja-JP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두루마리 모양: 가로로 말림 12">
            <a:extLst>
              <a:ext uri="{FF2B5EF4-FFF2-40B4-BE49-F238E27FC236}">
                <a16:creationId xmlns:a16="http://schemas.microsoft.com/office/drawing/2014/main" id="{4ACF373B-D3C6-45AD-A9BD-1308877EB82A}"/>
              </a:ext>
            </a:extLst>
          </p:cNvPr>
          <p:cNvSpPr/>
          <p:nvPr/>
        </p:nvSpPr>
        <p:spPr>
          <a:xfrm>
            <a:off x="1610844" y="2958353"/>
            <a:ext cx="4136437" cy="75930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둘째 토요일 진행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3379C33-031B-4DE2-B686-81D0A83EC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243977"/>
            <a:ext cx="5407407" cy="251175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E94E21D-DD10-4B1A-84BD-CCB5942705B3}"/>
              </a:ext>
            </a:extLst>
          </p:cNvPr>
          <p:cNvSpPr/>
          <p:nvPr/>
        </p:nvSpPr>
        <p:spPr>
          <a:xfrm>
            <a:off x="7477858" y="2578198"/>
            <a:ext cx="2059489" cy="51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000" kern="0" dirty="0" err="1">
                <a:latin typeface="함초롬바탕" panose="02030604000101010101" pitchFamily="18" charset="-127"/>
                <a:ea typeface="함초롬바탕" panose="02030604000101010101" pitchFamily="18" charset="-127"/>
              </a:rPr>
              <a:t>미소기</a:t>
            </a:r>
            <a:r>
              <a:rPr lang="ko-KR" altLang="en-US" sz="2000" kern="0" dirty="0">
                <a:latin typeface="함초롬바탕" panose="02030604000101010101" pitchFamily="18" charset="-127"/>
                <a:ea typeface="함초롬바탕" panose="02030604000101010101" pitchFamily="18" charset="-127"/>
              </a:rPr>
              <a:t> 이전 의식 </a:t>
            </a:r>
            <a:endParaRPr lang="ko-KR" altLang="en-US" sz="2000" kern="0" dirty="0">
              <a:latin typeface="함초롬바탕" panose="020306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211444C-974B-4879-86B5-32FFDE2972A4}"/>
              </a:ext>
            </a:extLst>
          </p:cNvPr>
          <p:cNvSpPr/>
          <p:nvPr/>
        </p:nvSpPr>
        <p:spPr>
          <a:xfrm>
            <a:off x="7408778" y="6213913"/>
            <a:ext cx="1931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/>
            <a:r>
              <a:rPr lang="ko-KR" altLang="en-US" sz="2000" dirty="0" err="1"/>
              <a:t>미소기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ko-KR" altLang="en-US" sz="2000" dirty="0" err="1"/>
              <a:t>みそぎ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22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414887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전통적 </a:t>
            </a:r>
            <a:r>
              <a:rPr lang="ko-KR" alt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마츠리</a:t>
            </a:r>
            <a:endParaRPr lang="ko-KR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D7EAA9C-D967-4593-A1B2-CAC047C804FC}"/>
              </a:ext>
            </a:extLst>
          </p:cNvPr>
          <p:cNvSpPr/>
          <p:nvPr/>
        </p:nvSpPr>
        <p:spPr>
          <a:xfrm>
            <a:off x="1439594" y="1650329"/>
            <a:ext cx="2911690" cy="1614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1955~73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초고도 성장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지역사회 침체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842E9F-CD99-4C07-AC82-954ADFA60428}"/>
              </a:ext>
            </a:extLst>
          </p:cNvPr>
          <p:cNvSpPr/>
          <p:nvPr/>
        </p:nvSpPr>
        <p:spPr>
          <a:xfrm>
            <a:off x="5002437" y="1650329"/>
            <a:ext cx="3128551" cy="1614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지역사회 개발 정책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무라오코시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전국 통합계발계획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endParaRPr lang="ko-KR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7A0C92-2A20-4F8C-BAA1-324A13E9CCEB}"/>
              </a:ext>
            </a:extLst>
          </p:cNvPr>
          <p:cNvSpPr/>
          <p:nvPr/>
        </p:nvSpPr>
        <p:spPr>
          <a:xfrm>
            <a:off x="8607647" y="1650329"/>
            <a:ext cx="2911691" cy="1614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70~80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년대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폭발적 증가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768837E-D944-474A-8E3C-48D8624974EA}"/>
              </a:ext>
            </a:extLst>
          </p:cNvPr>
          <p:cNvSpPr/>
          <p:nvPr/>
        </p:nvSpPr>
        <p:spPr>
          <a:xfrm>
            <a:off x="1439594" y="3749196"/>
            <a:ext cx="2911690" cy="1614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상업적 이득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 시장 경제 활성화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16EE824-3C1A-4FD1-A1E7-100BA845BC9F}"/>
              </a:ext>
            </a:extLst>
          </p:cNvPr>
          <p:cNvSpPr/>
          <p:nvPr/>
        </p:nvSpPr>
        <p:spPr>
          <a:xfrm>
            <a:off x="5002438" y="3749195"/>
            <a:ext cx="6516900" cy="1614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제사적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측면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축제적 측면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3378B0-E1FE-431D-9A3C-57283A60AC69}"/>
              </a:ext>
            </a:extLst>
          </p:cNvPr>
          <p:cNvCxnSpPr/>
          <p:nvPr/>
        </p:nvCxnSpPr>
        <p:spPr>
          <a:xfrm>
            <a:off x="4351284" y="4580458"/>
            <a:ext cx="651153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3C670D8-38DE-42C6-9A06-6D4F4223672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130988" y="2457368"/>
            <a:ext cx="476659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십자형 1">
            <a:extLst>
              <a:ext uri="{FF2B5EF4-FFF2-40B4-BE49-F238E27FC236}">
                <a16:creationId xmlns:a16="http://schemas.microsoft.com/office/drawing/2014/main" id="{96FEEE01-A085-4C05-88D1-DD4272247961}"/>
              </a:ext>
            </a:extLst>
          </p:cNvPr>
          <p:cNvSpPr/>
          <p:nvPr/>
        </p:nvSpPr>
        <p:spPr>
          <a:xfrm>
            <a:off x="4351284" y="2152973"/>
            <a:ext cx="608787" cy="608787"/>
          </a:xfrm>
          <a:prstGeom prst="plus">
            <a:avLst>
              <a:gd name="adj" fmla="val 3424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5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4F95EE5-998D-4F4B-BF51-6C73AF3F167D}"/>
              </a:ext>
            </a:extLst>
          </p:cNvPr>
          <p:cNvGrpSpPr/>
          <p:nvPr/>
        </p:nvGrpSpPr>
        <p:grpSpPr>
          <a:xfrm>
            <a:off x="1568003" y="1185529"/>
            <a:ext cx="10558095" cy="4613207"/>
            <a:chOff x="1568003" y="1185529"/>
            <a:chExt cx="10558095" cy="461320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AF6A8FB-01AB-42F4-B745-7012577E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8003" y="1185529"/>
              <a:ext cx="4872052" cy="399185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A82D81E-ED18-4908-B438-124100D8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3610" y="1200912"/>
              <a:ext cx="5492488" cy="3871035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EC229C2-7301-4B6A-B647-4A77BED363AC}"/>
                </a:ext>
              </a:extLst>
            </p:cNvPr>
            <p:cNvSpPr/>
            <p:nvPr/>
          </p:nvSpPr>
          <p:spPr>
            <a:xfrm>
              <a:off x="2229800" y="5176643"/>
              <a:ext cx="3557877" cy="622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 latinLnBrk="1">
                <a:lnSpc>
                  <a:spcPct val="160000"/>
                </a:lnSpc>
              </a:pPr>
              <a:r>
                <a:rPr lang="ko-KR" altLang="en-US" sz="2500" kern="0" dirty="0"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눈을 옮기는 자위대 트럭</a:t>
              </a:r>
              <a:endParaRPr lang="ko-KR" altLang="en-US" sz="2500" kern="0" dirty="0">
                <a:latin typeface="함초롬바탕" panose="02030604000101010101" pitchFamily="18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63334F0-2979-41EE-89EF-6F86FFA24950}"/>
                </a:ext>
              </a:extLst>
            </p:cNvPr>
            <p:cNvSpPr/>
            <p:nvPr/>
          </p:nvSpPr>
          <p:spPr>
            <a:xfrm>
              <a:off x="7754229" y="5073653"/>
              <a:ext cx="3419638" cy="622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1">
                <a:lnSpc>
                  <a:spcPct val="160000"/>
                </a:lnSpc>
              </a:pPr>
              <a:r>
                <a:rPr lang="ko-KR" altLang="en-US" sz="2500" kern="0" dirty="0"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눈을 나누는 자위대</a:t>
              </a:r>
              <a:endParaRPr lang="ko-KR" altLang="en-US" sz="2500" kern="0" dirty="0">
                <a:latin typeface="함초롬바탕" panose="02030604000101010101" pitchFamily="18" charset="-127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5FA4E77-5A34-4C5D-8BD4-81ED2C399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677" y="3175165"/>
            <a:ext cx="5524500" cy="3581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6DE7D21-7036-44C9-9113-23FC67077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204" y="3478180"/>
            <a:ext cx="3186036" cy="32783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C579808-0CEB-410F-AC40-4399728BB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855" y="296734"/>
            <a:ext cx="3557878" cy="275408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977145A-EE5F-4F4A-955C-0DB0B0B74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422" y="351874"/>
            <a:ext cx="5314950" cy="2657475"/>
          </a:xfrm>
          <a:prstGeom prst="rect">
            <a:avLst/>
          </a:prstGeom>
        </p:spPr>
      </p:pic>
      <p:sp>
        <p:nvSpPr>
          <p:cNvPr id="13" name="두루마리 모양: 가로로 말림 12">
            <a:extLst>
              <a:ext uri="{FF2B5EF4-FFF2-40B4-BE49-F238E27FC236}">
                <a16:creationId xmlns:a16="http://schemas.microsoft.com/office/drawing/2014/main" id="{67F9B02A-8B39-418E-BB91-919FAE7B926E}"/>
              </a:ext>
            </a:extLst>
          </p:cNvPr>
          <p:cNvSpPr/>
          <p:nvPr/>
        </p:nvSpPr>
        <p:spPr>
          <a:xfrm>
            <a:off x="1600766" y="3810127"/>
            <a:ext cx="4179258" cy="88879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200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만명 이상 방문객</a:t>
            </a:r>
            <a:endParaRPr lang="ja-JP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두루마리 모양: 가로로 말림 10">
            <a:extLst>
              <a:ext uri="{FF2B5EF4-FFF2-40B4-BE49-F238E27FC236}">
                <a16:creationId xmlns:a16="http://schemas.microsoft.com/office/drawing/2014/main" id="{27EE94F4-3479-483C-B294-40E131E56C71}"/>
              </a:ext>
            </a:extLst>
          </p:cNvPr>
          <p:cNvSpPr/>
          <p:nvPr/>
        </p:nvSpPr>
        <p:spPr>
          <a:xfrm>
            <a:off x="1610845" y="1093457"/>
            <a:ext cx="4163074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 축제 </a:t>
            </a:r>
          </a:p>
        </p:txBody>
      </p:sp>
      <p:sp>
        <p:nvSpPr>
          <p:cNvPr id="12" name="두루마리 모양: 가로로 말림 11">
            <a:extLst>
              <a:ext uri="{FF2B5EF4-FFF2-40B4-BE49-F238E27FC236}">
                <a16:creationId xmlns:a16="http://schemas.microsoft.com/office/drawing/2014/main" id="{8B209220-DAAA-4758-A416-DAA104438960}"/>
              </a:ext>
            </a:extLst>
          </p:cNvPr>
          <p:cNvSpPr/>
          <p:nvPr/>
        </p:nvSpPr>
        <p:spPr>
          <a:xfrm>
            <a:off x="1610844" y="1906256"/>
            <a:ext cx="4163074" cy="114456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1950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년대 종전 이후 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 시민들의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눈조각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전시</a:t>
            </a:r>
          </a:p>
        </p:txBody>
      </p:sp>
      <p:sp>
        <p:nvSpPr>
          <p:cNvPr id="15" name="두루마리 모양: 가로로 말림 14">
            <a:extLst>
              <a:ext uri="{FF2B5EF4-FFF2-40B4-BE49-F238E27FC236}">
                <a16:creationId xmlns:a16="http://schemas.microsoft.com/office/drawing/2014/main" id="{35D48EAF-E39C-4000-8280-5A23F668098B}"/>
              </a:ext>
            </a:extLst>
          </p:cNvPr>
          <p:cNvSpPr/>
          <p:nvPr/>
        </p:nvSpPr>
        <p:spPr>
          <a:xfrm>
            <a:off x="1610844" y="3050818"/>
            <a:ext cx="4169180" cy="75930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초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9212172D-DC29-4710-87BC-F29B65EE3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705965"/>
              </p:ext>
            </p:extLst>
          </p:nvPr>
        </p:nvGraphicFramePr>
        <p:xfrm>
          <a:off x="5973579" y="1019714"/>
          <a:ext cx="6004296" cy="415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129863" y="845343"/>
            <a:ext cx="1292662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fontAlgn="base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</a:rPr>
              <a:t>삿포로 유키 </a:t>
            </a:r>
            <a:r>
              <a:rPr lang="ko-KR" altLang="en-US" sz="3600" dirty="0" err="1">
                <a:solidFill>
                  <a:schemeClr val="tx2"/>
                </a:solidFill>
              </a:rPr>
              <a:t>마츠리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fontAlgn="base" latinLnBrk="1">
              <a:spcBef>
                <a:spcPct val="0"/>
              </a:spcBef>
            </a:pP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さっぽろ雪まつり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Graphic spid="6" grpId="0">
        <p:bldAsOne/>
      </p:bldGraphic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410756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fontAlgn="base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야타이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屋台</a:t>
            </a:r>
            <a:r>
              <a:rPr lang="en-US" altLang="ko-KR" sz="3600" dirty="0">
                <a:solidFill>
                  <a:schemeClr val="tx2"/>
                </a:solidFill>
              </a:rPr>
              <a:t>)–</a:t>
            </a:r>
            <a:r>
              <a:rPr lang="ko-KR" altLang="en-US" sz="3600" dirty="0">
                <a:solidFill>
                  <a:schemeClr val="tx2"/>
                </a:solidFill>
              </a:rPr>
              <a:t>먹거리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A8F0B51-C3FF-4D77-A4F6-BC9E629C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34" y="4729049"/>
            <a:ext cx="2178081" cy="16500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F98F131-85DC-4D4F-9F2F-65789B2B7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235" y="2565984"/>
            <a:ext cx="2297642" cy="16733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0D61F2-7D7D-4004-AB30-EBF83F585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034" y="2351321"/>
            <a:ext cx="2297642" cy="192340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DB347DD-74D7-435E-969F-0FA8B9BA3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077" y="150525"/>
            <a:ext cx="2068261" cy="15850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FC69038-845B-40C8-ABE6-B782B8C2D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132" y="4674747"/>
            <a:ext cx="2071646" cy="175849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E9D6FD0-BEBD-4476-9AD6-69D386EF1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800" y="194940"/>
            <a:ext cx="1371481" cy="14454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7F68830-9156-4215-A7B2-03811BD64C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151" y="232199"/>
            <a:ext cx="1950686" cy="150334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341C2A6-2760-43EE-9CC7-C3D5661D5E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915" y="162638"/>
            <a:ext cx="1854874" cy="14454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D2874C3-7A74-4E32-A1A7-EE9AC2739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0186" y="4879349"/>
            <a:ext cx="2409825" cy="152876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9E67D14-9377-45BE-A669-5072490B18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2915" y="2627467"/>
            <a:ext cx="1948396" cy="1535663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A444A5-B028-48AC-A8A2-22830912FE14}"/>
              </a:ext>
            </a:extLst>
          </p:cNvPr>
          <p:cNvSpPr/>
          <p:nvPr/>
        </p:nvSpPr>
        <p:spPr>
          <a:xfrm>
            <a:off x="1322880" y="4173245"/>
            <a:ext cx="40847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초코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바나나</a:t>
            </a:r>
            <a:r>
              <a:rPr lang="en-US" altLang="ja-JP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チョコバナナ</a:t>
            </a:r>
            <a:r>
              <a:rPr lang="en-US" altLang="ja-JP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ja-JP" altLang="en-US" sz="25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85315E9-C563-43F8-8736-F34003601AEA}"/>
              </a:ext>
            </a:extLst>
          </p:cNvPr>
          <p:cNvSpPr/>
          <p:nvPr/>
        </p:nvSpPr>
        <p:spPr>
          <a:xfrm>
            <a:off x="3368162" y="1599896"/>
            <a:ext cx="2973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타이야키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たい焼き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1ED380E-7764-4AB3-AA15-859AEF8668CD}"/>
              </a:ext>
            </a:extLst>
          </p:cNvPr>
          <p:cNvSpPr/>
          <p:nvPr/>
        </p:nvSpPr>
        <p:spPr>
          <a:xfrm>
            <a:off x="1390988" y="1653127"/>
            <a:ext cx="16929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와타아메</a:t>
            </a:r>
            <a:endParaRPr lang="en-US" altLang="ko-KR" sz="25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わたあめ</a:t>
            </a:r>
            <a:r>
              <a:rPr lang="en-US" altLang="ja-JP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EC4AD11-16AB-4ECA-BE26-6ED9EFA4A6C9}"/>
              </a:ext>
            </a:extLst>
          </p:cNvPr>
          <p:cNvSpPr/>
          <p:nvPr/>
        </p:nvSpPr>
        <p:spPr>
          <a:xfrm>
            <a:off x="9205659" y="1727194"/>
            <a:ext cx="29803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링고아메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りんご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飴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8EA629B-4449-4503-8F37-4D7ECD0CDB5D}"/>
              </a:ext>
            </a:extLst>
          </p:cNvPr>
          <p:cNvSpPr/>
          <p:nvPr/>
        </p:nvSpPr>
        <p:spPr>
          <a:xfrm>
            <a:off x="6830273" y="1688821"/>
            <a:ext cx="21082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오코노미야키</a:t>
            </a:r>
            <a:endParaRPr lang="en-US" altLang="ko-KR" sz="25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お好み焼き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500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F195503-6642-4427-822D-598D0BC76235}"/>
              </a:ext>
            </a:extLst>
          </p:cNvPr>
          <p:cNvSpPr/>
          <p:nvPr/>
        </p:nvSpPr>
        <p:spPr>
          <a:xfrm>
            <a:off x="3922445" y="6402459"/>
            <a:ext cx="5218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야키토모로코시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焼き</a:t>
            </a:r>
            <a:r>
              <a:rPr lang="ja-JP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トウモロコシ</a:t>
            </a:r>
            <a:r>
              <a:rPr lang="en-US" altLang="ja-JP" sz="2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ja-JP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83DBF17-60CC-4714-941E-0337A6796131}"/>
              </a:ext>
            </a:extLst>
          </p:cNvPr>
          <p:cNvSpPr/>
          <p:nvPr/>
        </p:nvSpPr>
        <p:spPr>
          <a:xfrm>
            <a:off x="9152976" y="4253938"/>
            <a:ext cx="2973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이카야키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いか焼き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8C420E9-2AF8-40DA-BADB-56C024CB58E5}"/>
              </a:ext>
            </a:extLst>
          </p:cNvPr>
          <p:cNvSpPr/>
          <p:nvPr/>
        </p:nvSpPr>
        <p:spPr>
          <a:xfrm>
            <a:off x="5563110" y="4230533"/>
            <a:ext cx="2973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야키소바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焼きそば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E288E01-146F-419A-A408-666F27323B00}"/>
              </a:ext>
            </a:extLst>
          </p:cNvPr>
          <p:cNvSpPr/>
          <p:nvPr/>
        </p:nvSpPr>
        <p:spPr>
          <a:xfrm>
            <a:off x="9066128" y="6379110"/>
            <a:ext cx="2973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다코야키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たこ焼き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06CAB2E-4673-43F0-B0D0-F620BE161C68}"/>
              </a:ext>
            </a:extLst>
          </p:cNvPr>
          <p:cNvSpPr/>
          <p:nvPr/>
        </p:nvSpPr>
        <p:spPr>
          <a:xfrm>
            <a:off x="1322880" y="6357467"/>
            <a:ext cx="26244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쿠시야키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串焼き</a:t>
            </a:r>
            <a:r>
              <a:rPr lang="en-US" altLang="ko-KR" sz="25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5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4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410756" y="845343"/>
            <a:ext cx="738664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fontAlgn="base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야타이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屋台</a:t>
            </a:r>
            <a:r>
              <a:rPr lang="en-US" altLang="ko-KR" sz="3600" dirty="0">
                <a:solidFill>
                  <a:schemeClr val="tx2"/>
                </a:solidFill>
              </a:rPr>
              <a:t>)–</a:t>
            </a:r>
            <a:r>
              <a:rPr lang="ko-KR" altLang="en-US" sz="3600" dirty="0" err="1">
                <a:solidFill>
                  <a:schemeClr val="tx2"/>
                </a:solidFill>
              </a:rPr>
              <a:t>놀거리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100D355-1545-4E8E-93A7-61880174B6F6}"/>
              </a:ext>
            </a:extLst>
          </p:cNvPr>
          <p:cNvSpPr/>
          <p:nvPr/>
        </p:nvSpPr>
        <p:spPr>
          <a:xfrm>
            <a:off x="1451524" y="3300976"/>
            <a:ext cx="36054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긴쿄스쿠이</a:t>
            </a:r>
            <a:r>
              <a:rPr lang="en-US" altLang="ko-KR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金魚すくい</a:t>
            </a:r>
            <a:r>
              <a:rPr lang="en-US" altLang="ko-KR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500" dirty="0">
              <a:solidFill>
                <a:srgbClr val="22222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98FBC1-E0B1-40A6-BDAE-48034F8D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524" y="862576"/>
            <a:ext cx="3419475" cy="24384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04C8625-1303-4D5C-A5EB-BFBD8FC0B7EE}"/>
              </a:ext>
            </a:extLst>
          </p:cNvPr>
          <p:cNvSpPr/>
          <p:nvPr/>
        </p:nvSpPr>
        <p:spPr>
          <a:xfrm>
            <a:off x="4911632" y="5300661"/>
            <a:ext cx="35862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500" dirty="0">
                <a:solidFill>
                  <a:srgbClr val="373A3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슈퍼볼 </a:t>
            </a:r>
            <a:endParaRPr lang="en-US" altLang="ja-JP" sz="2500" dirty="0">
              <a:solidFill>
                <a:srgbClr val="373A3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ja-JP" sz="2500" dirty="0">
                <a:solidFill>
                  <a:srgbClr val="373A3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ja-JP" altLang="en-US" sz="2500" dirty="0">
                <a:solidFill>
                  <a:srgbClr val="373A3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スーパーボールすくい</a:t>
            </a:r>
            <a:r>
              <a:rPr lang="en-US" altLang="ja-JP" sz="2500" dirty="0">
                <a:solidFill>
                  <a:srgbClr val="373A3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DD46E58-3D7E-406B-BE6D-2D2F10878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01" y="1557336"/>
            <a:ext cx="2857500" cy="37433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61A3827-D112-4CED-B575-05177D733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887" y="3935797"/>
            <a:ext cx="3048000" cy="229552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95D5C8D-0DBF-4265-8105-E15A224A20C2}"/>
              </a:ext>
            </a:extLst>
          </p:cNvPr>
          <p:cNvSpPr/>
          <p:nvPr/>
        </p:nvSpPr>
        <p:spPr>
          <a:xfrm>
            <a:off x="2239436" y="6231322"/>
            <a:ext cx="20296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샤테키</a:t>
            </a:r>
            <a:r>
              <a:rPr lang="en-US" altLang="ko-KR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ja-JP" altLang="en-US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射的</a:t>
            </a:r>
            <a:r>
              <a:rPr lang="en-US" altLang="ja-JP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FE679BD-448A-438E-A30C-B0932C0679AC}"/>
              </a:ext>
            </a:extLst>
          </p:cNvPr>
          <p:cNvSpPr/>
          <p:nvPr/>
        </p:nvSpPr>
        <p:spPr>
          <a:xfrm>
            <a:off x="8841942" y="2891401"/>
            <a:ext cx="22953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와나게</a:t>
            </a:r>
            <a:r>
              <a:rPr lang="en-US" altLang="ko-KR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ja-JP" altLang="en-US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輪投げ</a:t>
            </a:r>
            <a:r>
              <a:rPr lang="en-US" altLang="ja-JP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8BE2ABC-FC95-4AD2-A61B-D8F84DE5C4BB}"/>
              </a:ext>
            </a:extLst>
          </p:cNvPr>
          <p:cNvSpPr/>
          <p:nvPr/>
        </p:nvSpPr>
        <p:spPr>
          <a:xfrm>
            <a:off x="9148689" y="6086944"/>
            <a:ext cx="16818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카멘</a:t>
            </a:r>
            <a:r>
              <a:rPr lang="en-US" altLang="ko-KR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ja-JP" altLang="en-US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仮面</a:t>
            </a:r>
            <a:r>
              <a:rPr lang="en-US" altLang="ja-JP" sz="25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6AD10986-CDA1-491F-9ABB-A2E8FDA4A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410" y="862576"/>
            <a:ext cx="3390900" cy="202882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2F18990-4BEC-46DA-998F-4FB4128EB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875" y="3694488"/>
            <a:ext cx="2857500" cy="23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23" grpId="0"/>
      <p:bldP spid="30" grpId="0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1803</TotalTime>
  <Words>284</Words>
  <Application>Microsoft Office PowerPoint</Application>
  <PresentationFormat>와이드스크린</PresentationFormat>
  <Paragraphs>77</Paragraphs>
  <Slides>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함초롬바탕</vt:lpstr>
      <vt:lpstr>Arial</vt:lpstr>
      <vt:lpstr>Tw Cen MT</vt:lpstr>
      <vt:lpstr>Wingdings 3</vt:lpstr>
      <vt:lpstr>New_Simple01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 -마츠리-</dc:title>
  <dc:creator>A</dc:creator>
  <cp:lastModifiedBy>A</cp:lastModifiedBy>
  <cp:revision>138</cp:revision>
  <dcterms:created xsi:type="dcterms:W3CDTF">2020-04-01T07:49:52Z</dcterms:created>
  <dcterms:modified xsi:type="dcterms:W3CDTF">2020-04-20T09:23:21Z</dcterms:modified>
</cp:coreProperties>
</file>