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8" r:id="rId2"/>
    <p:sldId id="280" r:id="rId3"/>
    <p:sldId id="282" r:id="rId4"/>
    <p:sldId id="288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A56"/>
    <a:srgbClr val="6BA2DF"/>
    <a:srgbClr val="EACCE1"/>
    <a:srgbClr val="562B71"/>
    <a:srgbClr val="CCABDF"/>
    <a:srgbClr val="ECE0F3"/>
    <a:srgbClr val="C2B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3866" autoAdjust="0"/>
  </p:normalViewPr>
  <p:slideViewPr>
    <p:cSldViewPr snapToGrid="0">
      <p:cViewPr varScale="1">
        <p:scale>
          <a:sx n="70" d="100"/>
          <a:sy n="70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B3510-5D92-433E-9101-A2A3286FB4F4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930B-1989-4EB1-B114-542AD4E6B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31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3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91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1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98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4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10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89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39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5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746CB-0152-4B66-A3CA-54286C3E29E4}"/>
              </a:ext>
            </a:extLst>
          </p:cNvPr>
          <p:cNvSpPr txBox="1"/>
          <p:nvPr/>
        </p:nvSpPr>
        <p:spPr>
          <a:xfrm>
            <a:off x="414887" y="845343"/>
            <a:ext cx="738664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전통적 </a:t>
            </a:r>
            <a:r>
              <a:rPr lang="ko-KR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마츠리</a:t>
            </a:r>
            <a:endParaRPr lang="ko-KR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D7EAA9C-D967-4593-A1B2-CAC047C804FC}"/>
              </a:ext>
            </a:extLst>
          </p:cNvPr>
          <p:cNvSpPr/>
          <p:nvPr/>
        </p:nvSpPr>
        <p:spPr>
          <a:xfrm>
            <a:off x="1439594" y="1674554"/>
            <a:ext cx="2911690" cy="1614077"/>
          </a:xfrm>
          <a:prstGeom prst="rect">
            <a:avLst/>
          </a:prstGeom>
          <a:solidFill>
            <a:srgbClr val="6BA2D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계절이 뚜렷한 기후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842E9F-CD99-4C07-AC82-954ADFA60428}"/>
              </a:ext>
            </a:extLst>
          </p:cNvPr>
          <p:cNvSpPr/>
          <p:nvPr/>
        </p:nvSpPr>
        <p:spPr>
          <a:xfrm>
            <a:off x="5002437" y="1650329"/>
            <a:ext cx="2911691" cy="1614077"/>
          </a:xfrm>
          <a:prstGeom prst="rect">
            <a:avLst/>
          </a:prstGeom>
          <a:solidFill>
            <a:srgbClr val="6BA2D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지역마다 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다양한 신과 제사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77A0C92-2A20-4F8C-BAA1-324A13E9CCEB}"/>
              </a:ext>
            </a:extLst>
          </p:cNvPr>
          <p:cNvSpPr/>
          <p:nvPr/>
        </p:nvSpPr>
        <p:spPr>
          <a:xfrm>
            <a:off x="8607647" y="1650329"/>
            <a:ext cx="2911691" cy="1614077"/>
          </a:xfrm>
          <a:prstGeom prst="rect">
            <a:avLst/>
          </a:prstGeom>
          <a:solidFill>
            <a:srgbClr val="6BA2D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다양하고 개성이 강한 전통적 </a:t>
            </a:r>
            <a:r>
              <a:rPr lang="ko-KR" altLang="en-US" sz="2500" dirty="0" err="1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탄생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768837E-D944-474A-8E3C-48D8624974EA}"/>
              </a:ext>
            </a:extLst>
          </p:cNvPr>
          <p:cNvSpPr/>
          <p:nvPr/>
        </p:nvSpPr>
        <p:spPr>
          <a:xfrm>
            <a:off x="1439594" y="3773419"/>
            <a:ext cx="2911690" cy="1614077"/>
          </a:xfrm>
          <a:prstGeom prst="rect">
            <a:avLst/>
          </a:prstGeom>
          <a:solidFill>
            <a:srgbClr val="6BA2D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신앙적</a:t>
            </a:r>
            <a:r>
              <a:rPr lang="en-US" altLang="ko-KR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·</a:t>
            </a:r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종교적 행위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16EE824-3C1A-4FD1-A1E7-100BA845BC9F}"/>
              </a:ext>
            </a:extLst>
          </p:cNvPr>
          <p:cNvSpPr/>
          <p:nvPr/>
        </p:nvSpPr>
        <p:spPr>
          <a:xfrm>
            <a:off x="5002438" y="3749195"/>
            <a:ext cx="6516900" cy="1614077"/>
          </a:xfrm>
          <a:prstGeom prst="rect">
            <a:avLst/>
          </a:prstGeom>
          <a:solidFill>
            <a:srgbClr val="6BA2D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제사적</a:t>
            </a:r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측면</a:t>
            </a:r>
            <a:r>
              <a:rPr lang="en-US" altLang="ko-KR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축제적 측면 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D3378B0-E1FE-431D-9A3C-57283A60AC69}"/>
              </a:ext>
            </a:extLst>
          </p:cNvPr>
          <p:cNvCxnSpPr/>
          <p:nvPr/>
        </p:nvCxnSpPr>
        <p:spPr>
          <a:xfrm>
            <a:off x="4351284" y="4580458"/>
            <a:ext cx="6511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3C670D8-38DE-42C6-9A06-6D4F42236729}"/>
              </a:ext>
            </a:extLst>
          </p:cNvPr>
          <p:cNvCxnSpPr/>
          <p:nvPr/>
        </p:nvCxnSpPr>
        <p:spPr>
          <a:xfrm>
            <a:off x="7956494" y="2457368"/>
            <a:ext cx="6511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십자형 1">
            <a:extLst>
              <a:ext uri="{FF2B5EF4-FFF2-40B4-BE49-F238E27FC236}">
                <a16:creationId xmlns:a16="http://schemas.microsoft.com/office/drawing/2014/main" id="{96FEEE01-A085-4C05-88D1-DD4272247961}"/>
              </a:ext>
            </a:extLst>
          </p:cNvPr>
          <p:cNvSpPr/>
          <p:nvPr/>
        </p:nvSpPr>
        <p:spPr>
          <a:xfrm>
            <a:off x="4351284" y="2152973"/>
            <a:ext cx="608787" cy="608787"/>
          </a:xfrm>
          <a:prstGeom prst="plus">
            <a:avLst>
              <a:gd name="adj" fmla="val 342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7C99073F-BC95-4078-B94A-E22C352C570E}"/>
              </a:ext>
            </a:extLst>
          </p:cNvPr>
          <p:cNvGrpSpPr/>
          <p:nvPr/>
        </p:nvGrpSpPr>
        <p:grpSpPr>
          <a:xfrm>
            <a:off x="1439592" y="1588957"/>
            <a:ext cx="2461877" cy="4423698"/>
            <a:chOff x="1439592" y="1588957"/>
            <a:chExt cx="2461877" cy="4423698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496EF4A-BFD8-454A-8E0C-817C8FF4C453}"/>
                </a:ext>
              </a:extLst>
            </p:cNvPr>
            <p:cNvSpPr/>
            <p:nvPr/>
          </p:nvSpPr>
          <p:spPr>
            <a:xfrm>
              <a:off x="2550609" y="1588957"/>
              <a:ext cx="179882" cy="39723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5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962B0626-334E-4B95-8546-4CB7F50E1FC0}"/>
                </a:ext>
              </a:extLst>
            </p:cNvPr>
            <p:cNvGrpSpPr/>
            <p:nvPr/>
          </p:nvGrpSpPr>
          <p:grpSpPr>
            <a:xfrm>
              <a:off x="1439592" y="2914464"/>
              <a:ext cx="2461877" cy="3098191"/>
              <a:chOff x="1439592" y="2914464"/>
              <a:chExt cx="2461877" cy="3098191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EC0FDA9E-34B9-4396-927B-004BB515C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39592" y="2914464"/>
                <a:ext cx="2461877" cy="2285622"/>
              </a:xfrm>
              <a:prstGeom prst="rect">
                <a:avLst/>
              </a:prstGeom>
            </p:spPr>
          </p:pic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E6D298A0-BC84-4DE4-A580-0AEA14C18A93}"/>
                  </a:ext>
                </a:extLst>
              </p:cNvPr>
              <p:cNvSpPr/>
              <p:nvPr/>
            </p:nvSpPr>
            <p:spPr>
              <a:xfrm>
                <a:off x="1492980" y="5369950"/>
                <a:ext cx="2302414" cy="6427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500" dirty="0" err="1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미소기</a:t>
                </a:r>
                <a:r>
                  <a:rPr lang="en-US" altLang="ko-KR" sz="25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5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禊</a:t>
                </a:r>
                <a:r>
                  <a:rPr lang="ja-JP" altLang="en-US" sz="25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ぎ</a:t>
                </a:r>
                <a:r>
                  <a:rPr lang="en-US" altLang="ja-JP" sz="25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4C5D3AC-9D8D-49F4-BE24-AC1586B14C78}"/>
              </a:ext>
            </a:extLst>
          </p:cNvPr>
          <p:cNvGrpSpPr/>
          <p:nvPr/>
        </p:nvGrpSpPr>
        <p:grpSpPr>
          <a:xfrm>
            <a:off x="8508787" y="1473904"/>
            <a:ext cx="3053640" cy="4538749"/>
            <a:chOff x="8508787" y="1473904"/>
            <a:chExt cx="3053640" cy="4538749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38C16C3-DAEE-4145-9364-DFAAAC4732CD}"/>
                </a:ext>
              </a:extLst>
            </p:cNvPr>
            <p:cNvSpPr/>
            <p:nvPr/>
          </p:nvSpPr>
          <p:spPr>
            <a:xfrm>
              <a:off x="9945664" y="1473904"/>
              <a:ext cx="179882" cy="39723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5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5EB48776-53E5-4CDA-B0EC-50DD78BA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8787" y="2914464"/>
              <a:ext cx="3053640" cy="2285622"/>
            </a:xfrm>
            <a:prstGeom prst="rect">
              <a:avLst/>
            </a:prstGeom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E8F96B4-D706-42A3-9A93-52463EAD2FB7}"/>
                </a:ext>
              </a:extLst>
            </p:cNvPr>
            <p:cNvSpPr/>
            <p:nvPr/>
          </p:nvSpPr>
          <p:spPr>
            <a:xfrm>
              <a:off x="8718839" y="5369948"/>
              <a:ext cx="2633532" cy="6427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역의 </a:t>
              </a:r>
              <a:r>
                <a:rPr lang="ko-KR" altLang="en-US" sz="2500" dirty="0" err="1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마츠리</a:t>
              </a:r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장식</a:t>
              </a:r>
              <a:endPara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3A77CD0-2011-4133-B182-A5F93C537922}"/>
              </a:ext>
            </a:extLst>
          </p:cNvPr>
          <p:cNvGrpSpPr/>
          <p:nvPr/>
        </p:nvGrpSpPr>
        <p:grpSpPr>
          <a:xfrm>
            <a:off x="4187510" y="1442802"/>
            <a:ext cx="4035229" cy="4569851"/>
            <a:chOff x="4187510" y="1442802"/>
            <a:chExt cx="4035229" cy="4569851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43AF8E4-BB79-48EE-B1CF-5FB89F4BBB44}"/>
                </a:ext>
              </a:extLst>
            </p:cNvPr>
            <p:cNvSpPr/>
            <p:nvPr/>
          </p:nvSpPr>
          <p:spPr>
            <a:xfrm>
              <a:off x="6078908" y="1442802"/>
              <a:ext cx="179882" cy="39723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5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B93E159D-E692-4950-A993-FB652B50E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510" y="2915077"/>
              <a:ext cx="4035229" cy="2285009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9B4381A-B638-4A27-96AF-A680FF3E9442}"/>
                </a:ext>
              </a:extLst>
            </p:cNvPr>
            <p:cNvSpPr/>
            <p:nvPr/>
          </p:nvSpPr>
          <p:spPr>
            <a:xfrm>
              <a:off x="4426542" y="5369948"/>
              <a:ext cx="3472564" cy="64270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 latinLnBrk="1"/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신센</a:t>
              </a:r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神饌</a:t>
              </a:r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과 미키</a:t>
              </a:r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神酒</a:t>
              </a:r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1746CB-0152-4B66-A3CA-54286C3E29E4}"/>
              </a:ext>
            </a:extLst>
          </p:cNvPr>
          <p:cNvSpPr txBox="1"/>
          <p:nvPr/>
        </p:nvSpPr>
        <p:spPr>
          <a:xfrm>
            <a:off x="414887" y="845343"/>
            <a:ext cx="738664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마츠리의</a:t>
            </a:r>
            <a:r>
              <a:rPr lang="ko-KR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과정</a:t>
            </a:r>
            <a:r>
              <a:rPr lang="en-US" altLang="ko-K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①</a:t>
            </a:r>
            <a:endParaRPr lang="ko-KR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A471A2C-56A6-46AD-BACA-F1B834959C30}"/>
              </a:ext>
            </a:extLst>
          </p:cNvPr>
          <p:cNvSpPr/>
          <p:nvPr/>
        </p:nvSpPr>
        <p:spPr>
          <a:xfrm>
            <a:off x="1439592" y="1052600"/>
            <a:ext cx="10122833" cy="642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영적 존재를 불러들이기 위한 준비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06669EE-3828-4280-B031-10FC0F9AB4AB}"/>
              </a:ext>
            </a:extLst>
          </p:cNvPr>
          <p:cNvSpPr/>
          <p:nvPr/>
        </p:nvSpPr>
        <p:spPr>
          <a:xfrm>
            <a:off x="1519323" y="1993693"/>
            <a:ext cx="2302414" cy="750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사람과 공간의 정화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5C039B5-752C-4A13-9EC5-836921832079}"/>
              </a:ext>
            </a:extLst>
          </p:cNvPr>
          <p:cNvSpPr/>
          <p:nvPr/>
        </p:nvSpPr>
        <p:spPr>
          <a:xfrm>
            <a:off x="4974185" y="1993694"/>
            <a:ext cx="2461877" cy="7509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영적 존재를 위한 공물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D4DE7FB-4CEB-4B32-A26F-3A76B4F1FE6B}"/>
              </a:ext>
            </a:extLst>
          </p:cNvPr>
          <p:cNvSpPr/>
          <p:nvPr/>
        </p:nvSpPr>
        <p:spPr>
          <a:xfrm>
            <a:off x="8804668" y="1993693"/>
            <a:ext cx="2461877" cy="7509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영적 존재를 위한 치장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80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746CB-0152-4B66-A3CA-54286C3E29E4}"/>
              </a:ext>
            </a:extLst>
          </p:cNvPr>
          <p:cNvSpPr txBox="1"/>
          <p:nvPr/>
        </p:nvSpPr>
        <p:spPr>
          <a:xfrm>
            <a:off x="414887" y="845343"/>
            <a:ext cx="738664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마츠리의</a:t>
            </a:r>
            <a:r>
              <a:rPr lang="ko-KR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과정</a:t>
            </a:r>
            <a:r>
              <a:rPr lang="ko-KR" altLang="en-US" sz="3600" dirty="0">
                <a:solidFill>
                  <a:schemeClr val="tx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②</a:t>
            </a:r>
            <a:endParaRPr lang="ko-KR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A471A2C-56A6-46AD-BACA-F1B834959C30}"/>
              </a:ext>
            </a:extLst>
          </p:cNvPr>
          <p:cNvSpPr/>
          <p:nvPr/>
        </p:nvSpPr>
        <p:spPr>
          <a:xfrm>
            <a:off x="1439592" y="1052600"/>
            <a:ext cx="10122833" cy="642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영적 존재의 행차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A032E85-B520-45C7-BF67-B79E7B3B7EA4}"/>
              </a:ext>
            </a:extLst>
          </p:cNvPr>
          <p:cNvGrpSpPr/>
          <p:nvPr/>
        </p:nvGrpSpPr>
        <p:grpSpPr>
          <a:xfrm>
            <a:off x="4794645" y="2917475"/>
            <a:ext cx="3784449" cy="3095177"/>
            <a:chOff x="4794645" y="2917475"/>
            <a:chExt cx="3784449" cy="3095177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9B4381A-B638-4A27-96AF-A680FF3E9442}"/>
                </a:ext>
              </a:extLst>
            </p:cNvPr>
            <p:cNvSpPr/>
            <p:nvPr/>
          </p:nvSpPr>
          <p:spPr>
            <a:xfrm>
              <a:off x="5844546" y="5369947"/>
              <a:ext cx="1684645" cy="6427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1"/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다시</a:t>
              </a:r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山車</a:t>
              </a:r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766B5C5B-77E6-49C0-860F-2F9588E1A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4645" y="2917475"/>
              <a:ext cx="3784449" cy="2282611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EB24624-C925-4EBD-89F3-7401F8A6E9E0}"/>
              </a:ext>
            </a:extLst>
          </p:cNvPr>
          <p:cNvGrpSpPr/>
          <p:nvPr/>
        </p:nvGrpSpPr>
        <p:grpSpPr>
          <a:xfrm>
            <a:off x="8733984" y="2957136"/>
            <a:ext cx="3368808" cy="3055515"/>
            <a:chOff x="8733984" y="2957136"/>
            <a:chExt cx="3368808" cy="3055515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E8F96B4-D706-42A3-9A93-52463EAD2FB7}"/>
                </a:ext>
              </a:extLst>
            </p:cNvPr>
            <p:cNvSpPr/>
            <p:nvPr/>
          </p:nvSpPr>
          <p:spPr>
            <a:xfrm>
              <a:off x="10143591" y="5369946"/>
              <a:ext cx="549593" cy="6427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배</a:t>
              </a:r>
              <a:endPara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5B0AA7F-BE34-471F-A8A0-36D12EFEE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229"/>
            <a:stretch/>
          </p:blipFill>
          <p:spPr>
            <a:xfrm>
              <a:off x="8733984" y="2957136"/>
              <a:ext cx="3368808" cy="2200275"/>
            </a:xfrm>
            <a:prstGeom prst="rect">
              <a:avLst/>
            </a:prstGeom>
          </p:spPr>
        </p:pic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7FD68DF-8BED-4637-9530-7197C92AB235}"/>
              </a:ext>
            </a:extLst>
          </p:cNvPr>
          <p:cNvSpPr/>
          <p:nvPr/>
        </p:nvSpPr>
        <p:spPr>
          <a:xfrm>
            <a:off x="1920106" y="1984284"/>
            <a:ext cx="2070489" cy="642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신의 행차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586D778-A0AF-4A09-9C83-1DFB88690EE4}"/>
              </a:ext>
            </a:extLst>
          </p:cNvPr>
          <p:cNvSpPr/>
          <p:nvPr/>
        </p:nvSpPr>
        <p:spPr>
          <a:xfrm>
            <a:off x="9247159" y="1984284"/>
            <a:ext cx="2049470" cy="642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시민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5A7A390-B6B9-48F0-A98D-D576415B452E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3990595" y="2305637"/>
            <a:ext cx="5256564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05249C5-1069-4B67-A032-1D8C6249A5EA}"/>
              </a:ext>
            </a:extLst>
          </p:cNvPr>
          <p:cNvSpPr/>
          <p:nvPr/>
        </p:nvSpPr>
        <p:spPr>
          <a:xfrm>
            <a:off x="6181576" y="2004868"/>
            <a:ext cx="874602" cy="642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축복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0032EB8-1C73-4F81-9800-67CDF806A482}"/>
              </a:ext>
            </a:extLst>
          </p:cNvPr>
          <p:cNvGrpSpPr/>
          <p:nvPr/>
        </p:nvGrpSpPr>
        <p:grpSpPr>
          <a:xfrm>
            <a:off x="1270947" y="2915969"/>
            <a:ext cx="3368808" cy="3096683"/>
            <a:chOff x="1270947" y="2915969"/>
            <a:chExt cx="3368808" cy="3096683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6D298A0-BC84-4DE4-A580-0AEA14C18A93}"/>
                </a:ext>
              </a:extLst>
            </p:cNvPr>
            <p:cNvSpPr/>
            <p:nvPr/>
          </p:nvSpPr>
          <p:spPr>
            <a:xfrm>
              <a:off x="2016567" y="5369947"/>
              <a:ext cx="1877566" cy="6427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2500" dirty="0" err="1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미코시</a:t>
              </a:r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神輿</a:t>
              </a:r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CD4BFBA-A8BE-460A-9B66-85942048E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947" y="2915969"/>
              <a:ext cx="3368808" cy="2285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9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746CB-0152-4B66-A3CA-54286C3E29E4}"/>
              </a:ext>
            </a:extLst>
          </p:cNvPr>
          <p:cNvSpPr txBox="1"/>
          <p:nvPr/>
        </p:nvSpPr>
        <p:spPr>
          <a:xfrm>
            <a:off x="414887" y="845343"/>
            <a:ext cx="738664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마츠리의</a:t>
            </a:r>
            <a:r>
              <a:rPr lang="ko-KR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과정</a:t>
            </a:r>
            <a:r>
              <a:rPr lang="ko-KR" altLang="en-US" sz="3600" dirty="0">
                <a:solidFill>
                  <a:schemeClr val="tx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③</a:t>
            </a:r>
            <a:endParaRPr lang="ko-KR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E345806-0DEC-482A-B10D-CABB3DE04695}"/>
              </a:ext>
            </a:extLst>
          </p:cNvPr>
          <p:cNvSpPr/>
          <p:nvPr/>
        </p:nvSpPr>
        <p:spPr>
          <a:xfrm>
            <a:off x="1764132" y="1494688"/>
            <a:ext cx="4115963" cy="1640176"/>
          </a:xfrm>
          <a:prstGeom prst="rect">
            <a:avLst/>
          </a:prstGeom>
          <a:solidFill>
            <a:srgbClr val="6BA2D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의례 과정이 끝난 뒤 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공물을</a:t>
            </a:r>
            <a:r>
              <a:rPr lang="en-US" altLang="ko-KR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나눠 먹는 의식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3BBFCD-9B2A-4839-9E2A-F9E0BFCE211A}"/>
              </a:ext>
            </a:extLst>
          </p:cNvPr>
          <p:cNvSpPr/>
          <p:nvPr/>
        </p:nvSpPr>
        <p:spPr>
          <a:xfrm>
            <a:off x="7089919" y="3134864"/>
            <a:ext cx="4115963" cy="1640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마지막 유흥을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구성원들의 </a:t>
            </a:r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단합력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상승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286CDE5-E4BB-45D0-9B75-C9141083EEC8}"/>
              </a:ext>
            </a:extLst>
          </p:cNvPr>
          <p:cNvSpPr/>
          <p:nvPr/>
        </p:nvSpPr>
        <p:spPr>
          <a:xfrm>
            <a:off x="1757082" y="3134864"/>
            <a:ext cx="4123013" cy="1640174"/>
          </a:xfrm>
          <a:prstGeom prst="rect">
            <a:avLst/>
          </a:prstGeom>
          <a:solidFill>
            <a:srgbClr val="6BA2D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신과의 친밀도 상승</a:t>
            </a:r>
            <a:endParaRPr lang="en-US" altLang="ko-KR" sz="25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신의 수호 ∙ 가호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6FF2229-6C75-4EF9-B698-B5DF6CA98346}"/>
              </a:ext>
            </a:extLst>
          </p:cNvPr>
          <p:cNvSpPr/>
          <p:nvPr/>
        </p:nvSpPr>
        <p:spPr>
          <a:xfrm>
            <a:off x="7082870" y="1494689"/>
            <a:ext cx="4115962" cy="1640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축제 후 참가자가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함께 모여 먹는 연회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8A1D6D7-9F6E-45BD-8AF3-5DA5E32C3558}"/>
              </a:ext>
            </a:extLst>
          </p:cNvPr>
          <p:cNvSpPr/>
          <p:nvPr/>
        </p:nvSpPr>
        <p:spPr>
          <a:xfrm>
            <a:off x="5331457" y="1981313"/>
            <a:ext cx="2307101" cy="23071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나오라이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直会</a:t>
            </a:r>
            <a:r>
              <a:rPr lang="en-US" altLang="ja-JP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ja-JP" altLang="en-US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ECD61EE-51F6-45CA-B774-E1651D2D9037}"/>
              </a:ext>
            </a:extLst>
          </p:cNvPr>
          <p:cNvSpPr/>
          <p:nvPr/>
        </p:nvSpPr>
        <p:spPr>
          <a:xfrm>
            <a:off x="2660930" y="996983"/>
            <a:ext cx="2307103" cy="802921"/>
          </a:xfrm>
          <a:prstGeom prst="rect">
            <a:avLst/>
          </a:prstGeom>
          <a:solidFill>
            <a:srgbClr val="6BA2D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본래 의미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616EE86-A058-497C-932F-A1A64B5F6CE6}"/>
              </a:ext>
            </a:extLst>
          </p:cNvPr>
          <p:cNvSpPr/>
          <p:nvPr/>
        </p:nvSpPr>
        <p:spPr>
          <a:xfrm>
            <a:off x="7994348" y="996982"/>
            <a:ext cx="2307103" cy="8029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현대 의미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2725DA9-5315-4129-B03B-776CD905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824" y="4864519"/>
            <a:ext cx="2656524" cy="177738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3DF1E5-36FC-40DC-B36A-45FADBFDA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072" y="4861033"/>
            <a:ext cx="2374497" cy="17808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3D270D-D4DD-4385-AE84-D2DD1FEC4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551" y="4856008"/>
            <a:ext cx="2374496" cy="18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746CB-0152-4B66-A3CA-54286C3E29E4}"/>
              </a:ext>
            </a:extLst>
          </p:cNvPr>
          <p:cNvSpPr txBox="1"/>
          <p:nvPr/>
        </p:nvSpPr>
        <p:spPr>
          <a:xfrm>
            <a:off x="414887" y="845343"/>
            <a:ext cx="738664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마츠리와</a:t>
            </a:r>
            <a:r>
              <a:rPr lang="ko-KR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사계</a:t>
            </a:r>
            <a:r>
              <a:rPr lang="en-US" altLang="ko-K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四季</a:t>
            </a:r>
            <a:r>
              <a:rPr lang="en-US" altLang="ko-K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ko-KR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CEC90A8-16A6-460D-B4B7-A09FE8881082}"/>
              </a:ext>
            </a:extLst>
          </p:cNvPr>
          <p:cNvGrpSpPr/>
          <p:nvPr/>
        </p:nvGrpSpPr>
        <p:grpSpPr>
          <a:xfrm>
            <a:off x="1303737" y="3645153"/>
            <a:ext cx="5170353" cy="2925494"/>
            <a:chOff x="1349248" y="3483185"/>
            <a:chExt cx="4692565" cy="2655151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533C6CC-6C5D-4C59-B740-4918AB61B37E}"/>
                </a:ext>
              </a:extLst>
            </p:cNvPr>
            <p:cNvSpPr/>
            <p:nvPr/>
          </p:nvSpPr>
          <p:spPr>
            <a:xfrm>
              <a:off x="3695531" y="3483185"/>
              <a:ext cx="2346282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2346282"/>
                  </a:moveTo>
                  <a:cubicBezTo>
                    <a:pt x="1050466" y="2346282"/>
                    <a:pt x="0" y="1295816"/>
                    <a:pt x="0" y="0"/>
                  </a:cubicBezTo>
                  <a:lnTo>
                    <a:pt x="2346282" y="0"/>
                  </a:lnTo>
                  <a:lnTo>
                    <a:pt x="2346282" y="2346282"/>
                  </a:lnTo>
                  <a:close/>
                </a:path>
              </a:pathLst>
            </a:custGeom>
            <a:blipFill rotWithShape="0">
              <a:blip r:embed="rId2"/>
              <a:srcRect/>
              <a:stretch>
                <a:fillRect l="-25000" r="-2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562" tIns="149352" rIns="149352" bIns="83656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후유마츠리</a:t>
              </a:r>
              <a:endParaRPr lang="en-US" altLang="ko-KR" sz="2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冬祭</a:t>
              </a:r>
              <a:r>
                <a:rPr lang="en-US" altLang="ko-KR" sz="25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순서도: 대체 처리 14">
              <a:extLst>
                <a:ext uri="{FF2B5EF4-FFF2-40B4-BE49-F238E27FC236}">
                  <a16:creationId xmlns:a16="http://schemas.microsoft.com/office/drawing/2014/main" id="{DC5CECC8-9359-4156-8C4A-9CBED47944C6}"/>
                </a:ext>
              </a:extLst>
            </p:cNvPr>
            <p:cNvSpPr/>
            <p:nvPr/>
          </p:nvSpPr>
          <p:spPr>
            <a:xfrm>
              <a:off x="1349248" y="4586373"/>
              <a:ext cx="3165010" cy="1551963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/>
              <a:r>
                <a:rPr lang="en-US" altLang="ko-KR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11~2</a:t>
              </a:r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月</a:t>
              </a:r>
            </a:p>
            <a:p>
              <a:pPr lvl="0" algn="ctr" latinLnBrk="1"/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병마나 재액 퇴치 기원</a:t>
              </a:r>
            </a:p>
            <a:p>
              <a:pPr lvl="0" algn="ctr" latinLnBrk="1"/>
              <a:r>
                <a:rPr lang="ko-KR" altLang="en-US" sz="2500" dirty="0" err="1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영력의</a:t>
              </a:r>
              <a:r>
                <a:rPr lang="ko-KR" altLang="en-US" sz="25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획득 기원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A5E3BD8-81BE-43E4-868A-54157B6C1042}"/>
              </a:ext>
            </a:extLst>
          </p:cNvPr>
          <p:cNvGrpSpPr/>
          <p:nvPr/>
        </p:nvGrpSpPr>
        <p:grpSpPr>
          <a:xfrm>
            <a:off x="6474091" y="719665"/>
            <a:ext cx="5303021" cy="2925488"/>
            <a:chOff x="6150187" y="719665"/>
            <a:chExt cx="4812972" cy="265514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27AE1249-2575-4055-8CFB-BC5DD18FACB5}"/>
                </a:ext>
              </a:extLst>
            </p:cNvPr>
            <p:cNvSpPr/>
            <p:nvPr/>
          </p:nvSpPr>
          <p:spPr>
            <a:xfrm>
              <a:off x="6150187" y="1028529"/>
              <a:ext cx="2346282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0"/>
                  </a:moveTo>
                  <a:cubicBezTo>
                    <a:pt x="1295816" y="0"/>
                    <a:pt x="2346282" y="1050466"/>
                    <a:pt x="2346282" y="2346282"/>
                  </a:cubicBezTo>
                  <a:lnTo>
                    <a:pt x="0" y="234628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>
                <a:fillRect l="-1000" r="-1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836562" rIns="83656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나츠마츠리</a:t>
              </a:r>
              <a:endParaRPr lang="en-US" altLang="ko-K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夏祭</a:t>
              </a:r>
              <a:r>
                <a:rPr lang="en-US" altLang="ko-KR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순서도: 대체 처리 16">
              <a:extLst>
                <a:ext uri="{FF2B5EF4-FFF2-40B4-BE49-F238E27FC236}">
                  <a16:creationId xmlns:a16="http://schemas.microsoft.com/office/drawing/2014/main" id="{ADDC6759-D97A-416A-A66C-05C66F9DC1E0}"/>
                </a:ext>
              </a:extLst>
            </p:cNvPr>
            <p:cNvSpPr/>
            <p:nvPr/>
          </p:nvSpPr>
          <p:spPr>
            <a:xfrm>
              <a:off x="7744021" y="719665"/>
              <a:ext cx="3219138" cy="1551963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/>
              <a:r>
                <a:rPr lang="en-US" altLang="ko-KR" sz="2500" dirty="0">
                  <a:solidFill>
                    <a:schemeClr val="bg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6~8</a:t>
              </a:r>
              <a:r>
                <a:rPr lang="ko-KR" altLang="en-US" sz="2500" dirty="0">
                  <a:solidFill>
                    <a:schemeClr val="bg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月</a:t>
              </a:r>
            </a:p>
            <a:p>
              <a:pPr lvl="0" algn="ctr" latinLnBrk="1"/>
              <a:r>
                <a:rPr lang="ko-KR" altLang="en-US" sz="2500" dirty="0">
                  <a:solidFill>
                    <a:schemeClr val="bg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역병과  자연 재해 방지</a:t>
              </a:r>
            </a:p>
            <a:p>
              <a:pPr lvl="0" algn="ctr" latinLnBrk="1"/>
              <a:r>
                <a:rPr lang="ko-KR" altLang="en-US" sz="2500" dirty="0">
                  <a:solidFill>
                    <a:schemeClr val="bg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혼령의  위로와 성불</a:t>
              </a:r>
              <a:endParaRPr lang="en-US" altLang="ko-KR" sz="25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FB684CE-6C9F-441B-B19A-EE70498A9574}"/>
              </a:ext>
            </a:extLst>
          </p:cNvPr>
          <p:cNvGrpSpPr/>
          <p:nvPr/>
        </p:nvGrpSpPr>
        <p:grpSpPr>
          <a:xfrm>
            <a:off x="1303737" y="719665"/>
            <a:ext cx="5170353" cy="2925488"/>
            <a:chOff x="1349248" y="719665"/>
            <a:chExt cx="4692565" cy="265514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BCCE2887-DF9A-4621-BCC4-290C717D652F}"/>
                </a:ext>
              </a:extLst>
            </p:cNvPr>
            <p:cNvSpPr/>
            <p:nvPr/>
          </p:nvSpPr>
          <p:spPr>
            <a:xfrm>
              <a:off x="3695531" y="1028529"/>
              <a:ext cx="2346282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2346282"/>
                  </a:moveTo>
                  <a:cubicBezTo>
                    <a:pt x="0" y="1050466"/>
                    <a:pt x="1050466" y="0"/>
                    <a:pt x="2346282" y="0"/>
                  </a:cubicBezTo>
                  <a:lnTo>
                    <a:pt x="2346282" y="2346282"/>
                  </a:lnTo>
                  <a:lnTo>
                    <a:pt x="0" y="2346282"/>
                  </a:lnTo>
                  <a:close/>
                </a:path>
              </a:pathLst>
            </a:custGeom>
            <a:blipFill rotWithShape="0">
              <a:blip r:embed="rId4"/>
              <a:srcRect/>
              <a:stretch>
                <a:fillRect l="-15000" r="-1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562" tIns="836562" rIns="14935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kern="1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하루마츠리</a:t>
              </a:r>
              <a:endParaRPr lang="en-US" altLang="ko-KR" sz="25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春祭</a:t>
              </a:r>
              <a:r>
                <a:rPr lang="en-US" altLang="ko-KR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5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순서도: 대체 처리 17">
              <a:extLst>
                <a:ext uri="{FF2B5EF4-FFF2-40B4-BE49-F238E27FC236}">
                  <a16:creationId xmlns:a16="http://schemas.microsoft.com/office/drawing/2014/main" id="{56D15A63-14D8-4A8E-B627-6D892F59E82A}"/>
                </a:ext>
              </a:extLst>
            </p:cNvPr>
            <p:cNvSpPr/>
            <p:nvPr/>
          </p:nvSpPr>
          <p:spPr>
            <a:xfrm>
              <a:off x="1349248" y="719665"/>
              <a:ext cx="3165011" cy="1551963"/>
            </a:xfrm>
            <a:prstGeom prst="flowChartAlternateProcess">
              <a:avLst/>
            </a:prstGeom>
            <a:solidFill>
              <a:srgbClr val="EACCE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/>
              <a:r>
                <a:rPr lang="en-US" altLang="ko-KR" sz="2500" dirty="0">
                  <a:solidFill>
                    <a:schemeClr val="accent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3~5</a:t>
              </a:r>
              <a:r>
                <a:rPr lang="ko-KR" altLang="en-US" sz="2500" dirty="0">
                  <a:solidFill>
                    <a:schemeClr val="accent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月</a:t>
              </a:r>
            </a:p>
            <a:p>
              <a:pPr lvl="0" algn="ctr" latinLnBrk="1"/>
              <a:r>
                <a:rPr lang="ko-KR" altLang="en-US" sz="2500" dirty="0">
                  <a:solidFill>
                    <a:schemeClr val="accent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무탈한 농사 기원</a:t>
              </a:r>
            </a:p>
            <a:p>
              <a:pPr lvl="0" algn="ctr" latinLnBrk="1"/>
              <a:r>
                <a:rPr lang="ko-KR" altLang="en-US" sz="2500" dirty="0">
                  <a:solidFill>
                    <a:schemeClr val="accent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화려한 에너지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39B0638-EB82-4082-B12A-36BDC8F56C8C}"/>
              </a:ext>
            </a:extLst>
          </p:cNvPr>
          <p:cNvGrpSpPr/>
          <p:nvPr/>
        </p:nvGrpSpPr>
        <p:grpSpPr>
          <a:xfrm>
            <a:off x="6474089" y="3645157"/>
            <a:ext cx="5303023" cy="2925490"/>
            <a:chOff x="6150187" y="3483185"/>
            <a:chExt cx="4796058" cy="2655147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F80937B-42C8-4132-A796-C30750F466C6}"/>
                </a:ext>
              </a:extLst>
            </p:cNvPr>
            <p:cNvSpPr/>
            <p:nvPr/>
          </p:nvSpPr>
          <p:spPr>
            <a:xfrm>
              <a:off x="6150187" y="3483185"/>
              <a:ext cx="2346283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0"/>
                  </a:moveTo>
                  <a:cubicBezTo>
                    <a:pt x="2346282" y="1295816"/>
                    <a:pt x="1295816" y="2346282"/>
                    <a:pt x="0" y="2346282"/>
                  </a:cubicBezTo>
                  <a:lnTo>
                    <a:pt x="0" y="0"/>
                  </a:lnTo>
                  <a:lnTo>
                    <a:pt x="2346282" y="0"/>
                  </a:lnTo>
                  <a:close/>
                </a:path>
              </a:pathLst>
            </a:custGeom>
            <a:blipFill rotWithShape="0">
              <a:blip r:embed="rId5"/>
              <a:srcRect/>
              <a:stretch>
                <a:fillRect t="-22000" b="-22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49352" rIns="836563" bIns="83656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i="0" kern="12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아키마츠리</a:t>
              </a:r>
              <a:endParaRPr lang="en-US" altLang="ko-KR" sz="2500" b="1" i="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秋祭</a:t>
              </a:r>
              <a:r>
                <a:rPr lang="en-US" altLang="ko-KR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500" b="1" i="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순서도: 대체 처리 18">
              <a:extLst>
                <a:ext uri="{FF2B5EF4-FFF2-40B4-BE49-F238E27FC236}">
                  <a16:creationId xmlns:a16="http://schemas.microsoft.com/office/drawing/2014/main" id="{7DDDCF4F-9E0B-430E-85FD-22510C4B4F61}"/>
                </a:ext>
              </a:extLst>
            </p:cNvPr>
            <p:cNvSpPr/>
            <p:nvPr/>
          </p:nvSpPr>
          <p:spPr>
            <a:xfrm>
              <a:off x="7744022" y="4586369"/>
              <a:ext cx="3202223" cy="1551963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/>
              <a:r>
                <a:rPr lang="en-US" altLang="ko-KR" sz="2500" dirty="0">
                  <a:solidFill>
                    <a:schemeClr val="accent6">
                      <a:lumMod val="50000"/>
                    </a:schemeClr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9~11</a:t>
              </a:r>
              <a:r>
                <a:rPr lang="ko-KR" altLang="en-US" sz="2500" dirty="0">
                  <a:solidFill>
                    <a:schemeClr val="accent6">
                      <a:lumMod val="50000"/>
                    </a:schemeClr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月</a:t>
              </a:r>
            </a:p>
            <a:p>
              <a:pPr lvl="0" algn="ctr" latinLnBrk="1"/>
              <a:r>
                <a:rPr lang="ko-KR" altLang="en-US" sz="2500" dirty="0">
                  <a:solidFill>
                    <a:schemeClr val="accent6">
                      <a:lumMod val="50000"/>
                    </a:schemeClr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풍년에 감사</a:t>
              </a:r>
            </a:p>
            <a:p>
              <a:pPr lvl="0" algn="ctr" latinLnBrk="1"/>
              <a:r>
                <a:rPr lang="ko-KR" altLang="en-US" sz="2500" dirty="0">
                  <a:solidFill>
                    <a:schemeClr val="accent6">
                      <a:lumMod val="50000"/>
                    </a:schemeClr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풍수해의 방지 기원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8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1793</TotalTime>
  <Words>171</Words>
  <Application>Microsoft Office PowerPoint</Application>
  <PresentationFormat>와이드스크린</PresentationFormat>
  <Paragraphs>57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맑은 고딕</vt:lpstr>
      <vt:lpstr>함초롬바탕</vt:lpstr>
      <vt:lpstr>Arial</vt:lpstr>
      <vt:lpstr>Tw Cen MT</vt:lpstr>
      <vt:lpstr>Wingdings 3</vt:lpstr>
      <vt:lpstr>New_Simple01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관광자원 -마츠리-</dc:title>
  <dc:creator>A</dc:creator>
  <cp:lastModifiedBy>A</cp:lastModifiedBy>
  <cp:revision>135</cp:revision>
  <dcterms:created xsi:type="dcterms:W3CDTF">2020-04-01T07:49:52Z</dcterms:created>
  <dcterms:modified xsi:type="dcterms:W3CDTF">2020-04-20T07:32:47Z</dcterms:modified>
</cp:coreProperties>
</file>