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2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8C816E"/>
    <a:srgbClr val="6D999B"/>
    <a:srgbClr val="7C7C7C"/>
    <a:srgbClr val="B5AEA1"/>
    <a:srgbClr val="69C3E5"/>
    <a:srgbClr val="D5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62" autoAdjust="0"/>
  </p:normalViewPr>
  <p:slideViewPr>
    <p:cSldViewPr snapToGrid="0">
      <p:cViewPr varScale="1">
        <p:scale>
          <a:sx n="63" d="100"/>
          <a:sy n="63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8FEC-4830-44D0-BE61-80EE6B46271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4043-A676-4920-A8ED-CA3251209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87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0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42B0B-F0CF-428A-BB70-7CEB4AC0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E00564-E288-4A49-BF77-B32528FD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8653F-9C8D-41CC-A1AA-2538FC9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0B24F-AF4C-4489-B5B1-6AE0E3D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07C2E-5A4B-465B-AC6A-236F4E0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71922-64AC-44BF-A391-1B53782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F01D74-25CD-4AE0-BB3A-A98C1745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0A8784-8EBE-4415-B650-8E08400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9BC7A6-C49D-4DA2-975F-A4FE552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ACCFC-BFD2-4E0E-9FB7-01048114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7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B40033-F111-406F-929C-88E90FAED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1F9D31-98DD-46D9-893E-AEBB274C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165BF-04A9-4BA0-BA90-FC13C18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A262D-8AB4-40A8-B278-E99A4D61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55DDB5-97DB-47D6-8170-D68D65AE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06714-6F42-4A5C-9AFE-52225307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F8AAF-83C3-41FB-BA03-E92831C9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EAAD61-6A04-45BC-92BB-3738BF34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A98D48-24F9-4AA4-AB1B-8114248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1AA2D-7025-466E-811F-607F07B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5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D0917-0481-45DC-BBEA-EC73752C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D760BC-4949-44B4-8107-45BC59B8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355E9-7B23-462A-B47E-5171C471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B4018C-D6AF-4194-B810-19386CA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20B67A-CC64-4911-AD91-340943EA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D2542-8517-495B-913D-FA13C419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4FD21C-F900-4354-9695-C42D4F09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36AA45-5112-4DFD-99D7-43CDD6B3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EE903-8097-4FF5-B6F0-E2764CB6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790827-D487-4028-B56D-4ED1CB24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4F6173-DE42-4E73-876C-B9958FCA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05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34918-B86F-4DC0-8A90-98B38A06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B1A5B3-3478-41C9-96E5-79A68A99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38667D-015B-4776-8C5A-C0F763A5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BB82BF-86A6-48DD-A5CE-D288B89A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A9CB3-7D5F-42E3-990C-9739855E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E1524-5D76-4BF5-A1DE-4306D47D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34D3A1-54E1-4466-9531-1DE88A5F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5E16E4-8CAA-4172-9240-645B655F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4C103-281F-4F55-8FA7-1CC2BF43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D4AA885-BE1C-4EF3-8884-60FD27A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152E650-9F23-4D71-8EEB-134CCA88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8AE93D-A3BC-41C0-B16E-EE372931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D6A494-CBBF-41E0-9DE8-A461023C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5675A6-5FE3-4B5E-8294-C855EB3D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5FA004-B3EF-4F49-A77E-C3D50C5B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92378-07A1-486C-A587-017E1B1D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6E57A-C8C1-483F-BC60-484D8EF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C6CCD6-B62F-4462-A53F-F6080570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B25A75-A99C-4D71-ABEC-9AF58140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A3CA77-96F9-49BC-ACF3-05E2215A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4A99D-2165-4AB7-AD38-2D4A64A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1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E8641-5501-41B2-9181-6AE8EB3C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0074E6-BCAC-4A6C-99D5-8CC7D1677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54440F-A71D-419C-A48C-9E95324E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BAC23-9174-45FE-A0E2-982F14DC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E038DF-068D-43BB-A61B-CA580BF3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2F52BC-FB6E-442D-B643-1F30F1EA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05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BE5FE2-AFB7-48C1-8C86-5100217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56BCA0-210B-427A-83E9-61CD74F4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0C30F-074C-4F14-B0D2-9C3A4E08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EAB3-FCE5-4DBB-BD11-CB73E60F7C3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8A3CE-D11E-49A2-9E6C-98F3119E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D5BF6-30F9-4BB4-A5CE-5E94B705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7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E8E2A8-D2A4-4561-8C07-7A24FD6B4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1" r="4074" b="4760"/>
          <a:stretch/>
        </p:blipFill>
        <p:spPr>
          <a:xfrm>
            <a:off x="7511434" y="1716619"/>
            <a:ext cx="3668683" cy="381007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1825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일본은 옛날부터 독도의 존재를 인식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5B867DB-2BB1-4335-9821-F5618FAD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5" y="1532307"/>
            <a:ext cx="8467725" cy="339090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027F56A-D1A7-4896-AF88-8A0BAFF8596F}"/>
              </a:ext>
            </a:extLst>
          </p:cNvPr>
          <p:cNvSpPr/>
          <p:nvPr/>
        </p:nvSpPr>
        <p:spPr>
          <a:xfrm>
            <a:off x="8855287" y="1559709"/>
            <a:ext cx="3058165" cy="89777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개정판과의 차이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A483A40-3457-4C81-A491-F5BA685A5DCE}"/>
              </a:ext>
            </a:extLst>
          </p:cNvPr>
          <p:cNvSpPr/>
          <p:nvPr/>
        </p:nvSpPr>
        <p:spPr>
          <a:xfrm>
            <a:off x="912042" y="4923207"/>
            <a:ext cx="6792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ko-KR" sz="2500" dirty="0" err="1">
                <a:latin typeface="+mn-ea"/>
              </a:rPr>
              <a:t>개정일본여지로정전도</a:t>
            </a:r>
            <a:r>
              <a:rPr lang="ko-KR" altLang="ko-KR" sz="2500" dirty="0">
                <a:latin typeface="+mn-ea"/>
              </a:rPr>
              <a:t>(改正日本輿地路程全図</a:t>
            </a:r>
            <a:r>
              <a:rPr lang="en-US" altLang="ko-KR" sz="2500" dirty="0">
                <a:latin typeface="+mn-ea"/>
              </a:rPr>
              <a:t>)</a:t>
            </a:r>
          </a:p>
          <a:p>
            <a:pPr algn="ctr"/>
            <a:r>
              <a:rPr lang="en-US" altLang="ko-KR" sz="2500" dirty="0">
                <a:latin typeface="+mn-ea"/>
              </a:rPr>
              <a:t>(1779</a:t>
            </a:r>
            <a:r>
              <a:rPr lang="ko-KR" altLang="en-US" sz="2500" dirty="0">
                <a:latin typeface="+mn-ea"/>
              </a:rPr>
              <a:t>年</a:t>
            </a:r>
            <a:r>
              <a:rPr lang="en-US" altLang="ko-KR" sz="2500" dirty="0">
                <a:latin typeface="+mn-ea"/>
              </a:rPr>
              <a:t>-</a:t>
            </a:r>
            <a:r>
              <a:rPr lang="ko-KR" altLang="en-US" sz="2500" dirty="0">
                <a:latin typeface="+mn-ea"/>
              </a:rPr>
              <a:t>초판</a:t>
            </a:r>
            <a:r>
              <a:rPr lang="en-US" altLang="ko-KR" sz="2500" dirty="0">
                <a:latin typeface="+mn-ea"/>
              </a:rPr>
              <a:t>)</a:t>
            </a:r>
            <a:endParaRPr lang="ko-KR" altLang="en-US" sz="2500" dirty="0">
              <a:latin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6584F1E-99EB-4E2A-B2E5-2B2022DC9476}"/>
              </a:ext>
            </a:extLst>
          </p:cNvPr>
          <p:cNvSpPr/>
          <p:nvPr/>
        </p:nvSpPr>
        <p:spPr>
          <a:xfrm>
            <a:off x="8855287" y="2421483"/>
            <a:ext cx="3058165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독도와 울릉도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색칠 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A24170F-505B-4742-8477-5134167E686A}"/>
              </a:ext>
            </a:extLst>
          </p:cNvPr>
          <p:cNvSpPr/>
          <p:nvPr/>
        </p:nvSpPr>
        <p:spPr>
          <a:xfrm>
            <a:off x="8855287" y="3646889"/>
            <a:ext cx="3058165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독도와 울릉도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경위도선 표시 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경계 밖에 위치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5C8D10-6C9C-4093-A92C-63042760B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2" y="1532307"/>
            <a:ext cx="5252638" cy="41745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1353433-BC0B-41E3-82D1-CA627DA96798}"/>
              </a:ext>
            </a:extLst>
          </p:cNvPr>
          <p:cNvSpPr/>
          <p:nvPr/>
        </p:nvSpPr>
        <p:spPr>
          <a:xfrm>
            <a:off x="235269" y="5644576"/>
            <a:ext cx="6792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ko-KR" sz="2500" dirty="0" err="1">
                <a:latin typeface="+mn-ea"/>
              </a:rPr>
              <a:t>개정일본여지로정전도</a:t>
            </a:r>
            <a:r>
              <a:rPr lang="ko-KR" altLang="ko-KR" sz="2500" dirty="0">
                <a:latin typeface="+mn-ea"/>
              </a:rPr>
              <a:t>(改正日本輿地路程全図</a:t>
            </a:r>
            <a:r>
              <a:rPr lang="en-US" altLang="ko-KR" sz="2500" dirty="0">
                <a:latin typeface="+mn-ea"/>
              </a:rPr>
              <a:t>)</a:t>
            </a:r>
          </a:p>
          <a:p>
            <a:pPr algn="ctr"/>
            <a:r>
              <a:rPr lang="en-US" altLang="ko-KR" sz="2500" dirty="0">
                <a:latin typeface="+mn-ea"/>
              </a:rPr>
              <a:t>(1846</a:t>
            </a:r>
            <a:r>
              <a:rPr lang="ko-KR" altLang="en-US" sz="2500" dirty="0">
                <a:latin typeface="+mn-ea"/>
              </a:rPr>
              <a:t>年</a:t>
            </a:r>
            <a:r>
              <a:rPr lang="en-US" altLang="ko-KR" sz="2500" dirty="0">
                <a:latin typeface="+mn-ea"/>
              </a:rPr>
              <a:t>-</a:t>
            </a:r>
            <a:r>
              <a:rPr lang="ko-KR" altLang="en-US" sz="2500" dirty="0">
                <a:latin typeface="+mn-ea"/>
              </a:rPr>
              <a:t>개정판</a:t>
            </a:r>
            <a:r>
              <a:rPr lang="en-US" altLang="ko-KR" sz="2500" dirty="0">
                <a:latin typeface="+mn-ea"/>
              </a:rPr>
              <a:t>)</a:t>
            </a:r>
            <a:endParaRPr lang="ko-KR" altLang="en-US" sz="2500" dirty="0"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DDAC02-BB18-4DA3-85BD-1879BE740A1F}"/>
              </a:ext>
            </a:extLst>
          </p:cNvPr>
          <p:cNvSpPr/>
          <p:nvPr/>
        </p:nvSpPr>
        <p:spPr>
          <a:xfrm>
            <a:off x="8330128" y="5526692"/>
            <a:ext cx="22204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>
                <a:latin typeface="+mn-ea"/>
              </a:rPr>
              <a:t>다케시마 지도</a:t>
            </a:r>
            <a:endParaRPr lang="en-US" altLang="ko-KR" sz="2500" dirty="0">
              <a:latin typeface="+mn-ea"/>
            </a:endParaRPr>
          </a:p>
          <a:p>
            <a:pPr algn="ctr"/>
            <a:r>
              <a:rPr lang="en-US" altLang="ko-KR" sz="2500" dirty="0">
                <a:latin typeface="+mn-ea"/>
              </a:rPr>
              <a:t>(1724</a:t>
            </a:r>
            <a:r>
              <a:rPr lang="ko-KR" altLang="en-US" sz="2500" dirty="0">
                <a:latin typeface="+mn-ea"/>
              </a:rPr>
              <a:t>年</a:t>
            </a:r>
            <a:r>
              <a:rPr lang="en-US" altLang="ko-KR" sz="2500" dirty="0">
                <a:latin typeface="+mn-ea"/>
              </a:rPr>
              <a:t>)</a:t>
            </a:r>
            <a:endParaRPr lang="ko-KR" altLang="en-US" sz="2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3" grpId="1" animBg="1"/>
      <p:bldP spid="15" grpId="0" animBg="1"/>
      <p:bldP spid="5" grpId="0"/>
      <p:bldP spid="5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A8DC30C-3F0E-4318-8207-454D33850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188" y="1266211"/>
            <a:ext cx="7292037" cy="2449758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C80DA8B-A0B6-4BE3-8775-75E8CDF1B51F}"/>
              </a:ext>
            </a:extLst>
          </p:cNvPr>
          <p:cNvSpPr/>
          <p:nvPr/>
        </p:nvSpPr>
        <p:spPr>
          <a:xfrm>
            <a:off x="8689241" y="3869333"/>
            <a:ext cx="3058165" cy="1082139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표기된 독도 부정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1F1D608-84C2-4831-BF08-38D744177BD3}"/>
              </a:ext>
            </a:extLst>
          </p:cNvPr>
          <p:cNvSpPr/>
          <p:nvPr/>
        </p:nvSpPr>
        <p:spPr>
          <a:xfrm>
            <a:off x="4831006" y="3821228"/>
            <a:ext cx="3058165" cy="108213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일부 문서 독도의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위치 크기 불일치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1CD60A5-FDC8-4633-AD33-77F045C40C33}"/>
              </a:ext>
            </a:extLst>
          </p:cNvPr>
          <p:cNvSpPr/>
          <p:nvPr/>
        </p:nvSpPr>
        <p:spPr>
          <a:xfrm>
            <a:off x="7017106" y="5653408"/>
            <a:ext cx="2714376" cy="1082139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일부 문서 오류 일반화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E698FC3-79ED-4779-A912-DBBA797B3B41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>
            <a:off x="6360089" y="4903367"/>
            <a:ext cx="2014205" cy="7500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3838543-DD6A-4F3A-93C5-A8256370BC85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8374294" y="4951472"/>
            <a:ext cx="1844030" cy="701936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3457368-01DC-47C7-B5CE-E4B2330256E6}"/>
              </a:ext>
            </a:extLst>
          </p:cNvPr>
          <p:cNvGrpSpPr/>
          <p:nvPr/>
        </p:nvGrpSpPr>
        <p:grpSpPr>
          <a:xfrm>
            <a:off x="306837" y="1285914"/>
            <a:ext cx="4066162" cy="5496323"/>
            <a:chOff x="449893" y="1266211"/>
            <a:chExt cx="4066162" cy="549632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2BE05A6-6DED-444B-9C54-AC84431E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893" y="1266211"/>
              <a:ext cx="4066162" cy="4634549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212F0CB-2B5D-4605-A77B-B37CEF30F742}"/>
                </a:ext>
              </a:extLst>
            </p:cNvPr>
            <p:cNvSpPr/>
            <p:nvPr/>
          </p:nvSpPr>
          <p:spPr>
            <a:xfrm>
              <a:off x="1914557" y="5900760"/>
              <a:ext cx="146706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500" dirty="0">
                  <a:latin typeface="+mn-ea"/>
                </a:rPr>
                <a:t>팔도총도</a:t>
              </a:r>
              <a:endParaRPr lang="en-US" altLang="ko-KR" sz="2500" dirty="0">
                <a:latin typeface="+mn-ea"/>
              </a:endParaRPr>
            </a:p>
            <a:p>
              <a:pPr algn="ctr"/>
              <a:r>
                <a:rPr lang="en-US" altLang="ko-KR" sz="2500" dirty="0">
                  <a:latin typeface="+mn-ea"/>
                </a:rPr>
                <a:t>1530</a:t>
              </a:r>
              <a:r>
                <a:rPr lang="ko-KR" altLang="en-US" sz="2500" dirty="0">
                  <a:latin typeface="+mn-ea"/>
                </a:rPr>
                <a:t>年</a:t>
              </a: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B14FE7CA-A10B-4FD9-8B6E-6D441674E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82" y="1268775"/>
            <a:ext cx="4890278" cy="5359547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46EA8164-E53C-4F42-8F08-8DDA2316C49D}"/>
              </a:ext>
            </a:extLst>
          </p:cNvPr>
          <p:cNvSpPr txBox="1">
            <a:spLocks/>
          </p:cNvSpPr>
          <p:nvPr/>
        </p:nvSpPr>
        <p:spPr>
          <a:xfrm>
            <a:off x="449893" y="18255"/>
            <a:ext cx="11038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예부터</a:t>
            </a:r>
            <a:r>
              <a:rPr lang="en-US" altLang="ko-KR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한국이 독도를 인식 근거 부정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8DFB3C7-149B-44AA-9184-CDA0B87E6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45" y="1614498"/>
            <a:ext cx="5991225" cy="3219450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3D82ACC-4403-4648-BDE2-CCEC1BC31FF7}"/>
              </a:ext>
            </a:extLst>
          </p:cNvPr>
          <p:cNvSpPr/>
          <p:nvPr/>
        </p:nvSpPr>
        <p:spPr>
          <a:xfrm>
            <a:off x="7066451" y="4463748"/>
            <a:ext cx="4620871" cy="6521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울릉도에서 육안으로 확인 가능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27BE6B9-CAD5-41F5-A4BD-0F090650A501}"/>
              </a:ext>
            </a:extLst>
          </p:cNvPr>
          <p:cNvSpPr/>
          <p:nvPr/>
        </p:nvSpPr>
        <p:spPr>
          <a:xfrm>
            <a:off x="7099729" y="1614498"/>
            <a:ext cx="4620871" cy="11600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일부 문서 독도의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위치 크기 불일치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F370744-7054-4CF4-BEFF-48E4EE521F70}"/>
              </a:ext>
            </a:extLst>
          </p:cNvPr>
          <p:cNvSpPr/>
          <p:nvPr/>
        </p:nvSpPr>
        <p:spPr>
          <a:xfrm>
            <a:off x="7099727" y="2968450"/>
            <a:ext cx="4620871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한국의 독도 인식 자체를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오류로 부정하는 건 부적합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1B8CA-58CA-4BCD-B99E-0F14D111AC67}"/>
              </a:ext>
            </a:extLst>
          </p:cNvPr>
          <p:cNvSpPr txBox="1"/>
          <p:nvPr/>
        </p:nvSpPr>
        <p:spPr>
          <a:xfrm>
            <a:off x="5730268" y="3962104"/>
            <a:ext cx="569387" cy="26705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500" dirty="0">
                <a:latin typeface="+mn-ea"/>
              </a:rPr>
              <a:t>세종실록 지리지</a:t>
            </a:r>
            <a:endParaRPr lang="en-US" altLang="ko-KR" sz="2500" dirty="0">
              <a:latin typeface="+mn-ea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115104A-8DDD-4793-BA52-5CEA79B9BFF0}"/>
              </a:ext>
            </a:extLst>
          </p:cNvPr>
          <p:cNvSpPr/>
          <p:nvPr/>
        </p:nvSpPr>
        <p:spPr>
          <a:xfrm>
            <a:off x="7036619" y="5309466"/>
            <a:ext cx="4620871" cy="65214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문서 기록으로 확인 가능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1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7" grpId="1" animBg="1"/>
      <p:bldP spid="22" grpId="0" animBg="1"/>
      <p:bldP spid="2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D9AC34C-F020-409B-AC4F-1B1D1586FC39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573712" y="5711845"/>
            <a:ext cx="1456990" cy="17573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0"/>
            <a:ext cx="11742107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-17</a:t>
            </a: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세기 중엽에 독도의 영유권 확립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D4B646-D965-4571-B4CD-DD071B71B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8" y="1475411"/>
            <a:ext cx="7064414" cy="32480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F08D82E-3B92-4B9A-9AD9-B35DB2F22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182" y="1475411"/>
            <a:ext cx="2446623" cy="1745082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B693670-87D6-483F-8F45-C442D9913A24}"/>
              </a:ext>
            </a:extLst>
          </p:cNvPr>
          <p:cNvSpPr/>
          <p:nvPr/>
        </p:nvSpPr>
        <p:spPr>
          <a:xfrm>
            <a:off x="291301" y="5108831"/>
            <a:ext cx="2282411" cy="12411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어민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도해면허 발급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B5F8C93-879F-4230-9FC8-BEDB8DBEF45D}"/>
              </a:ext>
            </a:extLst>
          </p:cNvPr>
          <p:cNvSpPr/>
          <p:nvPr/>
        </p:nvSpPr>
        <p:spPr>
          <a:xfrm>
            <a:off x="10124949" y="3284044"/>
            <a:ext cx="1712282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정박장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045FE80-80A9-4700-9536-C9F5331ED8E5}"/>
              </a:ext>
            </a:extLst>
          </p:cNvPr>
          <p:cNvSpPr/>
          <p:nvPr/>
        </p:nvSpPr>
        <p:spPr>
          <a:xfrm>
            <a:off x="4030702" y="5073686"/>
            <a:ext cx="3746007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독도의 수산물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막부에 헌상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762712F-041D-45E7-A06E-BD240EC5E66D}"/>
              </a:ext>
            </a:extLst>
          </p:cNvPr>
          <p:cNvSpPr/>
          <p:nvPr/>
        </p:nvSpPr>
        <p:spPr>
          <a:xfrm>
            <a:off x="7749041" y="3284044"/>
            <a:ext cx="1712283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어장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1239093-B334-407B-88C6-73051FA7FC18}"/>
              </a:ext>
            </a:extLst>
          </p:cNvPr>
          <p:cNvSpPr/>
          <p:nvPr/>
        </p:nvSpPr>
        <p:spPr>
          <a:xfrm>
            <a:off x="9233699" y="5082472"/>
            <a:ext cx="2667000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17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세기 중엽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영유권 확립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434937C-769F-45BD-AA79-5BC641F56027}"/>
              </a:ext>
            </a:extLst>
          </p:cNvPr>
          <p:cNvSpPr/>
          <p:nvPr/>
        </p:nvSpPr>
        <p:spPr>
          <a:xfrm>
            <a:off x="7749041" y="2362999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자국 영지에 갈 때 사용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타국 영토에 갈 때 사용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D89A5535-957E-4789-B648-BE8938588E55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7776709" y="5711845"/>
            <a:ext cx="1456990" cy="8786"/>
          </a:xfrm>
          <a:prstGeom prst="straightConnector1">
            <a:avLst/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B34CCD-3A41-4B25-ABA3-1D04A7E5B7B8}"/>
              </a:ext>
            </a:extLst>
          </p:cNvPr>
          <p:cNvSpPr/>
          <p:nvPr/>
        </p:nvSpPr>
        <p:spPr>
          <a:xfrm>
            <a:off x="8256919" y="1769554"/>
            <a:ext cx="31213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도해면허 발급이유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7449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21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26B2FC3-DE71-4B4D-8723-DA3A26860516}"/>
              </a:ext>
            </a:extLst>
          </p:cNvPr>
          <p:cNvSpPr/>
          <p:nvPr/>
        </p:nvSpPr>
        <p:spPr>
          <a:xfrm>
            <a:off x="7145966" y="2493850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울릉도만 도해 금지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5044F3B-3E53-405F-884E-D3E896A5AE2B}"/>
              </a:ext>
            </a:extLst>
          </p:cNvPr>
          <p:cNvSpPr/>
          <p:nvPr/>
        </p:nvSpPr>
        <p:spPr>
          <a:xfrm>
            <a:off x="7145966" y="2497105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부속 섬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도해 금지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BE68314-9EEB-433B-97E6-FA687E078679}"/>
              </a:ext>
            </a:extLst>
          </p:cNvPr>
          <p:cNvSpPr/>
          <p:nvPr/>
        </p:nvSpPr>
        <p:spPr>
          <a:xfrm>
            <a:off x="7145965" y="1534373"/>
            <a:ext cx="4081789" cy="60801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죽도 도해 금지령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849F194-AD4C-4496-9B7D-48EBCE8EC625}"/>
              </a:ext>
            </a:extLst>
          </p:cNvPr>
          <p:cNvSpPr/>
          <p:nvPr/>
        </p:nvSpPr>
        <p:spPr>
          <a:xfrm>
            <a:off x="7145965" y="3902955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독도는 도해를 금지 안함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46C56A5-1364-4AD3-9477-2717F7B12F0D}"/>
              </a:ext>
            </a:extLst>
          </p:cNvPr>
          <p:cNvSpPr/>
          <p:nvPr/>
        </p:nvSpPr>
        <p:spPr>
          <a:xfrm>
            <a:off x="7145965" y="5286874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일본의 땅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E9DB38E0-F421-4DE9-B97B-D6172B7B84F2}"/>
              </a:ext>
            </a:extLst>
          </p:cNvPr>
          <p:cNvSpPr txBox="1">
            <a:spLocks/>
          </p:cNvSpPr>
          <p:nvPr/>
        </p:nvSpPr>
        <p:spPr>
          <a:xfrm>
            <a:off x="449893" y="0"/>
            <a:ext cx="11742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-17</a:t>
            </a:r>
            <a:r>
              <a:rPr lang="ko-KR" altLang="en-US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세기 말 울릉도 도해 금지 </a:t>
            </a:r>
            <a:r>
              <a:rPr lang="en-US" altLang="ko-KR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O, </a:t>
            </a:r>
            <a:r>
              <a:rPr lang="ko-KR" altLang="en-US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독도 도해 금지 </a:t>
            </a:r>
            <a:r>
              <a:rPr lang="en-US" altLang="ko-KR" sz="4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4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2D0F07-1C7B-4723-97CB-5FB8AD919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3" y="1981699"/>
            <a:ext cx="6076950" cy="33051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C80E6E0-E31C-4BC6-A270-D93C3D6C4D60}"/>
              </a:ext>
            </a:extLst>
          </p:cNvPr>
          <p:cNvSpPr/>
          <p:nvPr/>
        </p:nvSpPr>
        <p:spPr>
          <a:xfrm>
            <a:off x="1736927" y="5286874"/>
            <a:ext cx="35028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500" dirty="0">
                <a:latin typeface="+mn-ea"/>
              </a:rPr>
              <a:t>막부의 죽도도해금지령</a:t>
            </a:r>
            <a:endParaRPr lang="en-US" altLang="ko-KR" sz="2500" dirty="0">
              <a:latin typeface="+mn-ea"/>
            </a:endParaRPr>
          </a:p>
          <a:p>
            <a:pPr algn="ctr"/>
            <a:r>
              <a:rPr lang="en-US" altLang="ko-KR" sz="2500" dirty="0">
                <a:latin typeface="+mn-ea"/>
              </a:rPr>
              <a:t>1696</a:t>
            </a:r>
            <a:r>
              <a:rPr lang="ko-KR" altLang="en-US" sz="2500" dirty="0">
                <a:latin typeface="+mn-ea"/>
              </a:rPr>
              <a:t>年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61E46E80-0E1C-47B0-946F-9A08214EC178}"/>
              </a:ext>
            </a:extLst>
          </p:cNvPr>
          <p:cNvSpPr/>
          <p:nvPr/>
        </p:nvSpPr>
        <p:spPr>
          <a:xfrm>
            <a:off x="7145965" y="3902955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굳이 독도만 도해 금지령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내릴 필요 없음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75BB1951-6909-48D6-8944-9035591DED5E}"/>
              </a:ext>
            </a:extLst>
          </p:cNvPr>
          <p:cNvSpPr/>
          <p:nvPr/>
        </p:nvSpPr>
        <p:spPr>
          <a:xfrm>
            <a:off x="7145965" y="5286874"/>
            <a:ext cx="4081789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 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한국의 땅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69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7" grpId="0" animBg="1"/>
      <p:bldP spid="17" grpId="2" animBg="1"/>
      <p:bldP spid="17" grpId="3" animBg="1"/>
      <p:bldP spid="17" grpId="4" animBg="1"/>
      <p:bldP spid="11" grpId="0" animBg="1"/>
      <p:bldP spid="11" grpId="1" animBg="1"/>
      <p:bldP spid="15" grpId="0" animBg="1"/>
      <p:bldP spid="15" grpId="1" animBg="1"/>
      <p:bldP spid="9" grpId="0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EBBB510F-9397-4660-8465-3FF31DEA2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2" y="3567531"/>
            <a:ext cx="5622466" cy="2312982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56E544D3-447A-4EE8-B656-037FD2E5DACD}"/>
              </a:ext>
            </a:extLst>
          </p:cNvPr>
          <p:cNvSpPr txBox="1">
            <a:spLocks/>
          </p:cNvSpPr>
          <p:nvPr/>
        </p:nvSpPr>
        <p:spPr>
          <a:xfrm>
            <a:off x="449893" y="0"/>
            <a:ext cx="117421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주장과 근거 그리고 반론</a:t>
            </a:r>
            <a:b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안용복 진술의 부정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CFC8370-12B7-4CF1-A8BF-5F614D06F799}"/>
              </a:ext>
            </a:extLst>
          </p:cNvPr>
          <p:cNvSpPr/>
          <p:nvPr/>
        </p:nvSpPr>
        <p:spPr>
          <a:xfrm>
            <a:off x="337946" y="1752217"/>
            <a:ext cx="4081789" cy="59957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안영복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?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4F869ED-1866-4415-92AB-4BBDB3CF3495}"/>
              </a:ext>
            </a:extLst>
          </p:cNvPr>
          <p:cNvSpPr/>
          <p:nvPr/>
        </p:nvSpPr>
        <p:spPr>
          <a:xfrm>
            <a:off x="337947" y="2771546"/>
            <a:ext cx="4081789" cy="12763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울릉도에 도해하여 불법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어업과 벌채하던 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일본인에게 따지다가 납치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9495E74-09E1-4FEA-98B8-E725738D2B69}"/>
              </a:ext>
            </a:extLst>
          </p:cNvPr>
          <p:cNvSpPr/>
          <p:nvPr/>
        </p:nvSpPr>
        <p:spPr>
          <a:xfrm>
            <a:off x="337947" y="5845168"/>
            <a:ext cx="4081789" cy="63815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울릉도와 영유권 문제 대두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228B99D-9A90-416F-B9F0-364E83E78CC1}"/>
              </a:ext>
            </a:extLst>
          </p:cNvPr>
          <p:cNvSpPr/>
          <p:nvPr/>
        </p:nvSpPr>
        <p:spPr>
          <a:xfrm>
            <a:off x="6335983" y="1449371"/>
            <a:ext cx="4081789" cy="1023724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불법 도해에 대한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안영복의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진술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8AE0C8C-50F7-4A4B-ACA7-D9EBF4F59545}"/>
              </a:ext>
            </a:extLst>
          </p:cNvPr>
          <p:cNvSpPr/>
          <p:nvPr/>
        </p:nvSpPr>
        <p:spPr>
          <a:xfrm>
            <a:off x="4795646" y="3135418"/>
            <a:ext cx="3424238" cy="1047434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사실에 부합되지 않는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내용 다수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D7E89BC-F792-436F-B596-952A5A30BC37}"/>
              </a:ext>
            </a:extLst>
          </p:cNvPr>
          <p:cNvSpPr/>
          <p:nvPr/>
        </p:nvSpPr>
        <p:spPr>
          <a:xfrm>
            <a:off x="8801754" y="3020976"/>
            <a:ext cx="3341708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한국과 일본의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기록 일부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차이점</a:t>
            </a:r>
            <a:r>
              <a:rPr lang="en-US" altLang="ko-KR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∙ 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누락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3CE2C44-7953-440E-8A8A-B7362543E288}"/>
              </a:ext>
            </a:extLst>
          </p:cNvPr>
          <p:cNvSpPr/>
          <p:nvPr/>
        </p:nvSpPr>
        <p:spPr>
          <a:xfrm>
            <a:off x="6540941" y="4783873"/>
            <a:ext cx="4081789" cy="1276318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안영복의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진술은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신빙성이 없음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FC1CF3F-5C48-4411-9D7A-ED029D146B62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8581836" y="4297294"/>
            <a:ext cx="1890772" cy="486579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D7020713-0C0B-436B-859B-60D09EEEFA87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6507765" y="2473095"/>
            <a:ext cx="1869113" cy="662323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EFF444F-DCF5-4A88-9A98-9E2316287C7B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8376878" y="2473095"/>
            <a:ext cx="2095730" cy="547881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B07005F-68E5-40DF-B3FC-F3073845EE1F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6507765" y="4182852"/>
            <a:ext cx="2074071" cy="601021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47FCC3EE-A0E2-4502-A982-56CEB1BC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21" y="2888868"/>
            <a:ext cx="5437108" cy="3790009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3327AC8-ECA8-4B38-A4FA-D024FABD4977}"/>
              </a:ext>
            </a:extLst>
          </p:cNvPr>
          <p:cNvSpPr/>
          <p:nvPr/>
        </p:nvSpPr>
        <p:spPr>
          <a:xfrm>
            <a:off x="5192835" y="1526675"/>
            <a:ext cx="4081789" cy="89814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이번 사건으로 막부가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돗토리번에게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영지 확인 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8B28693B-BD20-4A92-90AD-6CB5318385BE}"/>
              </a:ext>
            </a:extLst>
          </p:cNvPr>
          <p:cNvSpPr/>
          <p:nvPr/>
        </p:nvSpPr>
        <p:spPr>
          <a:xfrm>
            <a:off x="995412" y="2705847"/>
            <a:ext cx="4678826" cy="7328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kern="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팔도와 함께 독도와 울릉도 기술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26B25DA-41DC-447E-A7F0-00153480578E}"/>
              </a:ext>
            </a:extLst>
          </p:cNvPr>
          <p:cNvSpPr/>
          <p:nvPr/>
        </p:nvSpPr>
        <p:spPr>
          <a:xfrm>
            <a:off x="9907418" y="1298307"/>
            <a:ext cx="2095730" cy="127631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 도해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금지령 실행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D71CBE7-2345-4CE1-8B53-1FC29ADDED4A}"/>
              </a:ext>
            </a:extLst>
          </p:cNvPr>
          <p:cNvSpPr/>
          <p:nvPr/>
        </p:nvSpPr>
        <p:spPr>
          <a:xfrm>
            <a:off x="348396" y="5817103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원록구병자년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5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조선착안일권지각서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ctr" fontAlgn="base"/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元祿九丙子年 朝鮮舟着岸一拳之覺書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ko-KR" altLang="en-US" sz="25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18A05F15-59E7-40AD-A609-FC009D13700D}"/>
              </a:ext>
            </a:extLst>
          </p:cNvPr>
          <p:cNvSpPr/>
          <p:nvPr/>
        </p:nvSpPr>
        <p:spPr>
          <a:xfrm>
            <a:off x="794649" y="1516790"/>
            <a:ext cx="4081789" cy="89814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조선의 비변사에서도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철저한 조사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3AA13ABF-3768-405E-A0AE-0BA7AD1E85E2}"/>
              </a:ext>
            </a:extLst>
          </p:cNvPr>
          <p:cNvSpPr/>
          <p:nvPr/>
        </p:nvSpPr>
        <p:spPr>
          <a:xfrm>
            <a:off x="9297106" y="1775230"/>
            <a:ext cx="587829" cy="4491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3FAF163C-2880-4F2E-8C3C-DB351227E617}"/>
              </a:ext>
            </a:extLst>
          </p:cNvPr>
          <p:cNvSpPr/>
          <p:nvPr/>
        </p:nvSpPr>
        <p:spPr>
          <a:xfrm>
            <a:off x="367916" y="4255002"/>
            <a:ext cx="4081789" cy="12763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울릉도와 독도가 조선의 땅 임을 주장하기 위해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직접 </a:t>
            </a:r>
            <a:r>
              <a:rPr lang="ko-KR" altLang="en-US" sz="25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찾아감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41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7" grpId="0" animBg="1"/>
      <p:bldP spid="27" grpId="1" animBg="1"/>
      <p:bldP spid="29" grpId="0"/>
      <p:bldP spid="33" grpId="0" animBg="1"/>
      <p:bldP spid="33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289</Words>
  <Application>Microsoft Office PowerPoint</Application>
  <PresentationFormat>와이드스크린</PresentationFormat>
  <Paragraphs>79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함초롬바탕</vt:lpstr>
      <vt:lpstr>휴먼모음T</vt:lpstr>
      <vt:lpstr>Arial</vt:lpstr>
      <vt:lpstr>Office 테마</vt:lpstr>
      <vt:lpstr>일본의 주장과 근거 그리고 반론 - 일본은 옛날부터 독도의 존재를 인식</vt:lpstr>
      <vt:lpstr>PowerPoint 프레젠테이션</vt:lpstr>
      <vt:lpstr>일본의 주장과 근거 그리고 반론 -17세기 중엽에 독도의 영유권 확립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A</dc:creator>
  <cp:lastModifiedBy>A</cp:lastModifiedBy>
  <cp:revision>124</cp:revision>
  <dcterms:created xsi:type="dcterms:W3CDTF">2020-04-05T14:55:06Z</dcterms:created>
  <dcterms:modified xsi:type="dcterms:W3CDTF">2020-05-04T01:58:54Z</dcterms:modified>
</cp:coreProperties>
</file>