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6" r:id="rId2"/>
    <p:sldId id="277" r:id="rId3"/>
    <p:sldId id="278" r:id="rId4"/>
    <p:sldId id="279" r:id="rId5"/>
    <p:sldId id="280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" initials="A" lastIdx="2" clrIdx="0">
    <p:extLst>
      <p:ext uri="{19B8F6BF-5375-455C-9EA6-DF929625EA0E}">
        <p15:presenceInfo xmlns:p15="http://schemas.microsoft.com/office/powerpoint/2012/main" userId="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5050"/>
    <a:srgbClr val="8C816E"/>
    <a:srgbClr val="6D999B"/>
    <a:srgbClr val="7C7C7C"/>
    <a:srgbClr val="B5AEA1"/>
    <a:srgbClr val="69C3E5"/>
    <a:srgbClr val="D5ED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262" autoAdjust="0"/>
  </p:normalViewPr>
  <p:slideViewPr>
    <p:cSldViewPr snapToGrid="0">
      <p:cViewPr varScale="1">
        <p:scale>
          <a:sx n="85" d="100"/>
          <a:sy n="85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18FEC-4830-44D0-BE61-80EE6B462712}" type="datetimeFigureOut">
              <a:rPr lang="ko-KR" altLang="en-US" smtClean="0"/>
              <a:t>2020-04-08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64043-A676-4920-A8ED-CA32512090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121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64043-A676-4920-A8ED-CA325120900F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1684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64043-A676-4920-A8ED-CA325120900F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0775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3C42B0B-F0CF-428A-BB70-7CEB4AC0E6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4E00564-E288-4A49-BF77-B32528FDD7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7F8653F-9C8D-41CC-A1AA-2538FC9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DEAB3-FCE5-4DBB-BD11-CB73E60F7C30}" type="datetimeFigureOut">
              <a:rPr lang="ko-KR" altLang="en-US" smtClean="0"/>
              <a:t>2020-04-08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AF0B24F-AF4C-4489-B5B1-6AE0E3D9A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7907C2E-5A4B-465B-AC6A-236F4E052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132C-EE59-4777-BACA-C59159FAB6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8469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D71922-64AC-44BF-A391-1B53782CD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DF01D74-25CD-4AE0-BB3A-A98C17456D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80A8784-8EBE-4415-B650-8E084002C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DEAB3-FCE5-4DBB-BD11-CB73E60F7C30}" type="datetimeFigureOut">
              <a:rPr lang="ko-KR" altLang="en-US" smtClean="0"/>
              <a:t>2020-04-08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19BC7A6-C49D-4DA2-975F-A4FE55253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7CACCFC-BFD2-4E0E-9FB7-010481142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132C-EE59-4777-BACA-C59159FAB6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4797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58B40033-F111-406F-929C-88E90FAEDC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21F9D31-98DD-46D9-893E-AEBB274C8B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38165BF-04A9-4BA0-BA90-FC13C180E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DEAB3-FCE5-4DBB-BD11-CB73E60F7C30}" type="datetimeFigureOut">
              <a:rPr lang="ko-KR" altLang="en-US" smtClean="0"/>
              <a:t>2020-04-08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4AA262D-8AB4-40A8-B278-E99A4D61C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155DDB5-97DB-47D6-8170-D68D65AE4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132C-EE59-4777-BACA-C59159FAB6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3272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206714-6F42-4A5C-9AFE-52225307D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6BF8AAF-83C3-41FB-BA03-E92831C9A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3EAAD61-6A04-45BC-92BB-3738BF34C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DEAB3-FCE5-4DBB-BD11-CB73E60F7C30}" type="datetimeFigureOut">
              <a:rPr lang="ko-KR" altLang="en-US" smtClean="0"/>
              <a:t>2020-04-08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DA98D48-24F9-4AA4-AB1B-81142482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581AA2D-7025-466E-811F-607F07B14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132C-EE59-4777-BACA-C59159FAB6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1573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CD0917-0481-45DC-BBEA-EC73752C2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ED760BC-4949-44B4-8107-45BC59B89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41355E9-7B23-462A-B47E-5171C4717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DEAB3-FCE5-4DBB-BD11-CB73E60F7C30}" type="datetimeFigureOut">
              <a:rPr lang="ko-KR" altLang="en-US" smtClean="0"/>
              <a:t>2020-04-08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9B4018C-D6AF-4194-B810-19386CAD6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F20B67A-CC64-4911-AD91-340943EA9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132C-EE59-4777-BACA-C59159FAB6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8747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6D2542-8517-495B-913D-FA13C4196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94FD21C-F900-4354-9695-C42D4F096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A36AA45-5112-4DFD-99D7-43CDD6B33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30EE903-8097-4FF5-B6F0-E2764CB66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DEAB3-FCE5-4DBB-BD11-CB73E60F7C30}" type="datetimeFigureOut">
              <a:rPr lang="ko-KR" altLang="en-US" smtClean="0"/>
              <a:t>2020-04-08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F790827-D487-4028-B56D-4ED1CB242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34F6173-DE42-4E73-876C-B9958FCAB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132C-EE59-4777-BACA-C59159FAB6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7055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9234918-B86F-4DC0-8A90-98B38A06F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FB1A5B3-3478-41C9-96E5-79A68A998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738667D-015B-4776-8C5A-C0F763A534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BB82BF-86A6-48DD-A5CE-D288B89A8D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BAA9CB3-7D5F-42E3-990C-9739855E9D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AEE1524-5D76-4BF5-A1DE-4306D47DB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DEAB3-FCE5-4DBB-BD11-CB73E60F7C30}" type="datetimeFigureOut">
              <a:rPr lang="ko-KR" altLang="en-US" smtClean="0"/>
              <a:t>2020-04-08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B234D3A1-54E1-4466-9531-1DE88A5FF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65E16E4-8CAA-4172-9240-645B655F8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132C-EE59-4777-BACA-C59159FAB6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8966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554C103-281F-4F55-8FA7-1CC2BF434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D4AA885-BE1C-4EF3-8884-60FD27A14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DEAB3-FCE5-4DBB-BD11-CB73E60F7C30}" type="datetimeFigureOut">
              <a:rPr lang="ko-KR" altLang="en-US" smtClean="0"/>
              <a:t>2020-04-08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152E650-9F23-4D71-8EEB-134CCA88E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88AE93D-A3BC-41C0-B16E-EE3729315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132C-EE59-4777-BACA-C59159FAB6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7088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92D6A494-CBBF-41E0-9DE8-A461023C4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DEAB3-FCE5-4DBB-BD11-CB73E60F7C30}" type="datetimeFigureOut">
              <a:rPr lang="ko-KR" altLang="en-US" smtClean="0"/>
              <a:t>2020-04-08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B5675A6-5FE3-4B5E-8294-C855EB3D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15FA004-B3EF-4F49-A77E-C3D50C5B8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132C-EE59-4777-BACA-C59159FAB6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8114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C92378-07A1-486C-A587-017E1B1D6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5A6E57A-C8C1-483F-BC60-484D8EFAB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EC6CCD6-B62F-4462-A53F-F6080570C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7B25A75-A99C-4D71-ABEC-9AF581403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DEAB3-FCE5-4DBB-BD11-CB73E60F7C30}" type="datetimeFigureOut">
              <a:rPr lang="ko-KR" altLang="en-US" smtClean="0"/>
              <a:t>2020-04-08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BA3CA77-96F9-49BC-ACF3-05E2215AA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344A99D-2165-4AB7-AD38-2D4A64A0E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132C-EE59-4777-BACA-C59159FAB6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0149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9E8641-5501-41B2-9181-6AE8EB3CC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00074E6-BCAC-4A6C-99D5-8CC7D16779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E54440F-A71D-419C-A48C-9E95324E17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3CBAC23-9174-45FE-A0E2-982F14DC6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DEAB3-FCE5-4DBB-BD11-CB73E60F7C30}" type="datetimeFigureOut">
              <a:rPr lang="ko-KR" altLang="en-US" smtClean="0"/>
              <a:t>2020-04-08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EE038DF-068D-43BB-A61B-CA580BF33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32F52BC-FB6E-442D-B643-1F30F1EAF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0132C-EE59-4777-BACA-C59159FAB6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7052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CBE5FE2-AFB7-48C1-8C86-5100217EB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B56BCA0-210B-427A-83E9-61CD74F4A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890C30F-074C-4F14-B0D2-9C3A4E08EA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DEAB3-FCE5-4DBB-BD11-CB73E60F7C30}" type="datetimeFigureOut">
              <a:rPr lang="ko-KR" altLang="en-US" smtClean="0"/>
              <a:t>2020-04-08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338A3CE-D11E-49A2-9E6C-98F3119E05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7FD5BF6-30F9-4BB4-A5CE-5E94B705DC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0132C-EE59-4777-BACA-C59159FAB6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9703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3F8CDA6-C854-44A9-87AD-2399063918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ko-KR" altLang="en-US" sz="70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일본의 독도 영유권 주장</a:t>
            </a:r>
            <a:br>
              <a:rPr lang="en-US" altLang="ko-KR" sz="70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70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목적과 근거와 반론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041B6DD-CC60-423C-A705-53F775DAD2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ko-KR" altLang="en-US" sz="2500" dirty="0" err="1"/>
              <a:t>일본어일본학과</a:t>
            </a:r>
            <a:r>
              <a:rPr lang="en-US" altLang="ko-KR" sz="2500" dirty="0"/>
              <a:t>/ 215016XX/ </a:t>
            </a:r>
            <a:r>
              <a:rPr lang="ko-KR" altLang="en-US" sz="2500" dirty="0"/>
              <a:t>전희</a:t>
            </a:r>
            <a:r>
              <a:rPr lang="en-US" altLang="ko-KR" sz="2500" dirty="0"/>
              <a:t>X</a:t>
            </a:r>
            <a:endParaRPr lang="ko-KR" altLang="en-US" sz="2500" dirty="0"/>
          </a:p>
        </p:txBody>
      </p:sp>
    </p:spTree>
    <p:extLst>
      <p:ext uri="{BB962C8B-B14F-4D97-AF65-F5344CB8AC3E}">
        <p14:creationId xmlns:p14="http://schemas.microsoft.com/office/powerpoint/2010/main" val="2444035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BF74C69C-F365-480C-8110-0890499397DA}"/>
              </a:ext>
            </a:extLst>
          </p:cNvPr>
          <p:cNvSpPr txBox="1">
            <a:spLocks/>
          </p:cNvSpPr>
          <p:nvPr/>
        </p:nvSpPr>
        <p:spPr>
          <a:xfrm>
            <a:off x="838200" y="2274916"/>
            <a:ext cx="5257800" cy="3902047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dirty="0"/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D1BA04CA-B039-42F0-B9F1-C9F8F5F7759F}"/>
              </a:ext>
            </a:extLst>
          </p:cNvPr>
          <p:cNvSpPr txBox="1">
            <a:spLocks/>
          </p:cNvSpPr>
          <p:nvPr/>
        </p:nvSpPr>
        <p:spPr>
          <a:xfrm>
            <a:off x="6095999" y="1209"/>
            <a:ext cx="486949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ko-KR" altLang="en-US" sz="60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목차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23F8A455-0910-4BBD-9814-C9A4F3C297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754" t="-18" r="8754" b="1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05799E0F-C24B-4171-8EB8-5F4BA33CE43F}"/>
              </a:ext>
            </a:extLst>
          </p:cNvPr>
          <p:cNvSpPr/>
          <p:nvPr/>
        </p:nvSpPr>
        <p:spPr>
          <a:xfrm>
            <a:off x="9660835" y="1209"/>
            <a:ext cx="2531165" cy="6856791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8FEFDC7F-F4C8-42F0-A7F5-FAFDBB0AB5C9}"/>
              </a:ext>
            </a:extLst>
          </p:cNvPr>
          <p:cNvSpPr/>
          <p:nvPr/>
        </p:nvSpPr>
        <p:spPr>
          <a:xfrm>
            <a:off x="1" y="-2418"/>
            <a:ext cx="2531164" cy="6856791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A826BA77-D278-4405-A858-F7C6E8A49144}"/>
              </a:ext>
            </a:extLst>
          </p:cNvPr>
          <p:cNvSpPr/>
          <p:nvPr/>
        </p:nvSpPr>
        <p:spPr>
          <a:xfrm>
            <a:off x="1" y="1584639"/>
            <a:ext cx="2531164" cy="72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60000"/>
              </a:lnSpc>
            </a:pPr>
            <a:r>
              <a:rPr lang="ko-KR" altLang="en-US" sz="3000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관광자원</a:t>
            </a:r>
            <a:endParaRPr lang="en-US" altLang="ko-KR" sz="3000" kern="0" dirty="0">
              <a:solidFill>
                <a:schemeClr val="accent6">
                  <a:lumMod val="40000"/>
                  <a:lumOff val="60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974C92B7-EEE3-47BE-8877-926E5600B4E4}"/>
              </a:ext>
            </a:extLst>
          </p:cNvPr>
          <p:cNvSpPr/>
          <p:nvPr/>
        </p:nvSpPr>
        <p:spPr>
          <a:xfrm>
            <a:off x="9660833" y="2323302"/>
            <a:ext cx="2531165" cy="72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60000"/>
              </a:lnSpc>
            </a:pPr>
            <a:r>
              <a:rPr lang="ko-KR" altLang="en-US" sz="3000" kern="0" dirty="0">
                <a:solidFill>
                  <a:schemeClr val="accent2">
                    <a:lumMod val="40000"/>
                    <a:lumOff val="6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일본의 근거</a:t>
            </a:r>
            <a:endParaRPr lang="en-US" altLang="ko-KR" sz="3000" kern="0" dirty="0">
              <a:solidFill>
                <a:schemeClr val="accent2">
                  <a:lumMod val="40000"/>
                  <a:lumOff val="60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E476D8D8-4517-478D-BE95-0D2B0036EF1A}"/>
              </a:ext>
            </a:extLst>
          </p:cNvPr>
          <p:cNvSpPr/>
          <p:nvPr/>
        </p:nvSpPr>
        <p:spPr>
          <a:xfrm>
            <a:off x="1" y="298771"/>
            <a:ext cx="253116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ko-KR" altLang="en-US" sz="3500" kern="0" dirty="0">
                <a:solidFill>
                  <a:schemeClr val="bg1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목적</a:t>
            </a:r>
            <a:endParaRPr lang="ko-KR" altLang="en-US" sz="3500" kern="0" dirty="0">
              <a:solidFill>
                <a:schemeClr val="bg1"/>
              </a:solidFill>
              <a:latin typeface="함초롬바탕" panose="02030604000101010101" pitchFamily="18" charset="-127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364946DD-CCD6-47C0-86C3-C76300420788}"/>
              </a:ext>
            </a:extLst>
          </p:cNvPr>
          <p:cNvSpPr/>
          <p:nvPr/>
        </p:nvSpPr>
        <p:spPr>
          <a:xfrm>
            <a:off x="9660833" y="299980"/>
            <a:ext cx="253116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ko-KR" altLang="en-US" sz="3500" kern="0" dirty="0">
                <a:solidFill>
                  <a:schemeClr val="bg1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영유권 주장</a:t>
            </a:r>
            <a:endParaRPr lang="ko-KR" altLang="en-US" sz="3500" kern="0" dirty="0">
              <a:solidFill>
                <a:schemeClr val="bg1"/>
              </a:solidFill>
              <a:latin typeface="함초롬바탕" panose="02030604000101010101" pitchFamily="18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D9CA9B20-7F99-4D16-8898-A40C72BE1AC8}"/>
              </a:ext>
            </a:extLst>
          </p:cNvPr>
          <p:cNvSpPr/>
          <p:nvPr/>
        </p:nvSpPr>
        <p:spPr>
          <a:xfrm>
            <a:off x="8282" y="4545341"/>
            <a:ext cx="2531164" cy="72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60000"/>
              </a:lnSpc>
            </a:pPr>
            <a:r>
              <a:rPr lang="ko-KR" altLang="en-US" sz="3000" kern="0" dirty="0">
                <a:solidFill>
                  <a:schemeClr val="accent4">
                    <a:lumMod val="40000"/>
                    <a:lumOff val="6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군사적 이득</a:t>
            </a:r>
            <a:endParaRPr lang="ko-KR" altLang="en-US" sz="3000" kern="0" dirty="0">
              <a:solidFill>
                <a:schemeClr val="accent4">
                  <a:lumMod val="40000"/>
                  <a:lumOff val="60000"/>
                </a:schemeClr>
              </a:solidFill>
              <a:latin typeface="함초롬바탕" panose="02030604000101010101" pitchFamily="18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18B4D11C-E0AC-4AE7-A052-BFF52EAAB2B2}"/>
              </a:ext>
            </a:extLst>
          </p:cNvPr>
          <p:cNvSpPr/>
          <p:nvPr/>
        </p:nvSpPr>
        <p:spPr>
          <a:xfrm>
            <a:off x="16563" y="3034148"/>
            <a:ext cx="2531164" cy="72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60000"/>
              </a:lnSpc>
            </a:pPr>
            <a:r>
              <a:rPr lang="ko-KR" altLang="en-US" sz="3000" kern="0" dirty="0">
                <a:solidFill>
                  <a:schemeClr val="accent5">
                    <a:lumMod val="40000"/>
                    <a:lumOff val="6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해양자원</a:t>
            </a:r>
            <a:endParaRPr lang="en-US" altLang="ko-KR" sz="3000" kern="0" dirty="0">
              <a:solidFill>
                <a:schemeClr val="accent5">
                  <a:lumMod val="40000"/>
                  <a:lumOff val="60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0673A92E-3D9E-4222-9BDB-0F364742A041}"/>
              </a:ext>
            </a:extLst>
          </p:cNvPr>
          <p:cNvSpPr/>
          <p:nvPr/>
        </p:nvSpPr>
        <p:spPr>
          <a:xfrm>
            <a:off x="9677397" y="3791921"/>
            <a:ext cx="2531165" cy="72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60000"/>
              </a:lnSpc>
            </a:pPr>
            <a:r>
              <a:rPr lang="ko-KR" altLang="en-US" sz="3000" kern="0" dirty="0">
                <a:solidFill>
                  <a:schemeClr val="tx2">
                    <a:lumMod val="40000"/>
                    <a:lumOff val="6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한국의 반론</a:t>
            </a:r>
            <a:endParaRPr lang="ko-KR" altLang="en-US" sz="3000" kern="0" dirty="0">
              <a:solidFill>
                <a:schemeClr val="tx2">
                  <a:lumMod val="40000"/>
                  <a:lumOff val="60000"/>
                </a:schemeClr>
              </a:solidFill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9334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2" grpId="0"/>
      <p:bldP spid="23" grpId="0"/>
      <p:bldP spid="12" grpId="0"/>
      <p:bldP spid="15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DB2FF88-DDD5-41EE-BA15-9C5C71E23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93" y="1209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60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목적</a:t>
            </a:r>
            <a:r>
              <a:rPr lang="ko-KR" altLang="en-US" sz="30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60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–</a:t>
            </a:r>
            <a:r>
              <a:rPr lang="en-US" altLang="ko-KR" sz="30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관광자원</a:t>
            </a:r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250B4438-AC5D-409E-9976-35D437E58F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33703" y="485058"/>
            <a:ext cx="4438650" cy="2057400"/>
          </a:xfrm>
          <a:prstGeom prst="rect">
            <a:avLst/>
          </a:prstGeom>
        </p:spPr>
      </p:pic>
      <p:sp>
        <p:nvSpPr>
          <p:cNvPr id="5" name="화살표: 오른쪽 4">
            <a:extLst>
              <a:ext uri="{FF2B5EF4-FFF2-40B4-BE49-F238E27FC236}">
                <a16:creationId xmlns:a16="http://schemas.microsoft.com/office/drawing/2014/main" id="{75E75CC5-0995-46BC-A42C-5C44141753B3}"/>
              </a:ext>
            </a:extLst>
          </p:cNvPr>
          <p:cNvSpPr/>
          <p:nvPr/>
        </p:nvSpPr>
        <p:spPr>
          <a:xfrm>
            <a:off x="2817338" y="1690689"/>
            <a:ext cx="1465781" cy="791803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2005</a:t>
            </a:r>
            <a:r>
              <a:rPr lang="ko-KR" altLang="en-US" sz="25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年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BB0A8AC-F509-45FC-860E-618C0C9221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207" y="2956285"/>
            <a:ext cx="3549563" cy="24297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BC515D-8E4D-45E2-B5CA-C896EE2A5489}"/>
              </a:ext>
            </a:extLst>
          </p:cNvPr>
          <p:cNvSpPr txBox="1"/>
          <p:nvPr/>
        </p:nvSpPr>
        <p:spPr>
          <a:xfrm>
            <a:off x="1064190" y="5373519"/>
            <a:ext cx="237159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괭이갈매기 떼</a:t>
            </a:r>
          </a:p>
          <a:p>
            <a:pPr algn="ctr"/>
            <a:r>
              <a:rPr lang="en-US" altLang="ko-KR" sz="2500" dirty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(4~6</a:t>
            </a:r>
            <a:r>
              <a:rPr lang="ko-KR" altLang="en-US" sz="2500" dirty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월 산란기</a:t>
            </a:r>
            <a:r>
              <a:rPr lang="en-US" altLang="ko-KR" sz="2500" dirty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)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F7C13BB8-315D-4135-8296-8366F7CF5B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6984" y="2542458"/>
            <a:ext cx="2847975" cy="34956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D4E392F-A6E1-43C6-AF98-4360E6FE6EFD}"/>
              </a:ext>
            </a:extLst>
          </p:cNvPr>
          <p:cNvSpPr txBox="1"/>
          <p:nvPr/>
        </p:nvSpPr>
        <p:spPr>
          <a:xfrm>
            <a:off x="6035173" y="6038133"/>
            <a:ext cx="23715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한반도 바위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E211A052-4DA7-44AE-909F-710814F3272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7713" r="71069"/>
          <a:stretch/>
        </p:blipFill>
        <p:spPr>
          <a:xfrm>
            <a:off x="4203608" y="3185579"/>
            <a:ext cx="1414538" cy="218794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EA4CC690-8C7F-4FC7-85E5-2950FC0C96B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890"/>
          <a:stretch/>
        </p:blipFill>
        <p:spPr>
          <a:xfrm>
            <a:off x="8823797" y="2993725"/>
            <a:ext cx="3230059" cy="259313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AE2D661-A622-460D-86E0-FD3A6C574A98}"/>
              </a:ext>
            </a:extLst>
          </p:cNvPr>
          <p:cNvSpPr txBox="1"/>
          <p:nvPr/>
        </p:nvSpPr>
        <p:spPr>
          <a:xfrm>
            <a:off x="3725080" y="5348337"/>
            <a:ext cx="23715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>
                <a:latin typeface="한컴산뜻돋움" panose="02000000000000000000" pitchFamily="2" charset="-127"/>
                <a:ea typeface="한컴산뜻돋움" panose="02000000000000000000" pitchFamily="2" charset="-127"/>
              </a:rPr>
              <a:t>촛대 </a:t>
            </a:r>
            <a:r>
              <a:rPr lang="ko-KR" altLang="en-US" sz="2500" dirty="0">
                <a:latin typeface="한컴산뜻돋움" panose="02000000000000000000" pitchFamily="2" charset="-127"/>
                <a:ea typeface="한컴산뜻돋움" panose="02000000000000000000" pitchFamily="2" charset="-127"/>
              </a:rPr>
              <a:t>바위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1B6FDF-37CD-407E-9C3F-BCEFBE6106FD}"/>
              </a:ext>
            </a:extLst>
          </p:cNvPr>
          <p:cNvSpPr txBox="1"/>
          <p:nvPr/>
        </p:nvSpPr>
        <p:spPr>
          <a:xfrm>
            <a:off x="9253028" y="5586864"/>
            <a:ext cx="23715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 err="1">
                <a:latin typeface="한컴산뜻돋움" panose="02000000000000000000" pitchFamily="2" charset="-127"/>
                <a:ea typeface="한컴산뜻돋움" panose="02000000000000000000" pitchFamily="2" charset="-127"/>
              </a:rPr>
              <a:t>삼형제굴바위</a:t>
            </a:r>
            <a:endParaRPr lang="ko-KR" altLang="en-US" sz="2500" dirty="0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25EFD42C-798C-45FF-8397-57F06E2DFBA8}"/>
              </a:ext>
            </a:extLst>
          </p:cNvPr>
          <p:cNvSpPr/>
          <p:nvPr/>
        </p:nvSpPr>
        <p:spPr>
          <a:xfrm>
            <a:off x="538644" y="1660705"/>
            <a:ext cx="2192055" cy="851770"/>
          </a:xfrm>
          <a:prstGeom prst="roundRect">
            <a:avLst/>
          </a:prstGeom>
          <a:noFill/>
          <a:ln w="57150">
            <a:solidFill>
              <a:srgbClr val="7C7C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rgbClr val="7C7C7C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입도 허가제</a:t>
            </a: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C547FB07-0BC8-471F-A156-F1F16BF61551}"/>
              </a:ext>
            </a:extLst>
          </p:cNvPr>
          <p:cNvSpPr/>
          <p:nvPr/>
        </p:nvSpPr>
        <p:spPr>
          <a:xfrm>
            <a:off x="4369758" y="1660705"/>
            <a:ext cx="2192055" cy="851770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>
                <a:solidFill>
                  <a:schemeClr val="accent6">
                    <a:lumMod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신고제</a:t>
            </a:r>
            <a:endParaRPr lang="ko-KR" altLang="en-US" sz="2500" dirty="0">
              <a:solidFill>
                <a:schemeClr val="accent6">
                  <a:lumMod val="50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1389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/>
      <p:bldP spid="11" grpId="0"/>
      <p:bldP spid="15" grpId="0"/>
      <p:bldP spid="16" grpId="0"/>
      <p:bldP spid="17" grpId="0" animBg="1"/>
      <p:bldP spid="17" grpId="1" animBg="1"/>
      <p:bldP spid="18" grpId="0" animBg="1"/>
      <p:bldP spid="1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직선 연결선 34">
            <a:extLst>
              <a:ext uri="{FF2B5EF4-FFF2-40B4-BE49-F238E27FC236}">
                <a16:creationId xmlns:a16="http://schemas.microsoft.com/office/drawing/2014/main" id="{2F7C1C9D-6731-4752-B3EA-A16462CCC3E2}"/>
              </a:ext>
            </a:extLst>
          </p:cNvPr>
          <p:cNvCxnSpPr>
            <a:cxnSpLocks/>
            <a:stCxn id="32" idx="1"/>
            <a:endCxn id="25" idx="3"/>
          </p:cNvCxnSpPr>
          <p:nvPr/>
        </p:nvCxnSpPr>
        <p:spPr>
          <a:xfrm flipH="1" flipV="1">
            <a:off x="2646586" y="3652674"/>
            <a:ext cx="1097651" cy="1506484"/>
          </a:xfrm>
          <a:prstGeom prst="line">
            <a:avLst/>
          </a:prstGeom>
          <a:ln w="76200">
            <a:solidFill>
              <a:srgbClr val="6D99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연결선 35">
            <a:extLst>
              <a:ext uri="{FF2B5EF4-FFF2-40B4-BE49-F238E27FC236}">
                <a16:creationId xmlns:a16="http://schemas.microsoft.com/office/drawing/2014/main" id="{260802D7-BEF7-4172-9AA1-234344F21CBC}"/>
              </a:ext>
            </a:extLst>
          </p:cNvPr>
          <p:cNvCxnSpPr>
            <a:cxnSpLocks/>
            <a:stCxn id="32" idx="3"/>
            <a:endCxn id="30" idx="1"/>
          </p:cNvCxnSpPr>
          <p:nvPr/>
        </p:nvCxnSpPr>
        <p:spPr>
          <a:xfrm>
            <a:off x="5936292" y="5159158"/>
            <a:ext cx="938539" cy="752689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연결선 36">
            <a:extLst>
              <a:ext uri="{FF2B5EF4-FFF2-40B4-BE49-F238E27FC236}">
                <a16:creationId xmlns:a16="http://schemas.microsoft.com/office/drawing/2014/main" id="{1FB2F340-1702-4478-BC5A-D7EED69ED817}"/>
              </a:ext>
            </a:extLst>
          </p:cNvPr>
          <p:cNvCxnSpPr>
            <a:cxnSpLocks/>
            <a:stCxn id="32" idx="3"/>
            <a:endCxn id="29" idx="1"/>
          </p:cNvCxnSpPr>
          <p:nvPr/>
        </p:nvCxnSpPr>
        <p:spPr>
          <a:xfrm flipV="1">
            <a:off x="5936292" y="4582558"/>
            <a:ext cx="1035617" cy="57660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8B2CC301-6D9C-4E0C-92D7-E7D415B3AF32}"/>
              </a:ext>
            </a:extLst>
          </p:cNvPr>
          <p:cNvCxnSpPr>
            <a:cxnSpLocks/>
            <a:stCxn id="27" idx="1"/>
            <a:endCxn id="31" idx="3"/>
          </p:cNvCxnSpPr>
          <p:nvPr/>
        </p:nvCxnSpPr>
        <p:spPr>
          <a:xfrm flipH="1" flipV="1">
            <a:off x="5936291" y="2007751"/>
            <a:ext cx="1035618" cy="1074741"/>
          </a:xfrm>
          <a:prstGeom prst="line">
            <a:avLst/>
          </a:prstGeom>
          <a:ln w="762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연결선 38">
            <a:extLst>
              <a:ext uri="{FF2B5EF4-FFF2-40B4-BE49-F238E27FC236}">
                <a16:creationId xmlns:a16="http://schemas.microsoft.com/office/drawing/2014/main" id="{A2A1647C-4BA8-4C04-9EBF-EB7A8E7AA834}"/>
              </a:ext>
            </a:extLst>
          </p:cNvPr>
          <p:cNvCxnSpPr>
            <a:cxnSpLocks/>
            <a:stCxn id="31" idx="3"/>
            <a:endCxn id="33" idx="1"/>
          </p:cNvCxnSpPr>
          <p:nvPr/>
        </p:nvCxnSpPr>
        <p:spPr>
          <a:xfrm flipV="1">
            <a:off x="5936291" y="1995182"/>
            <a:ext cx="1707976" cy="12569"/>
          </a:xfrm>
          <a:prstGeom prst="line">
            <a:avLst/>
          </a:prstGeom>
          <a:ln w="762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A1685DF4-4678-441B-BF6F-292273EE8466}"/>
              </a:ext>
            </a:extLst>
          </p:cNvPr>
          <p:cNvCxnSpPr>
            <a:cxnSpLocks/>
            <a:stCxn id="31" idx="3"/>
            <a:endCxn id="28" idx="1"/>
          </p:cNvCxnSpPr>
          <p:nvPr/>
        </p:nvCxnSpPr>
        <p:spPr>
          <a:xfrm flipV="1">
            <a:off x="5936291" y="872313"/>
            <a:ext cx="1035618" cy="1135438"/>
          </a:xfrm>
          <a:prstGeom prst="line">
            <a:avLst/>
          </a:prstGeom>
          <a:ln w="762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0BE327C4-6772-49A0-A20D-DCE324329DDA}"/>
              </a:ext>
            </a:extLst>
          </p:cNvPr>
          <p:cNvCxnSpPr>
            <a:cxnSpLocks/>
            <a:stCxn id="25" idx="3"/>
            <a:endCxn id="31" idx="1"/>
          </p:cNvCxnSpPr>
          <p:nvPr/>
        </p:nvCxnSpPr>
        <p:spPr>
          <a:xfrm flipV="1">
            <a:off x="2646586" y="2007751"/>
            <a:ext cx="1097650" cy="1644923"/>
          </a:xfrm>
          <a:prstGeom prst="line">
            <a:avLst/>
          </a:prstGeom>
          <a:ln w="76200">
            <a:solidFill>
              <a:srgbClr val="8C81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>
            <a:extLst>
              <a:ext uri="{FF2B5EF4-FFF2-40B4-BE49-F238E27FC236}">
                <a16:creationId xmlns:a16="http://schemas.microsoft.com/office/drawing/2014/main" id="{1DB2FF88-DDD5-41EE-BA15-9C5C71E23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93" y="-298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60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목적</a:t>
            </a:r>
            <a:r>
              <a:rPr lang="ko-KR" altLang="en-US" sz="30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60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–</a:t>
            </a:r>
            <a:r>
              <a:rPr lang="en-US" altLang="ko-KR" sz="30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해양자원</a:t>
            </a:r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3FC7FB07-8F56-4446-B6D7-B343A2AD1891}"/>
              </a:ext>
            </a:extLst>
          </p:cNvPr>
          <p:cNvSpPr/>
          <p:nvPr/>
        </p:nvSpPr>
        <p:spPr>
          <a:xfrm>
            <a:off x="454531" y="3226789"/>
            <a:ext cx="2192055" cy="851770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accent5">
                    <a:lumMod val="7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해양자원</a:t>
            </a: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A624B4F8-B785-4299-A71E-0C557840CE48}"/>
              </a:ext>
            </a:extLst>
          </p:cNvPr>
          <p:cNvSpPr/>
          <p:nvPr/>
        </p:nvSpPr>
        <p:spPr>
          <a:xfrm>
            <a:off x="6971909" y="2656607"/>
            <a:ext cx="2192055" cy="851770"/>
          </a:xfrm>
          <a:prstGeom prst="round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 err="1">
                <a:solidFill>
                  <a:schemeClr val="accent4">
                    <a:lumMod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해양심층수</a:t>
            </a:r>
            <a:endParaRPr lang="ko-KR" altLang="en-US" sz="2500" dirty="0">
              <a:solidFill>
                <a:schemeClr val="accent4">
                  <a:lumMod val="50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46A3658A-1119-40FD-9719-61AD065AC909}"/>
              </a:ext>
            </a:extLst>
          </p:cNvPr>
          <p:cNvSpPr/>
          <p:nvPr/>
        </p:nvSpPr>
        <p:spPr>
          <a:xfrm>
            <a:off x="6971909" y="446428"/>
            <a:ext cx="2192055" cy="851770"/>
          </a:xfrm>
          <a:prstGeom prst="round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 err="1">
                <a:solidFill>
                  <a:schemeClr val="accent4">
                    <a:lumMod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인산염암</a:t>
            </a:r>
            <a:endParaRPr lang="ko-KR" altLang="en-US" sz="2500" dirty="0">
              <a:solidFill>
                <a:schemeClr val="accent4">
                  <a:lumMod val="50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DA051593-5831-4F1A-95FD-985592B69DA7}"/>
              </a:ext>
            </a:extLst>
          </p:cNvPr>
          <p:cNvSpPr/>
          <p:nvPr/>
        </p:nvSpPr>
        <p:spPr>
          <a:xfrm>
            <a:off x="6971909" y="4156673"/>
            <a:ext cx="2192055" cy="851770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accent6">
                    <a:lumMod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어장 </a:t>
            </a:r>
            <a:r>
              <a:rPr lang="ko-KR" altLang="en-US" sz="25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∙</a:t>
            </a:r>
            <a:r>
              <a:rPr lang="ko-KR" altLang="en-US" sz="2500" dirty="0">
                <a:solidFill>
                  <a:schemeClr val="accent6">
                    <a:lumMod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수산업</a:t>
            </a:r>
          </a:p>
        </p:txBody>
      </p:sp>
      <p:sp>
        <p:nvSpPr>
          <p:cNvPr id="30" name="사각형: 둥근 모서리 29">
            <a:extLst>
              <a:ext uri="{FF2B5EF4-FFF2-40B4-BE49-F238E27FC236}">
                <a16:creationId xmlns:a16="http://schemas.microsoft.com/office/drawing/2014/main" id="{69878503-AD28-484F-8F8A-C04EF0330D7E}"/>
              </a:ext>
            </a:extLst>
          </p:cNvPr>
          <p:cNvSpPr/>
          <p:nvPr/>
        </p:nvSpPr>
        <p:spPr>
          <a:xfrm>
            <a:off x="6874831" y="5485962"/>
            <a:ext cx="2289133" cy="851770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>
                <a:solidFill>
                  <a:schemeClr val="accent6">
                    <a:lumMod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생태학적 가치</a:t>
            </a:r>
            <a:endParaRPr lang="ko-KR" altLang="en-US" sz="2500" dirty="0">
              <a:solidFill>
                <a:schemeClr val="accent6">
                  <a:lumMod val="50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31" name="사각형: 둥근 모서리 30">
            <a:extLst>
              <a:ext uri="{FF2B5EF4-FFF2-40B4-BE49-F238E27FC236}">
                <a16:creationId xmlns:a16="http://schemas.microsoft.com/office/drawing/2014/main" id="{F5190C12-6299-4E2F-9296-D2FBD633981B}"/>
              </a:ext>
            </a:extLst>
          </p:cNvPr>
          <p:cNvSpPr/>
          <p:nvPr/>
        </p:nvSpPr>
        <p:spPr>
          <a:xfrm>
            <a:off x="3744236" y="1581866"/>
            <a:ext cx="2192055" cy="851770"/>
          </a:xfrm>
          <a:prstGeom prst="roundRect">
            <a:avLst/>
          </a:prstGeom>
          <a:noFill/>
          <a:ln w="57150">
            <a:solidFill>
              <a:srgbClr val="8C81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rgbClr val="B5AEA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비생물자원</a:t>
            </a:r>
          </a:p>
        </p:txBody>
      </p:sp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65E42813-D203-45A7-A17D-5EB5A1BC1E4E}"/>
              </a:ext>
            </a:extLst>
          </p:cNvPr>
          <p:cNvSpPr/>
          <p:nvPr/>
        </p:nvSpPr>
        <p:spPr>
          <a:xfrm>
            <a:off x="3744237" y="4733273"/>
            <a:ext cx="2192055" cy="851770"/>
          </a:xfrm>
          <a:prstGeom prst="roundRect">
            <a:avLst/>
          </a:prstGeom>
          <a:noFill/>
          <a:ln w="57150">
            <a:solidFill>
              <a:srgbClr val="6D99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rgbClr val="6D999B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생물자원</a:t>
            </a:r>
          </a:p>
        </p:txBody>
      </p:sp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2C46A001-2472-452E-9C3E-B93DEE354745}"/>
              </a:ext>
            </a:extLst>
          </p:cNvPr>
          <p:cNvSpPr/>
          <p:nvPr/>
        </p:nvSpPr>
        <p:spPr>
          <a:xfrm>
            <a:off x="7644267" y="1569297"/>
            <a:ext cx="2948543" cy="851770"/>
          </a:xfrm>
          <a:prstGeom prst="round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accent4">
                    <a:lumMod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가스 </a:t>
            </a:r>
            <a:r>
              <a:rPr lang="ko-KR" altLang="en-US" sz="2500" dirty="0" err="1">
                <a:solidFill>
                  <a:schemeClr val="accent4">
                    <a:lumMod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하이드레이트</a:t>
            </a:r>
            <a:endParaRPr lang="en-US" altLang="ko-KR" sz="2500" dirty="0">
              <a:solidFill>
                <a:schemeClr val="accent4">
                  <a:lumMod val="50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/>
            <a:r>
              <a:rPr lang="en-US" altLang="ko-KR" sz="2500" dirty="0">
                <a:solidFill>
                  <a:schemeClr val="accent4">
                    <a:lumMod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2500" dirty="0">
                <a:solidFill>
                  <a:schemeClr val="accent4">
                    <a:lumMod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메탄 </a:t>
            </a:r>
            <a:r>
              <a:rPr lang="ko-KR" altLang="en-US" sz="2500" dirty="0" err="1">
                <a:solidFill>
                  <a:schemeClr val="accent4">
                    <a:lumMod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하이드레이트</a:t>
            </a:r>
            <a:r>
              <a:rPr lang="en-US" altLang="ko-KR" sz="2500" dirty="0">
                <a:solidFill>
                  <a:schemeClr val="accent4">
                    <a:lumMod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endParaRPr lang="ko-KR" altLang="en-US" sz="2500" dirty="0">
              <a:solidFill>
                <a:schemeClr val="accent4">
                  <a:lumMod val="50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5363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1" grpId="0" animBg="1"/>
      <p:bldP spid="31" grpId="1" animBg="1"/>
      <p:bldP spid="32" grpId="0" animBg="1"/>
      <p:bldP spid="32" grpId="1" animBg="1"/>
      <p:bldP spid="32" grpId="2" animBg="1"/>
      <p:bldP spid="33" grpId="0" animBg="1"/>
      <p:bldP spid="3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4D559632-FF7F-4048-814C-506AAAB6E592}"/>
              </a:ext>
            </a:extLst>
          </p:cNvPr>
          <p:cNvCxnSpPr>
            <a:cxnSpLocks/>
            <a:stCxn id="33" idx="3"/>
          </p:cNvCxnSpPr>
          <p:nvPr/>
        </p:nvCxnSpPr>
        <p:spPr>
          <a:xfrm>
            <a:off x="4215263" y="2103165"/>
            <a:ext cx="601979" cy="2025531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01154180-D2BF-4175-94CD-FDAE2D12D391}"/>
              </a:ext>
            </a:extLst>
          </p:cNvPr>
          <p:cNvCxnSpPr>
            <a:cxnSpLocks/>
            <a:stCxn id="35" idx="3"/>
          </p:cNvCxnSpPr>
          <p:nvPr/>
        </p:nvCxnSpPr>
        <p:spPr>
          <a:xfrm>
            <a:off x="2625187" y="3124296"/>
            <a:ext cx="2257627" cy="650745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2B8329BB-C379-476F-92C9-0C18093CB0DE}"/>
              </a:ext>
            </a:extLst>
          </p:cNvPr>
          <p:cNvCxnSpPr>
            <a:cxnSpLocks/>
            <a:stCxn id="32" idx="3"/>
          </p:cNvCxnSpPr>
          <p:nvPr/>
        </p:nvCxnSpPr>
        <p:spPr>
          <a:xfrm flipV="1">
            <a:off x="4215263" y="3162659"/>
            <a:ext cx="657552" cy="1966052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038965AC-D954-4B5A-B55F-40C6FDFB825E}"/>
              </a:ext>
            </a:extLst>
          </p:cNvPr>
          <p:cNvCxnSpPr>
            <a:cxnSpLocks/>
            <a:stCxn id="34" idx="3"/>
          </p:cNvCxnSpPr>
          <p:nvPr/>
        </p:nvCxnSpPr>
        <p:spPr>
          <a:xfrm flipV="1">
            <a:off x="2625188" y="3695341"/>
            <a:ext cx="2264658" cy="433355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C9C347E5-8C0C-429F-BB31-07BAE6E1746B}"/>
              </a:ext>
            </a:extLst>
          </p:cNvPr>
          <p:cNvCxnSpPr>
            <a:cxnSpLocks/>
          </p:cNvCxnSpPr>
          <p:nvPr/>
        </p:nvCxnSpPr>
        <p:spPr>
          <a:xfrm flipV="1">
            <a:off x="7174682" y="2437747"/>
            <a:ext cx="711242" cy="1502648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화살표 연결선 48">
            <a:extLst>
              <a:ext uri="{FF2B5EF4-FFF2-40B4-BE49-F238E27FC236}">
                <a16:creationId xmlns:a16="http://schemas.microsoft.com/office/drawing/2014/main" id="{ADD989FD-8815-491E-B8F9-56148B5298AC}"/>
              </a:ext>
            </a:extLst>
          </p:cNvPr>
          <p:cNvCxnSpPr>
            <a:cxnSpLocks/>
            <a:endCxn id="48" idx="1"/>
          </p:cNvCxnSpPr>
          <p:nvPr/>
        </p:nvCxnSpPr>
        <p:spPr>
          <a:xfrm flipV="1">
            <a:off x="7141385" y="3044130"/>
            <a:ext cx="2393663" cy="683706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A0481336-29C9-412A-B447-8BB8A6D3D684}"/>
              </a:ext>
            </a:extLst>
          </p:cNvPr>
          <p:cNvCxnSpPr>
            <a:cxnSpLocks/>
            <a:endCxn id="52" idx="1"/>
          </p:cNvCxnSpPr>
          <p:nvPr/>
        </p:nvCxnSpPr>
        <p:spPr>
          <a:xfrm>
            <a:off x="6879771" y="3592447"/>
            <a:ext cx="2655277" cy="561274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화살표 연결선 50">
            <a:extLst>
              <a:ext uri="{FF2B5EF4-FFF2-40B4-BE49-F238E27FC236}">
                <a16:creationId xmlns:a16="http://schemas.microsoft.com/office/drawing/2014/main" id="{322B5B93-E71C-4275-91B4-6877D7677392}"/>
              </a:ext>
            </a:extLst>
          </p:cNvPr>
          <p:cNvCxnSpPr>
            <a:cxnSpLocks/>
          </p:cNvCxnSpPr>
          <p:nvPr/>
        </p:nvCxnSpPr>
        <p:spPr>
          <a:xfrm>
            <a:off x="7174682" y="3513165"/>
            <a:ext cx="718274" cy="1279000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7FD4DB17-379E-44A4-9EC7-A1E6690A9746}"/>
              </a:ext>
            </a:extLst>
          </p:cNvPr>
          <p:cNvGrpSpPr/>
          <p:nvPr/>
        </p:nvGrpSpPr>
        <p:grpSpPr>
          <a:xfrm>
            <a:off x="4675060" y="2504067"/>
            <a:ext cx="2608506" cy="2403535"/>
            <a:chOff x="3307412" y="2653889"/>
            <a:chExt cx="2608506" cy="2403535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C69F32BF-13AA-4FC2-8FCE-0D8ABB7A5D7D}"/>
                </a:ext>
              </a:extLst>
            </p:cNvPr>
            <p:cNvSpPr/>
            <p:nvPr/>
          </p:nvSpPr>
          <p:spPr>
            <a:xfrm>
              <a:off x="3307412" y="2653889"/>
              <a:ext cx="2608506" cy="2403535"/>
            </a:xfrm>
            <a:prstGeom prst="rect">
              <a:avLst/>
            </a:prstGeom>
            <a:solidFill>
              <a:srgbClr val="6D99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25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endParaRPr>
            </a:p>
            <a:p>
              <a:pPr algn="ctr"/>
              <a:endParaRPr lang="en-US" altLang="ko-KR" sz="25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endParaRPr>
            </a:p>
            <a:p>
              <a:pPr algn="ctr"/>
              <a:endParaRPr lang="en-US" altLang="ko-KR" sz="25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endParaRPr>
            </a:p>
            <a:p>
              <a:pPr algn="ctr"/>
              <a:endParaRPr lang="en-US" altLang="ko-KR" sz="25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endParaRPr>
            </a:p>
            <a:p>
              <a:pPr algn="ctr"/>
              <a:endParaRPr lang="en-US" altLang="ko-KR" sz="25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endParaRPr>
            </a:p>
            <a:p>
              <a:pPr algn="ctr"/>
              <a:r>
                <a:rPr lang="ko-KR" altLang="en-US" sz="2500" dirty="0" err="1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인산염암</a:t>
              </a:r>
              <a:endParaRPr lang="ko-KR" altLang="en-US" sz="25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endParaRPr>
            </a:p>
          </p:txBody>
        </p:sp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D6744256-E935-4D85-8F16-A98C77A580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15638" y="2859759"/>
              <a:ext cx="2192055" cy="1612199"/>
            </a:xfrm>
            <a:prstGeom prst="rect">
              <a:avLst/>
            </a:prstGeom>
          </p:spPr>
        </p:pic>
      </p:grp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87ED7613-4A26-4C8D-99FE-7982696C6DA5}"/>
              </a:ext>
            </a:extLst>
          </p:cNvPr>
          <p:cNvSpPr/>
          <p:nvPr/>
        </p:nvSpPr>
        <p:spPr>
          <a:xfrm>
            <a:off x="4666692" y="5132462"/>
            <a:ext cx="2608506" cy="976907"/>
          </a:xfrm>
          <a:prstGeom prst="rect">
            <a:avLst/>
          </a:prstGeom>
          <a:solidFill>
            <a:srgbClr val="6D9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연간 </a:t>
            </a:r>
            <a:r>
              <a:rPr lang="en-US" altLang="ko-KR" sz="25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152</a:t>
            </a:r>
            <a:r>
              <a:rPr lang="ko-KR" altLang="en-US" sz="25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톤 수입</a:t>
            </a:r>
            <a:endParaRPr lang="en-US" altLang="ko-KR" sz="25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/>
            <a:r>
              <a:rPr lang="en-US" altLang="ko-KR" sz="25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(100% </a:t>
            </a:r>
            <a:r>
              <a:rPr lang="ko-KR" altLang="en-US" sz="25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해외의존</a:t>
            </a:r>
            <a:r>
              <a:rPr lang="en-US" altLang="ko-KR" sz="25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endParaRPr lang="ko-KR" altLang="en-US" sz="25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ED63E26C-FB7E-4A19-8D30-BA4720452FCF}"/>
              </a:ext>
            </a:extLst>
          </p:cNvPr>
          <p:cNvSpPr/>
          <p:nvPr/>
        </p:nvSpPr>
        <p:spPr>
          <a:xfrm>
            <a:off x="2023208" y="4702826"/>
            <a:ext cx="2192055" cy="851770"/>
          </a:xfrm>
          <a:prstGeom prst="roundRect">
            <a:avLst/>
          </a:prstGeom>
          <a:noFill/>
          <a:ln w="57150">
            <a:solidFill>
              <a:srgbClr val="7C7C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>
                <a:solidFill>
                  <a:srgbClr val="7C7C7C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인</a:t>
            </a:r>
            <a:endParaRPr lang="ko-KR" altLang="en-US" sz="2500" dirty="0">
              <a:solidFill>
                <a:srgbClr val="7C7C7C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7ED97754-FBF6-4EA6-8F41-45C8846F36B6}"/>
              </a:ext>
            </a:extLst>
          </p:cNvPr>
          <p:cNvSpPr/>
          <p:nvPr/>
        </p:nvSpPr>
        <p:spPr>
          <a:xfrm>
            <a:off x="2023208" y="1677280"/>
            <a:ext cx="2192055" cy="851770"/>
          </a:xfrm>
          <a:prstGeom prst="roundRect">
            <a:avLst/>
          </a:prstGeom>
          <a:noFill/>
          <a:ln w="57150">
            <a:solidFill>
              <a:srgbClr val="7C7C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rgbClr val="7C7C7C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우라늄</a:t>
            </a: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624ABDD5-E055-460E-8EDE-5723B599EEFF}"/>
              </a:ext>
            </a:extLst>
          </p:cNvPr>
          <p:cNvSpPr/>
          <p:nvPr/>
        </p:nvSpPr>
        <p:spPr>
          <a:xfrm>
            <a:off x="433133" y="3702811"/>
            <a:ext cx="2192055" cy="851770"/>
          </a:xfrm>
          <a:prstGeom prst="roundRect">
            <a:avLst/>
          </a:prstGeom>
          <a:noFill/>
          <a:ln w="57150">
            <a:solidFill>
              <a:srgbClr val="7C7C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 err="1">
                <a:solidFill>
                  <a:srgbClr val="7C7C7C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바니듐</a:t>
            </a:r>
            <a:endParaRPr lang="en-US" altLang="ko-KR" sz="2500" dirty="0">
              <a:solidFill>
                <a:srgbClr val="7C7C7C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67984186-42FF-48E3-8BC4-5B4CDC13672A}"/>
              </a:ext>
            </a:extLst>
          </p:cNvPr>
          <p:cNvSpPr/>
          <p:nvPr/>
        </p:nvSpPr>
        <p:spPr>
          <a:xfrm>
            <a:off x="433132" y="2698411"/>
            <a:ext cx="2192055" cy="851770"/>
          </a:xfrm>
          <a:prstGeom prst="roundRect">
            <a:avLst/>
          </a:prstGeom>
          <a:noFill/>
          <a:ln w="57150">
            <a:solidFill>
              <a:srgbClr val="7C7C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rgbClr val="7C7C7C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플루오린</a:t>
            </a:r>
          </a:p>
        </p:txBody>
      </p:sp>
      <p:sp>
        <p:nvSpPr>
          <p:cNvPr id="47" name="사각형: 둥근 모서리 46">
            <a:extLst>
              <a:ext uri="{FF2B5EF4-FFF2-40B4-BE49-F238E27FC236}">
                <a16:creationId xmlns:a16="http://schemas.microsoft.com/office/drawing/2014/main" id="{49FC4E43-1FF3-4AEC-B0B4-75D81D978B9D}"/>
              </a:ext>
            </a:extLst>
          </p:cNvPr>
          <p:cNvSpPr/>
          <p:nvPr/>
        </p:nvSpPr>
        <p:spPr>
          <a:xfrm>
            <a:off x="7832234" y="1585977"/>
            <a:ext cx="2192055" cy="851770"/>
          </a:xfrm>
          <a:prstGeom prst="round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accent4">
                    <a:lumMod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합성세제</a:t>
            </a:r>
          </a:p>
        </p:txBody>
      </p:sp>
      <p:sp>
        <p:nvSpPr>
          <p:cNvPr id="48" name="사각형: 둥근 모서리 47">
            <a:extLst>
              <a:ext uri="{FF2B5EF4-FFF2-40B4-BE49-F238E27FC236}">
                <a16:creationId xmlns:a16="http://schemas.microsoft.com/office/drawing/2014/main" id="{11581968-AAC8-41B0-9C91-3009CDEE96AE}"/>
              </a:ext>
            </a:extLst>
          </p:cNvPr>
          <p:cNvSpPr/>
          <p:nvPr/>
        </p:nvSpPr>
        <p:spPr>
          <a:xfrm>
            <a:off x="9535048" y="2618245"/>
            <a:ext cx="2192055" cy="851770"/>
          </a:xfrm>
          <a:prstGeom prst="round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accent4">
                    <a:lumMod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도금 표면 </a:t>
            </a:r>
            <a:endParaRPr lang="en-US" altLang="ko-KR" sz="2500" dirty="0">
              <a:solidFill>
                <a:schemeClr val="accent4">
                  <a:lumMod val="50000"/>
                </a:schemeClr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/>
            <a:r>
              <a:rPr lang="ko-KR" altLang="en-US" sz="2500" dirty="0">
                <a:solidFill>
                  <a:schemeClr val="accent4">
                    <a:lumMod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처리제</a:t>
            </a:r>
          </a:p>
        </p:txBody>
      </p:sp>
      <p:sp>
        <p:nvSpPr>
          <p:cNvPr id="52" name="사각형: 둥근 모서리 51">
            <a:extLst>
              <a:ext uri="{FF2B5EF4-FFF2-40B4-BE49-F238E27FC236}">
                <a16:creationId xmlns:a16="http://schemas.microsoft.com/office/drawing/2014/main" id="{E7A36123-960C-401C-B0A0-B6586160008E}"/>
              </a:ext>
            </a:extLst>
          </p:cNvPr>
          <p:cNvSpPr/>
          <p:nvPr/>
        </p:nvSpPr>
        <p:spPr>
          <a:xfrm>
            <a:off x="9535048" y="3727836"/>
            <a:ext cx="2192055" cy="851770"/>
          </a:xfrm>
          <a:prstGeom prst="round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accent4">
                    <a:lumMod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가축 사료</a:t>
            </a:r>
          </a:p>
        </p:txBody>
      </p:sp>
      <p:sp>
        <p:nvSpPr>
          <p:cNvPr id="53" name="사각형: 둥근 모서리 52">
            <a:extLst>
              <a:ext uri="{FF2B5EF4-FFF2-40B4-BE49-F238E27FC236}">
                <a16:creationId xmlns:a16="http://schemas.microsoft.com/office/drawing/2014/main" id="{4E2B2E1C-4CFC-4975-967B-05CE3C4AEA24}"/>
              </a:ext>
            </a:extLst>
          </p:cNvPr>
          <p:cNvSpPr/>
          <p:nvPr/>
        </p:nvSpPr>
        <p:spPr>
          <a:xfrm>
            <a:off x="7832234" y="4759511"/>
            <a:ext cx="2192055" cy="851770"/>
          </a:xfrm>
          <a:prstGeom prst="round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accent4">
                    <a:lumMod val="50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인산비료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1DB2FF88-DDD5-41EE-BA15-9C5C71E23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93" y="2593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60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목적</a:t>
            </a:r>
            <a:r>
              <a:rPr lang="ko-KR" altLang="en-US" sz="30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60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–</a:t>
            </a:r>
            <a:r>
              <a:rPr lang="en-US" altLang="ko-KR" sz="30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해양자원</a:t>
            </a:r>
            <a:r>
              <a:rPr lang="en-US" altLang="ko-KR" sz="60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6000" dirty="0" err="1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인신염암</a:t>
            </a:r>
            <a:r>
              <a:rPr lang="en-US" altLang="ko-KR" sz="60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  <a:endParaRPr lang="ko-KR" altLang="en-US" sz="60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8B803B57-706A-4237-857F-BE22227FC6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132" y="1537638"/>
            <a:ext cx="7727421" cy="4670892"/>
          </a:xfrm>
          <a:prstGeom prst="rect">
            <a:avLst/>
          </a:prstGeom>
        </p:spPr>
      </p:pic>
      <p:sp>
        <p:nvSpPr>
          <p:cNvPr id="70" name="사각형: 둥근 모서리 69">
            <a:extLst>
              <a:ext uri="{FF2B5EF4-FFF2-40B4-BE49-F238E27FC236}">
                <a16:creationId xmlns:a16="http://schemas.microsoft.com/office/drawing/2014/main" id="{47608B5A-2B50-4491-BE51-3EC9A431A27F}"/>
              </a:ext>
            </a:extLst>
          </p:cNvPr>
          <p:cNvSpPr/>
          <p:nvPr/>
        </p:nvSpPr>
        <p:spPr>
          <a:xfrm>
            <a:off x="1117554" y="1613838"/>
            <a:ext cx="4924425" cy="2103295"/>
          </a:xfrm>
          <a:prstGeom prst="roundRect">
            <a:avLst/>
          </a:prstGeom>
          <a:noFill/>
          <a:ln w="38100">
            <a:solidFill>
              <a:srgbClr val="6D99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2" name="직선 연결선 71">
            <a:extLst>
              <a:ext uri="{FF2B5EF4-FFF2-40B4-BE49-F238E27FC236}">
                <a16:creationId xmlns:a16="http://schemas.microsoft.com/office/drawing/2014/main" id="{1C1EA348-E58D-4392-802C-E0A5E578E2F8}"/>
              </a:ext>
            </a:extLst>
          </p:cNvPr>
          <p:cNvCxnSpPr>
            <a:cxnSpLocks/>
          </p:cNvCxnSpPr>
          <p:nvPr/>
        </p:nvCxnSpPr>
        <p:spPr>
          <a:xfrm>
            <a:off x="6041979" y="2212183"/>
            <a:ext cx="2490049" cy="0"/>
          </a:xfrm>
          <a:prstGeom prst="line">
            <a:avLst/>
          </a:prstGeom>
          <a:ln w="57150">
            <a:solidFill>
              <a:srgbClr val="6D99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사각형: 둥근 모서리 73">
            <a:extLst>
              <a:ext uri="{FF2B5EF4-FFF2-40B4-BE49-F238E27FC236}">
                <a16:creationId xmlns:a16="http://schemas.microsoft.com/office/drawing/2014/main" id="{78D18D7F-B803-4C46-BDCD-935D02CB045C}"/>
              </a:ext>
            </a:extLst>
          </p:cNvPr>
          <p:cNvSpPr/>
          <p:nvPr/>
        </p:nvSpPr>
        <p:spPr>
          <a:xfrm>
            <a:off x="8532027" y="1613838"/>
            <a:ext cx="3322007" cy="1084120"/>
          </a:xfrm>
          <a:prstGeom prst="roundRect">
            <a:avLst/>
          </a:prstGeom>
          <a:noFill/>
          <a:ln w="57150">
            <a:solidFill>
              <a:srgbClr val="6D99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dirty="0">
                <a:solidFill>
                  <a:srgbClr val="6D999B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20m </a:t>
            </a:r>
            <a:r>
              <a:rPr lang="ko-KR" altLang="en-US" sz="2500" dirty="0">
                <a:solidFill>
                  <a:srgbClr val="6D999B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두께로 형성</a:t>
            </a:r>
          </a:p>
        </p:txBody>
      </p:sp>
      <p:sp>
        <p:nvSpPr>
          <p:cNvPr id="76" name="사각형: 둥근 모서리 75">
            <a:extLst>
              <a:ext uri="{FF2B5EF4-FFF2-40B4-BE49-F238E27FC236}">
                <a16:creationId xmlns:a16="http://schemas.microsoft.com/office/drawing/2014/main" id="{5C0468F9-B1F2-4475-99D6-2F470910218A}"/>
              </a:ext>
            </a:extLst>
          </p:cNvPr>
          <p:cNvSpPr/>
          <p:nvPr/>
        </p:nvSpPr>
        <p:spPr>
          <a:xfrm>
            <a:off x="8532026" y="2981110"/>
            <a:ext cx="3322007" cy="1084120"/>
          </a:xfrm>
          <a:prstGeom prst="roundRect">
            <a:avLst/>
          </a:prstGeom>
          <a:noFill/>
          <a:ln w="57150">
            <a:solidFill>
              <a:srgbClr val="6D99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rgbClr val="6D999B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높은 우라늄 </a:t>
            </a:r>
            <a:r>
              <a:rPr lang="en-US" altLang="ko-KR" sz="2500" dirty="0">
                <a:solidFill>
                  <a:srgbClr val="6D999B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+ </a:t>
            </a:r>
          </a:p>
          <a:p>
            <a:pPr algn="ctr"/>
            <a:r>
              <a:rPr lang="ko-KR" altLang="en-US" sz="2500" dirty="0" err="1">
                <a:solidFill>
                  <a:srgbClr val="6D999B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우산화인</a:t>
            </a:r>
            <a:r>
              <a:rPr lang="ko-KR" altLang="en-US" sz="2500" dirty="0">
                <a:solidFill>
                  <a:srgbClr val="6D999B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en-US" altLang="ko-KR" sz="2500" dirty="0">
                <a:solidFill>
                  <a:srgbClr val="6D999B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30% </a:t>
            </a:r>
            <a:r>
              <a:rPr lang="ko-KR" altLang="en-US" sz="2500" dirty="0">
                <a:solidFill>
                  <a:srgbClr val="6D999B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함유량</a:t>
            </a:r>
            <a:endParaRPr lang="en-US" altLang="ko-KR" sz="2500" dirty="0">
              <a:solidFill>
                <a:srgbClr val="6D999B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77" name="사각형: 둥근 모서리 76">
            <a:extLst>
              <a:ext uri="{FF2B5EF4-FFF2-40B4-BE49-F238E27FC236}">
                <a16:creationId xmlns:a16="http://schemas.microsoft.com/office/drawing/2014/main" id="{62EE4071-51A0-41D6-A68E-1803EB0BD64B}"/>
              </a:ext>
            </a:extLst>
          </p:cNvPr>
          <p:cNvSpPr/>
          <p:nvPr/>
        </p:nvSpPr>
        <p:spPr>
          <a:xfrm>
            <a:off x="8532026" y="4677864"/>
            <a:ext cx="3322007" cy="1084120"/>
          </a:xfrm>
          <a:prstGeom prst="roundRect">
            <a:avLst/>
          </a:prstGeom>
          <a:noFill/>
          <a:ln w="57150">
            <a:solidFill>
              <a:srgbClr val="6D99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rgbClr val="6D999B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경제적 가치 큼</a:t>
            </a:r>
          </a:p>
        </p:txBody>
      </p:sp>
      <p:sp>
        <p:nvSpPr>
          <p:cNvPr id="78" name="화살표: 아래쪽 77">
            <a:extLst>
              <a:ext uri="{FF2B5EF4-FFF2-40B4-BE49-F238E27FC236}">
                <a16:creationId xmlns:a16="http://schemas.microsoft.com/office/drawing/2014/main" id="{3446FD5F-7618-46E1-8181-94DA674B8805}"/>
              </a:ext>
            </a:extLst>
          </p:cNvPr>
          <p:cNvSpPr/>
          <p:nvPr/>
        </p:nvSpPr>
        <p:spPr>
          <a:xfrm>
            <a:off x="9988047" y="4113750"/>
            <a:ext cx="409964" cy="506037"/>
          </a:xfrm>
          <a:prstGeom prst="downArrow">
            <a:avLst/>
          </a:prstGeom>
          <a:solidFill>
            <a:srgbClr val="6D9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28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6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47" grpId="0" animBg="1"/>
      <p:bldP spid="47" grpId="1" animBg="1"/>
      <p:bldP spid="48" grpId="0" animBg="1"/>
      <p:bldP spid="48" grpId="1" animBg="1"/>
      <p:bldP spid="52" grpId="0" animBg="1"/>
      <p:bldP spid="52" grpId="1" animBg="1"/>
      <p:bldP spid="53" grpId="0" animBg="1"/>
      <p:bldP spid="53" grpId="1" animBg="1"/>
      <p:bldP spid="70" grpId="0" animBg="1"/>
      <p:bldP spid="74" grpId="0" animBg="1"/>
      <p:bldP spid="74" grpId="1" animBg="1"/>
      <p:bldP spid="76" grpId="0" animBg="1"/>
      <p:bldP spid="76" grpId="1" animBg="1"/>
      <p:bldP spid="77" grpId="0" animBg="1"/>
      <p:bldP spid="78" grpId="0" animBg="1"/>
      <p:bldP spid="78" grpId="1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1675</TotalTime>
  <Words>107</Words>
  <Application>Microsoft Office PowerPoint</Application>
  <PresentationFormat>와이드스크린</PresentationFormat>
  <Paragraphs>53</Paragraphs>
  <Slides>5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2" baseType="lpstr">
      <vt:lpstr>맑은 고딕</vt:lpstr>
      <vt:lpstr>한컴산뜻돋움</vt:lpstr>
      <vt:lpstr>함초롬바탕</vt:lpstr>
      <vt:lpstr>휴먼모음T</vt:lpstr>
      <vt:lpstr>Arial</vt:lpstr>
      <vt:lpstr>Calibri</vt:lpstr>
      <vt:lpstr>Office 테마</vt:lpstr>
      <vt:lpstr>일본의 독도 영유권 주장 목적과 근거와 반론</vt:lpstr>
      <vt:lpstr>PowerPoint 프레젠테이션</vt:lpstr>
      <vt:lpstr>목적 – 관광자원</vt:lpstr>
      <vt:lpstr>목적 – 해양자원</vt:lpstr>
      <vt:lpstr>목적 – 해양자원(인신염암)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제목</dc:title>
  <dc:creator>A</dc:creator>
  <cp:lastModifiedBy>A</cp:lastModifiedBy>
  <cp:revision>124</cp:revision>
  <dcterms:created xsi:type="dcterms:W3CDTF">2020-04-05T14:55:06Z</dcterms:created>
  <dcterms:modified xsi:type="dcterms:W3CDTF">2020-04-08T08:01:55Z</dcterms:modified>
</cp:coreProperties>
</file>