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293" r:id="rId4"/>
    <p:sldId id="280" r:id="rId5"/>
    <p:sldId id="285" r:id="rId6"/>
    <p:sldId id="301" r:id="rId7"/>
    <p:sldId id="259" r:id="rId8"/>
    <p:sldId id="287" r:id="rId9"/>
    <p:sldId id="282" r:id="rId10"/>
    <p:sldId id="291" r:id="rId11"/>
    <p:sldId id="294" r:id="rId12"/>
    <p:sldId id="281" r:id="rId13"/>
    <p:sldId id="296" r:id="rId14"/>
    <p:sldId id="303" r:id="rId15"/>
    <p:sldId id="286" r:id="rId16"/>
    <p:sldId id="264" r:id="rId17"/>
    <p:sldId id="261" r:id="rId18"/>
    <p:sldId id="299" r:id="rId19"/>
    <p:sldId id="302" r:id="rId20"/>
    <p:sldId id="283" r:id="rId2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A9AB"/>
    <a:srgbClr val="B1C6C7"/>
    <a:srgbClr val="EAABA4"/>
    <a:srgbClr val="F1C6C1"/>
    <a:srgbClr val="FAC7A0"/>
    <a:srgbClr val="FFDBB7"/>
    <a:srgbClr val="FFCD9B"/>
    <a:srgbClr val="FFE6CC"/>
    <a:srgbClr val="FCDCC4"/>
    <a:srgbClr val="A3BC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B5D4718-9C74-4703-91BF-9D0DCA76A4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7A77B05-161F-4879-AF9A-5494DF740A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D167A0B-6804-413E-BA92-E97A4BB44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5178-EA5D-4D99-A2BC-F1725EA1756D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A169F09-2397-4631-9701-709CE1043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C97EB2F-32F8-4E76-B91C-BF13E92F5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7CC0-69B9-4142-A9E6-868B02BEFE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399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18CD687-3BBC-454F-A56A-943EA1944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6209D8B-50AE-4E0A-BC97-EFA736022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F2246E6-EA77-4CE9-933C-3E9EEFA5D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5178-EA5D-4D99-A2BC-F1725EA1756D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4914864-E3FF-431F-B023-D76EA91F1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B2405A6-4F55-445B-8E5F-D74EBEB84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7CC0-69B9-4142-A9E6-868B02BEFE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9999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8EDF6DC-2ED9-40E1-95E2-6D97F94853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2F2F762-0A25-4BB1-B289-E317B87702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D285B3B-BAD6-4E37-9B60-AA275F3D6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5178-EA5D-4D99-A2BC-F1725EA1756D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6318EE0-D8CE-410E-9817-6A02C15F1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E7D4A49-E224-4468-B400-49F38E44D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7CC0-69B9-4142-A9E6-868B02BEFE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906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83A872-6F98-4975-A3D2-E55F570FC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0A5C7C0-82CE-4020-9F7A-F352A1F50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AC3105D-444D-4B3A-A610-B1C589A8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5178-EA5D-4D99-A2BC-F1725EA1756D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A3635EA-9BE5-475A-8FB0-26A05A9EF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2CA039A-C6A6-4A71-89B6-2061A1FA4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7CC0-69B9-4142-A9E6-868B02BEFE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4191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D9691C2-C512-41DF-8711-61DD790A5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B0E3FAC-0CAF-4C09-8D21-A0DD04F34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1ECDD0A-DAB9-4C58-8DBE-3B56D6EFE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5178-EA5D-4D99-A2BC-F1725EA1756D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6F49AE0-3DA6-45FE-A4A7-15B05724E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8F7825F-F4F2-49C1-A582-1FD64D26D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7CC0-69B9-4142-A9E6-868B02BEFE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5488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22FD8A1-304D-411F-940D-CC13A7EB0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4FE0BA7-B0D7-4936-A18E-62D66AEEDE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6070FD5-1B78-443D-8331-FC4F42D31C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7A13D6F-061B-411C-9611-B9C756C64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5178-EA5D-4D99-A2BC-F1725EA1756D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F0FDFA5-9754-410A-A8F6-178DDAD85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EE434DA-AF13-4DCA-BD23-1A4E11CAA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7CC0-69B9-4142-A9E6-868B02BEFE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592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F04F9B-0117-4405-9A2F-55C0618F6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5AF6F29-C6B9-4967-837A-3DF3BE051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7C6F3EC-25C1-49C1-A353-AF97000A2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6AF5C05-6B9D-4645-B858-59AF7523F8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ACB022A-E783-4057-9545-E1404D0A4D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1AADFC2-B5C6-4422-A720-2C98E5531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5178-EA5D-4D99-A2BC-F1725EA1756D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E2F222C-5456-4D75-BBA6-E680B39D1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AD622D7-8833-4C66-B06C-242BF02E2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7CC0-69B9-4142-A9E6-868B02BEFE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247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3D0D54F-8A1E-4532-83DE-BECB2612D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5899942-7646-4443-AE1E-3A84F7EA4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5178-EA5D-4D99-A2BC-F1725EA1756D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EC5EB1B-0BF4-4BAF-BC89-43B96F40B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F88BCAF-58E7-4F77-B42F-0A8E0048A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7CC0-69B9-4142-A9E6-868B02BEFE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0323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5236681-DF29-48F1-ACFB-1E3951321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5178-EA5D-4D99-A2BC-F1725EA1756D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53A2B34-699C-416A-B83F-55E1B0DF8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79C1DF1-2B24-4A74-80B9-D06B903E1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7CC0-69B9-4142-A9E6-868B02BEFE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2612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B40E41-7F6B-4772-B133-2626067CE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6AB475D-E976-4E7F-8D46-57DC8F852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2C1B615-371C-41D9-83C0-DDC571AA16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B89F2ED-7C0B-4D0F-AE81-72416D842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5178-EA5D-4D99-A2BC-F1725EA1756D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B8F4CE0-51CD-430E-AD08-864A1A766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8A23879-0F89-49A2-9D52-1CFD0B817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7CC0-69B9-4142-A9E6-868B02BEFE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7368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099E48-7447-4031-B7E7-A8110C1CF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C0B2598-6750-4050-B01C-83E92009B7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CBEF8E4-0468-40F6-9803-E5CDEB41E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25035E7-AC4D-4EAE-87BF-06D730102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5178-EA5D-4D99-A2BC-F1725EA1756D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0CAB20F-795F-48E8-A396-22BD02783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12371A8-B228-4D67-AAD8-D602AFC7F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7CC0-69B9-4142-A9E6-868B02BEFE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244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23A2C81-6950-491D-837D-C1121110F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CBBFA6A-1CDA-48C1-BF9C-ED51BCDFC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00E9697-51C0-4536-8B0B-E342BB697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F5178-EA5D-4D99-A2BC-F1725EA1756D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3ED74C9-CACC-4CB0-B9C2-6F8F1430ED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61E09B-4BAB-4BD2-B4C2-56EEC19223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27CC0-69B9-4142-A9E6-868B02BEFE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7708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395114"/>
            <a:ext cx="11226800" cy="606777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2E890796-8474-4F30-8303-67D502294A52}"/>
              </a:ext>
            </a:extLst>
          </p:cNvPr>
          <p:cNvSpPr/>
          <p:nvPr/>
        </p:nvSpPr>
        <p:spPr>
          <a:xfrm>
            <a:off x="0" y="1625600"/>
            <a:ext cx="9372600" cy="2175339"/>
          </a:xfrm>
          <a:prstGeom prst="rect">
            <a:avLst/>
          </a:prstGeom>
          <a:solidFill>
            <a:srgbClr val="A3BCBD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1816991"/>
            <a:ext cx="905889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일본 사회의 관료제와 천황제의 특징</a:t>
            </a:r>
            <a:endParaRPr lang="en-US" altLang="ko-KR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  <a:p>
            <a:endParaRPr lang="en-US" altLang="ko-KR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  <a:p>
            <a:r>
              <a:rPr lang="en-US" altLang="ko-KR" sz="3200" dirty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 </a:t>
            </a:r>
            <a:r>
              <a:rPr lang="en-US" altLang="ko-KR" sz="32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                                                         21801834 </a:t>
            </a:r>
            <a:r>
              <a:rPr lang="ko-KR" altLang="en-US" sz="32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김현지</a:t>
            </a:r>
            <a:endParaRPr lang="ko-KR" altLang="en-US" sz="32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85567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1319319"/>
            <a:ext cx="11226800" cy="533950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260991"/>
            <a:ext cx="73286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err="1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입헌전제</a:t>
            </a:r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 </a:t>
            </a:r>
            <a:r>
              <a:rPr lang="ko-KR" altLang="en-US" sz="4400" dirty="0" err="1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군주기의</a:t>
            </a:r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 </a:t>
            </a:r>
            <a:r>
              <a:rPr lang="ko-KR" altLang="en-US" sz="4400" dirty="0" err="1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천황제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0891" y="1776549"/>
            <a:ext cx="10672355" cy="4376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00" y="1319319"/>
            <a:ext cx="4245429" cy="437162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817429" y="718457"/>
            <a:ext cx="2573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chemeClr val="bg1"/>
                </a:solidFill>
              </a:rPr>
              <a:t>메이지 헌법 내용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2777" y="5771715"/>
            <a:ext cx="2024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/>
              <a:t>메이지 헌법</a:t>
            </a:r>
            <a:endParaRPr lang="ko-KR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846320" y="2128733"/>
            <a:ext cx="660980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solidFill>
                  <a:schemeClr val="bg1"/>
                </a:solidFill>
              </a:rPr>
              <a:t>메이지 헌법의 내용을 보면 천황은 신성불가침한 존재이고 </a:t>
            </a:r>
            <a:r>
              <a:rPr lang="ko-KR" altLang="en-US" sz="2400" b="1" dirty="0">
                <a:solidFill>
                  <a:schemeClr val="bg1"/>
                </a:solidFill>
              </a:rPr>
              <a:t>국가 원수로서 통치권을 총괄하며 권한은 헌법 규정에 행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 </a:t>
            </a:r>
            <a:r>
              <a:rPr lang="ko-KR" altLang="en-US" sz="2400" b="1" dirty="0">
                <a:solidFill>
                  <a:schemeClr val="bg1"/>
                </a:solidFill>
              </a:rPr>
              <a:t>함으로써 입헌 군주제임을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명시했다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ko-KR" altLang="en-US" sz="2400" b="1" dirty="0" smtClean="0">
                <a:solidFill>
                  <a:schemeClr val="bg1"/>
                </a:solidFill>
              </a:rPr>
              <a:t>또한 </a:t>
            </a:r>
            <a:r>
              <a:rPr lang="ko-KR" altLang="en-US" sz="2400" b="1" dirty="0">
                <a:solidFill>
                  <a:schemeClr val="bg1"/>
                </a:solidFill>
              </a:rPr>
              <a:t>천황은 육해군의 총수이며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행정 각부 및 문무관을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임면하였고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국가 원수로서 긴급시의 칙령 </a:t>
            </a:r>
            <a:r>
              <a:rPr lang="ko-KR" altLang="en-US" sz="2400" b="1" dirty="0" err="1">
                <a:solidFill>
                  <a:schemeClr val="bg1"/>
                </a:solidFill>
              </a:rPr>
              <a:t>발포권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선전 </a:t>
            </a:r>
            <a:r>
              <a:rPr lang="ko-KR" altLang="en-US" sz="2400" b="1" dirty="0" err="1">
                <a:solidFill>
                  <a:schemeClr val="bg1"/>
                </a:solidFill>
              </a:rPr>
              <a:t>포고권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계엄 선포권 등 최고 권한도 행사하는 것으로 규정되었다</a:t>
            </a:r>
            <a:r>
              <a:rPr lang="en-US" altLang="ko-KR" sz="2400" dirty="0">
                <a:solidFill>
                  <a:schemeClr val="bg1"/>
                </a:solidFill>
              </a:rPr>
              <a:t>.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2766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1319319"/>
            <a:ext cx="11226800" cy="533950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260991"/>
            <a:ext cx="82299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입헌군주전제기의 </a:t>
            </a:r>
            <a:r>
              <a:rPr lang="ko-KR" altLang="en-US" sz="4400" dirty="0" err="1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천황제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22C3C8-D39B-42DF-8353-40B2E9E79A6B}"/>
              </a:ext>
            </a:extLst>
          </p:cNvPr>
          <p:cNvSpPr txBox="1"/>
          <p:nvPr/>
        </p:nvSpPr>
        <p:spPr>
          <a:xfrm>
            <a:off x="8908260" y="691878"/>
            <a:ext cx="28392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bg1"/>
                </a:solidFill>
                <a:latin typeface="에스코어 드림 4 Regular" panose="020B0503030302020204" pitchFamily="34" charset="-127"/>
                <a:ea typeface="에스코어 드림 4 Regular" panose="020B0503030302020204" pitchFamily="34" charset="-127"/>
              </a:rPr>
              <a:t>실제 천황의 권한</a:t>
            </a:r>
            <a:endParaRPr lang="ko-KR" altLang="en-US" sz="2800" dirty="0">
              <a:solidFill>
                <a:schemeClr val="bg1"/>
              </a:solidFill>
              <a:latin typeface="에스코어 드림 4 Regular" panose="020B0503030302020204" pitchFamily="34" charset="-127"/>
              <a:ea typeface="에스코어 드림 4 Regular" panose="020B0503030302020204" pitchFamily="34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9900" y="2024744"/>
            <a:ext cx="110540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2800" b="1" dirty="0" smtClean="0">
                <a:solidFill>
                  <a:schemeClr val="bg1"/>
                </a:solidFill>
              </a:rPr>
              <a:t>기본적으로는 </a:t>
            </a:r>
            <a:r>
              <a:rPr lang="ko-KR" altLang="en-US" sz="2800" b="1" dirty="0">
                <a:solidFill>
                  <a:schemeClr val="bg1"/>
                </a:solidFill>
              </a:rPr>
              <a:t>입헌 군주제하에서 헌법에서 규정된 범위 안에서만 </a:t>
            </a:r>
            <a:r>
              <a:rPr lang="ko-KR" altLang="en-US" sz="2800" b="1" dirty="0" err="1">
                <a:solidFill>
                  <a:schemeClr val="bg1"/>
                </a:solidFill>
              </a:rPr>
              <a:t>천황권이</a:t>
            </a:r>
            <a:r>
              <a:rPr lang="ko-KR" altLang="en-US" sz="2800" b="1" dirty="0">
                <a:solidFill>
                  <a:schemeClr val="bg1"/>
                </a:solidFill>
              </a:rPr>
              <a:t>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행사됨 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 </a:t>
            </a:r>
            <a:endParaRPr lang="en-US" altLang="ko-KR" sz="2800" b="1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en-US" altLang="ko-KR" sz="2800" b="1" dirty="0" smtClean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ko-KR" altLang="en-US" sz="2800" b="1" dirty="0" smtClean="0">
                <a:solidFill>
                  <a:schemeClr val="bg1"/>
                </a:solidFill>
              </a:rPr>
              <a:t>천황의 </a:t>
            </a:r>
            <a:r>
              <a:rPr lang="ko-KR" altLang="en-US" sz="2800" b="1" dirty="0">
                <a:solidFill>
                  <a:schemeClr val="bg1"/>
                </a:solidFill>
              </a:rPr>
              <a:t>주권은 의회와 내각의 협조와 지원이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필요</a:t>
            </a:r>
            <a:endParaRPr lang="en-US" altLang="ko-KR" sz="2800" b="1" dirty="0" smtClean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en-US" altLang="ko-KR" sz="2800" b="1" dirty="0">
              <a:solidFill>
                <a:schemeClr val="bg1"/>
              </a:solidFill>
            </a:endParaRPr>
          </a:p>
          <a:p>
            <a:r>
              <a:rPr lang="en-US" altLang="ko-KR" sz="2800" b="1" dirty="0">
                <a:solidFill>
                  <a:schemeClr val="bg1"/>
                </a:solidFill>
              </a:rPr>
              <a:t>3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.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 </a:t>
            </a:r>
            <a:r>
              <a:rPr lang="ko-KR" altLang="en-US" sz="2800" b="1" dirty="0">
                <a:solidFill>
                  <a:schemeClr val="bg1"/>
                </a:solidFill>
              </a:rPr>
              <a:t>천황의 정치적인 </a:t>
            </a:r>
            <a:r>
              <a:rPr lang="ko-KR" altLang="en-US" sz="2800" b="1" dirty="0" err="1" smtClean="0">
                <a:solidFill>
                  <a:schemeClr val="bg1"/>
                </a:solidFill>
              </a:rPr>
              <a:t>실제권한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 이라는 </a:t>
            </a:r>
            <a:r>
              <a:rPr lang="ko-KR" altLang="en-US" sz="2800" b="1" dirty="0">
                <a:solidFill>
                  <a:schemeClr val="bg1"/>
                </a:solidFill>
              </a:rPr>
              <a:t>것은 천황의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절대적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,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 독단적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X  </a:t>
            </a:r>
            <a:r>
              <a:rPr lang="ko-KR" altLang="en-US" sz="2800" b="1" dirty="0">
                <a:solidFill>
                  <a:schemeClr val="bg1"/>
                </a:solidFill>
              </a:rPr>
              <a:t>반드시 관련 국가 기관의 협력이 전제되어야만 하는 입헌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군주제의 권한</a:t>
            </a:r>
            <a:endParaRPr lang="en-US" altLang="ko-K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0535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260991"/>
            <a:ext cx="76160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현대의</a:t>
            </a:r>
            <a:r>
              <a:rPr lang="en-US" altLang="ko-KR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 </a:t>
            </a:r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상징 </a:t>
            </a:r>
            <a:r>
              <a:rPr lang="ko-KR" altLang="en-US" sz="4400" dirty="0" err="1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천황제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26" name="직사각형 25"/>
          <p:cNvSpPr/>
          <p:nvPr/>
        </p:nvSpPr>
        <p:spPr>
          <a:xfrm flipV="1">
            <a:off x="1162593" y="2335203"/>
            <a:ext cx="9731829" cy="2069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162593" y="2748595"/>
            <a:ext cx="17112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solidFill>
                  <a:schemeClr val="bg1"/>
                </a:solidFill>
              </a:rPr>
              <a:t>1.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제 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2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차 세계</a:t>
            </a:r>
            <a:r>
              <a:rPr lang="en-US" altLang="ko-KR" sz="2400" b="1" dirty="0">
                <a:solidFill>
                  <a:schemeClr val="bg1"/>
                </a:solidFill>
              </a:rPr>
              <a:t>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대전 패전으로 </a:t>
            </a:r>
            <a:endParaRPr lang="en-US" altLang="ko-KR" sz="2400" b="1" dirty="0" smtClean="0">
              <a:solidFill>
                <a:schemeClr val="bg1"/>
              </a:solidFill>
            </a:endParaRPr>
          </a:p>
          <a:p>
            <a:r>
              <a:rPr lang="ko-KR" altLang="en-US" sz="2400" b="1" dirty="0" err="1" smtClean="0">
                <a:solidFill>
                  <a:schemeClr val="bg1"/>
                </a:solidFill>
              </a:rPr>
              <a:t>천황제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 폐지</a:t>
            </a:r>
            <a:r>
              <a:rPr lang="en-US" altLang="ko-KR" sz="2400" b="1" dirty="0">
                <a:solidFill>
                  <a:schemeClr val="bg1"/>
                </a:solidFill>
              </a:rPr>
              <a:t>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검토</a:t>
            </a:r>
            <a:endParaRPr lang="en-US" altLang="ko-KR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62671" y="2842684"/>
            <a:ext cx="191609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solidFill>
                  <a:schemeClr val="bg1"/>
                </a:solidFill>
              </a:rPr>
              <a:t>2.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국민 통합의 상징으로서 </a:t>
            </a:r>
            <a:r>
              <a:rPr lang="ko-KR" altLang="en-US" sz="2400" b="1" dirty="0" err="1">
                <a:solidFill>
                  <a:schemeClr val="bg1"/>
                </a:solidFill>
              </a:rPr>
              <a:t>천황제는</a:t>
            </a:r>
            <a:r>
              <a:rPr lang="ko-KR" altLang="en-US" sz="2400" b="1" dirty="0">
                <a:solidFill>
                  <a:schemeClr val="bg1"/>
                </a:solidFill>
              </a:rPr>
              <a:t> 유지하되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천황주권제를 폐지 형식적인 역할만  인정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40" name="오른쪽 화살표 39"/>
          <p:cNvSpPr/>
          <p:nvPr/>
        </p:nvSpPr>
        <p:spPr>
          <a:xfrm>
            <a:off x="2985112" y="3319674"/>
            <a:ext cx="1311951" cy="7968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오른쪽 화살표 40"/>
          <p:cNvSpPr/>
          <p:nvPr/>
        </p:nvSpPr>
        <p:spPr>
          <a:xfrm>
            <a:off x="7289075" y="3319674"/>
            <a:ext cx="1278532" cy="7968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TextBox 41"/>
          <p:cNvSpPr txBox="1"/>
          <p:nvPr/>
        </p:nvSpPr>
        <p:spPr>
          <a:xfrm>
            <a:off x="8948057" y="2842684"/>
            <a:ext cx="1946365" cy="3136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solidFill>
                  <a:schemeClr val="bg1"/>
                </a:solidFill>
              </a:rPr>
              <a:t>3.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새로운 </a:t>
            </a:r>
            <a:r>
              <a:rPr lang="ko-KR" altLang="en-US" sz="2400" b="1" dirty="0" err="1">
                <a:solidFill>
                  <a:schemeClr val="bg1"/>
                </a:solidFill>
              </a:rPr>
              <a:t>천황제는</a:t>
            </a:r>
            <a:r>
              <a:rPr lang="ko-KR" altLang="en-US" sz="2400" b="1" dirty="0">
                <a:solidFill>
                  <a:schemeClr val="bg1"/>
                </a:solidFill>
              </a:rPr>
              <a:t> </a:t>
            </a:r>
            <a:r>
              <a:rPr lang="ko-KR" altLang="en-US" sz="2400" b="1" dirty="0" err="1" smtClean="0">
                <a:solidFill>
                  <a:schemeClr val="bg1"/>
                </a:solidFill>
              </a:rPr>
              <a:t>상징천황제</a:t>
            </a:r>
            <a:r>
              <a:rPr lang="en-US" altLang="ko-KR" sz="2400" b="1" dirty="0">
                <a:solidFill>
                  <a:schemeClr val="bg1"/>
                </a:solidFill>
              </a:rPr>
              <a:t>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로 규정</a:t>
            </a:r>
            <a:endParaRPr lang="en-US" altLang="ko-KR" sz="2400" b="1" dirty="0" smtClean="0">
              <a:solidFill>
                <a:schemeClr val="bg1"/>
              </a:solidFill>
            </a:endParaRPr>
          </a:p>
          <a:p>
            <a:r>
              <a:rPr lang="ko-KR" altLang="en-US" sz="2400" b="1" dirty="0">
                <a:solidFill>
                  <a:schemeClr val="bg1"/>
                </a:solidFill>
              </a:rPr>
              <a:t>새로운 헌법</a:t>
            </a:r>
            <a:r>
              <a:rPr lang="en-US" altLang="ko-KR" sz="2400" b="1" dirty="0">
                <a:solidFill>
                  <a:schemeClr val="bg1"/>
                </a:solidFill>
              </a:rPr>
              <a:t>(</a:t>
            </a:r>
            <a:r>
              <a:rPr lang="ko-KR" altLang="en-US" sz="2400" b="1" dirty="0" err="1">
                <a:solidFill>
                  <a:schemeClr val="bg1"/>
                </a:solidFill>
              </a:rPr>
              <a:t>일본국헌법</a:t>
            </a:r>
            <a:r>
              <a:rPr lang="en-US" altLang="ko-KR" sz="2400" b="1" dirty="0">
                <a:solidFill>
                  <a:schemeClr val="bg1"/>
                </a:solidFill>
              </a:rPr>
              <a:t>)</a:t>
            </a:r>
            <a:r>
              <a:rPr lang="ko-KR" altLang="en-US" sz="2400" b="1" dirty="0">
                <a:solidFill>
                  <a:schemeClr val="bg1"/>
                </a:solidFill>
              </a:rPr>
              <a:t>에 규정되었다</a:t>
            </a:r>
            <a:r>
              <a:rPr lang="en-US" altLang="ko-KR" sz="2400" b="1" dirty="0">
                <a:solidFill>
                  <a:schemeClr val="bg1"/>
                </a:solidFill>
              </a:rPr>
              <a:t>.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807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0" grpId="0" animBg="1"/>
      <p:bldP spid="4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1319319"/>
            <a:ext cx="11226800" cy="533950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260991"/>
            <a:ext cx="42737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상징 </a:t>
            </a:r>
            <a:r>
              <a:rPr lang="ko-KR" altLang="en-US" sz="4400" dirty="0" err="1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천황제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22C3C8-D39B-42DF-8353-40B2E9E79A6B}"/>
              </a:ext>
            </a:extLst>
          </p:cNvPr>
          <p:cNvSpPr txBox="1"/>
          <p:nvPr/>
        </p:nvSpPr>
        <p:spPr>
          <a:xfrm>
            <a:off x="9267334" y="691878"/>
            <a:ext cx="24801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bg1"/>
                </a:solidFill>
                <a:latin typeface="에스코어 드림 4 Regular" panose="020B0503030302020204" pitchFamily="34" charset="-127"/>
                <a:ea typeface="에스코어 드림 4 Regular" panose="020B0503030302020204" pitchFamily="34" charset="-127"/>
              </a:rPr>
              <a:t>일본 국민 반응</a:t>
            </a:r>
            <a:endParaRPr lang="ko-KR" altLang="en-US" sz="2800" dirty="0">
              <a:solidFill>
                <a:schemeClr val="bg1"/>
              </a:solidFill>
              <a:latin typeface="에스코어 드림 4 Regular" panose="020B0503030302020204" pitchFamily="34" charset="-127"/>
              <a:ea typeface="에스코어 드림 4 Regular" panose="020B0503030302020204" pitchFamily="34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00" y="1319319"/>
            <a:ext cx="11226800" cy="533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4877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395114"/>
            <a:ext cx="11226800" cy="606777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2E890796-8474-4F30-8303-67D502294A52}"/>
              </a:ext>
            </a:extLst>
          </p:cNvPr>
          <p:cNvSpPr/>
          <p:nvPr/>
        </p:nvSpPr>
        <p:spPr>
          <a:xfrm>
            <a:off x="1080655" y="2341330"/>
            <a:ext cx="9372600" cy="2175339"/>
          </a:xfrm>
          <a:prstGeom prst="rect">
            <a:avLst/>
          </a:prstGeom>
          <a:solidFill>
            <a:srgbClr val="A3BCBD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3311236" y="2798057"/>
            <a:ext cx="511232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 </a:t>
            </a:r>
            <a:r>
              <a:rPr lang="ko-KR" altLang="en-US" sz="4400" b="1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일본 관료제의 특징</a:t>
            </a:r>
            <a:endParaRPr lang="en-US" altLang="ko-KR" sz="4400" b="1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  <a:p>
            <a:r>
              <a:rPr lang="en-US" altLang="ko-KR" sz="3200" b="1" dirty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 </a:t>
            </a:r>
            <a:r>
              <a:rPr lang="en-US" altLang="ko-KR" sz="3200" b="1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                                                         </a:t>
            </a:r>
            <a:endParaRPr lang="ko-KR" altLang="en-US" sz="3200" b="1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1705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1123376"/>
            <a:ext cx="11226800" cy="533950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260991"/>
            <a:ext cx="42737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일본 관료제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4583" y="1515291"/>
            <a:ext cx="10659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 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506691" y="471055"/>
            <a:ext cx="3463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</a:rPr>
              <a:t>일본 의원내각제란</a:t>
            </a:r>
            <a:r>
              <a:rPr lang="en-US" altLang="ko-KR" sz="2800" dirty="0" smtClean="0">
                <a:solidFill>
                  <a:schemeClr val="bg1"/>
                </a:solidFill>
              </a:rPr>
              <a:t>?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4583" y="1515291"/>
            <a:ext cx="106592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solidFill>
                  <a:schemeClr val="bg1"/>
                </a:solidFill>
              </a:rPr>
              <a:t>1.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국민의 </a:t>
            </a:r>
            <a:r>
              <a:rPr lang="ko-KR" altLang="en-US" sz="2400" b="1" dirty="0">
                <a:solidFill>
                  <a:schemeClr val="bg1"/>
                </a:solidFill>
              </a:rPr>
              <a:t>직접선거에 의해 구성된 의회는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총리를 </a:t>
            </a:r>
            <a:r>
              <a:rPr lang="ko-KR" altLang="en-US" sz="2400" b="1" dirty="0">
                <a:solidFill>
                  <a:schemeClr val="bg1"/>
                </a:solidFill>
              </a:rPr>
              <a:t>지명하고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총리는 각료를 임명하여 내각을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조직한다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.</a:t>
            </a:r>
          </a:p>
          <a:p>
            <a:endParaRPr lang="en-US" altLang="ko-KR" sz="2400" b="1" dirty="0">
              <a:solidFill>
                <a:schemeClr val="bg1"/>
              </a:solidFill>
            </a:endParaRPr>
          </a:p>
          <a:p>
            <a:r>
              <a:rPr lang="en-US" altLang="ko-KR" sz="2400" b="1" dirty="0" smtClean="0">
                <a:solidFill>
                  <a:schemeClr val="bg1"/>
                </a:solidFill>
              </a:rPr>
              <a:t>2.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총리는 </a:t>
            </a:r>
            <a:r>
              <a:rPr lang="ko-KR" altLang="en-US" sz="2400" b="1" dirty="0">
                <a:solidFill>
                  <a:schemeClr val="bg1"/>
                </a:solidFill>
              </a:rPr>
              <a:t>반드시 국회의원이어야 하고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각료의 과반수도 반드시 국회의원 중에서 선출하여야 한다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.</a:t>
            </a:r>
          </a:p>
          <a:p>
            <a:endParaRPr lang="en-US" altLang="ko-KR" sz="2400" b="1" dirty="0" smtClean="0">
              <a:solidFill>
                <a:schemeClr val="bg1"/>
              </a:solidFill>
            </a:endParaRPr>
          </a:p>
          <a:p>
            <a:r>
              <a:rPr lang="ko-KR" altLang="en-US" sz="2400" b="1" dirty="0" smtClean="0">
                <a:solidFill>
                  <a:schemeClr val="bg1"/>
                </a:solidFill>
              </a:rPr>
              <a:t> 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3.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의회는 </a:t>
            </a:r>
            <a:r>
              <a:rPr lang="ko-KR" altLang="en-US" sz="2400" b="1" dirty="0">
                <a:solidFill>
                  <a:schemeClr val="bg1"/>
                </a:solidFill>
              </a:rPr>
              <a:t>내각이 의회의 의사에 반하는 행위를 하였을 경우 내각불신임안을 제출하여 내각을 </a:t>
            </a:r>
            <a:r>
              <a:rPr lang="ko-KR" altLang="en-US" sz="2400" b="1" dirty="0" err="1">
                <a:solidFill>
                  <a:schemeClr val="bg1"/>
                </a:solidFill>
              </a:rPr>
              <a:t>총사직시킬</a:t>
            </a:r>
            <a:r>
              <a:rPr lang="ko-KR" altLang="en-US" sz="2400" b="1" dirty="0">
                <a:solidFill>
                  <a:schemeClr val="bg1"/>
                </a:solidFill>
              </a:rPr>
              <a:t> 수 있고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내각은 여기에 대항하여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의회를 </a:t>
            </a:r>
            <a:r>
              <a:rPr lang="ko-KR" altLang="en-US" sz="2400" b="1" dirty="0">
                <a:solidFill>
                  <a:schemeClr val="bg1"/>
                </a:solidFill>
              </a:rPr>
              <a:t>해산시킬 수 있다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.</a:t>
            </a:r>
          </a:p>
          <a:p>
            <a:endParaRPr lang="en-US" altLang="ko-KR" sz="2400" b="1" dirty="0" smtClean="0">
              <a:solidFill>
                <a:schemeClr val="bg1"/>
              </a:solidFill>
            </a:endParaRPr>
          </a:p>
          <a:p>
            <a:r>
              <a:rPr lang="en-US" altLang="ko-KR" sz="2400" b="1" dirty="0" smtClean="0">
                <a:solidFill>
                  <a:schemeClr val="bg1"/>
                </a:solidFill>
              </a:rPr>
              <a:t>4.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중의원이 </a:t>
            </a:r>
            <a:r>
              <a:rPr lang="ko-KR" altLang="en-US" sz="2400" b="1" dirty="0">
                <a:solidFill>
                  <a:schemeClr val="bg1"/>
                </a:solidFill>
              </a:rPr>
              <a:t>내각불신임을 결의하면 내각은 </a:t>
            </a:r>
            <a:r>
              <a:rPr lang="en-US" altLang="ko-KR" sz="2400" b="1" dirty="0">
                <a:solidFill>
                  <a:schemeClr val="bg1"/>
                </a:solidFill>
              </a:rPr>
              <a:t>10</a:t>
            </a:r>
            <a:r>
              <a:rPr lang="ko-KR" altLang="en-US" sz="2400" b="1" dirty="0">
                <a:solidFill>
                  <a:schemeClr val="bg1"/>
                </a:solidFill>
              </a:rPr>
              <a:t>일 이내에 중의원을 해산시키고 총선거를 실시하여 국민의 의사를 묻게 된다</a:t>
            </a:r>
            <a:r>
              <a:rPr lang="en-US" altLang="ko-KR" sz="2400" b="1" dirty="0">
                <a:solidFill>
                  <a:schemeClr val="bg1"/>
                </a:solidFill>
              </a:rPr>
              <a:t>.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0693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>
            <a:extLst>
              <a:ext uri="{FF2B5EF4-FFF2-40B4-BE49-F238E27FC236}">
                <a16:creationId xmlns:a16="http://schemas.microsoft.com/office/drawing/2014/main" id="{4B4FBF44-CBDD-4683-AA63-E39B52ED59B2}"/>
              </a:ext>
            </a:extLst>
          </p:cNvPr>
          <p:cNvGrpSpPr/>
          <p:nvPr/>
        </p:nvGrpSpPr>
        <p:grpSpPr>
          <a:xfrm>
            <a:off x="1034155" y="2258292"/>
            <a:ext cx="10123690" cy="3246796"/>
            <a:chOff x="1234180" y="2111189"/>
            <a:chExt cx="10123690" cy="3246796"/>
          </a:xfrm>
        </p:grpSpPr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785C2565-09BE-4D24-BBDD-FE028D31F673}"/>
                </a:ext>
              </a:extLst>
            </p:cNvPr>
            <p:cNvSpPr/>
            <p:nvPr/>
          </p:nvSpPr>
          <p:spPr>
            <a:xfrm>
              <a:off x="1234180" y="2111189"/>
              <a:ext cx="3016913" cy="3246796"/>
            </a:xfrm>
            <a:prstGeom prst="rect">
              <a:avLst/>
            </a:prstGeom>
            <a:solidFill>
              <a:srgbClr val="8BA9AB"/>
            </a:solidFill>
            <a:ln w="28575">
              <a:solidFill>
                <a:srgbClr val="A3BC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B47C8D26-562A-4536-A5C8-52AF9869453F}"/>
                </a:ext>
              </a:extLst>
            </p:cNvPr>
            <p:cNvSpPr/>
            <p:nvPr/>
          </p:nvSpPr>
          <p:spPr>
            <a:xfrm>
              <a:off x="8340957" y="2111189"/>
              <a:ext cx="3016913" cy="3246796"/>
            </a:xfrm>
            <a:prstGeom prst="rect">
              <a:avLst/>
            </a:prstGeom>
            <a:solidFill>
              <a:srgbClr val="8BA9AB"/>
            </a:solidFill>
            <a:ln w="28575">
              <a:solidFill>
                <a:srgbClr val="A3BC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47D1F61E-EC4F-4A40-9B5F-638A91D20E99}"/>
              </a:ext>
            </a:extLst>
          </p:cNvPr>
          <p:cNvSpPr txBox="1"/>
          <p:nvPr/>
        </p:nvSpPr>
        <p:spPr>
          <a:xfrm>
            <a:off x="2923308" y="550379"/>
            <a:ext cx="63453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rgbClr val="8BA9AB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일본 국가 공무원 이란</a:t>
            </a:r>
            <a:r>
              <a:rPr lang="en-US" altLang="ko-KR" sz="5400" dirty="0">
                <a:solidFill>
                  <a:srgbClr val="8BA9AB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?</a:t>
            </a:r>
            <a:endParaRPr lang="ko-KR" altLang="en-US" sz="5400" dirty="0">
              <a:solidFill>
                <a:srgbClr val="8BA9AB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36072" y="2549235"/>
            <a:ext cx="29149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solidFill>
                  <a:schemeClr val="bg1"/>
                </a:solidFill>
              </a:rPr>
              <a:t>국가공무원이란 국가에 의해 임명되고 국가로부터 급료를 받으며 국가의 공무를 담당하는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자를 말한다 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B47C8D26-562A-4536-A5C8-52AF9869453F}"/>
              </a:ext>
            </a:extLst>
          </p:cNvPr>
          <p:cNvSpPr/>
          <p:nvPr/>
        </p:nvSpPr>
        <p:spPr>
          <a:xfrm>
            <a:off x="4589232" y="2258292"/>
            <a:ext cx="3016913" cy="3246796"/>
          </a:xfrm>
          <a:prstGeom prst="rect">
            <a:avLst/>
          </a:prstGeom>
          <a:solidFill>
            <a:srgbClr val="8BA9AB"/>
          </a:solidFill>
          <a:ln w="28575">
            <a:solidFill>
              <a:srgbClr val="A3BC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 smtClean="0"/>
              <a:t>..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87543" y="2604652"/>
            <a:ext cx="30186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. </a:t>
            </a:r>
            <a:r>
              <a:rPr lang="ko-KR" altLang="en-US" sz="2400" b="1" dirty="0">
                <a:solidFill>
                  <a:schemeClr val="bg1"/>
                </a:solidFill>
              </a:rPr>
              <a:t>현행 일본 공무원제도는 </a:t>
            </a:r>
            <a:r>
              <a:rPr lang="en-US" altLang="ko-KR" sz="2400" b="1" dirty="0">
                <a:solidFill>
                  <a:schemeClr val="bg1"/>
                </a:solidFill>
              </a:rPr>
              <a:t>1947</a:t>
            </a:r>
            <a:r>
              <a:rPr lang="ko-KR" altLang="en-US" sz="2400" b="1" dirty="0">
                <a:solidFill>
                  <a:schemeClr val="bg1"/>
                </a:solidFill>
              </a:rPr>
              <a:t>년 </a:t>
            </a:r>
            <a:r>
              <a:rPr lang="en-US" altLang="ko-KR" sz="2400" b="1" dirty="0">
                <a:solidFill>
                  <a:schemeClr val="bg1"/>
                </a:solidFill>
              </a:rPr>
              <a:t>10</a:t>
            </a:r>
            <a:r>
              <a:rPr lang="ko-KR" altLang="en-US" sz="2400" b="1" dirty="0">
                <a:solidFill>
                  <a:schemeClr val="bg1"/>
                </a:solidFill>
              </a:rPr>
              <a:t>월에 제정된 국가공무원법에 의해 이루어진 것이다</a:t>
            </a:r>
            <a:r>
              <a:rPr lang="en-US" altLang="ko-KR" sz="2400" b="1" dirty="0">
                <a:solidFill>
                  <a:schemeClr val="bg1"/>
                </a:solidFill>
              </a:rPr>
              <a:t>.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1164" y="2549235"/>
            <a:ext cx="28401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solidFill>
                  <a:schemeClr val="bg1"/>
                </a:solidFill>
              </a:rPr>
              <a:t>공무원들은 계급에 따라 엄격한 상사와 부하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선배와 후배라는 권위의 관계가 존재한다</a:t>
            </a:r>
            <a:r>
              <a:rPr lang="en-US" altLang="ko-KR" sz="2400" b="1" dirty="0">
                <a:solidFill>
                  <a:schemeClr val="bg1"/>
                </a:solidFill>
              </a:rPr>
              <a:t>.</a:t>
            </a:r>
            <a:br>
              <a:rPr lang="en-US" altLang="ko-KR" sz="2400" b="1" dirty="0">
                <a:solidFill>
                  <a:schemeClr val="bg1"/>
                </a:solidFill>
              </a:rPr>
            </a:br>
            <a:endParaRPr lang="ko-KR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31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306338"/>
            <a:ext cx="55983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일본 공무원 인사제도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277091" y="1476404"/>
            <a:ext cx="5250873" cy="5002385"/>
          </a:xfrm>
          <a:prstGeom prst="rect">
            <a:avLst/>
          </a:prstGeom>
          <a:solidFill>
            <a:schemeClr val="bg1"/>
          </a:solidFill>
          <a:ln w="28575">
            <a:solidFill>
              <a:srgbClr val="A3BC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14C79A3-165A-43AD-ABFF-AF0AFC7291FA}"/>
              </a:ext>
            </a:extLst>
          </p:cNvPr>
          <p:cNvSpPr/>
          <p:nvPr/>
        </p:nvSpPr>
        <p:spPr>
          <a:xfrm>
            <a:off x="6276108" y="1460500"/>
            <a:ext cx="5417127" cy="5002385"/>
          </a:xfrm>
          <a:prstGeom prst="rect">
            <a:avLst/>
          </a:prstGeom>
          <a:solidFill>
            <a:schemeClr val="bg1"/>
          </a:solidFill>
          <a:ln w="28575">
            <a:solidFill>
              <a:srgbClr val="A3BC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15D8EFC5-CF77-4B18-A71F-7BE3A757E1CB}"/>
              </a:ext>
            </a:extLst>
          </p:cNvPr>
          <p:cNvSpPr/>
          <p:nvPr/>
        </p:nvSpPr>
        <p:spPr>
          <a:xfrm>
            <a:off x="277091" y="1463966"/>
            <a:ext cx="5250873" cy="787400"/>
          </a:xfrm>
          <a:prstGeom prst="rect">
            <a:avLst/>
          </a:prstGeom>
          <a:solidFill>
            <a:srgbClr val="8BA9AB"/>
          </a:solidFill>
          <a:ln w="28575">
            <a:solidFill>
              <a:srgbClr val="A3BC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0EB693CB-7CE8-4B98-875A-E98B5EA8C9C8}"/>
              </a:ext>
            </a:extLst>
          </p:cNvPr>
          <p:cNvSpPr/>
          <p:nvPr/>
        </p:nvSpPr>
        <p:spPr>
          <a:xfrm>
            <a:off x="6276109" y="1463966"/>
            <a:ext cx="5417127" cy="787400"/>
          </a:xfrm>
          <a:prstGeom prst="rect">
            <a:avLst/>
          </a:prstGeom>
          <a:solidFill>
            <a:srgbClr val="8BA9AB"/>
          </a:solidFill>
          <a:ln w="28575">
            <a:solidFill>
              <a:srgbClr val="A3BC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2161308" y="1626833"/>
            <a:ext cx="12884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solidFill>
                  <a:schemeClr val="bg1"/>
                </a:solidFill>
              </a:rPr>
              <a:t>임용</a:t>
            </a:r>
            <a:endParaRPr lang="ko-KR" alt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95855" y="1593273"/>
            <a:ext cx="1122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solidFill>
                  <a:schemeClr val="bg1"/>
                </a:solidFill>
              </a:rPr>
              <a:t>인사</a:t>
            </a:r>
            <a:endParaRPr lang="ko-KR" alt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7091" y="2289568"/>
            <a:ext cx="525087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dirty="0"/>
          </a:p>
          <a:p>
            <a:r>
              <a:rPr lang="ko-KR" altLang="en-US" sz="2000" b="1" dirty="0" smtClean="0"/>
              <a:t>채용시험 </a:t>
            </a:r>
            <a:r>
              <a:rPr lang="en-US" altLang="ko-KR" sz="2000" b="1" dirty="0" smtClean="0"/>
              <a:t>:</a:t>
            </a:r>
            <a:r>
              <a:rPr lang="ko-KR" altLang="en-US" sz="2000" b="1" dirty="0" smtClean="0"/>
              <a:t> 일반 채용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특별 채용이 있다</a:t>
            </a:r>
            <a:r>
              <a:rPr lang="en-US" altLang="ko-KR" sz="2000" b="1" dirty="0" smtClean="0"/>
              <a:t>.</a:t>
            </a:r>
          </a:p>
          <a:p>
            <a:endParaRPr lang="en-US" altLang="ko-KR" sz="2000" b="1" dirty="0" smtClean="0"/>
          </a:p>
          <a:p>
            <a:r>
              <a:rPr lang="ko-KR" altLang="en-US" sz="2000" b="1" dirty="0"/>
              <a:t>등급별 채용시험의 종류로는 </a:t>
            </a:r>
            <a:r>
              <a:rPr lang="ko-KR" altLang="en-US" sz="2000" b="1" dirty="0" smtClean="0"/>
              <a:t>국가공무원 채용 </a:t>
            </a:r>
            <a:r>
              <a:rPr lang="en-US" altLang="ko-KR" sz="2000" b="1" dirty="0"/>
              <a:t>1</a:t>
            </a:r>
            <a:r>
              <a:rPr lang="ko-KR" altLang="en-US" sz="2000" b="1" dirty="0"/>
              <a:t>종</a:t>
            </a:r>
            <a:r>
              <a:rPr lang="en-US" altLang="ko-KR" sz="2000" b="1" dirty="0"/>
              <a:t>, 2</a:t>
            </a:r>
            <a:r>
              <a:rPr lang="ko-KR" altLang="en-US" sz="2000" b="1" dirty="0"/>
              <a:t>종</a:t>
            </a:r>
            <a:r>
              <a:rPr lang="en-US" altLang="ko-KR" sz="2000" b="1" dirty="0"/>
              <a:t>, 3</a:t>
            </a:r>
            <a:r>
              <a:rPr lang="ko-KR" altLang="en-US" sz="2000" b="1" dirty="0"/>
              <a:t>종이 </a:t>
            </a:r>
            <a:r>
              <a:rPr lang="ko-KR" altLang="en-US" sz="2000" b="1" dirty="0" smtClean="0"/>
              <a:t>있다</a:t>
            </a:r>
            <a:r>
              <a:rPr lang="en-US" altLang="ko-KR" sz="2000" b="1" dirty="0" smtClean="0"/>
              <a:t>.</a:t>
            </a:r>
          </a:p>
          <a:p>
            <a:endParaRPr lang="en-US" altLang="ko-KR" sz="2000" b="1" dirty="0" smtClean="0"/>
          </a:p>
          <a:p>
            <a:r>
              <a:rPr lang="en-US" altLang="ko-KR" sz="2000" b="1" dirty="0" smtClean="0"/>
              <a:t>1</a:t>
            </a:r>
            <a:r>
              <a:rPr lang="ko-KR" altLang="en-US" sz="2000" b="1" dirty="0" smtClean="0"/>
              <a:t>종</a:t>
            </a:r>
            <a:r>
              <a:rPr lang="en-US" altLang="ko-KR" sz="2000" b="1" dirty="0" smtClean="0"/>
              <a:t>: </a:t>
            </a:r>
            <a:r>
              <a:rPr lang="ko-KR" altLang="en-US" sz="2000" b="1" dirty="0"/>
              <a:t>중앙본성청에 채용되고 장래의 출세가 </a:t>
            </a:r>
            <a:r>
              <a:rPr lang="ko-KR" altLang="en-US" sz="2000" b="1" dirty="0" smtClean="0"/>
              <a:t>보장</a:t>
            </a:r>
            <a:endParaRPr lang="en-US" altLang="ko-KR" sz="2000" b="1" dirty="0" smtClean="0"/>
          </a:p>
          <a:p>
            <a:endParaRPr lang="en-US" altLang="ko-KR" sz="2000" b="1" dirty="0" smtClean="0"/>
          </a:p>
          <a:p>
            <a:r>
              <a:rPr lang="en-US" altLang="ko-KR" sz="2000" b="1" dirty="0" smtClean="0"/>
              <a:t>2</a:t>
            </a:r>
            <a:r>
              <a:rPr lang="ko-KR" altLang="en-US" sz="2000" b="1" dirty="0" smtClean="0"/>
              <a:t>종</a:t>
            </a:r>
            <a:r>
              <a:rPr lang="en-US" altLang="ko-KR" sz="2000" b="1" dirty="0" smtClean="0"/>
              <a:t>:</a:t>
            </a:r>
            <a:r>
              <a:rPr lang="ko-KR" altLang="en-US" sz="2000" b="1" dirty="0" err="1"/>
              <a:t>지방건설국</a:t>
            </a:r>
            <a:r>
              <a:rPr lang="ko-KR" altLang="en-US" sz="2000" b="1" dirty="0"/>
              <a:t> 등 주로 지방출장기관의 </a:t>
            </a:r>
            <a:r>
              <a:rPr lang="ko-KR" altLang="en-US" sz="2000" b="1" dirty="0" err="1"/>
              <a:t>중견간부로</a:t>
            </a:r>
            <a:r>
              <a:rPr lang="ko-KR" altLang="en-US" sz="2000" b="1" dirty="0"/>
              <a:t> </a:t>
            </a:r>
            <a:r>
              <a:rPr lang="ko-KR" altLang="en-US" sz="2000" b="1" dirty="0" smtClean="0"/>
              <a:t>채용</a:t>
            </a:r>
            <a:endParaRPr lang="en-US" altLang="ko-KR" sz="2000" b="1" dirty="0" smtClean="0"/>
          </a:p>
          <a:p>
            <a:endParaRPr lang="en-US" altLang="ko-KR" sz="2000" b="1" dirty="0" smtClean="0"/>
          </a:p>
          <a:p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76109" y="2452255"/>
            <a:ext cx="516204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/>
              <a:t>인사권은 사무차관에게 위임되어 </a:t>
            </a:r>
            <a:r>
              <a:rPr lang="ko-KR" altLang="en-US" sz="2000" b="1" dirty="0" smtClean="0"/>
              <a:t>있으나 형식적이다</a:t>
            </a:r>
            <a:r>
              <a:rPr lang="en-US" altLang="ko-KR" sz="2000" b="1" dirty="0" smtClean="0"/>
              <a:t>.</a:t>
            </a:r>
          </a:p>
          <a:p>
            <a:r>
              <a:rPr lang="ko-KR" altLang="en-US" sz="2000" b="1" dirty="0"/>
              <a:t>관료의 인사는 사무차관을 정점으로 하는 관료 자신에게 </a:t>
            </a:r>
            <a:r>
              <a:rPr lang="ko-KR" altLang="en-US" sz="2000" b="1" dirty="0" smtClean="0"/>
              <a:t>맡겨진다</a:t>
            </a:r>
            <a:endParaRPr lang="en-US" altLang="ko-KR" sz="2000" b="1" dirty="0" smtClean="0"/>
          </a:p>
          <a:p>
            <a:endParaRPr lang="en-US" altLang="ko-KR" sz="2000" b="1" dirty="0" smtClean="0"/>
          </a:p>
          <a:p>
            <a:endParaRPr lang="en-US" altLang="ko-KR" sz="2000" b="1" dirty="0" smtClean="0"/>
          </a:p>
          <a:p>
            <a:r>
              <a:rPr lang="ko-KR" altLang="en-US" sz="2000" b="1" dirty="0" smtClean="0"/>
              <a:t>결과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사회적 동요를 막고 정책의 </a:t>
            </a:r>
            <a:r>
              <a:rPr lang="ko-KR" altLang="en-US" sz="2000" b="1" dirty="0"/>
              <a:t>일관성을 유지하는 데 커다란 기여</a:t>
            </a:r>
            <a:endParaRPr lang="en-US" altLang="ko-KR" sz="2000" b="1" dirty="0"/>
          </a:p>
          <a:p>
            <a:endParaRPr lang="en-US" altLang="ko-KR" sz="2000" b="1" dirty="0"/>
          </a:p>
          <a:p>
            <a:r>
              <a:rPr lang="ko-KR" altLang="en-US" sz="2000" b="1" dirty="0" smtClean="0"/>
              <a:t> </a:t>
            </a:r>
            <a:endParaRPr lang="ko-KR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8600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1123376"/>
            <a:ext cx="11226800" cy="533950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260991"/>
            <a:ext cx="42737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일본 관료제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4583" y="1515291"/>
            <a:ext cx="10659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 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869382" y="332509"/>
            <a:ext cx="3034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solidFill>
                  <a:schemeClr val="bg1"/>
                </a:solidFill>
              </a:rPr>
              <a:t>지방 공무원 이란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?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87603" y="1852198"/>
            <a:ext cx="5638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2400" b="1" dirty="0" err="1" smtClean="0">
                <a:solidFill>
                  <a:schemeClr val="bg1"/>
                </a:solidFill>
              </a:rPr>
              <a:t>도도부현</a:t>
            </a:r>
            <a:r>
              <a:rPr lang="en-US" altLang="ko-KR" sz="2400" b="1" dirty="0">
                <a:solidFill>
                  <a:schemeClr val="bg1"/>
                </a:solidFill>
              </a:rPr>
              <a:t>·</a:t>
            </a:r>
            <a:r>
              <a:rPr lang="ko-KR" altLang="en-US" sz="2400" b="1" dirty="0" err="1">
                <a:solidFill>
                  <a:schemeClr val="bg1"/>
                </a:solidFill>
              </a:rPr>
              <a:t>시정촌</a:t>
            </a:r>
            <a:r>
              <a:rPr lang="ko-KR" altLang="en-US" sz="2400" b="1" dirty="0">
                <a:solidFill>
                  <a:schemeClr val="bg1"/>
                </a:solidFill>
              </a:rPr>
              <a:t> 등의 자치체에서 공무를 담당하는 직원들의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총칭으로 국가 공무원 보다 훨씬 많음</a:t>
            </a:r>
            <a:endParaRPr lang="en-US" altLang="ko-KR" sz="2400" b="1" dirty="0" smtClean="0">
              <a:solidFill>
                <a:schemeClr val="bg1"/>
              </a:solidFill>
            </a:endParaRPr>
          </a:p>
          <a:p>
            <a:endParaRPr lang="en-US" altLang="ko-KR" sz="2400" b="1" dirty="0" smtClean="0">
              <a:solidFill>
                <a:schemeClr val="bg1"/>
              </a:solidFill>
            </a:endParaRPr>
          </a:p>
          <a:p>
            <a:r>
              <a:rPr lang="en-US" altLang="ko-KR" sz="2400" b="1" dirty="0" smtClean="0">
                <a:solidFill>
                  <a:schemeClr val="bg1"/>
                </a:solidFill>
              </a:rPr>
              <a:t>2.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여기서 </a:t>
            </a:r>
            <a:r>
              <a:rPr lang="ko-KR" altLang="en-US" sz="2400" b="1" dirty="0">
                <a:solidFill>
                  <a:schemeClr val="bg1"/>
                </a:solidFill>
              </a:rPr>
              <a:t>말하는 공무원은 의회의 의원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지사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 err="1">
                <a:solidFill>
                  <a:schemeClr val="bg1"/>
                </a:solidFill>
              </a:rPr>
              <a:t>시정촌장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부지사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교육의원 등의 </a:t>
            </a:r>
            <a:r>
              <a:rPr lang="ko-KR" altLang="en-US" sz="2400" b="1" dirty="0" err="1">
                <a:solidFill>
                  <a:schemeClr val="bg1"/>
                </a:solidFill>
              </a:rPr>
              <a:t>특별직을</a:t>
            </a:r>
            <a:r>
              <a:rPr lang="ko-KR" altLang="en-US" sz="2400" b="1" dirty="0">
                <a:solidFill>
                  <a:schemeClr val="bg1"/>
                </a:solidFill>
              </a:rPr>
              <a:t> 제외한 일반직 공무원 및 교원</a:t>
            </a:r>
            <a:r>
              <a:rPr lang="en-US" altLang="ko-KR" sz="2400" b="1" dirty="0">
                <a:solidFill>
                  <a:schemeClr val="bg1"/>
                </a:solidFill>
              </a:rPr>
              <a:t>·</a:t>
            </a:r>
            <a:r>
              <a:rPr lang="ko-KR" altLang="en-US" sz="2400" b="1" dirty="0">
                <a:solidFill>
                  <a:schemeClr val="bg1"/>
                </a:solidFill>
              </a:rPr>
              <a:t>경찰관</a:t>
            </a:r>
            <a:r>
              <a:rPr lang="en-US" altLang="ko-KR" sz="2400" b="1" dirty="0">
                <a:solidFill>
                  <a:schemeClr val="bg1"/>
                </a:solidFill>
              </a:rPr>
              <a:t>·</a:t>
            </a:r>
            <a:r>
              <a:rPr lang="ko-KR" altLang="en-US" sz="2400" b="1" dirty="0">
                <a:solidFill>
                  <a:schemeClr val="bg1"/>
                </a:solidFill>
              </a:rPr>
              <a:t>공영기업 종사자를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가리킨다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.</a:t>
            </a:r>
          </a:p>
          <a:p>
            <a:pPr marL="342900" indent="-342900">
              <a:buAutoNum type="arabicPeriod"/>
            </a:pPr>
            <a:endParaRPr lang="en-US" altLang="ko-KR" sz="2400" b="1" dirty="0" smtClean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00" y="1123376"/>
            <a:ext cx="5017703" cy="533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738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>
            <a:extLst>
              <a:ext uri="{FF2B5EF4-FFF2-40B4-BE49-F238E27FC236}">
                <a16:creationId xmlns:a16="http://schemas.microsoft.com/office/drawing/2014/main" id="{4B4FBF44-CBDD-4683-AA63-E39B52ED59B2}"/>
              </a:ext>
            </a:extLst>
          </p:cNvPr>
          <p:cNvGrpSpPr/>
          <p:nvPr/>
        </p:nvGrpSpPr>
        <p:grpSpPr>
          <a:xfrm>
            <a:off x="1034155" y="2258292"/>
            <a:ext cx="10123690" cy="3246796"/>
            <a:chOff x="1234180" y="2111189"/>
            <a:chExt cx="10123690" cy="3246796"/>
          </a:xfrm>
        </p:grpSpPr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785C2565-09BE-4D24-BBDD-FE028D31F673}"/>
                </a:ext>
              </a:extLst>
            </p:cNvPr>
            <p:cNvSpPr/>
            <p:nvPr/>
          </p:nvSpPr>
          <p:spPr>
            <a:xfrm>
              <a:off x="1234180" y="2111189"/>
              <a:ext cx="3016913" cy="3246796"/>
            </a:xfrm>
            <a:prstGeom prst="rect">
              <a:avLst/>
            </a:prstGeom>
            <a:solidFill>
              <a:srgbClr val="8BA9AB"/>
            </a:solidFill>
            <a:ln w="28575">
              <a:solidFill>
                <a:srgbClr val="A3BC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B47C8D26-562A-4536-A5C8-52AF9869453F}"/>
                </a:ext>
              </a:extLst>
            </p:cNvPr>
            <p:cNvSpPr/>
            <p:nvPr/>
          </p:nvSpPr>
          <p:spPr>
            <a:xfrm>
              <a:off x="8340957" y="2111189"/>
              <a:ext cx="3016913" cy="3246796"/>
            </a:xfrm>
            <a:prstGeom prst="rect">
              <a:avLst/>
            </a:prstGeom>
            <a:solidFill>
              <a:srgbClr val="8BA9AB"/>
            </a:solidFill>
            <a:ln w="28575">
              <a:solidFill>
                <a:srgbClr val="A3BC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47D1F61E-EC4F-4A40-9B5F-638A91D20E99}"/>
              </a:ext>
            </a:extLst>
          </p:cNvPr>
          <p:cNvSpPr txBox="1"/>
          <p:nvPr/>
        </p:nvSpPr>
        <p:spPr>
          <a:xfrm>
            <a:off x="2923308" y="550379"/>
            <a:ext cx="63453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rgbClr val="8BA9AB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일본 지방 </a:t>
            </a:r>
            <a:r>
              <a:rPr lang="ko-KR" altLang="en-US" sz="4400" dirty="0" err="1" smtClean="0">
                <a:solidFill>
                  <a:srgbClr val="8BA9AB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자치제란</a:t>
            </a:r>
            <a:r>
              <a:rPr lang="en-US" altLang="ko-KR" sz="5400" dirty="0" smtClean="0">
                <a:solidFill>
                  <a:srgbClr val="8BA9AB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?</a:t>
            </a:r>
            <a:endParaRPr lang="ko-KR" altLang="en-US" sz="5400" dirty="0">
              <a:solidFill>
                <a:srgbClr val="8BA9AB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36072" y="2549235"/>
            <a:ext cx="29149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solidFill>
                  <a:schemeClr val="bg1"/>
                </a:solidFill>
              </a:rPr>
              <a:t>지역주민의 정치사회화와 시민민주주의의 발달에 중요한 기능을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수행한다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.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B47C8D26-562A-4536-A5C8-52AF9869453F}"/>
              </a:ext>
            </a:extLst>
          </p:cNvPr>
          <p:cNvSpPr/>
          <p:nvPr/>
        </p:nvSpPr>
        <p:spPr>
          <a:xfrm>
            <a:off x="4589232" y="2258292"/>
            <a:ext cx="3016913" cy="3246796"/>
          </a:xfrm>
          <a:prstGeom prst="rect">
            <a:avLst/>
          </a:prstGeom>
          <a:solidFill>
            <a:srgbClr val="8BA9AB"/>
          </a:solidFill>
          <a:ln w="28575">
            <a:solidFill>
              <a:srgbClr val="A3BC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 smtClean="0"/>
              <a:t>..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87543" y="2604652"/>
            <a:ext cx="30186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. </a:t>
            </a:r>
            <a:r>
              <a:rPr lang="ko-KR" altLang="en-US" sz="2400" b="1" dirty="0">
                <a:solidFill>
                  <a:schemeClr val="bg1"/>
                </a:solidFill>
              </a:rPr>
              <a:t>지방자치체는 국가정책을 선도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보완할 뿐만 아니라 지역적 특성에 맞는 정책 및 사업을 전개하였다</a:t>
            </a:r>
            <a:r>
              <a:rPr lang="en-US" altLang="ko-KR" sz="2400" dirty="0"/>
              <a:t>.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1164" y="2549235"/>
            <a:ext cx="28401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solidFill>
                  <a:schemeClr val="bg1"/>
                </a:solidFill>
              </a:rPr>
              <a:t>지방정부가 주체적으로 외국의 지방정부와 직접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교류를 한다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.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80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1123376"/>
            <a:ext cx="11226800" cy="533950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260991"/>
            <a:ext cx="42737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목차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9900" y="1357744"/>
            <a:ext cx="10451473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        </a:t>
            </a:r>
            <a:r>
              <a:rPr lang="en-US" altLang="ko-KR" sz="3200" b="1" dirty="0" smtClean="0">
                <a:solidFill>
                  <a:schemeClr val="bg1"/>
                </a:solidFill>
              </a:rPr>
              <a:t>1. 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천황제의 유래</a:t>
            </a:r>
            <a:endParaRPr lang="en-US" altLang="ko-KR" sz="3200" b="1" dirty="0" smtClean="0">
              <a:solidFill>
                <a:schemeClr val="bg1"/>
              </a:solidFill>
            </a:endParaRPr>
          </a:p>
          <a:p>
            <a:r>
              <a:rPr lang="en-US" altLang="ko-KR" sz="3200" b="1" dirty="0" smtClean="0">
                <a:solidFill>
                  <a:schemeClr val="bg1"/>
                </a:solidFill>
              </a:rPr>
              <a:t>       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1)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시대별 천황제의 특징</a:t>
            </a:r>
            <a:endParaRPr lang="en-US" altLang="ko-KR" sz="2800" b="1" dirty="0">
              <a:solidFill>
                <a:schemeClr val="bg1"/>
              </a:solidFill>
            </a:endParaRPr>
          </a:p>
          <a:p>
            <a:r>
              <a:rPr lang="en-US" altLang="ko-KR" sz="3200" b="1" dirty="0" smtClean="0">
                <a:solidFill>
                  <a:schemeClr val="bg1"/>
                </a:solidFill>
              </a:rPr>
              <a:t>   </a:t>
            </a:r>
          </a:p>
          <a:p>
            <a:endParaRPr lang="en-US" altLang="ko-KR" sz="3200" b="1" dirty="0" smtClean="0">
              <a:solidFill>
                <a:schemeClr val="bg1"/>
              </a:solidFill>
            </a:endParaRPr>
          </a:p>
          <a:p>
            <a:r>
              <a:rPr lang="en-US" altLang="ko-KR" sz="3200" b="1" dirty="0" smtClean="0">
                <a:solidFill>
                  <a:schemeClr val="bg1"/>
                </a:solidFill>
              </a:rPr>
              <a:t>    2. 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일본 관료제의 특징</a:t>
            </a:r>
            <a:endParaRPr lang="en-US" altLang="ko-KR" sz="3200" b="1" dirty="0" smtClean="0">
              <a:solidFill>
                <a:schemeClr val="bg1"/>
              </a:solidFill>
            </a:endParaRPr>
          </a:p>
          <a:p>
            <a:r>
              <a:rPr lang="en-US" altLang="ko-KR" sz="3200" b="1" dirty="0">
                <a:solidFill>
                  <a:schemeClr val="bg1"/>
                </a:solidFill>
              </a:rPr>
              <a:t> </a:t>
            </a:r>
            <a:r>
              <a:rPr lang="en-US" altLang="ko-KR" sz="3200" b="1" dirty="0" smtClean="0">
                <a:solidFill>
                  <a:schemeClr val="bg1"/>
                </a:solidFill>
              </a:rPr>
              <a:t>      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1)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의원 내각제</a:t>
            </a:r>
            <a:endParaRPr lang="en-US" altLang="ko-KR" sz="2800" b="1" dirty="0" smtClean="0">
              <a:solidFill>
                <a:schemeClr val="bg1"/>
              </a:solidFill>
            </a:endParaRPr>
          </a:p>
          <a:p>
            <a:r>
              <a:rPr lang="en-US" altLang="ko-KR" sz="2800" b="1" dirty="0">
                <a:solidFill>
                  <a:schemeClr val="bg1"/>
                </a:solidFill>
              </a:rPr>
              <a:t> 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       2)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일본 국가 공무원</a:t>
            </a:r>
            <a:endParaRPr lang="en-US" altLang="ko-KR" sz="2800" b="1" dirty="0" smtClean="0">
              <a:solidFill>
                <a:schemeClr val="bg1"/>
              </a:solidFill>
            </a:endParaRPr>
          </a:p>
          <a:p>
            <a:r>
              <a:rPr lang="en-US" altLang="ko-KR" sz="2800" b="1" dirty="0">
                <a:solidFill>
                  <a:schemeClr val="bg1"/>
                </a:solidFill>
              </a:rPr>
              <a:t> 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       3)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공무원 인사 제도</a:t>
            </a:r>
            <a:endParaRPr lang="en-US" altLang="ko-KR" sz="2800" b="1" dirty="0" smtClean="0">
              <a:solidFill>
                <a:schemeClr val="bg1"/>
              </a:solidFill>
            </a:endParaRPr>
          </a:p>
          <a:p>
            <a:r>
              <a:rPr lang="en-US" altLang="ko-KR" sz="2800" b="1" dirty="0">
                <a:solidFill>
                  <a:schemeClr val="bg1"/>
                </a:solidFill>
              </a:rPr>
              <a:t> 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       4)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지방 공무원</a:t>
            </a:r>
            <a:endParaRPr lang="en-US" altLang="ko-KR" sz="2800" b="1" dirty="0" smtClean="0">
              <a:solidFill>
                <a:schemeClr val="bg1"/>
              </a:solidFill>
            </a:endParaRPr>
          </a:p>
          <a:p>
            <a:r>
              <a:rPr lang="en-US" altLang="ko-KR" sz="2800" b="1" dirty="0">
                <a:solidFill>
                  <a:schemeClr val="bg1"/>
                </a:solidFill>
              </a:rPr>
              <a:t> 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       5)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지방 자치제</a:t>
            </a:r>
            <a:endParaRPr lang="en-US" altLang="ko-KR" sz="2800" b="1" dirty="0" smtClean="0">
              <a:solidFill>
                <a:schemeClr val="bg1"/>
              </a:solidFill>
            </a:endParaRPr>
          </a:p>
          <a:p>
            <a:endParaRPr lang="en-US" altLang="ko-KR" sz="3200" dirty="0">
              <a:solidFill>
                <a:schemeClr val="bg1"/>
              </a:solidFill>
            </a:endParaRPr>
          </a:p>
          <a:p>
            <a:r>
              <a:rPr lang="en-US" altLang="ko-KR" sz="3200" dirty="0" smtClean="0">
                <a:solidFill>
                  <a:schemeClr val="bg1"/>
                </a:solidFill>
              </a:rPr>
              <a:t>    </a:t>
            </a:r>
            <a:endParaRPr lang="ko-KR" alt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0355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26972" y="3187337"/>
            <a:ext cx="103065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 </a:t>
            </a:r>
            <a:r>
              <a:rPr lang="en-US" altLang="ko-KR" dirty="0" smtClean="0"/>
              <a:t>                     </a:t>
            </a:r>
            <a:r>
              <a:rPr lang="ko-KR" altLang="en-US" sz="6000" b="1" dirty="0" smtClean="0">
                <a:solidFill>
                  <a:schemeClr val="bg1"/>
                </a:solidFill>
              </a:rPr>
              <a:t>감사합니다</a:t>
            </a:r>
            <a:r>
              <a:rPr lang="en-US" altLang="ko-KR" sz="6000" b="1" dirty="0" smtClean="0">
                <a:solidFill>
                  <a:schemeClr val="bg1"/>
                </a:solidFill>
              </a:rPr>
              <a:t>.</a:t>
            </a:r>
            <a:endParaRPr lang="ko-KR" altLang="en-US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9332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1319319"/>
            <a:ext cx="11226800" cy="533950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260991"/>
            <a:ext cx="42737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천황제의 역사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22C3C8-D39B-42DF-8353-40B2E9E79A6B}"/>
              </a:ext>
            </a:extLst>
          </p:cNvPr>
          <p:cNvSpPr txBox="1"/>
          <p:nvPr/>
        </p:nvSpPr>
        <p:spPr>
          <a:xfrm>
            <a:off x="8908260" y="691878"/>
            <a:ext cx="28392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2800" dirty="0" err="1" smtClean="0">
                <a:solidFill>
                  <a:schemeClr val="bg1"/>
                </a:solidFill>
                <a:latin typeface="에스코어 드림 4 Regular" panose="020B0503030302020204" pitchFamily="34" charset="-127"/>
                <a:ea typeface="에스코어 드림 4 Regular" panose="020B0503030302020204" pitchFamily="34" charset="-127"/>
              </a:rPr>
              <a:t>다이카</a:t>
            </a:r>
            <a:r>
              <a:rPr lang="ko-KR" altLang="en-US" sz="2800" dirty="0" smtClean="0">
                <a:solidFill>
                  <a:schemeClr val="bg1"/>
                </a:solidFill>
                <a:latin typeface="에스코어 드림 4 Regular" panose="020B0503030302020204" pitchFamily="34" charset="-127"/>
                <a:ea typeface="에스코어 드림 4 Regular" panose="020B0503030302020204" pitchFamily="34" charset="-127"/>
              </a:rPr>
              <a:t> 개신 이래</a:t>
            </a:r>
            <a:endParaRPr lang="ko-KR" altLang="en-US" sz="2800" dirty="0">
              <a:solidFill>
                <a:schemeClr val="bg1"/>
              </a:solidFill>
              <a:latin typeface="에스코어 드림 4 Regular" panose="020B0503030302020204" pitchFamily="34" charset="-127"/>
              <a:ea typeface="에스코어 드림 4 Regular" panose="020B0503030302020204" pitchFamily="34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7828" y="1606731"/>
            <a:ext cx="10685417" cy="39703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ko-KR" sz="2800" b="1" dirty="0">
                <a:solidFill>
                  <a:schemeClr val="bg1"/>
                </a:solidFill>
              </a:rPr>
              <a:t>4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세기경 </a:t>
            </a:r>
            <a:r>
              <a:rPr lang="ko-KR" altLang="en-US" sz="2800" b="1" dirty="0">
                <a:solidFill>
                  <a:schemeClr val="bg1"/>
                </a:solidFill>
              </a:rPr>
              <a:t>대화 지방의 씨족의 종가가 호족연합체의 군주 지위에 오른 것에서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비롯됨</a:t>
            </a:r>
            <a:endParaRPr lang="en-US" altLang="ko-KR" sz="2800" b="1" dirty="0" smtClean="0">
              <a:solidFill>
                <a:schemeClr val="bg1"/>
              </a:solidFill>
            </a:endParaRPr>
          </a:p>
          <a:p>
            <a:endParaRPr lang="en-US" altLang="ko-KR" sz="2800" b="1" dirty="0">
              <a:solidFill>
                <a:schemeClr val="bg1"/>
              </a:solidFill>
            </a:endParaRPr>
          </a:p>
          <a:p>
            <a:r>
              <a:rPr lang="en-US" altLang="ko-KR" sz="2800" b="1" dirty="0" smtClean="0">
                <a:solidFill>
                  <a:schemeClr val="bg1"/>
                </a:solidFill>
              </a:rPr>
              <a:t>2.</a:t>
            </a:r>
            <a:r>
              <a:rPr lang="ko-KR" altLang="en-US" sz="2800" b="1" dirty="0" err="1" smtClean="0">
                <a:solidFill>
                  <a:schemeClr val="bg1"/>
                </a:solidFill>
              </a:rPr>
              <a:t>다이카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 </a:t>
            </a:r>
            <a:r>
              <a:rPr lang="ko-KR" altLang="en-US" sz="2800" b="1" dirty="0">
                <a:solidFill>
                  <a:schemeClr val="bg1"/>
                </a:solidFill>
              </a:rPr>
              <a:t>개신 이래 중국의 용어에서 따온 </a:t>
            </a:r>
            <a:r>
              <a:rPr lang="en-US" altLang="ko-KR" sz="2800" b="1" dirty="0">
                <a:solidFill>
                  <a:schemeClr val="bg1"/>
                </a:solidFill>
              </a:rPr>
              <a:t>'</a:t>
            </a:r>
            <a:r>
              <a:rPr lang="ko-KR" altLang="en-US" sz="2800" b="1" dirty="0">
                <a:solidFill>
                  <a:schemeClr val="bg1"/>
                </a:solidFill>
              </a:rPr>
              <a:t>천황</a:t>
            </a:r>
            <a:r>
              <a:rPr lang="en-US" altLang="ko-KR" sz="2800" b="1" dirty="0">
                <a:solidFill>
                  <a:schemeClr val="bg1"/>
                </a:solidFill>
              </a:rPr>
              <a:t>'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이라 </a:t>
            </a:r>
            <a:r>
              <a:rPr lang="ko-KR" altLang="en-US" sz="2800" b="1" dirty="0" err="1" smtClean="0">
                <a:solidFill>
                  <a:schemeClr val="bg1"/>
                </a:solidFill>
              </a:rPr>
              <a:t>명칭함</a:t>
            </a:r>
            <a:endParaRPr lang="en-US" altLang="ko-KR" sz="2800" b="1" u="sng" dirty="0">
              <a:solidFill>
                <a:schemeClr val="bg1"/>
              </a:solidFill>
            </a:endParaRPr>
          </a:p>
          <a:p>
            <a:pPr lvl="1"/>
            <a:r>
              <a:rPr lang="en-US" altLang="ko-KR" sz="2800" b="1" dirty="0" smtClean="0">
                <a:solidFill>
                  <a:schemeClr val="bg1"/>
                </a:solidFill>
              </a:rPr>
              <a:t> </a:t>
            </a:r>
            <a:endParaRPr lang="ko-KR" altLang="en-US" sz="2800" b="1" dirty="0">
              <a:solidFill>
                <a:schemeClr val="bg1"/>
              </a:solidFill>
            </a:endParaRPr>
          </a:p>
          <a:p>
            <a:r>
              <a:rPr lang="en-US" altLang="ko-KR" sz="2800" b="1" dirty="0" smtClean="0">
                <a:solidFill>
                  <a:schemeClr val="bg1"/>
                </a:solidFill>
              </a:rPr>
              <a:t>3.</a:t>
            </a:r>
            <a:r>
              <a:rPr lang="ko-KR" altLang="en-US" sz="2800" b="1" dirty="0">
                <a:solidFill>
                  <a:schemeClr val="bg1"/>
                </a:solidFill>
              </a:rPr>
              <a:t> 나라를 창조한 신의 자손이라고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주장 </a:t>
            </a:r>
            <a:r>
              <a:rPr lang="ko-KR" altLang="en-US" sz="2800" b="1" dirty="0" err="1" smtClean="0">
                <a:solidFill>
                  <a:schemeClr val="bg1"/>
                </a:solidFill>
              </a:rPr>
              <a:t>신권정치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 펼침</a:t>
            </a:r>
            <a:endParaRPr lang="en-US" altLang="ko-KR" sz="2800" b="1" dirty="0" smtClean="0">
              <a:solidFill>
                <a:schemeClr val="bg1"/>
              </a:solidFill>
            </a:endParaRPr>
          </a:p>
          <a:p>
            <a:endParaRPr lang="en-US" altLang="ko-KR" sz="2800" b="1" dirty="0">
              <a:solidFill>
                <a:schemeClr val="bg1"/>
              </a:solidFill>
            </a:endParaRPr>
          </a:p>
          <a:p>
            <a:r>
              <a:rPr lang="en-US" altLang="ko-KR" sz="2800" b="1" dirty="0" smtClean="0">
                <a:solidFill>
                  <a:schemeClr val="bg1"/>
                </a:solidFill>
              </a:rPr>
              <a:t>4.</a:t>
            </a:r>
            <a:r>
              <a:rPr lang="ko-KR" altLang="en-US" sz="2800" b="1" dirty="0"/>
              <a:t> </a:t>
            </a:r>
            <a:r>
              <a:rPr lang="ko-KR" altLang="en-US" sz="2800" b="1" dirty="0">
                <a:solidFill>
                  <a:schemeClr val="bg1"/>
                </a:solidFill>
              </a:rPr>
              <a:t>백성을 일종의 국유노예로서 수탈하는 국가체제를 만들었다</a:t>
            </a:r>
            <a:r>
              <a:rPr lang="en-US" altLang="ko-KR" sz="2800" b="1" dirty="0">
                <a:solidFill>
                  <a:schemeClr val="bg1"/>
                </a:solidFill>
              </a:rPr>
              <a:t>. </a:t>
            </a:r>
            <a:r>
              <a:rPr lang="ko-KR" altLang="en-US" sz="2800" b="1" dirty="0">
                <a:solidFill>
                  <a:schemeClr val="bg1"/>
                </a:solidFill>
              </a:rPr>
              <a:t>이 권력은 </a:t>
            </a:r>
            <a:r>
              <a:rPr lang="en-US" altLang="ko-KR" sz="2800" b="1" dirty="0">
                <a:solidFill>
                  <a:schemeClr val="bg1"/>
                </a:solidFill>
              </a:rPr>
              <a:t>10</a:t>
            </a:r>
            <a:r>
              <a:rPr lang="ko-KR" altLang="en-US" sz="2800" b="1" dirty="0">
                <a:solidFill>
                  <a:schemeClr val="bg1"/>
                </a:solidFill>
              </a:rPr>
              <a:t>세기부터 </a:t>
            </a:r>
            <a:r>
              <a:rPr lang="en-US" altLang="ko-KR" sz="2800" b="1" dirty="0">
                <a:solidFill>
                  <a:schemeClr val="bg1"/>
                </a:solidFill>
              </a:rPr>
              <a:t>13~14</a:t>
            </a:r>
            <a:r>
              <a:rPr lang="ko-KR" altLang="en-US" sz="2800" b="1" dirty="0">
                <a:solidFill>
                  <a:schemeClr val="bg1"/>
                </a:solidFill>
              </a:rPr>
              <a:t>세기 사이에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붕괴</a:t>
            </a:r>
            <a:r>
              <a:rPr lang="en-US" altLang="ko-KR" sz="2800" b="1" dirty="0" smtClean="0"/>
              <a:t> 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4664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1215098"/>
            <a:ext cx="11226800" cy="533950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260991"/>
            <a:ext cx="42737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err="1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천황제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22C3C8-D39B-42DF-8353-40B2E9E79A6B}"/>
              </a:ext>
            </a:extLst>
          </p:cNvPr>
          <p:cNvSpPr txBox="1"/>
          <p:nvPr/>
        </p:nvSpPr>
        <p:spPr>
          <a:xfrm>
            <a:off x="7445829" y="691878"/>
            <a:ext cx="4301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bg1"/>
                </a:solidFill>
                <a:latin typeface="에스코어 드림 4 Regular" panose="020B0503030302020204" pitchFamily="34" charset="-127"/>
                <a:ea typeface="에스코어 드림 4 Regular" panose="020B0503030302020204" pitchFamily="34" charset="-127"/>
              </a:rPr>
              <a:t> </a:t>
            </a:r>
            <a:r>
              <a:rPr lang="ko-KR" altLang="en-US" sz="2800" dirty="0" err="1" smtClean="0">
                <a:solidFill>
                  <a:schemeClr val="bg1"/>
                </a:solidFill>
                <a:latin typeface="에스코어 드림 4 Regular" panose="020B0503030302020204" pitchFamily="34" charset="-127"/>
                <a:ea typeface="에스코어 드림 4 Regular" panose="020B0503030302020204" pitchFamily="34" charset="-127"/>
              </a:rPr>
              <a:t>천황제</a:t>
            </a:r>
            <a:r>
              <a:rPr lang="ko-KR" altLang="en-US" sz="2800" dirty="0" smtClean="0">
                <a:solidFill>
                  <a:schemeClr val="bg1"/>
                </a:solidFill>
                <a:latin typeface="에스코어 드림 4 Regular" panose="020B0503030302020204" pitchFamily="34" charset="-127"/>
                <a:ea typeface="에스코어 드림 4 Regular" panose="020B0503030302020204" pitchFamily="34" charset="-127"/>
              </a:rPr>
              <a:t> 의미</a:t>
            </a:r>
            <a:endParaRPr lang="ko-KR" altLang="en-US" sz="2800" dirty="0">
              <a:solidFill>
                <a:schemeClr val="bg1"/>
              </a:solidFill>
              <a:latin typeface="에스코어 드림 4 Regular" panose="020B0503030302020204" pitchFamily="34" charset="-127"/>
              <a:ea typeface="에스코어 드림 4 Regular" panose="020B0503030302020204" pitchFamily="34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21087" y="1215097"/>
            <a:ext cx="632641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chemeClr val="bg1"/>
                </a:solidFill>
              </a:rPr>
              <a:t>1.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천황의 지위는 상징적인 군주</a:t>
            </a:r>
            <a:endParaRPr lang="en-US" altLang="ko-KR" sz="2800" b="1" dirty="0" smtClean="0">
              <a:solidFill>
                <a:schemeClr val="bg1"/>
              </a:solidFill>
            </a:endParaRPr>
          </a:p>
          <a:p>
            <a:endParaRPr lang="en-US" altLang="ko-KR" sz="2800" b="1" dirty="0" smtClean="0">
              <a:solidFill>
                <a:schemeClr val="bg1"/>
              </a:solidFill>
            </a:endParaRPr>
          </a:p>
          <a:p>
            <a:r>
              <a:rPr lang="en-US" altLang="ko-KR" sz="2800" b="1" dirty="0" smtClean="0">
                <a:solidFill>
                  <a:schemeClr val="bg1"/>
                </a:solidFill>
              </a:rPr>
              <a:t>2.</a:t>
            </a:r>
            <a:r>
              <a:rPr lang="ko-KR" altLang="en-US" sz="2800" b="1" dirty="0"/>
              <a:t> </a:t>
            </a:r>
            <a:r>
              <a:rPr lang="ko-KR" altLang="en-US" sz="2800" b="1" dirty="0">
                <a:solidFill>
                  <a:schemeClr val="bg1"/>
                </a:solidFill>
              </a:rPr>
              <a:t>천황제가 일본의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역사 와 </a:t>
            </a:r>
            <a:r>
              <a:rPr lang="ko-KR" altLang="en-US" sz="2800" b="1" dirty="0">
                <a:solidFill>
                  <a:schemeClr val="bg1"/>
                </a:solidFill>
              </a:rPr>
              <a:t>문화이며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     일본 </a:t>
            </a:r>
            <a:r>
              <a:rPr lang="ko-KR" altLang="en-US" sz="2800" b="1" dirty="0">
                <a:solidFill>
                  <a:schemeClr val="bg1"/>
                </a:solidFill>
              </a:rPr>
              <a:t>그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자체</a:t>
            </a:r>
            <a:endParaRPr lang="en-US" altLang="ko-KR" sz="2800" b="1" dirty="0" smtClean="0">
              <a:solidFill>
                <a:schemeClr val="bg1"/>
              </a:solidFill>
            </a:endParaRPr>
          </a:p>
          <a:p>
            <a:endParaRPr lang="en-US" altLang="ko-KR" sz="2800" b="1" dirty="0" smtClean="0">
              <a:solidFill>
                <a:schemeClr val="bg1"/>
              </a:solidFill>
            </a:endParaRPr>
          </a:p>
          <a:p>
            <a:r>
              <a:rPr lang="en-US" altLang="ko-KR" sz="2800" b="1" dirty="0" smtClean="0">
                <a:solidFill>
                  <a:schemeClr val="bg1"/>
                </a:solidFill>
              </a:rPr>
              <a:t>3.</a:t>
            </a:r>
            <a:r>
              <a:rPr lang="ko-KR" altLang="en-US" sz="2800" b="1" dirty="0"/>
              <a:t> </a:t>
            </a:r>
            <a:r>
              <a:rPr lang="ko-KR" altLang="en-US" sz="2800" b="1" dirty="0">
                <a:solidFill>
                  <a:schemeClr val="bg1"/>
                </a:solidFill>
              </a:rPr>
              <a:t>일본 사회의 정체성을 대표하고 상징하는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존재</a:t>
            </a:r>
            <a:endParaRPr lang="en-US" altLang="ko-KR" sz="2800" b="1" dirty="0" smtClean="0">
              <a:solidFill>
                <a:schemeClr val="bg1"/>
              </a:solidFill>
            </a:endParaRPr>
          </a:p>
          <a:p>
            <a:endParaRPr lang="en-US" altLang="ko-KR" sz="2800" b="1" dirty="0" smtClean="0">
              <a:solidFill>
                <a:schemeClr val="bg1"/>
              </a:solidFill>
            </a:endParaRPr>
          </a:p>
          <a:p>
            <a:endParaRPr lang="en-US" altLang="ko-KR" sz="2800" dirty="0">
              <a:solidFill>
                <a:schemeClr val="bg1"/>
              </a:solidFill>
            </a:endParaRPr>
          </a:p>
          <a:p>
            <a:endParaRPr lang="en-US" altLang="ko-KR" sz="2800" dirty="0" smtClean="0">
              <a:solidFill>
                <a:schemeClr val="bg1"/>
              </a:solidFill>
            </a:endParaRPr>
          </a:p>
          <a:p>
            <a:endParaRPr lang="ko-KR" altLang="en-US" sz="2800" dirty="0">
              <a:solidFill>
                <a:schemeClr val="bg1"/>
              </a:solidFill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152" y="1215097"/>
            <a:ext cx="4846683" cy="533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4876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1123376"/>
            <a:ext cx="11226800" cy="533950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260991"/>
            <a:ext cx="42737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일본 </a:t>
            </a:r>
            <a:r>
              <a:rPr lang="ko-KR" altLang="en-US" sz="4400" dirty="0" err="1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천황제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00" y="1076056"/>
            <a:ext cx="11277600" cy="5434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000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395114"/>
            <a:ext cx="11226800" cy="606777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2E890796-8474-4F30-8303-67D502294A52}"/>
              </a:ext>
            </a:extLst>
          </p:cNvPr>
          <p:cNvSpPr/>
          <p:nvPr/>
        </p:nvSpPr>
        <p:spPr>
          <a:xfrm>
            <a:off x="1080655" y="2341330"/>
            <a:ext cx="9372600" cy="2175339"/>
          </a:xfrm>
          <a:prstGeom prst="rect">
            <a:avLst/>
          </a:prstGeom>
          <a:solidFill>
            <a:srgbClr val="A3BCBD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1619827" y="2798057"/>
            <a:ext cx="690445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              시대별 천황제의 특징</a:t>
            </a:r>
            <a:endParaRPr lang="en-US" altLang="ko-KR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  <a:p>
            <a:r>
              <a:rPr lang="en-US" altLang="ko-KR" sz="3200" dirty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 </a:t>
            </a:r>
            <a:r>
              <a:rPr lang="en-US" altLang="ko-KR" sz="32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                                                         </a:t>
            </a:r>
            <a:endParaRPr lang="ko-KR" altLang="en-US" sz="32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08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520700" y="1123376"/>
            <a:ext cx="11226800" cy="533950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520700" y="180483"/>
            <a:ext cx="53691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고대 일본 </a:t>
            </a:r>
            <a:r>
              <a:rPr lang="ko-KR" altLang="en-US" sz="4400" dirty="0" err="1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천황제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529" y="1123376"/>
            <a:ext cx="4820557" cy="445525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500915" y="1458175"/>
            <a:ext cx="59827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solidFill>
                  <a:schemeClr val="bg1"/>
                </a:solidFill>
              </a:rPr>
              <a:t>1.</a:t>
            </a:r>
            <a:r>
              <a:rPr lang="ko-KR" altLang="en-US" sz="2400" b="1" dirty="0" smtClean="0"/>
              <a:t> 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전국적으로 통합된 율령 국가체제를 완성하고 황족 </a:t>
            </a:r>
            <a:r>
              <a:rPr lang="ko-KR" altLang="en-US" sz="2400" b="1" dirty="0">
                <a:solidFill>
                  <a:schemeClr val="bg1"/>
                </a:solidFill>
              </a:rPr>
              <a:t>중심의 정치와 중앙과 지방의 통치 기구를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정비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했다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.</a:t>
            </a:r>
            <a:endParaRPr lang="en-US" altLang="ko-KR" sz="2400" b="1" dirty="0">
              <a:solidFill>
                <a:schemeClr val="bg1"/>
              </a:solidFill>
            </a:endParaRPr>
          </a:p>
          <a:p>
            <a:endParaRPr lang="en-US" altLang="ko-KR" sz="2400" b="1" dirty="0" smtClean="0">
              <a:solidFill>
                <a:schemeClr val="bg1"/>
              </a:solidFill>
            </a:endParaRPr>
          </a:p>
          <a:p>
            <a:r>
              <a:rPr lang="en-US" altLang="ko-KR" sz="2400" b="1" dirty="0" smtClean="0">
                <a:solidFill>
                  <a:schemeClr val="bg1"/>
                </a:solidFill>
              </a:rPr>
              <a:t>2.</a:t>
            </a:r>
            <a:r>
              <a:rPr lang="ko-KR" altLang="en-US" sz="2400" b="1" dirty="0" smtClean="0"/>
              <a:t> </a:t>
            </a:r>
            <a:r>
              <a:rPr lang="ko-KR" altLang="en-US" sz="2400" b="1" dirty="0">
                <a:solidFill>
                  <a:schemeClr val="bg1"/>
                </a:solidFill>
              </a:rPr>
              <a:t>스스로를 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신격화했다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.</a:t>
            </a:r>
          </a:p>
          <a:p>
            <a:endParaRPr lang="en-US" altLang="ko-KR" sz="2400" b="1" dirty="0">
              <a:solidFill>
                <a:schemeClr val="bg1"/>
              </a:solidFill>
            </a:endParaRPr>
          </a:p>
          <a:p>
            <a:r>
              <a:rPr lang="en-US" altLang="ko-KR" sz="2400" b="1" dirty="0">
                <a:solidFill>
                  <a:schemeClr val="bg1"/>
                </a:solidFill>
              </a:rPr>
              <a:t>3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.</a:t>
            </a:r>
            <a:r>
              <a:rPr lang="ko-KR" altLang="en-US" sz="2400" b="1" dirty="0" smtClean="0"/>
              <a:t> </a:t>
            </a:r>
            <a:r>
              <a:rPr lang="ko-KR" altLang="en-US" sz="2400" b="1" dirty="0">
                <a:solidFill>
                  <a:schemeClr val="bg1"/>
                </a:solidFill>
              </a:rPr>
              <a:t>율령체제에서 스스로를 천황이라 규정했고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황후와 황태자도 확립하여 제도화했다</a:t>
            </a:r>
            <a:r>
              <a:rPr lang="en-US" altLang="ko-KR" sz="2400" b="1" dirty="0">
                <a:solidFill>
                  <a:schemeClr val="bg1"/>
                </a:solidFill>
              </a:rPr>
              <a:t>.</a:t>
            </a:r>
            <a:br>
              <a:rPr lang="en-US" altLang="ko-KR" sz="2400" b="1" dirty="0">
                <a:solidFill>
                  <a:schemeClr val="bg1"/>
                </a:solidFill>
              </a:rPr>
            </a:b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7966" y="5713584"/>
            <a:ext cx="5356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err="1" smtClean="0"/>
              <a:t>덴무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지토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천황릉</a:t>
            </a:r>
            <a:endParaRPr lang="ko-KR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373291" y="457200"/>
            <a:ext cx="3110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err="1" smtClean="0">
                <a:solidFill>
                  <a:schemeClr val="bg1"/>
                </a:solidFill>
              </a:rPr>
              <a:t>덴무</a:t>
            </a:r>
            <a:r>
              <a:rPr lang="ko-KR" altLang="en-US" sz="2400" dirty="0" smtClean="0">
                <a:solidFill>
                  <a:schemeClr val="bg1"/>
                </a:solidFill>
              </a:rPr>
              <a:t> </a:t>
            </a:r>
            <a:r>
              <a:rPr lang="ko-KR" altLang="en-US" sz="2400" dirty="0" err="1" smtClean="0">
                <a:solidFill>
                  <a:schemeClr val="bg1"/>
                </a:solidFill>
              </a:rPr>
              <a:t>지토</a:t>
            </a:r>
            <a:r>
              <a:rPr lang="ko-KR" altLang="en-US" sz="2400" dirty="0" smtClean="0">
                <a:solidFill>
                  <a:schemeClr val="bg1"/>
                </a:solidFill>
              </a:rPr>
              <a:t> 천황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878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19100" y="1101261"/>
            <a:ext cx="11102340" cy="5652236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260991"/>
            <a:ext cx="55912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막부시대 일본  </a:t>
            </a:r>
            <a:r>
              <a:rPr lang="ko-KR" altLang="en-US" sz="4400" dirty="0" err="1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천황제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22C3C8-D39B-42DF-8353-40B2E9E79A6B}"/>
              </a:ext>
            </a:extLst>
          </p:cNvPr>
          <p:cNvSpPr txBox="1"/>
          <p:nvPr/>
        </p:nvSpPr>
        <p:spPr>
          <a:xfrm>
            <a:off x="9138887" y="604181"/>
            <a:ext cx="2460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2400" dirty="0" smtClean="0">
                <a:solidFill>
                  <a:schemeClr val="bg1"/>
                </a:solidFill>
                <a:latin typeface="에스코어 드림 4 Regular" panose="020B0503030302020204" pitchFamily="34" charset="-127"/>
                <a:ea typeface="에스코어 드림 4 Regular" panose="020B0503030302020204" pitchFamily="34" charset="-127"/>
              </a:rPr>
              <a:t>천황의 권위 하락</a:t>
            </a:r>
            <a:endParaRPr lang="ko-KR" altLang="en-US" sz="2400" dirty="0">
              <a:solidFill>
                <a:schemeClr val="bg1"/>
              </a:solidFill>
              <a:latin typeface="에스코어 드림 4 Regular" panose="020B0503030302020204" pitchFamily="34" charset="-127"/>
              <a:ea typeface="에스코어 드림 4 Regular" panose="020B0503030302020204" pitchFamily="34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1" y="1123375"/>
            <a:ext cx="3669574" cy="2926111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99" y="4049486"/>
            <a:ext cx="3669574" cy="27261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12769" y="1786075"/>
            <a:ext cx="718457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solidFill>
                  <a:schemeClr val="bg1"/>
                </a:solidFill>
              </a:rPr>
              <a:t>1.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전국을 </a:t>
            </a:r>
            <a:r>
              <a:rPr lang="ko-KR" altLang="en-US" sz="2400" b="1" dirty="0">
                <a:solidFill>
                  <a:schemeClr val="bg1"/>
                </a:solidFill>
              </a:rPr>
              <a:t>통합한 오다 </a:t>
            </a:r>
            <a:r>
              <a:rPr lang="ko-KR" altLang="en-US" sz="2400" b="1" dirty="0" err="1" smtClean="0">
                <a:solidFill>
                  <a:schemeClr val="bg1"/>
                </a:solidFill>
              </a:rPr>
              <a:t>노부나가와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 </a:t>
            </a:r>
            <a:r>
              <a:rPr lang="ko-KR" altLang="en-US" sz="2400" b="1" dirty="0" err="1">
                <a:solidFill>
                  <a:schemeClr val="bg1"/>
                </a:solidFill>
              </a:rPr>
              <a:t>도요토미</a:t>
            </a:r>
            <a:r>
              <a:rPr lang="ko-KR" altLang="en-US" sz="2400" b="1" dirty="0">
                <a:solidFill>
                  <a:schemeClr val="bg1"/>
                </a:solidFill>
              </a:rPr>
              <a:t>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히데요시는 </a:t>
            </a:r>
            <a:r>
              <a:rPr lang="ko-KR" altLang="en-US" sz="2400" b="1" dirty="0">
                <a:solidFill>
                  <a:schemeClr val="bg1"/>
                </a:solidFill>
              </a:rPr>
              <a:t>지배를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정당화 </a:t>
            </a:r>
            <a:r>
              <a:rPr lang="ko-KR" altLang="en-US" sz="2400" b="1" dirty="0">
                <a:solidFill>
                  <a:schemeClr val="bg1"/>
                </a:solidFill>
              </a:rPr>
              <a:t>위해 천황의 권위를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이용</a:t>
            </a:r>
            <a:endParaRPr lang="en-US" altLang="ko-KR" sz="2400" b="1" dirty="0" smtClean="0">
              <a:solidFill>
                <a:schemeClr val="bg1"/>
              </a:solidFill>
            </a:endParaRPr>
          </a:p>
          <a:p>
            <a:endParaRPr lang="en-US" altLang="ko-KR" sz="2400" b="1" dirty="0">
              <a:solidFill>
                <a:schemeClr val="bg1"/>
              </a:solidFill>
            </a:endParaRPr>
          </a:p>
          <a:p>
            <a:r>
              <a:rPr lang="en-US" altLang="ko-KR" sz="2400" b="1" dirty="0" smtClean="0">
                <a:solidFill>
                  <a:schemeClr val="bg1"/>
                </a:solidFill>
              </a:rPr>
              <a:t>2.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에도시대의 </a:t>
            </a:r>
            <a:r>
              <a:rPr lang="ko-KR" altLang="en-US" sz="2400" b="1" dirty="0">
                <a:solidFill>
                  <a:schemeClr val="bg1"/>
                </a:solidFill>
              </a:rPr>
              <a:t>천황은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권위 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O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정치적 권한 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X</a:t>
            </a:r>
          </a:p>
          <a:p>
            <a:endParaRPr lang="en-US" altLang="ko-KR" sz="2800" b="1" dirty="0">
              <a:solidFill>
                <a:schemeClr val="bg1"/>
              </a:solidFill>
            </a:endParaRPr>
          </a:p>
          <a:p>
            <a:r>
              <a:rPr lang="en-US" altLang="ko-KR" sz="2800" b="1" dirty="0" smtClean="0">
                <a:solidFill>
                  <a:schemeClr val="bg1"/>
                </a:solidFill>
              </a:rPr>
              <a:t>3.</a:t>
            </a:r>
            <a:r>
              <a:rPr lang="ko-KR" altLang="en-US" sz="2800" b="1" dirty="0"/>
              <a:t> </a:t>
            </a:r>
            <a:r>
              <a:rPr lang="ko-KR" altLang="en-US" sz="2400" b="1" dirty="0">
                <a:solidFill>
                  <a:schemeClr val="bg1"/>
                </a:solidFill>
              </a:rPr>
              <a:t>에도 막부 때의 실질적인 군주는 막부의 장군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 </a:t>
            </a:r>
          </a:p>
          <a:p>
            <a:endParaRPr lang="en-US" altLang="ko-KR" sz="2400" b="1" dirty="0">
              <a:solidFill>
                <a:schemeClr val="bg1"/>
              </a:solidFill>
            </a:endParaRPr>
          </a:p>
          <a:p>
            <a:r>
              <a:rPr lang="en-US" altLang="ko-KR" sz="2400" b="1" dirty="0" smtClean="0">
                <a:solidFill>
                  <a:schemeClr val="bg1"/>
                </a:solidFill>
              </a:rPr>
              <a:t>4. </a:t>
            </a:r>
            <a:r>
              <a:rPr lang="ko-KR" altLang="en-US" sz="2400" b="1" dirty="0">
                <a:solidFill>
                  <a:schemeClr val="bg1"/>
                </a:solidFill>
              </a:rPr>
              <a:t>에도시대는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각 </a:t>
            </a:r>
            <a:r>
              <a:rPr lang="ko-KR" altLang="en-US" sz="2400" b="1" dirty="0" err="1" smtClean="0">
                <a:solidFill>
                  <a:schemeClr val="bg1"/>
                </a:solidFill>
              </a:rPr>
              <a:t>번마다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  다이묘에 </a:t>
            </a:r>
            <a:r>
              <a:rPr lang="ko-KR" altLang="en-US" sz="2400" b="1" dirty="0">
                <a:solidFill>
                  <a:schemeClr val="bg1"/>
                </a:solidFill>
              </a:rPr>
              <a:t>의한 독자적 지배 체제가 운영된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시기</a:t>
            </a:r>
            <a:endParaRPr lang="en-US" altLang="ko-KR" sz="2400" b="1" dirty="0" smtClean="0">
              <a:solidFill>
                <a:schemeClr val="bg1"/>
              </a:solidFill>
            </a:endParaRPr>
          </a:p>
          <a:p>
            <a:r>
              <a:rPr lang="ko-KR" altLang="en-US" sz="2400" b="1" dirty="0" smtClean="0">
                <a:solidFill>
                  <a:schemeClr val="bg1"/>
                </a:solidFill>
              </a:rPr>
              <a:t>일본이 </a:t>
            </a:r>
            <a:r>
              <a:rPr lang="ko-KR" altLang="en-US" sz="2400" b="1" dirty="0">
                <a:solidFill>
                  <a:schemeClr val="bg1"/>
                </a:solidFill>
              </a:rPr>
              <a:t>천황국가라는 의식은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 </a:t>
            </a:r>
            <a:r>
              <a:rPr lang="ko-KR" altLang="en-US" sz="2400" b="1" dirty="0">
                <a:solidFill>
                  <a:schemeClr val="bg1"/>
                </a:solidFill>
              </a:rPr>
              <a:t>배양될 수 없는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시대</a:t>
            </a:r>
            <a:endParaRPr lang="en-US" altLang="ko-K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4790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1123376"/>
            <a:ext cx="11226800" cy="533950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899" y="260991"/>
            <a:ext cx="79033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입헌전제군주제기 의  </a:t>
            </a:r>
            <a:r>
              <a:rPr lang="ko-KR" altLang="en-US" sz="4400" dirty="0" err="1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천황제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22C3C8-D39B-42DF-8353-40B2E9E79A6B}"/>
              </a:ext>
            </a:extLst>
          </p:cNvPr>
          <p:cNvSpPr txBox="1"/>
          <p:nvPr/>
        </p:nvSpPr>
        <p:spPr>
          <a:xfrm>
            <a:off x="9558089" y="568767"/>
            <a:ext cx="1784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2400" dirty="0" smtClean="0">
                <a:solidFill>
                  <a:schemeClr val="bg1"/>
                </a:solidFill>
                <a:latin typeface="에스코어 드림 4 Regular" panose="020B0503030302020204" pitchFamily="34" charset="-127"/>
                <a:ea typeface="에스코어 드림 4 Regular" panose="020B0503030302020204" pitchFamily="34" charset="-127"/>
              </a:rPr>
              <a:t>메이지 천황</a:t>
            </a:r>
            <a:endParaRPr lang="ko-KR" altLang="en-US" sz="2400" dirty="0">
              <a:solidFill>
                <a:schemeClr val="bg1"/>
              </a:solidFill>
              <a:latin typeface="에스코어 드림 4 Regular" panose="020B0503030302020204" pitchFamily="34" charset="-127"/>
              <a:ea typeface="에스코어 드림 4 Regular" panose="020B0503030302020204" pitchFamily="34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899" y="1123376"/>
            <a:ext cx="4807495" cy="519904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60298" y="2353294"/>
            <a:ext cx="5653497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err="1" smtClean="0">
                <a:solidFill>
                  <a:schemeClr val="bg1"/>
                </a:solidFill>
              </a:rPr>
              <a:t>메이지천황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 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1852~1912</a:t>
            </a:r>
            <a:r>
              <a:rPr lang="ko-KR" altLang="en-US" sz="2400" b="1" dirty="0">
                <a:solidFill>
                  <a:schemeClr val="bg1"/>
                </a:solidFill>
              </a:rPr>
              <a:t>년</a:t>
            </a:r>
            <a:r>
              <a:rPr lang="en-US" altLang="ko-KR" sz="2400" b="1" dirty="0">
                <a:solidFill>
                  <a:schemeClr val="bg1"/>
                </a:solidFill>
              </a:rPr>
              <a:t>. 122</a:t>
            </a:r>
            <a:r>
              <a:rPr lang="ko-KR" altLang="en-US" sz="2400" b="1" dirty="0">
                <a:solidFill>
                  <a:schemeClr val="bg1"/>
                </a:solidFill>
              </a:rPr>
              <a:t>대 천황</a:t>
            </a:r>
            <a:r>
              <a:rPr lang="en-US" altLang="ko-KR" sz="2400" b="1" dirty="0">
                <a:solidFill>
                  <a:schemeClr val="bg1"/>
                </a:solidFill>
              </a:rPr>
              <a:t>. 1867</a:t>
            </a:r>
            <a:r>
              <a:rPr lang="ko-KR" altLang="en-US" sz="2400" b="1" dirty="0">
                <a:solidFill>
                  <a:schemeClr val="bg1"/>
                </a:solidFill>
              </a:rPr>
              <a:t>년에 천황이 되었으며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다음 해인 </a:t>
            </a:r>
            <a:r>
              <a:rPr lang="en-US" altLang="ko-KR" sz="2400" b="1" dirty="0">
                <a:solidFill>
                  <a:schemeClr val="bg1"/>
                </a:solidFill>
              </a:rPr>
              <a:t>1868</a:t>
            </a:r>
            <a:r>
              <a:rPr lang="ko-KR" altLang="en-US" sz="2400" b="1" dirty="0">
                <a:solidFill>
                  <a:schemeClr val="bg1"/>
                </a:solidFill>
              </a:rPr>
              <a:t>년에 메이지유신을 맞아 절대 군주로서 일본의 근대화를 추진했다</a:t>
            </a:r>
            <a:r>
              <a:rPr lang="en-US" altLang="ko-KR" sz="2400" b="1" dirty="0" smtClean="0"/>
              <a:t>.</a:t>
            </a:r>
            <a:r>
              <a:rPr lang="ko-KR" altLang="en-US" sz="2400" b="1" dirty="0"/>
              <a:t> </a:t>
            </a:r>
            <a:r>
              <a:rPr lang="ko-KR" altLang="en-US" sz="2400" b="1" dirty="0">
                <a:solidFill>
                  <a:schemeClr val="bg1"/>
                </a:solidFill>
              </a:rPr>
              <a:t>메이지천황은 왕정복고</a:t>
            </a:r>
            <a:r>
              <a:rPr lang="en-US" altLang="ko-KR" sz="2400" b="1" dirty="0">
                <a:solidFill>
                  <a:schemeClr val="bg1"/>
                </a:solidFill>
              </a:rPr>
              <a:t>(</a:t>
            </a:r>
            <a:r>
              <a:rPr lang="ko-KR" altLang="en-US" sz="2400" b="1" dirty="0">
                <a:solidFill>
                  <a:schemeClr val="bg1"/>
                </a:solidFill>
              </a:rPr>
              <a:t>王政復古</a:t>
            </a:r>
            <a:r>
              <a:rPr lang="en-US" altLang="ko-KR" sz="2400" b="1" dirty="0">
                <a:solidFill>
                  <a:schemeClr val="bg1"/>
                </a:solidFill>
              </a:rPr>
              <a:t>)</a:t>
            </a:r>
            <a:r>
              <a:rPr lang="ko-KR" altLang="en-US" sz="2400" b="1" dirty="0">
                <a:solidFill>
                  <a:schemeClr val="bg1"/>
                </a:solidFill>
              </a:rPr>
              <a:t>를 선언하고 공론의 존중과 </a:t>
            </a:r>
            <a:r>
              <a:rPr lang="ko-KR" altLang="en-US" sz="2400" b="1" dirty="0" err="1">
                <a:solidFill>
                  <a:schemeClr val="bg1"/>
                </a:solidFill>
              </a:rPr>
              <a:t>개국에따른</a:t>
            </a:r>
            <a:r>
              <a:rPr lang="ko-KR" altLang="en-US" sz="2400" b="1" dirty="0">
                <a:solidFill>
                  <a:schemeClr val="bg1"/>
                </a:solidFill>
              </a:rPr>
              <a:t> 화친을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선언했다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.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7117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</TotalTime>
  <Words>729</Words>
  <Application>Microsoft Office PowerPoint</Application>
  <PresentationFormat>와이드스크린</PresentationFormat>
  <Paragraphs>125</Paragraphs>
  <Slides>20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5" baseType="lpstr">
      <vt:lpstr>맑은 고딕</vt:lpstr>
      <vt:lpstr>에스코어 드림 4 Regular</vt:lpstr>
      <vt:lpstr>여기어때 잘난체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경은 조</dc:creator>
  <cp:lastModifiedBy>USER</cp:lastModifiedBy>
  <cp:revision>46</cp:revision>
  <dcterms:created xsi:type="dcterms:W3CDTF">2020-03-03T05:40:27Z</dcterms:created>
  <dcterms:modified xsi:type="dcterms:W3CDTF">2020-05-03T22:28:17Z</dcterms:modified>
</cp:coreProperties>
</file>