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jpeg" ContentType="image/jpeg"/>
  <Default Extension="png" ContentType="image/png"/>
  <Default Extension="rels" ContentType="application/vnd.openxmlformats-package.relationships+xml"/>
  <Default Extension="xml" ContentType="application/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officeDocument/2006/relationships/extended-properties" Target="docProps/app.xml"  /><Relationship Id="rId3" Type="http://schemas.openxmlformats.org/package/2006/relationships/metadata/core-properties" Target="docProps/core.xml"  /><Relationship Id="rId4" Type="http://schemas.openxmlformats.org/package/2006/relationships/metadata/thumbnail" Target="docProps/thumbnail.jpeg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32"/>
  </p:sldMasterIdLst>
  <p:sldIdLst>
    <p:sldId id="257" r:id="rId1"/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6576"/>
    <p:restoredTop sz="94984"/>
  </p:normalViewPr>
  <p:slideViewPr>
    <p:cSldViewPr snapToGrid="0">
      <p:cViewPr varScale="1">
        <p:scale>
          <a:sx n="77" d="100"/>
          <a:sy n="77" d="100"/>
        </p:scale>
        <p:origin x="120" y="654"/>
      </p:cViewPr>
      <p:guideLst>
        <p:guide orient="horz" pos="2156"/>
        <p:guide orient="horz" pos="363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" Target="slides/slide1.xml"  /><Relationship Id="rId10" Type="http://schemas.openxmlformats.org/officeDocument/2006/relationships/slide" Target="slides/slide10.xml"  /><Relationship Id="rId11" Type="http://schemas.openxmlformats.org/officeDocument/2006/relationships/slide" Target="slides/slide11.xml"  /><Relationship Id="rId12" Type="http://schemas.openxmlformats.org/officeDocument/2006/relationships/slide" Target="slides/slide12.xml"  /><Relationship Id="rId13" Type="http://schemas.openxmlformats.org/officeDocument/2006/relationships/slide" Target="slides/slide13.xml"  /><Relationship Id="rId14" Type="http://schemas.openxmlformats.org/officeDocument/2006/relationships/slide" Target="slides/slide14.xml"  /><Relationship Id="rId15" Type="http://schemas.openxmlformats.org/officeDocument/2006/relationships/slide" Target="slides/slide15.xml"  /><Relationship Id="rId16" Type="http://schemas.openxmlformats.org/officeDocument/2006/relationships/slide" Target="slides/slide16.xml"  /><Relationship Id="rId17" Type="http://schemas.openxmlformats.org/officeDocument/2006/relationships/slide" Target="slides/slide17.xml"  /><Relationship Id="rId18" Type="http://schemas.openxmlformats.org/officeDocument/2006/relationships/slide" Target="slides/slide18.xml"  /><Relationship Id="rId19" Type="http://schemas.openxmlformats.org/officeDocument/2006/relationships/slide" Target="slides/slide19.xml"  /><Relationship Id="rId2" Type="http://schemas.openxmlformats.org/officeDocument/2006/relationships/slide" Target="slides/slide2.xml"  /><Relationship Id="rId20" Type="http://schemas.openxmlformats.org/officeDocument/2006/relationships/slide" Target="slides/slide20.xml"  /><Relationship Id="rId21" Type="http://schemas.openxmlformats.org/officeDocument/2006/relationships/slide" Target="slides/slide21.xml"  /><Relationship Id="rId22" Type="http://schemas.openxmlformats.org/officeDocument/2006/relationships/slide" Target="slides/slide22.xml"  /><Relationship Id="rId23" Type="http://schemas.openxmlformats.org/officeDocument/2006/relationships/slide" Target="slides/slide23.xml"  /><Relationship Id="rId24" Type="http://schemas.openxmlformats.org/officeDocument/2006/relationships/slide" Target="slides/slide24.xml"  /><Relationship Id="rId25" Type="http://schemas.openxmlformats.org/officeDocument/2006/relationships/slide" Target="slides/slide25.xml"  /><Relationship Id="rId26" Type="http://schemas.openxmlformats.org/officeDocument/2006/relationships/slide" Target="slides/slide26.xml"  /><Relationship Id="rId27" Type="http://schemas.openxmlformats.org/officeDocument/2006/relationships/slide" Target="slides/slide27.xml"  /><Relationship Id="rId28" Type="http://schemas.openxmlformats.org/officeDocument/2006/relationships/slide" Target="slides/slide28.xml"  /><Relationship Id="rId29" Type="http://schemas.openxmlformats.org/officeDocument/2006/relationships/slide" Target="slides/slide29.xml"  /><Relationship Id="rId3" Type="http://schemas.openxmlformats.org/officeDocument/2006/relationships/slide" Target="slides/slide3.xml"  /><Relationship Id="rId30" Type="http://schemas.openxmlformats.org/officeDocument/2006/relationships/presProps" Target="presProps.xml"  /><Relationship Id="rId31" Type="http://schemas.openxmlformats.org/officeDocument/2006/relationships/viewProps" Target="viewProps.xml"  /><Relationship Id="rId32" Type="http://schemas.openxmlformats.org/officeDocument/2006/relationships/slideMaster" Target="slideMasters/slideMaster1.xml"  /><Relationship Id="rId33" Type="http://schemas.openxmlformats.org/officeDocument/2006/relationships/theme" Target="theme/theme1.xml"  /><Relationship Id="rId34" Type="http://schemas.openxmlformats.org/officeDocument/2006/relationships/tableStyles" Target="tableStyles.xml"  /><Relationship Id="rId4" Type="http://schemas.openxmlformats.org/officeDocument/2006/relationships/slide" Target="slides/slide4.xml"  /><Relationship Id="rId5" Type="http://schemas.openxmlformats.org/officeDocument/2006/relationships/slide" Target="slides/slide5.xml"  /><Relationship Id="rId6" Type="http://schemas.openxmlformats.org/officeDocument/2006/relationships/slide" Target="slides/slide6.xml"  /><Relationship Id="rId7" Type="http://schemas.openxmlformats.org/officeDocument/2006/relationships/slide" Target="slides/slide7.xml"  /><Relationship Id="rId8" Type="http://schemas.openxmlformats.org/officeDocument/2006/relationships/slide" Target="slides/slide8.xml"  /><Relationship Id="rId9" Type="http://schemas.openxmlformats.org/officeDocument/2006/relationships/slide" Target="slides/slide9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9D19E58-7255-4887-A618-C2FB9911A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9EBD8CC5-923F-4F7B-836B-32DF2F669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E66AC75-AE10-4F39-B327-DBFAC4E3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D929-86A6-4EBF-BB2D-469B7366A4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A125C57-7DBF-470C-BF92-D986B326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CD34B54-A126-47D8-9AA8-06094733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500-822E-4467-80BB-F7AC9923E5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5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0AAA3DC-3949-44C4-9909-C4C9634F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2EB1AF8C-50E4-4170-9539-41413E192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D9956F0-8776-450A-B8E1-4EA3D137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D929-86A6-4EBF-BB2D-469B7366A4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8702E5E-1AAD-4503-B9C3-75BFCE4E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DE368CD-2DE2-4214-95CF-1077745F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500-822E-4467-80BB-F7AC9923E5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6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94A5DB9D-7CC3-4B13-AF3C-A6D8DD437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CC5F1924-FBFD-4BB9-B7B8-91A417991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3FC5556-3582-4819-B8A7-8A106C2A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D929-86A6-4EBF-BB2D-469B7366A4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CB4DD32-55D0-47A5-907B-87687993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62A0CCC-4514-43A6-AC8E-C5325A84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500-822E-4467-80BB-F7AC9923E5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7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21AA29C-3439-4399-9ED8-A2BD913C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717D07D0-C2E1-44DF-97D5-E092FD251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32C5DAA-4234-4125-842F-227C6AE6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D929-86A6-4EBF-BB2D-469B7366A4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68AC6EC-9242-4FA1-A94E-2594A8DD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7AD5D6A-5FFB-4C4E-B140-9DC2F50B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500-822E-4467-80BB-F7AC9923E5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7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BA73A1D-8955-45E3-8CDD-1B491289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F9F39D9-559C-4F99-809D-619DEF02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CE5819F-1EE2-4529-815E-7EC48BA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D929-86A6-4EBF-BB2D-469B7366A4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FD17F30-B943-4D1E-AA66-A5122C2B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8CAFB21-2FC1-45AD-9D0D-13965838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500-822E-4467-80BB-F7AC9923E5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7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3AF29AC-8522-4F80-9E9E-3EB6D68A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2A509BF-2F43-456A-B480-E44CDD8AB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17AC3D7F-D117-4214-BF55-331AA4CC5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5B62E462-5F22-48E0-8372-9F636199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D929-86A6-4EBF-BB2D-469B7366A4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7413F9F-857F-40AE-8BA0-F9D2EC30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2EAE33A1-DE88-49B0-8177-11512415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500-822E-4467-80BB-F7AC9923E5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E81EAC4-321B-4122-8263-05C982E8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ECD14712-75FA-4EB6-BD9C-A571DE755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FB879CCC-8ED4-48DE-8EDA-81EC0A657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F0E75A36-CE92-4FCE-A32F-F5260ADB3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11067F4B-BA22-4D84-B612-1D514CA4C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A091306C-429A-4C06-9922-DADD9521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D929-86A6-4EBF-BB2D-469B7366A4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9988C4AC-C7E9-4CE7-B9DA-91752A05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2CF95C73-604A-4FBE-9FC2-0F9DF088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500-822E-4467-80BB-F7AC9923E5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9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74BFFA8-6623-4D3F-9502-C90056E7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118AF2BA-A3EB-4595-A13F-2C806D7B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D929-86A6-4EBF-BB2D-469B7366A4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05205C81-E050-4B93-B531-AAA375FF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4C9A689A-ED0A-4F0A-A7AB-B1A3C605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500-822E-4467-80BB-F7AC9923E5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F6F8C49-4A74-4C45-BAF0-5BE51BC3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D929-86A6-4EBF-BB2D-469B7366A4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FF1FCC57-010A-40CA-A4E3-1B03C00E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33A555BA-1E9C-4BBB-9DF9-07A08B1D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500-822E-4467-80BB-F7AC9923E5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D026FD6-F430-4A6B-9FDC-6D6CE64C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FE25D86-761B-4ABD-94A8-D2F664334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EEAA3687-A740-418A-803E-A847F1C46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780F2A25-CB19-4DA6-AA4A-7D051850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D929-86A6-4EBF-BB2D-469B7366A4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984E3C0-F3BE-4184-904B-541D63D8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685778F-FF54-4321-976E-3DA9A02E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500-822E-4467-80BB-F7AC9923E5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5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DF55CD-197A-4FF0-8507-412FDCEF6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247D2CB-B3ED-4299-95E5-58FCA3F37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2A8A99E-F19D-4A57-9ADE-5611F811F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9DD6836-BE01-4E60-92CB-E01A3FF2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D929-86A6-4EBF-BB2D-469B7366A4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2A65311-7B1E-45D7-8ABE-B8CA30EB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87F1E412-8AB0-4814-B24F-923AD262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A500-822E-4467-80BB-F7AC9923E50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76690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slideLayout" Target="../slideLayouts/slideLayout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10_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0"/>
          </a:bodyPr>
          <a:lstStyle/>
          <a:p>
            <a:pPr lvl="0"/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/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/>
            <a:r>
              <a:rPr lang="ko-KR" altLang="en-US"/>
              <a:t>두 번째 수준</a:t>
            </a:r>
            <a:endParaRPr lang="ko-KR" altLang="en-US"/>
          </a:p>
          <a:p>
            <a:pPr lvl="2"/>
            <a:r>
              <a:rPr lang="ko-KR" altLang="en-US"/>
              <a:t>세 번째 수준</a:t>
            </a:r>
            <a:endParaRPr lang="ko-KR" altLang="en-US"/>
          </a:p>
          <a:p>
            <a:pPr lvl="3"/>
            <a:r>
              <a:rPr lang="ko-KR" altLang="en-US"/>
              <a:t>네 번째 수준</a:t>
            </a:r>
            <a:endParaRPr lang="ko-KR" altLang="en-US"/>
          </a:p>
          <a:p>
            <a:pPr lvl="4"/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6BE8D929-86A6-4EBF-BB2D-469B7366A4D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lang="ko-KR" altLang="en-US">
                <a:solidFill>
                  <a:prstClr val="black">
                    <a:tint val="75000"/>
                  </a:prstClr>
                </a:solidFill>
              </a:rPr>
              <a:t/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DA43A500-822E-4467-80BB-F7AC9923E50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file:///file:///C:\Users\skdud\Desktop\&#46021;&#46020;.png" TargetMode="External"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youtube.com/watch?v=oh6I9HrJtic" TargetMode="External" /><Relationship Id="rId3" Type="http://schemas.openxmlformats.org/officeDocument/2006/relationships/image" Target="../media/image9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그룹 92"/>
          <p:cNvGrpSpPr/>
          <p:nvPr/>
        </p:nvGrpSpPr>
        <p:grpSpPr>
          <a:xfrm rot="0">
            <a:off x="4572505" y="1196343"/>
            <a:ext cx="3013168" cy="4497702"/>
            <a:chOff x="4285586" y="1235034"/>
            <a:chExt cx="3715374" cy="5931961"/>
          </a:xfrm>
        </p:grpSpPr>
        <p:sp>
          <p:nvSpPr>
            <p:cNvPr id="76" name="도넛 75"/>
            <p:cNvSpPr/>
            <p:nvPr/>
          </p:nvSpPr>
          <p:spPr>
            <a:xfrm>
              <a:off x="4296888" y="1235034"/>
              <a:ext cx="3598224" cy="3598224"/>
            </a:xfrm>
            <a:prstGeom prst="donut">
              <a:avLst>
                <a:gd name="adj" fmla="val 13119"/>
              </a:avLst>
            </a:prstGeom>
            <a:solidFill>
              <a:srgbClr val="eedac1"/>
            </a:solidFill>
            <a:ln w="28575"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4285585" y="6627764"/>
              <a:ext cx="3715374" cy="539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>
                <a:lnSpc>
                  <a:spcPct val="150000"/>
                </a:lnSpc>
              </a:pPr>
              <a:r>
                <a:rPr lang="ko-KR" altLang="en-US" sz="1400" b="1">
                  <a:solidFill>
                    <a:srgbClr val="a48a7b"/>
                  </a:solidFill>
                </a:rPr>
                <a:t>식품영양학과 21823786 김나영</a:t>
              </a:r>
              <a:endParaRPr lang="ko-KR" altLang="en-US" sz="1400" b="1">
                <a:solidFill>
                  <a:srgbClr val="a48a7b"/>
                </a:solidFill>
              </a:endParaRPr>
            </a:p>
          </p:txBody>
        </p:sp>
      </p:grpSp>
      <p:sp>
        <p:nvSpPr>
          <p:cNvPr id="96" name="직사각형 95"/>
          <p:cNvSpPr/>
          <p:nvPr/>
        </p:nvSpPr>
        <p:spPr>
          <a:xfrm>
            <a:off x="2875565" y="4356484"/>
            <a:ext cx="6557483" cy="90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역사적인 증거</a:t>
            </a:r>
            <a:r>
              <a:rPr lang="en-US" altLang="ko-KR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en-US" altLang="ko-KR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1" name="그림 100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4730074" y="1296144"/>
            <a:ext cx="2650745" cy="2564155"/>
          </a:xfrm>
          <a:prstGeom prst="ellipse">
            <a:avLst/>
          </a:prstGeom>
          <a:effectLst>
            <a:softEdge rad="381000"/>
          </a:effectLst>
        </p:spPr>
      </p:pic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모서리가 둥근 직사각형 73"/>
          <p:cNvSpPr/>
          <p:nvPr/>
        </p:nvSpPr>
        <p:spPr>
          <a:xfrm>
            <a:off x="881328" y="1478280"/>
            <a:ext cx="5421400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4880709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신증동국여지승람의 오류?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1248412" y="2678712"/>
            <a:ext cx="3472405" cy="750287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신증동국여지승람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4" name="오른쪽 화살표 110"/>
          <p:cNvSpPr/>
          <p:nvPr/>
        </p:nvSpPr>
        <p:spPr>
          <a:xfrm>
            <a:off x="4893060" y="2939142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ko-KR" altLang="en-US" sz="2400"/>
          </a:p>
        </p:txBody>
      </p:sp>
      <p:sp>
        <p:nvSpPr>
          <p:cNvPr id="115" name="모서리가 둥근 직사각형 102"/>
          <p:cNvSpPr/>
          <p:nvPr/>
        </p:nvSpPr>
        <p:spPr>
          <a:xfrm>
            <a:off x="6514893" y="2678712"/>
            <a:ext cx="4427318" cy="750287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시대가 발전하기 전 문헌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6" name="모서리가 둥근 직사각형 102"/>
          <p:cNvSpPr/>
          <p:nvPr/>
        </p:nvSpPr>
        <p:spPr>
          <a:xfrm>
            <a:off x="2203323" y="4377710"/>
            <a:ext cx="8085742" cy="91150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과학이 발전하지 못했던시대 &gt; 제대로 된 표기 불가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7" name="모서리가 둥근 직사각형 102"/>
          <p:cNvSpPr/>
          <p:nvPr/>
        </p:nvSpPr>
        <p:spPr>
          <a:xfrm>
            <a:off x="2850415" y="5431833"/>
            <a:ext cx="6258597" cy="936309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두 개의 섬을 표기한 것은 확실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8" name="그림 117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9416832" y="825690"/>
            <a:ext cx="2681492" cy="1706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7" presetID="1" presetClass="entr" presetSubtype="0" fill="hold" nodeType="with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5" presetID="1" presetClass="entr" presetSubtype="0" fill="hold" grpId="0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ldLvl="0" animBg="1" autoUpdate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대각선 방향의 모서리가 잘린 사각형 120"/>
          <p:cNvSpPr/>
          <p:nvPr/>
        </p:nvSpPr>
        <p:spPr>
          <a:xfrm>
            <a:off x="2682847" y="3621221"/>
            <a:ext cx="4576133" cy="29639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모서리가 둥근 직사각형 73"/>
          <p:cNvSpPr/>
          <p:nvPr/>
        </p:nvSpPr>
        <p:spPr>
          <a:xfrm>
            <a:off x="881328" y="1478280"/>
            <a:ext cx="5421400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4880709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우산국 복속(512)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1903311" y="2678712"/>
            <a:ext cx="2261852" cy="750288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신라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4" name="오른쪽 화살표 110"/>
          <p:cNvSpPr/>
          <p:nvPr/>
        </p:nvSpPr>
        <p:spPr>
          <a:xfrm>
            <a:off x="4301298" y="2895908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ko-KR" altLang="en-US" sz="2400"/>
          </a:p>
        </p:txBody>
      </p:sp>
      <p:sp>
        <p:nvSpPr>
          <p:cNvPr id="115" name="모서리가 둥근 직사각형 102"/>
          <p:cNvSpPr/>
          <p:nvPr/>
        </p:nvSpPr>
        <p:spPr>
          <a:xfrm>
            <a:off x="5656600" y="2678712"/>
            <a:ext cx="4427318" cy="750287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우산국 복속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9" name="타원 118"/>
          <p:cNvSpPr/>
          <p:nvPr/>
        </p:nvSpPr>
        <p:spPr>
          <a:xfrm>
            <a:off x="3290518" y="4204090"/>
            <a:ext cx="1562582" cy="1500575"/>
          </a:xfrm>
          <a:prstGeom prst="ellipse">
            <a:avLst/>
          </a:prstGeom>
          <a:solidFill>
            <a:srgbClr val="eeda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sz="2200" b="1">
                <a:solidFill>
                  <a:srgbClr val="595959"/>
                </a:solidFill>
              </a:rPr>
              <a:t>울릉도</a:t>
            </a:r>
            <a:endParaRPr lang="ko-KR" altLang="en-US" sz="2200" b="1">
              <a:solidFill>
                <a:srgbClr val="595959"/>
              </a:solidFill>
            </a:endParaRPr>
          </a:p>
        </p:txBody>
      </p:sp>
      <p:sp>
        <p:nvSpPr>
          <p:cNvPr id="120" name="타원 119"/>
          <p:cNvSpPr/>
          <p:nvPr/>
        </p:nvSpPr>
        <p:spPr>
          <a:xfrm>
            <a:off x="5026720" y="4266098"/>
            <a:ext cx="1458547" cy="1475772"/>
          </a:xfrm>
          <a:prstGeom prst="ellipse">
            <a:avLst/>
          </a:prstGeom>
          <a:solidFill>
            <a:srgbClr val="eedac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sz="2200" b="1">
                <a:solidFill>
                  <a:srgbClr val="595959"/>
                </a:solidFill>
              </a:rPr>
              <a:t>우산도</a:t>
            </a:r>
            <a:endParaRPr lang="ko-KR" altLang="en-US" sz="2200" b="1">
              <a:solidFill>
                <a:srgbClr val="595959"/>
              </a:solidFill>
            </a:endParaRPr>
          </a:p>
          <a:p>
            <a:pPr algn="ctr"/>
            <a:r>
              <a:rPr lang="ko-KR" altLang="en-US" sz="2200" b="1">
                <a:solidFill>
                  <a:srgbClr val="595959"/>
                </a:solidFill>
              </a:rPr>
              <a:t>(독도)</a:t>
            </a:r>
            <a:endParaRPr lang="ko-KR" altLang="en-US" sz="2200" b="1">
              <a:solidFill>
                <a:srgbClr val="595959"/>
              </a:solidFill>
            </a:endParaRPr>
          </a:p>
        </p:txBody>
      </p:sp>
      <p:sp>
        <p:nvSpPr>
          <p:cNvPr id="122" name="오른쪽 화살표 110"/>
          <p:cNvSpPr/>
          <p:nvPr/>
        </p:nvSpPr>
        <p:spPr>
          <a:xfrm>
            <a:off x="6961030" y="4780927"/>
            <a:ext cx="1438567" cy="7812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endParaRPr lang="ko-KR" altLang="en-US" sz="2400"/>
          </a:p>
        </p:txBody>
      </p:sp>
      <p:sp>
        <p:nvSpPr>
          <p:cNvPr id="123" name="직사각형 122"/>
          <p:cNvSpPr txBox="1"/>
          <p:nvPr/>
        </p:nvSpPr>
        <p:spPr>
          <a:xfrm>
            <a:off x="8499125" y="4948176"/>
            <a:ext cx="1860215" cy="517269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2800" b="1" i="1"/>
              <a:t>우산국</a:t>
            </a:r>
            <a:endParaRPr lang="ko-KR" altLang="en-US" sz="28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7" presetID="1" presetClass="entr" presetSubtype="0" fill="hold" nodeType="with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5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9" presetID="1" presetClass="entr" presetSubtype="0" fill="hold" nodeType="click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1" presetID="1" presetClass="entr" presetSubtype="0" fill="hold" nodeType="with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5" presetID="1" presetClass="entr" presetSubtype="0" fill="hold" nodeType="click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7" presetID="1" presetClass="entr" presetSubtype="0" fill="hold" nodeType="with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31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ldLvl="0" animBg="1" autoUpdate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대각선 방향의 모서리가 잘린 사각형 128"/>
          <p:cNvSpPr/>
          <p:nvPr/>
        </p:nvSpPr>
        <p:spPr>
          <a:xfrm>
            <a:off x="8297256" y="3844448"/>
            <a:ext cx="3559216" cy="89290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모서리가 둥근 직사각형 73"/>
          <p:cNvSpPr/>
          <p:nvPr/>
        </p:nvSpPr>
        <p:spPr>
          <a:xfrm>
            <a:off x="881328" y="1478280"/>
            <a:ext cx="5421400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4880709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다케시마 도해면허(1625)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1811822" y="2678712"/>
            <a:ext cx="5002572" cy="1023120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1625년 이후 빈 울릉도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4" name="모서리가 둥근 직사각형 102"/>
          <p:cNvSpPr/>
          <p:nvPr/>
        </p:nvSpPr>
        <p:spPr>
          <a:xfrm>
            <a:off x="1800200" y="3759563"/>
            <a:ext cx="5027375" cy="1047923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일본인들의 불법 도항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5" name="모서리가 둥근 직사각형 102"/>
          <p:cNvSpPr/>
          <p:nvPr/>
        </p:nvSpPr>
        <p:spPr>
          <a:xfrm>
            <a:off x="1814584" y="4959873"/>
            <a:ext cx="4990171" cy="998316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일본인의 도항 허락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6" name="오른쪽 화살표 110"/>
          <p:cNvSpPr/>
          <p:nvPr/>
        </p:nvSpPr>
        <p:spPr>
          <a:xfrm>
            <a:off x="7050912" y="4104878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2400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8430917" y="4042871"/>
            <a:ext cx="1426167" cy="471254"/>
          </a:xfrm>
          <a:prstGeom prst="roundRect">
            <a:avLst>
              <a:gd name="adj" fmla="val 16667"/>
            </a:avLst>
          </a:prstGeom>
          <a:solidFill>
            <a:srgbClr val="a48a7b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sz="2000" b="1">
                <a:solidFill>
                  <a:schemeClr val="bg1"/>
                </a:solidFill>
              </a:rPr>
              <a:t>오야가문</a:t>
            </a: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9934248" y="4065249"/>
            <a:ext cx="1761005" cy="471254"/>
          </a:xfrm>
          <a:prstGeom prst="roundRect">
            <a:avLst>
              <a:gd name="adj" fmla="val 16667"/>
            </a:avLst>
          </a:prstGeom>
          <a:solidFill>
            <a:srgbClr val="a48a7b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sz="2000" b="1">
                <a:solidFill>
                  <a:schemeClr val="bg1"/>
                </a:solidFill>
              </a:rPr>
              <a:t>무라카와가문</a:t>
            </a:r>
            <a:endParaRPr lang="ko-KR" altLang="en-US" sz="2000" b="1">
              <a:solidFill>
                <a:schemeClr val="bg1"/>
              </a:solidFill>
            </a:endParaRPr>
          </a:p>
        </p:txBody>
      </p:sp>
      <p:sp>
        <p:nvSpPr>
          <p:cNvPr id="130" name="오른쪽 화살표 110"/>
          <p:cNvSpPr/>
          <p:nvPr/>
        </p:nvSpPr>
        <p:spPr>
          <a:xfrm>
            <a:off x="7050912" y="5258213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endParaRPr lang="ko-KR" altLang="en-US" sz="2400"/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8430916" y="5217377"/>
            <a:ext cx="2381078" cy="471254"/>
          </a:xfrm>
          <a:prstGeom prst="roundRect">
            <a:avLst>
              <a:gd name="adj" fmla="val 16667"/>
            </a:avLst>
          </a:prstGeom>
          <a:solidFill>
            <a:srgbClr val="a48a7b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000" b="1" i="0" spc="5" mc:Ignorable="hp" hp:hslEmbossed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무인도 주장</a:t>
            </a:r>
            <a:endParaRPr xmlns:mc="http://schemas.openxmlformats.org/markup-compatibility/2006" xmlns:hp="http://schemas.haansoft.com/office/presentation/8.0" lang="ko-KR" altLang="en-US" sz="2000" b="1" i="0" spc="5" mc:Ignorable="hp" hp:hslEmbossed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nodeType="click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5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1" presetID="1" presetClass="entr" presetSubtype="0" fill="hold" nodeType="click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9" presetID="1" presetClass="entr" presetSubtype="0" fill="hold" nodeType="click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31" presetID="1" presetClass="entr" presetSubtype="0" fill="hold" grpId="0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ldLvl="0" animBg="1" autoUpdate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모서리가 둥근 직사각형 140"/>
          <p:cNvSpPr/>
          <p:nvPr/>
        </p:nvSpPr>
        <p:spPr>
          <a:xfrm>
            <a:off x="3573969" y="5734232"/>
            <a:ext cx="5283015" cy="818495"/>
          </a:xfrm>
          <a:prstGeom prst="roundRect">
            <a:avLst>
              <a:gd name="adj" fmla="val 16667"/>
            </a:avLst>
          </a:prstGeom>
          <a:solidFill>
            <a:srgbClr val="eedac1"/>
          </a:solidFill>
          <a:ln w="38100">
            <a:solidFill>
              <a:schemeClr val="accent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오른쪽 화살표 110"/>
          <p:cNvSpPr/>
          <p:nvPr/>
        </p:nvSpPr>
        <p:spPr>
          <a:xfrm>
            <a:off x="7832205" y="3716228"/>
            <a:ext cx="954911" cy="38444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2400"/>
          </a:p>
        </p:txBody>
      </p:sp>
      <p:sp>
        <p:nvSpPr>
          <p:cNvPr id="74" name="모서리가 둥근 직사각형 73"/>
          <p:cNvSpPr/>
          <p:nvPr/>
        </p:nvSpPr>
        <p:spPr>
          <a:xfrm>
            <a:off x="881328" y="1478280"/>
            <a:ext cx="5421400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4880709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안용복 일본 납치사건(1693)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3071130" y="2315529"/>
            <a:ext cx="5002572" cy="1023120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안용복의 울릉도 도항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4" name="모서리가 둥근 직사각형 102"/>
          <p:cNvSpPr/>
          <p:nvPr/>
        </p:nvSpPr>
        <p:spPr>
          <a:xfrm>
            <a:off x="3096344" y="3380471"/>
            <a:ext cx="5027375" cy="1047923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일본인 발견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5" name="모서리가 둥근 직사각형 102"/>
          <p:cNvSpPr/>
          <p:nvPr/>
        </p:nvSpPr>
        <p:spPr>
          <a:xfrm>
            <a:off x="3096344" y="4510295"/>
            <a:ext cx="4990171" cy="998316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안용복과 박어둔 납치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2" name="타원 65"/>
          <p:cNvSpPr/>
          <p:nvPr/>
        </p:nvSpPr>
        <p:spPr>
          <a:xfrm>
            <a:off x="2176592" y="2411962"/>
            <a:ext cx="690395" cy="702796"/>
          </a:xfrm>
          <a:prstGeom prst="ellipse">
            <a:avLst/>
          </a:prstGeom>
          <a:solidFill>
            <a:srgbClr val="f3e5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latinLnBrk="1" hangingPunct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3" name="직사각형 122"/>
          <p:cNvSpPr txBox="1"/>
          <p:nvPr/>
        </p:nvSpPr>
        <p:spPr>
          <a:xfrm>
            <a:off x="2390270" y="2585213"/>
            <a:ext cx="334838" cy="367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latinLnBrk="1" hangingPunct="1"/>
            <a:r>
              <a:rPr xmlns:mc="http://schemas.openxmlformats.org/markup-compatibility/2006" xmlns:hp="http://schemas.haansoft.com/office/presentation/8.0" lang="ko-KR" altLang="en-US" sz="1800" b="0" i="0" spc="5" mc:Ignorable="hp" hp:hslEmbossed="0">
                <a:solidFill>
                  <a:schemeClr val="tx1"/>
                </a:solidFill>
              </a:rPr>
              <a:t>1</a:t>
            </a:r>
            <a:endParaRPr xmlns:mc="http://schemas.openxmlformats.org/markup-compatibility/2006" xmlns:hp="http://schemas.haansoft.com/office/presentation/8.0" lang="ko-KR" altLang="en-US" sz="1800" b="0" i="0" spc="5" mc:Ignorable="hp" hp:hslEmbossed="0">
              <a:solidFill>
                <a:schemeClr val="tx1"/>
              </a:solidFill>
            </a:endParaRPr>
          </a:p>
        </p:txBody>
      </p:sp>
      <p:sp>
        <p:nvSpPr>
          <p:cNvPr id="134" name="타원 65"/>
          <p:cNvSpPr/>
          <p:nvPr/>
        </p:nvSpPr>
        <p:spPr>
          <a:xfrm>
            <a:off x="2202586" y="3490225"/>
            <a:ext cx="690395" cy="702796"/>
          </a:xfrm>
          <a:prstGeom prst="ellipse">
            <a:avLst/>
          </a:prstGeom>
          <a:solidFill>
            <a:srgbClr val="f3e5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5" name="직사각형 122"/>
          <p:cNvSpPr txBox="1"/>
          <p:nvPr/>
        </p:nvSpPr>
        <p:spPr>
          <a:xfrm>
            <a:off x="2391462" y="3663475"/>
            <a:ext cx="334838" cy="367539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latinLnBrk="1" hangingPunct="1"/>
            <a:r>
              <a:rPr xmlns:mc="http://schemas.openxmlformats.org/markup-compatibility/2006" xmlns:hp="http://schemas.haansoft.com/office/presentation/8.0" lang="ko-KR" altLang="en-US" sz="1800" b="0" i="0" spc="5" mc:Ignorable="hp" hp:hslEmbossed="0">
                <a:solidFill>
                  <a:schemeClr val="tx1"/>
                </a:solidFill>
              </a:rPr>
              <a:t>2</a:t>
            </a:r>
            <a:endParaRPr xmlns:mc="http://schemas.openxmlformats.org/markup-compatibility/2006" xmlns:hp="http://schemas.haansoft.com/office/presentation/8.0" lang="ko-KR" altLang="en-US" sz="1800" b="0" i="0" spc="5" mc:Ignorable="hp" hp:hslEmbossed="0">
              <a:solidFill>
                <a:schemeClr val="tx1"/>
              </a:solidFill>
            </a:endParaRPr>
          </a:p>
        </p:txBody>
      </p:sp>
      <p:sp>
        <p:nvSpPr>
          <p:cNvPr id="136" name="타원 65"/>
          <p:cNvSpPr/>
          <p:nvPr/>
        </p:nvSpPr>
        <p:spPr>
          <a:xfrm>
            <a:off x="2196244" y="4618307"/>
            <a:ext cx="690395" cy="702796"/>
          </a:xfrm>
          <a:prstGeom prst="ellipse">
            <a:avLst/>
          </a:prstGeom>
          <a:solidFill>
            <a:srgbClr val="f3e5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7" name="직사각형 122"/>
          <p:cNvSpPr txBox="1"/>
          <p:nvPr/>
        </p:nvSpPr>
        <p:spPr>
          <a:xfrm>
            <a:off x="2385119" y="4791557"/>
            <a:ext cx="334838" cy="367599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latinLnBrk="1" hangingPunct="1"/>
            <a:r>
              <a:rPr xmlns:mc="http://schemas.openxmlformats.org/markup-compatibility/2006" xmlns:hp="http://schemas.haansoft.com/office/presentation/8.0" lang="ko-KR" altLang="en-US" sz="1800" b="0" i="0" spc="5" mc:Ignorable="hp" hp:hslEmbossed="0">
                <a:solidFill>
                  <a:schemeClr val="tx1"/>
                </a:solidFill>
              </a:rPr>
              <a:t>3</a:t>
            </a:r>
            <a:endParaRPr xmlns:mc="http://schemas.openxmlformats.org/markup-compatibility/2006" xmlns:hp="http://schemas.haansoft.com/office/presentation/8.0" lang="ko-KR" altLang="en-US" sz="1800" b="0" i="0" spc="5" mc:Ignorable="hp" hp:hslEmbossed="0">
              <a:solidFill>
                <a:schemeClr val="tx1"/>
              </a:solidFill>
            </a:endParaRPr>
          </a:p>
        </p:txBody>
      </p:sp>
      <p:sp>
        <p:nvSpPr>
          <p:cNvPr id="139" name="직사각형 138"/>
          <p:cNvSpPr txBox="1"/>
          <p:nvPr/>
        </p:nvSpPr>
        <p:spPr>
          <a:xfrm>
            <a:off x="8982781" y="3728627"/>
            <a:ext cx="2898495" cy="424650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2200" b="1"/>
              <a:t>일본인 도항에 의문</a:t>
            </a:r>
            <a:endParaRPr lang="ko-KR" altLang="en-US" sz="2200" b="1"/>
          </a:p>
        </p:txBody>
      </p:sp>
      <p:sp>
        <p:nvSpPr>
          <p:cNvPr id="140" name="직사각형 139"/>
          <p:cNvSpPr txBox="1"/>
          <p:nvPr/>
        </p:nvSpPr>
        <p:spPr>
          <a:xfrm>
            <a:off x="3805685" y="5862370"/>
            <a:ext cx="4910976" cy="595842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3300">
                <a:solidFill>
                  <a:srgbClr val="595959"/>
                </a:solidFill>
              </a:rPr>
              <a:t>울릉도 영유권 분쟁 시작</a:t>
            </a:r>
            <a:endParaRPr lang="ko-KR" altLang="en-US" sz="330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7" presetID="1" presetClass="entr" presetSubtype="0" fill="hold" nodeType="with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nodeType="click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5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nodeType="with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9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1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7" presetID="1" presetClass="entr" presetSubtype="0" fill="hold" nodeType="with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9" presetID="1" presetClass="entr" presetSubtype="0" fill="hold" grpId="0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33" presetID="1" presetClass="entr" presetSubtype="0" fill="hold" nodeType="click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35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ldLvl="0" animBg="1" autoUpdate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대각선 방향의 모서리가 잘린 사각형 148"/>
          <p:cNvSpPr/>
          <p:nvPr/>
        </p:nvSpPr>
        <p:spPr>
          <a:xfrm>
            <a:off x="1054812" y="4836564"/>
            <a:ext cx="5927891" cy="111613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>
            <a:solidFill>
              <a:schemeClr val="accent2">
                <a:lumMod val="80000"/>
                <a:lumOff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모서리가 둥근 직사각형 73"/>
          <p:cNvSpPr/>
          <p:nvPr/>
        </p:nvSpPr>
        <p:spPr>
          <a:xfrm>
            <a:off x="881328" y="1478280"/>
            <a:ext cx="5421400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4880709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울릉도 수토제도 시행(1964)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1425362" y="2706562"/>
            <a:ext cx="1634977" cy="1444875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장한상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" name="오른쪽 화살표 110"/>
          <p:cNvSpPr/>
          <p:nvPr/>
        </p:nvSpPr>
        <p:spPr>
          <a:xfrm>
            <a:off x="3299563" y="3147946"/>
            <a:ext cx="768889" cy="6324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2400"/>
          </a:p>
        </p:txBody>
      </p:sp>
      <p:sp>
        <p:nvSpPr>
          <p:cNvPr id="144" name="모서리가 둥근 직사각형 102"/>
          <p:cNvSpPr/>
          <p:nvPr/>
        </p:nvSpPr>
        <p:spPr>
          <a:xfrm>
            <a:off x="4200061" y="2907609"/>
            <a:ext cx="3482792" cy="1196846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울릉도 파견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6" name="오른쪽 화살표 110"/>
          <p:cNvSpPr/>
          <p:nvPr/>
        </p:nvSpPr>
        <p:spPr>
          <a:xfrm>
            <a:off x="7848095" y="3112763"/>
            <a:ext cx="768889" cy="6324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endParaRPr lang="ko-KR" altLang="en-US" sz="2400"/>
          </a:p>
        </p:txBody>
      </p:sp>
      <p:sp>
        <p:nvSpPr>
          <p:cNvPr id="147" name="모서리가 둥근 직사각형 102"/>
          <p:cNvSpPr/>
          <p:nvPr/>
        </p:nvSpPr>
        <p:spPr>
          <a:xfrm>
            <a:off x="8664582" y="2872426"/>
            <a:ext cx="3482792" cy="1196846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울릉도 수토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8" name="직사각형 147"/>
          <p:cNvSpPr txBox="1"/>
          <p:nvPr/>
        </p:nvSpPr>
        <p:spPr>
          <a:xfrm>
            <a:off x="1203628" y="5134197"/>
            <a:ext cx="5940293" cy="493361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2700" b="1"/>
              <a:t>울릉도에서 독도 바라본 기록 존재</a:t>
            </a:r>
            <a:endParaRPr lang="ko-KR" altLang="en-US" sz="2700" b="1"/>
          </a:p>
        </p:txBody>
      </p:sp>
      <p:sp>
        <p:nvSpPr>
          <p:cNvPr id="150" name="오른쪽 화살표 110"/>
          <p:cNvSpPr/>
          <p:nvPr/>
        </p:nvSpPr>
        <p:spPr>
          <a:xfrm>
            <a:off x="6849418" y="5227379"/>
            <a:ext cx="880502" cy="43405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latinLnBrk="1" hangingPunct="1"/>
            <a:endParaRPr lang="ko-KR" altLang="en-US" sz="2400"/>
          </a:p>
        </p:txBody>
      </p:sp>
      <p:sp>
        <p:nvSpPr>
          <p:cNvPr id="151" name="직사각형 150"/>
          <p:cNvSpPr txBox="1"/>
          <p:nvPr/>
        </p:nvSpPr>
        <p:spPr>
          <a:xfrm>
            <a:off x="8028892" y="5184576"/>
            <a:ext cx="3298788" cy="490418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2600" b="1"/>
              <a:t>독도 또한 한국 영토</a:t>
            </a:r>
            <a:endParaRPr lang="ko-KR" altLang="en-US" sz="2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7" presetID="1" presetClass="entr" presetSubtype="0" fill="hold" nodeType="with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1" presetID="1" presetClass="entr" presetSubtype="0" fill="hold" nodeType="with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nodeType="click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9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1" presetID="1" presetClass="entr" presetSubtype="0" fill="hold" nodeType="with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3" presetID="1" presetClass="entr" presetSubtype="0" fill="hold" grpId="0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ldLvl="0" animBg="1" autoUpdate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오른쪽 화살표 110"/>
          <p:cNvSpPr/>
          <p:nvPr/>
        </p:nvSpPr>
        <p:spPr>
          <a:xfrm>
            <a:off x="6742743" y="3118964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2400"/>
          </a:p>
        </p:txBody>
      </p:sp>
      <p:sp>
        <p:nvSpPr>
          <p:cNvPr id="154" name="타원 153"/>
          <p:cNvSpPr/>
          <p:nvPr/>
        </p:nvSpPr>
        <p:spPr>
          <a:xfrm>
            <a:off x="108012" y="2703895"/>
            <a:ext cx="1512976" cy="1004517"/>
          </a:xfrm>
          <a:prstGeom prst="ellipse">
            <a:avLst/>
          </a:prstGeom>
          <a:solidFill>
            <a:srgbClr val="eedac1"/>
          </a:solidFill>
          <a:ln>
            <a:solidFill>
              <a:schemeClr val="accent4">
                <a:lumMod val="9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b="1">
                <a:solidFill>
                  <a:srgbClr val="595959"/>
                </a:solidFill>
              </a:rPr>
              <a:t>12월 </a:t>
            </a:r>
            <a:endParaRPr lang="ko-KR" altLang="en-US" b="1">
              <a:solidFill>
                <a:srgbClr val="595959"/>
              </a:solidFill>
            </a:endParaRPr>
          </a:p>
          <a:p>
            <a:pPr algn="ctr"/>
            <a:r>
              <a:rPr lang="ko-KR" altLang="en-US" b="1">
                <a:solidFill>
                  <a:srgbClr val="595959"/>
                </a:solidFill>
              </a:rPr>
              <a:t>24일</a:t>
            </a:r>
            <a:endParaRPr lang="ko-KR" altLang="en-US" b="1">
              <a:solidFill>
                <a:srgbClr val="595959"/>
              </a:solidFill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881328" y="1478280"/>
            <a:ext cx="5421400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4880709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돗토리번 문의, 답변(1695)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1215315" y="2706562"/>
            <a:ext cx="5913476" cy="1072831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지속적인 울릉도 영유권 분쟁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3" name="모서리가 둥근 직사각형 102"/>
          <p:cNvSpPr/>
          <p:nvPr/>
        </p:nvSpPr>
        <p:spPr>
          <a:xfrm>
            <a:off x="8099292" y="2736304"/>
            <a:ext cx="3457992" cy="1032473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 돗토리번에 문의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5" name="타원 154"/>
          <p:cNvSpPr/>
          <p:nvPr/>
        </p:nvSpPr>
        <p:spPr>
          <a:xfrm>
            <a:off x="108012" y="4564112"/>
            <a:ext cx="1512976" cy="1004517"/>
          </a:xfrm>
          <a:prstGeom prst="ellipse">
            <a:avLst/>
          </a:prstGeom>
          <a:solidFill>
            <a:srgbClr val="eedac1"/>
          </a:solidFill>
          <a:ln>
            <a:solidFill>
              <a:schemeClr val="accent4">
                <a:lumMod val="9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18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12월 </a:t>
            </a:r>
            <a:endParaRPr xmlns:mc="http://schemas.openxmlformats.org/markup-compatibility/2006" xmlns:hp="http://schemas.haansoft.com/office/presentation/8.0" lang="ko-KR" altLang="en-US" sz="18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18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25일</a:t>
            </a:r>
            <a:endParaRPr xmlns:mc="http://schemas.openxmlformats.org/markup-compatibility/2006" xmlns:hp="http://schemas.haansoft.com/office/presentation/8.0" lang="ko-KR" altLang="en-US" sz="18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6" name="모서리가 둥근 직사각형 102"/>
          <p:cNvSpPr/>
          <p:nvPr/>
        </p:nvSpPr>
        <p:spPr>
          <a:xfrm>
            <a:off x="1215315" y="4566780"/>
            <a:ext cx="5913476" cy="1072831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일본의 소유가 아니라는 답변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click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1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1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bldLvl="0" animBg="1" autoUpdate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모서리가 둥근 직사각형 73"/>
          <p:cNvSpPr/>
          <p:nvPr/>
        </p:nvSpPr>
        <p:spPr>
          <a:xfrm>
            <a:off x="881328" y="1478280"/>
            <a:ext cx="6711151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6096050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일본인 다케시마 도해금지령(1696)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1054096" y="2582547"/>
            <a:ext cx="5913476" cy="1072831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다케시마 도해면허 취소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9" name="오른쪽 화살표 110"/>
          <p:cNvSpPr/>
          <p:nvPr/>
        </p:nvSpPr>
        <p:spPr>
          <a:xfrm>
            <a:off x="6817152" y="2982548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2400"/>
          </a:p>
        </p:txBody>
      </p:sp>
      <p:sp>
        <p:nvSpPr>
          <p:cNvPr id="160" name="모서리가 둥근 직사각형 102"/>
          <p:cNvSpPr/>
          <p:nvPr/>
        </p:nvSpPr>
        <p:spPr>
          <a:xfrm>
            <a:off x="8135296" y="2603930"/>
            <a:ext cx="3457992" cy="1032473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 도해금지령 실시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2" name="그림 161"/>
          <p:cNvPicPr/>
          <p:nvPr/>
        </p:nvPicPr>
        <p:blipFill rotWithShape="1">
          <a:blip r:link="rId2">
            <a:alphaModFix/>
            <a:lum/>
          </a:blip>
          <a:srcRect/>
          <a:stretch>
            <a:fillRect/>
          </a:stretch>
        </p:blipFill>
        <p:spPr>
          <a:xfrm>
            <a:off x="825773" y="4357888"/>
            <a:ext cx="1859441" cy="1316999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63" name="타원 162"/>
          <p:cNvSpPr/>
          <p:nvPr/>
        </p:nvSpPr>
        <p:spPr>
          <a:xfrm>
            <a:off x="2096534" y="5184576"/>
            <a:ext cx="1488173" cy="582868"/>
          </a:xfrm>
          <a:prstGeom prst="ellipse">
            <a:avLst/>
          </a:prstGeom>
          <a:solidFill>
            <a:srgbClr val="eedac1"/>
          </a:solidFill>
          <a:ln w="38100">
            <a:solidFill>
              <a:schemeClr val="accent1">
                <a:shade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b="1">
                <a:solidFill>
                  <a:srgbClr val="595959"/>
                </a:solidFill>
              </a:rPr>
              <a:t>독도</a:t>
            </a:r>
            <a:endParaRPr lang="ko-KR" altLang="en-US" b="1">
              <a:solidFill>
                <a:srgbClr val="595959"/>
              </a:solidFill>
            </a:endParaRPr>
          </a:p>
        </p:txBody>
      </p:sp>
      <p:sp>
        <p:nvSpPr>
          <p:cNvPr id="164" name="오른쪽 화살표 110"/>
          <p:cNvSpPr/>
          <p:nvPr/>
        </p:nvSpPr>
        <p:spPr>
          <a:xfrm>
            <a:off x="4316873" y="4846136"/>
            <a:ext cx="1227742" cy="4464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dac1"/>
          </a:solidFill>
          <a:ln w="38100">
            <a:solidFill>
              <a:schemeClr val="accent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endParaRPr lang="ko-KR" altLang="en-US" sz="2400"/>
          </a:p>
        </p:txBody>
      </p:sp>
      <p:sp>
        <p:nvSpPr>
          <p:cNvPr id="168" name="대각선 방향의 모서리가 잘린 사각형 167"/>
          <p:cNvSpPr/>
          <p:nvPr/>
        </p:nvSpPr>
        <p:spPr>
          <a:xfrm>
            <a:off x="6883492" y="4228893"/>
            <a:ext cx="3658426" cy="60767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 w="38100">
            <a:solidFill>
              <a:schemeClr val="accent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sz="2100" b="1">
                <a:solidFill>
                  <a:srgbClr val="595959"/>
                </a:solidFill>
              </a:rPr>
              <a:t>애초에 면허 </a:t>
            </a:r>
            <a:r>
              <a:rPr lang="en-US" altLang="ko-KR" sz="2100" b="1">
                <a:solidFill>
                  <a:srgbClr val="595959"/>
                </a:solidFill>
              </a:rPr>
              <a:t>X</a:t>
            </a:r>
            <a:endParaRPr lang="en-US" altLang="ko-KR" sz="2100" b="1">
              <a:solidFill>
                <a:srgbClr val="595959"/>
              </a:solidFill>
            </a:endParaRPr>
          </a:p>
        </p:txBody>
      </p:sp>
      <p:sp>
        <p:nvSpPr>
          <p:cNvPr id="170" name="대각선 방향의 모서리가 잘린 사각형 169"/>
          <p:cNvSpPr/>
          <p:nvPr/>
        </p:nvSpPr>
        <p:spPr>
          <a:xfrm>
            <a:off x="6883492" y="5320221"/>
            <a:ext cx="3658426" cy="60767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 w="38100">
            <a:solidFill>
              <a:schemeClr val="accent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sz="2100" b="1">
                <a:solidFill>
                  <a:srgbClr val="595959"/>
                </a:solidFill>
              </a:rPr>
              <a:t>면허</a:t>
            </a:r>
            <a:r>
              <a:rPr lang="en-US" altLang="ko-KR" sz="2100" b="1">
                <a:solidFill>
                  <a:srgbClr val="595959"/>
                </a:solidFill>
              </a:rPr>
              <a:t> </a:t>
            </a:r>
            <a:r>
              <a:rPr lang="ko-KR" altLang="en-US" sz="2100" b="1">
                <a:solidFill>
                  <a:srgbClr val="595959"/>
                </a:solidFill>
              </a:rPr>
              <a:t>취소 필요성 </a:t>
            </a:r>
            <a:r>
              <a:rPr lang="en-US" altLang="ko-KR" sz="2100" b="1">
                <a:solidFill>
                  <a:srgbClr val="595959"/>
                </a:solidFill>
              </a:rPr>
              <a:t>X</a:t>
            </a:r>
            <a:endParaRPr lang="en-US" altLang="ko-KR" sz="2100" b="1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7" presetID="1" presetClass="entr" presetSubtype="0" fill="hold" nodeType="with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nodeType="click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5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9" presetID="1" presetClass="entr" presetSubtype="0" fill="hold" nodeType="clickEffect" mc:Ignorable="hp" hp:hslPresetID="3" hp:hslPresetSubtype="DirectionNone" hp:hsl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1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3" presetID="1" presetClass="entr" presetSubtype="0" fill="hold" grpId="0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ldLvl="0" animBg="1" autoUpdate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모서리가 둥근 직사각형 73"/>
          <p:cNvSpPr/>
          <p:nvPr/>
        </p:nvSpPr>
        <p:spPr>
          <a:xfrm>
            <a:off x="881328" y="1478280"/>
            <a:ext cx="6711151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6096050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안용복 일본 도해(1696)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1054096" y="2582547"/>
            <a:ext cx="5913476" cy="1072831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일본으로 도해한 안용복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8" name="대각선 방향의 모서리가 잘린 사각형 167"/>
          <p:cNvSpPr/>
          <p:nvPr/>
        </p:nvSpPr>
        <p:spPr>
          <a:xfrm>
            <a:off x="1424047" y="4128683"/>
            <a:ext cx="7432936" cy="60767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 w="38100">
            <a:solidFill>
              <a:schemeClr val="accent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sz="2100" b="1">
                <a:solidFill>
                  <a:srgbClr val="595959"/>
                </a:solidFill>
              </a:rPr>
              <a:t>독도와 울릉도는 한국의 영토임을 주장 </a:t>
            </a:r>
            <a:endParaRPr lang="ko-KR" altLang="en-US" sz="2100" b="1">
              <a:solidFill>
                <a:srgbClr val="595959"/>
              </a:solidFill>
            </a:endParaRPr>
          </a:p>
        </p:txBody>
      </p:sp>
      <p:sp>
        <p:nvSpPr>
          <p:cNvPr id="170" name="대각선 방향의 모서리가 잘린 사각형 169"/>
          <p:cNvSpPr/>
          <p:nvPr/>
        </p:nvSpPr>
        <p:spPr>
          <a:xfrm>
            <a:off x="1430050" y="5186609"/>
            <a:ext cx="4042558" cy="62437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 w="38100">
            <a:solidFill>
              <a:schemeClr val="accent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sz="2100" b="1">
                <a:solidFill>
                  <a:srgbClr val="595959"/>
                </a:solidFill>
              </a:rPr>
              <a:t>기록 존재</a:t>
            </a:r>
            <a:endParaRPr lang="ko-KR" altLang="en-US" sz="2100" b="1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ldLvl="0" animBg="1" autoUpdate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모서리가 둥근 직사각형 73"/>
          <p:cNvSpPr/>
          <p:nvPr/>
        </p:nvSpPr>
        <p:spPr>
          <a:xfrm>
            <a:off x="881328" y="1478280"/>
            <a:ext cx="6711151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6096050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동국문헌비고(1770)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1054096" y="3289429"/>
            <a:ext cx="3517904" cy="1147077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4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'여지고' 기록</a:t>
            </a:r>
            <a:endParaRPr xmlns:mc="http://schemas.openxmlformats.org/markup-compatibility/2006" xmlns:hp="http://schemas.haansoft.com/office/presentation/8.0" lang="ko-KR" altLang="en-US" sz="24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8" name="대각선 방향의 모서리가 잘린 사각형 167"/>
          <p:cNvSpPr/>
          <p:nvPr/>
        </p:nvSpPr>
        <p:spPr>
          <a:xfrm>
            <a:off x="4972009" y="2880320"/>
            <a:ext cx="6545271" cy="90530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 w="38100">
            <a:solidFill>
              <a:schemeClr val="accent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sz="2300" b="1">
                <a:solidFill>
                  <a:srgbClr val="595959"/>
                </a:solidFill>
              </a:rPr>
              <a:t>우산도와 울릉도는 한국의 영토</a:t>
            </a:r>
            <a:endParaRPr lang="ko-KR" altLang="en-US" sz="2300" b="1">
              <a:solidFill>
                <a:srgbClr val="595959"/>
              </a:solidFill>
            </a:endParaRPr>
          </a:p>
        </p:txBody>
      </p:sp>
      <p:sp>
        <p:nvSpPr>
          <p:cNvPr id="170" name="대각선 방향의 모서리가 잘린 사각형 169"/>
          <p:cNvSpPr/>
          <p:nvPr/>
        </p:nvSpPr>
        <p:spPr>
          <a:xfrm>
            <a:off x="4988711" y="4000812"/>
            <a:ext cx="6553373" cy="85999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 w="38100">
            <a:solidFill>
              <a:schemeClr val="accent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sz="2300" b="1">
                <a:solidFill>
                  <a:srgbClr val="595959"/>
                </a:solidFill>
              </a:rPr>
              <a:t>우산도는 일본의 '송도'</a:t>
            </a:r>
            <a:endParaRPr lang="ko-KR" altLang="en-US" sz="2300" b="1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ldLvl="0" animBg="1" autoUpdate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오른쪽 화살표 110"/>
          <p:cNvSpPr/>
          <p:nvPr/>
        </p:nvSpPr>
        <p:spPr>
          <a:xfrm>
            <a:off x="4274855" y="2793228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2400"/>
          </a:p>
        </p:txBody>
      </p:sp>
      <p:sp>
        <p:nvSpPr>
          <p:cNvPr id="74" name="모서리가 둥근 직사각형 73"/>
          <p:cNvSpPr/>
          <p:nvPr/>
        </p:nvSpPr>
        <p:spPr>
          <a:xfrm>
            <a:off x="881328" y="1478280"/>
            <a:ext cx="6711151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6096050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조선국교제시말내탐서(1870)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755610" y="2484276"/>
            <a:ext cx="3816390" cy="894512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6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사다하쿠보</a:t>
            </a:r>
            <a:endParaRPr xmlns:mc="http://schemas.openxmlformats.org/markup-compatibility/2006" xmlns:hp="http://schemas.haansoft.com/office/presentation/8.0" lang="ko-KR" altLang="en-US" sz="26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1" name="직사각형 170"/>
          <p:cNvSpPr txBox="1"/>
          <p:nvPr/>
        </p:nvSpPr>
        <p:spPr>
          <a:xfrm>
            <a:off x="5760640" y="2682837"/>
            <a:ext cx="5438758" cy="519850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2800"/>
              <a:t>기밀보고서 작성</a:t>
            </a:r>
            <a:endParaRPr lang="ko-KR" altLang="en-US" sz="2800"/>
          </a:p>
        </p:txBody>
      </p:sp>
      <p:sp>
        <p:nvSpPr>
          <p:cNvPr id="173" name="직사각형 172"/>
          <p:cNvSpPr/>
          <p:nvPr/>
        </p:nvSpPr>
        <p:spPr>
          <a:xfrm>
            <a:off x="2248904" y="4126502"/>
            <a:ext cx="7400581" cy="2515397"/>
          </a:xfrm>
          <a:prstGeom prst="rect">
            <a:avLst/>
          </a:prstGeom>
          <a:solidFill>
            <a:srgbClr val="eedac1"/>
          </a:solidFill>
          <a:ln>
            <a:solidFill>
              <a:srgbClr val="a48a7b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모서리가 둥근 직사각형 102"/>
          <p:cNvSpPr/>
          <p:nvPr/>
        </p:nvSpPr>
        <p:spPr>
          <a:xfrm>
            <a:off x="1561500" y="3564396"/>
            <a:ext cx="1152977" cy="103321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6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기록</a:t>
            </a:r>
            <a:endParaRPr xmlns:mc="http://schemas.openxmlformats.org/markup-compatibility/2006" xmlns:hp="http://schemas.haansoft.com/office/presentation/8.0" lang="ko-KR" altLang="en-US" sz="26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5" name="직사각형 174"/>
          <p:cNvSpPr txBox="1"/>
          <p:nvPr/>
        </p:nvSpPr>
        <p:spPr>
          <a:xfrm>
            <a:off x="2619765" y="4652283"/>
            <a:ext cx="7226567" cy="44373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Clr>
                <a:srgbClr val="000000"/>
              </a:buClr>
              <a:buFont typeface="Wingdings"/>
              <a:buChar char="ü"/>
            </a:pPr>
            <a:r>
              <a:rPr lang="ko-KR" altLang="en-US" sz="2300" b="1"/>
              <a:t>다케시마와 마쓰시마가 조선의 영토가 된 사정</a:t>
            </a:r>
            <a:endParaRPr lang="ko-KR" altLang="en-US" sz="2300" b="1"/>
          </a:p>
        </p:txBody>
      </p:sp>
      <p:sp>
        <p:nvSpPr>
          <p:cNvPr id="176" name="오른쪽 화살표 110"/>
          <p:cNvSpPr/>
          <p:nvPr/>
        </p:nvSpPr>
        <p:spPr>
          <a:xfrm>
            <a:off x="2588017" y="5665864"/>
            <a:ext cx="944317" cy="4102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endParaRPr lang="ko-KR" altLang="en-US" sz="2400"/>
          </a:p>
        </p:txBody>
      </p:sp>
      <p:sp>
        <p:nvSpPr>
          <p:cNvPr id="177" name="직사각형 176"/>
          <p:cNvSpPr txBox="1"/>
          <p:nvPr/>
        </p:nvSpPr>
        <p:spPr>
          <a:xfrm>
            <a:off x="3671950" y="5671067"/>
            <a:ext cx="7226568" cy="443732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latinLnBrk="1" hangingPunct="1">
              <a:buClr>
                <a:srgbClr val="000000"/>
              </a:buClr>
              <a:buFont typeface="Wingdings"/>
            </a:pPr>
            <a:r>
              <a:rPr xmlns:mc="http://schemas.openxmlformats.org/markup-compatibility/2006" xmlns:hp="http://schemas.haansoft.com/office/presentation/8.0" lang="ko-KR" altLang="en-US" sz="2300" b="1" i="0" spc="5" mc:Ignorable="hp" hp:hslEmbossed="0">
                <a:solidFill>
                  <a:schemeClr val="tx1"/>
                </a:solidFill>
              </a:rPr>
              <a:t>과거엔 조선의 영토로 인정했던 사실</a:t>
            </a:r>
            <a:endParaRPr xmlns:mc="http://schemas.openxmlformats.org/markup-compatibility/2006" xmlns:hp="http://schemas.haansoft.com/office/presentation/8.0" lang="ko-KR" altLang="en-US" sz="2300" b="1" i="0" spc="5" mc:Ignorable="hp" hp:hslEmbossed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1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5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9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1" presetID="1" presetClass="entr" presetSubtype="0" fill="hold" nodeType="with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3" presetID="1" presetClass="entr" presetSubtype="0" fill="hold" grpId="0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ldLvl="0" animBg="1" autoUpdate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3474842" y="100176"/>
            <a:ext cx="5345208" cy="907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목차</a:t>
            </a:r>
            <a:r>
              <a:rPr lang="en-US" altLang="ko-KR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en-US" altLang="ko-KR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그룹 17"/>
          <p:cNvGrpSpPr/>
          <p:nvPr/>
        </p:nvGrpSpPr>
        <p:grpSpPr>
          <a:xfrm rot="0">
            <a:off x="1358498" y="2965850"/>
            <a:ext cx="3474230" cy="1771631"/>
            <a:chOff x="1169759" y="2653068"/>
            <a:chExt cx="3474230" cy="1771631"/>
          </a:xfrm>
        </p:grpSpPr>
        <p:sp>
          <p:nvSpPr>
            <p:cNvPr id="19" name="원호 18"/>
            <p:cNvSpPr/>
            <p:nvPr/>
          </p:nvSpPr>
          <p:spPr>
            <a:xfrm rot="16200000">
              <a:off x="1169760" y="2661861"/>
              <a:ext cx="288925" cy="288925"/>
            </a:xfrm>
            <a:prstGeom prst="arc">
              <a:avLst>
                <a:gd name="adj1" fmla="val 16200000"/>
                <a:gd name="adj2" fmla="val 117151"/>
              </a:avLst>
            </a:prstGeom>
            <a:ln w="38100">
              <a:solidFill>
                <a:srgbClr val="49a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 flipV="1">
              <a:off x="1314222" y="2662610"/>
              <a:ext cx="1152000" cy="709"/>
            </a:xfrm>
            <a:prstGeom prst="line">
              <a:avLst/>
            </a:prstGeom>
            <a:ln w="38100">
              <a:solidFill>
                <a:srgbClr val="49a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>
              <a:endCxn id="22" idx="2"/>
            </p:cNvCxnSpPr>
            <p:nvPr/>
          </p:nvCxnSpPr>
          <p:spPr>
            <a:xfrm>
              <a:off x="1169761" y="2806324"/>
              <a:ext cx="53" cy="1469233"/>
            </a:xfrm>
            <a:prstGeom prst="line">
              <a:avLst/>
            </a:prstGeom>
            <a:ln w="38100">
              <a:solidFill>
                <a:srgbClr val="49a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원호 21"/>
            <p:cNvSpPr/>
            <p:nvPr/>
          </p:nvSpPr>
          <p:spPr>
            <a:xfrm rot="10800000">
              <a:off x="1169759" y="4135063"/>
              <a:ext cx="288925" cy="288925"/>
            </a:xfrm>
            <a:prstGeom prst="arc">
              <a:avLst>
                <a:gd name="adj1" fmla="val 16200000"/>
                <a:gd name="adj2" fmla="val 94459"/>
              </a:avLst>
            </a:prstGeom>
            <a:ln w="38100">
              <a:solidFill>
                <a:srgbClr val="49a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23" name="직선 연결선 22"/>
            <p:cNvCxnSpPr>
              <a:endCxn id="24" idx="2"/>
            </p:cNvCxnSpPr>
            <p:nvPr/>
          </p:nvCxnSpPr>
          <p:spPr>
            <a:xfrm flipV="1">
              <a:off x="1314222" y="4423857"/>
              <a:ext cx="1453532" cy="842"/>
            </a:xfrm>
            <a:prstGeom prst="line">
              <a:avLst/>
            </a:prstGeom>
            <a:ln w="38100">
              <a:solidFill>
                <a:srgbClr val="49a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원호 23"/>
            <p:cNvSpPr/>
            <p:nvPr/>
          </p:nvSpPr>
          <p:spPr>
            <a:xfrm rot="5400000">
              <a:off x="2629419" y="4135062"/>
              <a:ext cx="288925" cy="288925"/>
            </a:xfrm>
            <a:prstGeom prst="arc">
              <a:avLst>
                <a:gd name="adj1" fmla="val 16860700"/>
                <a:gd name="adj2" fmla="val 145870"/>
              </a:avLst>
            </a:prstGeom>
            <a:ln w="38100">
              <a:solidFill>
                <a:srgbClr val="49a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25" name="직선 연결선 24"/>
            <p:cNvCxnSpPr>
              <a:stCxn id="24" idx="0"/>
              <a:endCxn id="26" idx="0"/>
            </p:cNvCxnSpPr>
            <p:nvPr/>
          </p:nvCxnSpPr>
          <p:spPr>
            <a:xfrm flipV="1">
              <a:off x="2915684" y="2779300"/>
              <a:ext cx="255481" cy="1527818"/>
            </a:xfrm>
            <a:prstGeom prst="line">
              <a:avLst/>
            </a:prstGeom>
            <a:ln w="38100">
              <a:solidFill>
                <a:srgbClr val="49a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원호 25"/>
            <p:cNvSpPr/>
            <p:nvPr/>
          </p:nvSpPr>
          <p:spPr>
            <a:xfrm rot="16200000">
              <a:off x="3170010" y="2653068"/>
              <a:ext cx="288925" cy="288925"/>
            </a:xfrm>
            <a:prstGeom prst="arc">
              <a:avLst>
                <a:gd name="adj1" fmla="val 16634984"/>
                <a:gd name="adj2" fmla="val 126253"/>
              </a:avLst>
            </a:prstGeom>
            <a:ln w="38100">
              <a:solidFill>
                <a:srgbClr val="49a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27" name="직선 연결선 26"/>
            <p:cNvCxnSpPr/>
            <p:nvPr/>
          </p:nvCxnSpPr>
          <p:spPr>
            <a:xfrm flipV="1">
              <a:off x="3317294" y="2654577"/>
              <a:ext cx="1326695" cy="804"/>
            </a:xfrm>
            <a:prstGeom prst="line">
              <a:avLst/>
            </a:prstGeom>
            <a:ln w="38100">
              <a:solidFill>
                <a:srgbClr val="49a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27"/>
          <p:cNvGrpSpPr/>
          <p:nvPr/>
        </p:nvGrpSpPr>
        <p:grpSpPr>
          <a:xfrm rot="0">
            <a:off x="3358749" y="2962010"/>
            <a:ext cx="3329767" cy="1771631"/>
            <a:chOff x="3170010" y="2649228"/>
            <a:chExt cx="3329767" cy="1771631"/>
          </a:xfrm>
        </p:grpSpPr>
        <p:cxnSp>
          <p:nvCxnSpPr>
            <p:cNvPr id="29" name="직선 연결선 28"/>
            <p:cNvCxnSpPr>
              <a:endCxn id="30" idx="2"/>
            </p:cNvCxnSpPr>
            <p:nvPr/>
          </p:nvCxnSpPr>
          <p:spPr>
            <a:xfrm flipV="1">
              <a:off x="3170010" y="4420017"/>
              <a:ext cx="1453532" cy="842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원호 29"/>
            <p:cNvSpPr/>
            <p:nvPr/>
          </p:nvSpPr>
          <p:spPr>
            <a:xfrm rot="5400000">
              <a:off x="4485207" y="4131222"/>
              <a:ext cx="288925" cy="288925"/>
            </a:xfrm>
            <a:prstGeom prst="arc">
              <a:avLst>
                <a:gd name="adj1" fmla="val 16860700"/>
                <a:gd name="adj2" fmla="val 145870"/>
              </a:avLst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31" name="직선 연결선 30"/>
            <p:cNvCxnSpPr>
              <a:stCxn id="30" idx="0"/>
              <a:endCxn id="32" idx="0"/>
            </p:cNvCxnSpPr>
            <p:nvPr/>
          </p:nvCxnSpPr>
          <p:spPr>
            <a:xfrm flipV="1">
              <a:off x="4771472" y="2775460"/>
              <a:ext cx="255481" cy="152781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원호 31"/>
            <p:cNvSpPr/>
            <p:nvPr/>
          </p:nvSpPr>
          <p:spPr>
            <a:xfrm rot="16200000">
              <a:off x="5025798" y="2649228"/>
              <a:ext cx="288925" cy="288925"/>
            </a:xfrm>
            <a:prstGeom prst="arc">
              <a:avLst>
                <a:gd name="adj1" fmla="val 16634984"/>
                <a:gd name="adj2" fmla="val 126253"/>
              </a:avLst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33" name="직선 연결선 32"/>
            <p:cNvCxnSpPr/>
            <p:nvPr/>
          </p:nvCxnSpPr>
          <p:spPr>
            <a:xfrm flipV="1">
              <a:off x="5173082" y="2650737"/>
              <a:ext cx="1326695" cy="80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그룹 33"/>
          <p:cNvGrpSpPr/>
          <p:nvPr/>
        </p:nvGrpSpPr>
        <p:grpSpPr>
          <a:xfrm rot="0">
            <a:off x="5214537" y="2958170"/>
            <a:ext cx="3329767" cy="1771631"/>
            <a:chOff x="5025798" y="2645388"/>
            <a:chExt cx="3329767" cy="1771631"/>
          </a:xfrm>
        </p:grpSpPr>
        <p:cxnSp>
          <p:nvCxnSpPr>
            <p:cNvPr id="35" name="직선 연결선 34"/>
            <p:cNvCxnSpPr>
              <a:endCxn id="36" idx="2"/>
            </p:cNvCxnSpPr>
            <p:nvPr/>
          </p:nvCxnSpPr>
          <p:spPr>
            <a:xfrm flipV="1">
              <a:off x="5025798" y="4416177"/>
              <a:ext cx="1453532" cy="842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원호 35"/>
            <p:cNvSpPr/>
            <p:nvPr/>
          </p:nvSpPr>
          <p:spPr>
            <a:xfrm rot="5400000">
              <a:off x="6340995" y="4127382"/>
              <a:ext cx="288925" cy="288925"/>
            </a:xfrm>
            <a:prstGeom prst="arc">
              <a:avLst>
                <a:gd name="adj1" fmla="val 16860700"/>
                <a:gd name="adj2" fmla="val 145870"/>
              </a:avLst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37" name="직선 연결선 36"/>
            <p:cNvCxnSpPr>
              <a:stCxn id="36" idx="0"/>
              <a:endCxn id="38" idx="0"/>
            </p:cNvCxnSpPr>
            <p:nvPr/>
          </p:nvCxnSpPr>
          <p:spPr>
            <a:xfrm flipV="1">
              <a:off x="6627260" y="2771620"/>
              <a:ext cx="255481" cy="152781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원호 37"/>
            <p:cNvSpPr/>
            <p:nvPr/>
          </p:nvSpPr>
          <p:spPr>
            <a:xfrm rot="16200000">
              <a:off x="6881586" y="2645388"/>
              <a:ext cx="288925" cy="288925"/>
            </a:xfrm>
            <a:prstGeom prst="arc">
              <a:avLst>
                <a:gd name="adj1" fmla="val 16634984"/>
                <a:gd name="adj2" fmla="val 126253"/>
              </a:avLst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flipV="1">
              <a:off x="7028870" y="2646897"/>
              <a:ext cx="1326695" cy="80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그룹 62"/>
          <p:cNvGrpSpPr/>
          <p:nvPr/>
        </p:nvGrpSpPr>
        <p:grpSpPr>
          <a:xfrm rot="0">
            <a:off x="7070325" y="2954330"/>
            <a:ext cx="2144713" cy="1771631"/>
            <a:chOff x="6997755" y="2075490"/>
            <a:chExt cx="2144713" cy="1771631"/>
          </a:xfrm>
        </p:grpSpPr>
        <p:sp>
          <p:nvSpPr>
            <p:cNvPr id="41" name="원호 40"/>
            <p:cNvSpPr/>
            <p:nvPr/>
          </p:nvSpPr>
          <p:spPr>
            <a:xfrm rot="16200000">
              <a:off x="8853543" y="2075490"/>
              <a:ext cx="288925" cy="288925"/>
            </a:xfrm>
            <a:prstGeom prst="arc">
              <a:avLst>
                <a:gd name="adj1" fmla="val 16634984"/>
                <a:gd name="adj2" fmla="val 126253"/>
              </a:avLst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42" name="직선 연결선 41"/>
            <p:cNvCxnSpPr>
              <a:endCxn id="43" idx="2"/>
            </p:cNvCxnSpPr>
            <p:nvPr/>
          </p:nvCxnSpPr>
          <p:spPr>
            <a:xfrm flipV="1">
              <a:off x="6997755" y="3846279"/>
              <a:ext cx="1453532" cy="842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원호 42"/>
            <p:cNvSpPr/>
            <p:nvPr/>
          </p:nvSpPr>
          <p:spPr>
            <a:xfrm rot="5400000">
              <a:off x="8312952" y="3557484"/>
              <a:ext cx="288925" cy="288925"/>
            </a:xfrm>
            <a:prstGeom prst="arc">
              <a:avLst>
                <a:gd name="adj1" fmla="val 16860700"/>
                <a:gd name="adj2" fmla="val 145870"/>
              </a:avLst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44" name="직선 연결선 43"/>
            <p:cNvCxnSpPr>
              <a:stCxn id="43" idx="0"/>
              <a:endCxn id="41" idx="0"/>
            </p:cNvCxnSpPr>
            <p:nvPr/>
          </p:nvCxnSpPr>
          <p:spPr>
            <a:xfrm flipV="1">
              <a:off x="8599217" y="2201722"/>
              <a:ext cx="255481" cy="152781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직사각형 50"/>
          <p:cNvSpPr/>
          <p:nvPr/>
        </p:nvSpPr>
        <p:spPr>
          <a:xfrm>
            <a:off x="1409848" y="2992169"/>
            <a:ext cx="1638656" cy="14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100" b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CONTENTS </a:t>
            </a:r>
            <a:r>
              <a:rPr lang="ko-KR" altLang="en-US"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endParaRPr lang="ko-KR" altLang="en-US" sz="1300" b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endParaRPr lang="ko-KR" altLang="en-US" sz="12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>
                <a:solidFill>
                  <a:prstClr val="black">
                    <a:lumMod val="65000"/>
                    <a:lumOff val="35000"/>
                  </a:prstClr>
                </a:solidFill>
              </a:rPr>
              <a:t>독도는 어디일까?</a:t>
            </a:r>
            <a:endParaRPr lang="ko-KR" altLang="en-US" sz="12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endParaRPr lang="ko-KR" altLang="en-US" sz="10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3302741" y="3272791"/>
            <a:ext cx="1638656" cy="33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1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5195634" y="3272791"/>
            <a:ext cx="1638656" cy="33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1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7088527" y="3272791"/>
            <a:ext cx="1638656" cy="33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1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8981420" y="3272791"/>
            <a:ext cx="1638656" cy="33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100" b="1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2583139" y="2850990"/>
            <a:ext cx="255482" cy="255482"/>
          </a:xfrm>
          <a:prstGeom prst="ellipse">
            <a:avLst/>
          </a:prstGeom>
          <a:solidFill>
            <a:srgbClr val="4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100" b="1">
                <a:solidFill>
                  <a:prstClr val="white"/>
                </a:solidFill>
              </a:rPr>
              <a:t>1</a:t>
            </a:r>
            <a:endParaRPr lang="ko-KR" altLang="en-US" sz="1100" b="1">
              <a:solidFill>
                <a:prstClr val="white"/>
              </a:solidFill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3288082" y="4605058"/>
            <a:ext cx="255482" cy="2554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100" b="1">
                <a:solidFill>
                  <a:prstClr val="white"/>
                </a:solidFill>
              </a:rPr>
              <a:t>2</a:t>
            </a:r>
            <a:endParaRPr lang="ko-KR" altLang="en-US" sz="1100" b="1">
              <a:solidFill>
                <a:prstClr val="white"/>
              </a:solidFill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5115027" y="4597378"/>
            <a:ext cx="255482" cy="2554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100" b="1">
                <a:solidFill>
                  <a:prstClr val="white"/>
                </a:solidFill>
              </a:rPr>
              <a:t>3</a:t>
            </a:r>
            <a:endParaRPr lang="ko-KR" altLang="en-US" sz="1100" b="1">
              <a:solidFill>
                <a:prstClr val="white"/>
              </a:solidFill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6941972" y="4589698"/>
            <a:ext cx="255482" cy="25548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100" b="1">
                <a:solidFill>
                  <a:prstClr val="white"/>
                </a:solidFill>
              </a:rPr>
              <a:t>4</a:t>
            </a:r>
            <a:endParaRPr lang="ko-KR" altLang="en-US" sz="1100" b="1">
              <a:solidFill>
                <a:prstClr val="white"/>
              </a:solidFill>
            </a:endParaRPr>
          </a:p>
        </p:txBody>
      </p:sp>
      <p:grpSp>
        <p:nvGrpSpPr>
          <p:cNvPr id="45" name="그룹 44"/>
          <p:cNvGrpSpPr/>
          <p:nvPr/>
        </p:nvGrpSpPr>
        <p:grpSpPr>
          <a:xfrm rot="10800000">
            <a:off x="9070575" y="2954330"/>
            <a:ext cx="1597995" cy="1762838"/>
            <a:chOff x="10625816" y="4555975"/>
            <a:chExt cx="1597995" cy="1762838"/>
          </a:xfrm>
        </p:grpSpPr>
        <p:sp>
          <p:nvSpPr>
            <p:cNvPr id="46" name="원호 45"/>
            <p:cNvSpPr/>
            <p:nvPr/>
          </p:nvSpPr>
          <p:spPr>
            <a:xfrm rot="16200000">
              <a:off x="10625817" y="4555975"/>
              <a:ext cx="288925" cy="288925"/>
            </a:xfrm>
            <a:prstGeom prst="arc">
              <a:avLst>
                <a:gd name="adj1" fmla="val 16200000"/>
                <a:gd name="adj2" fmla="val 117151"/>
              </a:avLst>
            </a:prstGeom>
            <a:ln w="38100">
              <a:solidFill>
                <a:srgbClr val="49a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47" name="직선 연결선 46"/>
            <p:cNvCxnSpPr/>
            <p:nvPr/>
          </p:nvCxnSpPr>
          <p:spPr>
            <a:xfrm flipV="1">
              <a:off x="10770279" y="4556724"/>
              <a:ext cx="1152000" cy="709"/>
            </a:xfrm>
            <a:prstGeom prst="line">
              <a:avLst/>
            </a:prstGeom>
            <a:ln w="38100">
              <a:solidFill>
                <a:srgbClr val="49a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>
              <a:endCxn id="49" idx="2"/>
            </p:cNvCxnSpPr>
            <p:nvPr/>
          </p:nvCxnSpPr>
          <p:spPr>
            <a:xfrm>
              <a:off x="10625818" y="4700438"/>
              <a:ext cx="53" cy="1469233"/>
            </a:xfrm>
            <a:prstGeom prst="line">
              <a:avLst/>
            </a:prstGeom>
            <a:ln w="38100">
              <a:solidFill>
                <a:srgbClr val="49a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원호 48"/>
            <p:cNvSpPr/>
            <p:nvPr/>
          </p:nvSpPr>
          <p:spPr>
            <a:xfrm rot="10800000">
              <a:off x="10625816" y="6029177"/>
              <a:ext cx="288925" cy="288925"/>
            </a:xfrm>
            <a:prstGeom prst="arc">
              <a:avLst>
                <a:gd name="adj1" fmla="val 16200000"/>
                <a:gd name="adj2" fmla="val 94459"/>
              </a:avLst>
            </a:prstGeom>
            <a:ln w="38100">
              <a:solidFill>
                <a:srgbClr val="49a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50" name="직선 연결선 49"/>
            <p:cNvCxnSpPr/>
            <p:nvPr/>
          </p:nvCxnSpPr>
          <p:spPr>
            <a:xfrm flipV="1">
              <a:off x="10770279" y="6317971"/>
              <a:ext cx="1453532" cy="842"/>
            </a:xfrm>
            <a:prstGeom prst="line">
              <a:avLst/>
            </a:prstGeom>
            <a:ln w="38100">
              <a:solidFill>
                <a:srgbClr val="49a5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타원 59"/>
          <p:cNvSpPr/>
          <p:nvPr/>
        </p:nvSpPr>
        <p:spPr>
          <a:xfrm>
            <a:off x="9195637" y="4582018"/>
            <a:ext cx="255482" cy="255482"/>
          </a:xfrm>
          <a:prstGeom prst="ellipse">
            <a:avLst/>
          </a:prstGeom>
          <a:solidFill>
            <a:srgbClr val="49a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100" b="1">
                <a:solidFill>
                  <a:prstClr val="white"/>
                </a:solidFill>
              </a:rPr>
              <a:t>5</a:t>
            </a:r>
            <a:endParaRPr lang="ko-KR" altLang="en-US" sz="1100" b="1">
              <a:solidFill>
                <a:prstClr val="white"/>
              </a:solidFill>
            </a:endParaRPr>
          </a:p>
        </p:txBody>
      </p:sp>
      <p:sp>
        <p:nvSpPr>
          <p:cNvPr id="77" name="직사각형 50"/>
          <p:cNvSpPr/>
          <p:nvPr/>
        </p:nvSpPr>
        <p:spPr>
          <a:xfrm>
            <a:off x="3348372" y="2967972"/>
            <a:ext cx="1638656" cy="169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100" b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CONTENTS </a:t>
            </a:r>
            <a:r>
              <a:rPr lang="ko-KR" altLang="en-US" sz="1300" b="1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endParaRPr lang="ko-KR" altLang="en-US" sz="1300" b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endParaRPr lang="ko-KR" altLang="en-US" sz="12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>
                <a:solidFill>
                  <a:prstClr val="black">
                    <a:lumMod val="65000"/>
                    <a:lumOff val="35000"/>
                  </a:prstClr>
                </a:solidFill>
              </a:rPr>
              <a:t>독도에 대한 정부의</a:t>
            </a:r>
            <a:endParaRPr lang="ko-KR" altLang="en-US" sz="12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>
                <a:solidFill>
                  <a:prstClr val="black">
                    <a:lumMod val="65000"/>
                    <a:lumOff val="35000"/>
                  </a:prstClr>
                </a:solidFill>
              </a:rPr>
              <a:t>입장</a:t>
            </a:r>
            <a:endParaRPr lang="ko-KR" altLang="en-US" sz="12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endParaRPr lang="ko-KR" altLang="en-US" sz="10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8" name="직사각형 50"/>
          <p:cNvSpPr/>
          <p:nvPr/>
        </p:nvSpPr>
        <p:spPr>
          <a:xfrm>
            <a:off x="1409848" y="3204770"/>
            <a:ext cx="1638656" cy="843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100" b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endParaRPr lang="ko-KR" altLang="en-US" sz="12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endParaRPr lang="ko-KR" altLang="en-US" sz="10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9" name="직사각형 50"/>
          <p:cNvSpPr/>
          <p:nvPr/>
        </p:nvSpPr>
        <p:spPr>
          <a:xfrm>
            <a:off x="5202104" y="2979779"/>
            <a:ext cx="1638656" cy="1415057"/>
          </a:xfrm>
          <a:prstGeom prst="rect">
            <a:avLst/>
          </a:prstGeom>
        </p:spPr>
        <p:txBody>
          <a:bodyPr wrap="square">
            <a:spAutoFit/>
          </a:bodyPr>
          <a:p>
            <a:pPr marL="0" algn="ctr" latinLnBrk="1" hangingPunct="1">
              <a:lnSpc>
                <a:spcPct val="150000"/>
              </a:lnSpc>
            </a:pPr>
            <a:endParaRPr lang="en-US" altLang="ko-KR" sz="1100" b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algn="ctr" latinLnBrk="1" hangingPunct="1">
              <a:lnSpc>
                <a:spcPct val="150000"/>
              </a:lnSpc>
            </a:pPr>
            <a:r>
              <a:rPr xmlns:mc="http://schemas.openxmlformats.org/markup-compatibility/2006" xmlns:hp="http://schemas.haansoft.com/office/presentation/8.0" lang="en-US" altLang="ko-KR" sz="1300" b="1" i="0" spc="5" mc:Ignorable="hp" hp:hslEmbossed="0">
                <a:solidFill>
                  <a:prstClr val="black">
                    <a:lumMod val="65000"/>
                    <a:lumOff val="35000"/>
                  </a:prstClr>
                </a:solidFill>
              </a:rPr>
              <a:t>CONTENTS </a:t>
            </a:r>
            <a:r>
              <a:rPr xmlns:mc="http://schemas.openxmlformats.org/markup-compatibility/2006" xmlns:hp="http://schemas.haansoft.com/office/presentation/8.0" lang="ko-KR" altLang="en-US" sz="1300" b="1" i="0" spc="5" mc:Ignorable="hp" hp:hslEmbossed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endParaRPr xmlns:mc="http://schemas.openxmlformats.org/markup-compatibility/2006" xmlns:hp="http://schemas.haansoft.com/office/presentation/8.0" lang="ko-KR" altLang="en-US" sz="1300" b="1" i="0" spc="5" mc:Ignorable="hp" hp:hslEmbossed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algn="ctr" latinLnBrk="1" hangingPunct="1">
              <a:lnSpc>
                <a:spcPct val="150000"/>
              </a:lnSpc>
            </a:pPr>
            <a:endParaRPr lang="ko-KR" altLang="en-US" sz="12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algn="ctr" latinLnBrk="1" hangingPunct="1">
              <a:lnSpc>
                <a:spcPct val="150000"/>
              </a:lnSpc>
            </a:pPr>
            <a:r>
              <a:rPr xmlns:mc="http://schemas.openxmlformats.org/markup-compatibility/2006" xmlns:hp="http://schemas.haansoft.com/office/presentation/8.0" lang="ko-KR" altLang="en-US" sz="1200" b="0" i="0" spc="5" mc:Ignorable="hp" hp:hslEmbossed="0">
                <a:solidFill>
                  <a:prstClr val="black">
                    <a:lumMod val="65000"/>
                    <a:lumOff val="35000"/>
                  </a:prstClr>
                </a:solidFill>
              </a:rPr>
              <a:t>독도의 역사</a:t>
            </a:r>
            <a:endParaRPr xmlns:mc="http://schemas.openxmlformats.org/markup-compatibility/2006" xmlns:hp="http://schemas.haansoft.com/office/presentation/8.0" lang="ko-KR" altLang="en-US" sz="1200" b="0" i="0" spc="5" mc:Ignorable="hp" hp:hslEmbossed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algn="ctr" latinLnBrk="1" hangingPunct="1">
              <a:lnSpc>
                <a:spcPct val="150000"/>
              </a:lnSpc>
            </a:pPr>
            <a:endParaRPr lang="ko-KR" altLang="en-US" sz="10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0" name="직사각형 50"/>
          <p:cNvSpPr/>
          <p:nvPr/>
        </p:nvSpPr>
        <p:spPr>
          <a:xfrm>
            <a:off x="7050627" y="2992169"/>
            <a:ext cx="1638657" cy="1691471"/>
          </a:xfrm>
          <a:prstGeom prst="rect">
            <a:avLst/>
          </a:prstGeom>
        </p:spPr>
        <p:txBody>
          <a:bodyPr wrap="square">
            <a:spAutoFit/>
          </a:bodyPr>
          <a:p>
            <a:pPr marL="0" algn="ctr" latinLnBrk="1" hangingPunct="1">
              <a:lnSpc>
                <a:spcPct val="150000"/>
              </a:lnSpc>
            </a:pPr>
            <a:endParaRPr lang="en-US" altLang="ko-KR" sz="1100" b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algn="ctr" latinLnBrk="1" hangingPunct="1">
              <a:lnSpc>
                <a:spcPct val="150000"/>
              </a:lnSpc>
            </a:pPr>
            <a:r>
              <a:rPr xmlns:mc="http://schemas.openxmlformats.org/markup-compatibility/2006" xmlns:hp="http://schemas.haansoft.com/office/presentation/8.0" lang="en-US" altLang="ko-KR" sz="1300" b="1" i="0" spc="5" mc:Ignorable="hp" hp:hslEmbossed="0">
                <a:solidFill>
                  <a:prstClr val="black">
                    <a:lumMod val="65000"/>
                    <a:lumOff val="35000"/>
                  </a:prstClr>
                </a:solidFill>
              </a:rPr>
              <a:t>CONTENTS</a:t>
            </a:r>
            <a:r>
              <a:rPr xmlns:mc="http://schemas.openxmlformats.org/markup-compatibility/2006" xmlns:hp="http://schemas.haansoft.com/office/presentation/8.0" lang="ko-KR" altLang="en-US" sz="1300" b="1" i="0" spc="5" mc:Ignorable="hp" hp:hslEmbossed="0">
                <a:solidFill>
                  <a:prstClr val="black">
                    <a:lumMod val="65000"/>
                    <a:lumOff val="35000"/>
                  </a:prstClr>
                </a:solidFill>
              </a:rPr>
              <a:t> 4</a:t>
            </a:r>
            <a:r>
              <a:rPr xmlns:mc="http://schemas.openxmlformats.org/markup-compatibility/2006" xmlns:hp="http://schemas.haansoft.com/office/presentation/8.0" lang="en-US" altLang="ko-KR" sz="1300" b="1" i="0" spc="5" mc:Ignorable="hp" hp:hslEmbossed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xmlns:mc="http://schemas.openxmlformats.org/markup-compatibility/2006" xmlns:hp="http://schemas.haansoft.com/office/presentation/8.0" lang="en-US" altLang="ko-KR" sz="1300" b="1" i="0" spc="5" mc:Ignorable="hp" hp:hslEmbossed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algn="ctr" latinLnBrk="1" hangingPunct="1">
              <a:lnSpc>
                <a:spcPct val="150000"/>
              </a:lnSpc>
            </a:pPr>
            <a:endParaRPr lang="ko-KR" altLang="en-US" sz="12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algn="ctr" latinLnBrk="1" hangingPunct="1">
              <a:lnSpc>
                <a:spcPct val="150000"/>
              </a:lnSpc>
            </a:pPr>
            <a:r>
              <a:rPr xmlns:mc="http://schemas.openxmlformats.org/markup-compatibility/2006" xmlns:hp="http://schemas.haansoft.com/office/presentation/8.0" lang="ko-KR" altLang="en-US" sz="1200" b="0" i="0" spc="5" mc:Ignorable="hp" hp:hslEmbossed="0">
                <a:solidFill>
                  <a:prstClr val="black">
                    <a:lumMod val="65000"/>
                    <a:lumOff val="35000"/>
                  </a:prstClr>
                </a:solidFill>
              </a:rPr>
              <a:t>한국의 영토인 </a:t>
            </a:r>
            <a:endParaRPr xmlns:mc="http://schemas.openxmlformats.org/markup-compatibility/2006" xmlns:hp="http://schemas.haansoft.com/office/presentation/8.0" lang="ko-KR" altLang="en-US" sz="1200" b="0" i="0" spc="5" mc:Ignorable="hp" hp:hslEmbossed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algn="ctr" latinLnBrk="1" hangingPunct="1">
              <a:lnSpc>
                <a:spcPct val="150000"/>
              </a:lnSpc>
            </a:pPr>
            <a:r>
              <a:rPr xmlns:mc="http://schemas.openxmlformats.org/markup-compatibility/2006" xmlns:hp="http://schemas.haansoft.com/office/presentation/8.0" lang="ko-KR" altLang="en-US" sz="1200" b="0" i="0" spc="5" mc:Ignorable="hp" hp:hslEmbossed="0">
                <a:solidFill>
                  <a:prstClr val="black">
                    <a:lumMod val="65000"/>
                    <a:lumOff val="35000"/>
                  </a:prstClr>
                </a:solidFill>
              </a:rPr>
              <a:t>역사적 증거</a:t>
            </a:r>
            <a:endParaRPr xmlns:mc="http://schemas.openxmlformats.org/markup-compatibility/2006" xmlns:hp="http://schemas.haansoft.com/office/presentation/8.0" lang="ko-KR" altLang="en-US" sz="1200" b="0" i="0" spc="5" mc:Ignorable="hp" hp:hslEmbossed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algn="ctr" latinLnBrk="1" hangingPunct="1">
              <a:lnSpc>
                <a:spcPct val="150000"/>
              </a:lnSpc>
            </a:pPr>
            <a:endParaRPr lang="ko-KR" altLang="en-US" sz="10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1" name="직사각형 50"/>
          <p:cNvSpPr/>
          <p:nvPr/>
        </p:nvSpPr>
        <p:spPr>
          <a:xfrm>
            <a:off x="9054532" y="2992169"/>
            <a:ext cx="1638656" cy="1415246"/>
          </a:xfrm>
          <a:prstGeom prst="rect">
            <a:avLst/>
          </a:prstGeom>
        </p:spPr>
        <p:txBody>
          <a:bodyPr wrap="square">
            <a:spAutoFit/>
          </a:bodyPr>
          <a:p>
            <a:pPr marL="0" algn="ctr" latinLnBrk="1" hangingPunct="1">
              <a:lnSpc>
                <a:spcPct val="150000"/>
              </a:lnSpc>
            </a:pPr>
            <a:endParaRPr lang="en-US" altLang="ko-KR" sz="1100" b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algn="ctr" latinLnBrk="1" hangingPunct="1">
              <a:lnSpc>
                <a:spcPct val="150000"/>
              </a:lnSpc>
            </a:pPr>
            <a:r>
              <a:rPr xmlns:mc="http://schemas.openxmlformats.org/markup-compatibility/2006" xmlns:hp="http://schemas.haansoft.com/office/presentation/8.0" lang="en-US" altLang="ko-KR" sz="1300" b="1" i="0" spc="5" mc:Ignorable="hp" hp:hslEmbossed="0">
                <a:solidFill>
                  <a:prstClr val="black">
                    <a:lumMod val="65000"/>
                    <a:lumOff val="35000"/>
                  </a:prstClr>
                </a:solidFill>
              </a:rPr>
              <a:t>CONTENTS </a:t>
            </a:r>
            <a:r>
              <a:rPr xmlns:mc="http://schemas.openxmlformats.org/markup-compatibility/2006" xmlns:hp="http://schemas.haansoft.com/office/presentation/8.0" lang="ko-KR" altLang="en-US" sz="1300" b="1" i="0" spc="5" mc:Ignorable="hp" hp:hslEmbossed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endParaRPr xmlns:mc="http://schemas.openxmlformats.org/markup-compatibility/2006" xmlns:hp="http://schemas.haansoft.com/office/presentation/8.0" lang="ko-KR" altLang="en-US" sz="1300" b="1" i="0" spc="5" mc:Ignorable="hp" hp:hslEmbossed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algn="ctr" latinLnBrk="1" hangingPunct="1">
              <a:lnSpc>
                <a:spcPct val="150000"/>
              </a:lnSpc>
            </a:pPr>
            <a:endParaRPr lang="ko-KR" altLang="en-US" sz="12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algn="ctr" latinLnBrk="1" hangingPunct="1">
              <a:lnSpc>
                <a:spcPct val="150000"/>
              </a:lnSpc>
            </a:pPr>
            <a:r>
              <a:rPr xmlns:mc="http://schemas.openxmlformats.org/markup-compatibility/2006" xmlns:hp="http://schemas.haansoft.com/office/presentation/8.0" lang="ko-KR" altLang="en-US" sz="1200" b="0" i="0" spc="5" mc:Ignorable="hp" hp:hslEmbossed="0">
                <a:solidFill>
                  <a:prstClr val="black">
                    <a:lumMod val="65000"/>
                    <a:lumOff val="35000"/>
                  </a:prstClr>
                </a:solidFill>
              </a:rPr>
              <a:t>결론, 나의 생각</a:t>
            </a:r>
            <a:endParaRPr xmlns:mc="http://schemas.openxmlformats.org/markup-compatibility/2006" xmlns:hp="http://schemas.haansoft.com/office/presentation/8.0" lang="ko-KR" altLang="en-US" sz="1200" b="0" i="0" spc="5" mc:Ignorable="hp" hp:hslEmbossed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algn="ctr" latinLnBrk="1" hangingPunct="1">
              <a:lnSpc>
                <a:spcPct val="150000"/>
              </a:lnSpc>
            </a:pPr>
            <a:endParaRPr lang="ko-KR" altLang="en-US" sz="10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오른쪽 화살표 110"/>
          <p:cNvSpPr/>
          <p:nvPr/>
        </p:nvSpPr>
        <p:spPr>
          <a:xfrm>
            <a:off x="4274855" y="3355085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2400"/>
          </a:p>
        </p:txBody>
      </p:sp>
      <p:sp>
        <p:nvSpPr>
          <p:cNvPr id="74" name="모서리가 둥근 직사각형 73"/>
          <p:cNvSpPr/>
          <p:nvPr/>
        </p:nvSpPr>
        <p:spPr>
          <a:xfrm>
            <a:off x="881328" y="1478280"/>
            <a:ext cx="6711151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6096050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태정관지령(1877)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755610" y="3096344"/>
            <a:ext cx="3816390" cy="894512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6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태정관</a:t>
            </a:r>
            <a:endParaRPr xmlns:mc="http://schemas.openxmlformats.org/markup-compatibility/2006" xmlns:hp="http://schemas.haansoft.com/office/presentation/8.0" lang="ko-KR" altLang="en-US" sz="26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1" name="직사각형 170"/>
          <p:cNvSpPr txBox="1"/>
          <p:nvPr/>
        </p:nvSpPr>
        <p:spPr>
          <a:xfrm>
            <a:off x="5760640" y="3244693"/>
            <a:ext cx="3624882" cy="519850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2800"/>
              <a:t>일본 최고 행정기구</a:t>
            </a:r>
            <a:endParaRPr lang="ko-KR" altLang="en-US" sz="2800"/>
          </a:p>
        </p:txBody>
      </p:sp>
      <p:pic>
        <p:nvPicPr>
          <p:cNvPr id="178" name="그림 177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9903690" y="873944"/>
            <a:ext cx="1977630" cy="2762459"/>
          </a:xfrm>
          <a:prstGeom prst="rect">
            <a:avLst/>
          </a:prstGeom>
        </p:spPr>
      </p:pic>
      <p:sp>
        <p:nvSpPr>
          <p:cNvPr id="180" name="대각선 방향의 모서리가 잘린 사각형 179"/>
          <p:cNvSpPr/>
          <p:nvPr/>
        </p:nvSpPr>
        <p:spPr>
          <a:xfrm>
            <a:off x="895457" y="4955869"/>
            <a:ext cx="2066440" cy="105618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>
            <a:solidFill>
              <a:srgbClr val="a48a7b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sz="3100" b="1">
                <a:solidFill>
                  <a:srgbClr val="595959"/>
                </a:solidFill>
              </a:rPr>
              <a:t>지령</a:t>
            </a:r>
            <a:endParaRPr lang="ko-KR" altLang="en-US" sz="3100" b="1">
              <a:solidFill>
                <a:srgbClr val="595959"/>
              </a:solidFill>
            </a:endParaRPr>
          </a:p>
        </p:txBody>
      </p:sp>
      <p:sp>
        <p:nvSpPr>
          <p:cNvPr id="181" name="오른쪽 화살표 110"/>
          <p:cNvSpPr/>
          <p:nvPr/>
        </p:nvSpPr>
        <p:spPr>
          <a:xfrm>
            <a:off x="2667622" y="5364799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endParaRPr lang="ko-KR" altLang="en-US" sz="2400"/>
          </a:p>
        </p:txBody>
      </p:sp>
      <p:sp>
        <p:nvSpPr>
          <p:cNvPr id="183" name="대각선 방향의 모서리가 잘린 사각형 182"/>
          <p:cNvSpPr/>
          <p:nvPr/>
        </p:nvSpPr>
        <p:spPr>
          <a:xfrm>
            <a:off x="4066869" y="5024751"/>
            <a:ext cx="7553991" cy="105618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>
            <a:solidFill>
              <a:srgbClr val="a48a7b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31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독도는 일본과 관련이 없음을 명시하라.</a:t>
            </a:r>
            <a:endParaRPr xmlns:mc="http://schemas.openxmlformats.org/markup-compatibility/2006" xmlns:hp="http://schemas.haansoft.com/office/presentation/8.0" lang="ko-KR" altLang="en-US" sz="31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7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5" presetID="1" presetClass="entr" presetSubtype="0" fill="hold" nodeType="with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9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bldLvl="0" animBg="1" autoUpdateAnimBg="1"/>
    </p:bld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오른쪽 화살표 110"/>
          <p:cNvSpPr/>
          <p:nvPr/>
        </p:nvSpPr>
        <p:spPr>
          <a:xfrm>
            <a:off x="3982931" y="2960190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2400"/>
          </a:p>
        </p:txBody>
      </p:sp>
      <p:sp>
        <p:nvSpPr>
          <p:cNvPr id="74" name="모서리가 둥근 직사각형 73"/>
          <p:cNvSpPr/>
          <p:nvPr/>
        </p:nvSpPr>
        <p:spPr>
          <a:xfrm>
            <a:off x="881328" y="1478280"/>
            <a:ext cx="6711151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6096050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고종황제칙령 제41호(1900)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755610" y="2534487"/>
            <a:ext cx="3382006" cy="1144612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6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감찰사 '이규헌'</a:t>
            </a:r>
            <a:endParaRPr xmlns:mc="http://schemas.openxmlformats.org/markup-compatibility/2006" xmlns:hp="http://schemas.haansoft.com/office/presentation/8.0" lang="ko-KR" altLang="en-US" sz="26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1" name="직사각형 170"/>
          <p:cNvSpPr txBox="1"/>
          <p:nvPr/>
        </p:nvSpPr>
        <p:spPr>
          <a:xfrm>
            <a:off x="5519118" y="2909150"/>
            <a:ext cx="3624882" cy="519850"/>
          </a:xfrm>
          <a:prstGeom prst="rect">
            <a:avLst/>
          </a:prstGeom>
        </p:spPr>
        <p:txBody>
          <a:bodyPr wrap="square">
            <a:spAutoFit/>
          </a:bodyPr>
          <a:p>
            <a:pPr/>
            <a:endParaRPr lang="ko-KR" altLang="en-US" sz="2800"/>
          </a:p>
        </p:txBody>
      </p:sp>
      <p:sp>
        <p:nvSpPr>
          <p:cNvPr id="184" name="직사각형 183"/>
          <p:cNvSpPr txBox="1"/>
          <p:nvPr/>
        </p:nvSpPr>
        <p:spPr>
          <a:xfrm>
            <a:off x="5681360" y="2895891"/>
            <a:ext cx="2251629" cy="512154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2800" b="1" i="1" u="sng"/>
              <a:t>울릉도 파견</a:t>
            </a:r>
            <a:endParaRPr lang="ko-KR" altLang="en-US" sz="2800" b="1" i="1" u="sng"/>
          </a:p>
        </p:txBody>
      </p:sp>
      <p:sp>
        <p:nvSpPr>
          <p:cNvPr id="185" name="모서리가 둥근 직사각형 102"/>
          <p:cNvSpPr/>
          <p:nvPr/>
        </p:nvSpPr>
        <p:spPr>
          <a:xfrm>
            <a:off x="576064" y="3797312"/>
            <a:ext cx="3816390" cy="1282376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6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울도군으로 행정개편</a:t>
            </a:r>
            <a:endParaRPr xmlns:mc="http://schemas.openxmlformats.org/markup-compatibility/2006" xmlns:hp="http://schemas.haansoft.com/office/presentation/8.0" lang="ko-KR" altLang="en-US" sz="26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6" name="오른쪽 화살표 110"/>
          <p:cNvSpPr/>
          <p:nvPr/>
        </p:nvSpPr>
        <p:spPr>
          <a:xfrm>
            <a:off x="4235496" y="4383738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endParaRPr lang="ko-KR" altLang="en-US" sz="2400"/>
          </a:p>
        </p:txBody>
      </p:sp>
      <p:sp>
        <p:nvSpPr>
          <p:cNvPr id="187" name="직사각형 186"/>
          <p:cNvSpPr txBox="1"/>
          <p:nvPr/>
        </p:nvSpPr>
        <p:spPr>
          <a:xfrm>
            <a:off x="5681360" y="4227597"/>
            <a:ext cx="5626816" cy="513948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latinLnBrk="1" hangingPunct="1"/>
            <a:r>
              <a:rPr xmlns:mc="http://schemas.openxmlformats.org/markup-compatibility/2006" xmlns:hp="http://schemas.haansoft.com/office/presentation/8.0" lang="ko-KR" altLang="en-US" sz="2800" b="1" i="1" u="sng" spc="5" mc:Ignorable="hp" hp:hslEmbossed="0">
                <a:solidFill>
                  <a:schemeClr val="tx1"/>
                </a:solidFill>
              </a:rPr>
              <a:t>울릉도, 우산도, 죽도 관리</a:t>
            </a:r>
            <a:endParaRPr xmlns:mc="http://schemas.openxmlformats.org/markup-compatibility/2006" xmlns:hp="http://schemas.haansoft.com/office/presentation/8.0" lang="ko-KR" altLang="en-US" sz="2800" b="1" i="1" u="sng" spc="5" mc:Ignorable="hp" hp:hslEmbossed="0">
              <a:solidFill>
                <a:schemeClr val="tx1"/>
              </a:solidFill>
            </a:endParaRPr>
          </a:p>
        </p:txBody>
      </p:sp>
      <p:sp>
        <p:nvSpPr>
          <p:cNvPr id="188" name="모서리가 접힌 도형 187"/>
          <p:cNvSpPr/>
          <p:nvPr/>
        </p:nvSpPr>
        <p:spPr>
          <a:xfrm>
            <a:off x="1216904" y="5506920"/>
            <a:ext cx="9689310" cy="918418"/>
          </a:xfrm>
          <a:prstGeom prst="foldedCorner">
            <a:avLst>
              <a:gd name="adj" fmla="val 16667"/>
            </a:avLst>
          </a:prstGeom>
          <a:solidFill>
            <a:srgbClr val="eedac1"/>
          </a:solidFill>
          <a:ln>
            <a:solidFill>
              <a:schemeClr val="accent2">
                <a:lumMod val="9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sz="3100" b="1">
                <a:solidFill>
                  <a:srgbClr val="595959"/>
                </a:solidFill>
              </a:rPr>
              <a:t>한국에서 울릉도와 독도를 확실히 관리하기위해 발표</a:t>
            </a:r>
            <a:endParaRPr lang="ko-KR" altLang="en-US" sz="3100" b="1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7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with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1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nodeType="with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9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3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ldLvl="0" animBg="1" autoUpdateAnimBg="1"/>
    </p:bld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오른쪽 화살표 110"/>
          <p:cNvSpPr/>
          <p:nvPr/>
        </p:nvSpPr>
        <p:spPr>
          <a:xfrm>
            <a:off x="3179979" y="3118965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2400"/>
          </a:p>
        </p:txBody>
      </p:sp>
      <p:sp>
        <p:nvSpPr>
          <p:cNvPr id="74" name="모서리가 둥근 직사각형 73"/>
          <p:cNvSpPr/>
          <p:nvPr/>
        </p:nvSpPr>
        <p:spPr>
          <a:xfrm>
            <a:off x="881328" y="1478280"/>
            <a:ext cx="6711151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6096050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시마네현고시(1905)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1466420" y="2455508"/>
            <a:ext cx="1907733" cy="1565833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6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'러일전쟁'</a:t>
            </a:r>
            <a:endParaRPr xmlns:mc="http://schemas.openxmlformats.org/markup-compatibility/2006" xmlns:hp="http://schemas.haansoft.com/office/presentation/8.0" lang="ko-KR" altLang="en-US" sz="26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1" name="직사각형 170"/>
          <p:cNvSpPr txBox="1"/>
          <p:nvPr/>
        </p:nvSpPr>
        <p:spPr>
          <a:xfrm>
            <a:off x="5519118" y="2909150"/>
            <a:ext cx="3624882" cy="519850"/>
          </a:xfrm>
          <a:prstGeom prst="rect">
            <a:avLst/>
          </a:prstGeom>
        </p:spPr>
        <p:txBody>
          <a:bodyPr wrap="square">
            <a:spAutoFit/>
          </a:bodyPr>
          <a:p>
            <a:pPr/>
            <a:endParaRPr lang="ko-KR" altLang="en-US" sz="2800"/>
          </a:p>
        </p:txBody>
      </p:sp>
      <p:sp>
        <p:nvSpPr>
          <p:cNvPr id="184" name="직사각형 183"/>
          <p:cNvSpPr txBox="1"/>
          <p:nvPr/>
        </p:nvSpPr>
        <p:spPr>
          <a:xfrm>
            <a:off x="4572000" y="2916846"/>
            <a:ext cx="4572000" cy="519774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2800" b="1"/>
              <a:t>독도를 무주지라 주장</a:t>
            </a:r>
            <a:endParaRPr lang="ko-KR" altLang="en-US" sz="2800" b="1"/>
          </a:p>
        </p:txBody>
      </p:sp>
      <p:sp>
        <p:nvSpPr>
          <p:cNvPr id="186" name="오른쪽 화살표 110"/>
          <p:cNvSpPr/>
          <p:nvPr/>
        </p:nvSpPr>
        <p:spPr>
          <a:xfrm>
            <a:off x="3982931" y="4054660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endParaRPr lang="ko-KR" altLang="en-US" sz="2400"/>
          </a:p>
        </p:txBody>
      </p:sp>
      <p:sp>
        <p:nvSpPr>
          <p:cNvPr id="187" name="직사각형 186"/>
          <p:cNvSpPr txBox="1"/>
          <p:nvPr/>
        </p:nvSpPr>
        <p:spPr>
          <a:xfrm>
            <a:off x="5352281" y="3977497"/>
            <a:ext cx="5626816" cy="516398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latinLnBrk="1" hangingPunct="1"/>
            <a:r>
              <a:rPr xmlns:mc="http://schemas.openxmlformats.org/markup-compatibility/2006" xmlns:hp="http://schemas.haansoft.com/office/presentation/8.0" lang="ko-KR" altLang="en-US" sz="2800" b="1" spc="5" mc:Ignorable="hp" hp:hslEmbossed="0">
                <a:solidFill>
                  <a:schemeClr val="tx1"/>
                </a:solidFill>
              </a:rPr>
              <a:t>시마네현에서 불법적인 편입</a:t>
            </a:r>
            <a:endParaRPr xmlns:mc="http://schemas.openxmlformats.org/markup-compatibility/2006" xmlns:hp="http://schemas.haansoft.com/office/presentation/8.0" lang="ko-KR" altLang="en-US" sz="2800" b="1" spc="5" mc:Ignorable="hp" hp:hslEmbossed="0">
              <a:solidFill>
                <a:schemeClr val="tx1"/>
              </a:solidFill>
            </a:endParaRPr>
          </a:p>
        </p:txBody>
      </p:sp>
      <p:sp>
        <p:nvSpPr>
          <p:cNvPr id="189" name="오른쪽 화살표 110"/>
          <p:cNvSpPr/>
          <p:nvPr/>
        </p:nvSpPr>
        <p:spPr>
          <a:xfrm>
            <a:off x="4860540" y="5616624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endParaRPr lang="ko-KR" altLang="en-US" sz="2400"/>
          </a:p>
        </p:txBody>
      </p:sp>
      <p:sp>
        <p:nvSpPr>
          <p:cNvPr id="190" name="모서리가 둥근 직사각형 102"/>
          <p:cNvSpPr/>
          <p:nvPr/>
        </p:nvSpPr>
        <p:spPr>
          <a:xfrm>
            <a:off x="6227015" y="4935237"/>
            <a:ext cx="5833970" cy="854059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8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한국을 침탈하는 과정</a:t>
            </a:r>
            <a:endParaRPr xmlns:mc="http://schemas.openxmlformats.org/markup-compatibility/2006" xmlns:hp="http://schemas.haansoft.com/office/presentation/8.0" lang="ko-KR" altLang="en-US" sz="28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1" name="모서리가 둥근 직사각형 102"/>
          <p:cNvSpPr/>
          <p:nvPr/>
        </p:nvSpPr>
        <p:spPr>
          <a:xfrm>
            <a:off x="6150352" y="5761813"/>
            <a:ext cx="5833970" cy="854059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8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국제법적 효력 없는 불법행위</a:t>
            </a:r>
            <a:endParaRPr xmlns:mc="http://schemas.openxmlformats.org/markup-compatibility/2006" xmlns:hp="http://schemas.haansoft.com/office/presentation/8.0" lang="ko-KR" altLang="en-US" sz="28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2" name="그림 191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9783786" y="724393"/>
            <a:ext cx="1957098" cy="270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1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5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1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3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5" presetID="1" presetClass="entr" presetSubtype="0" fill="hold" grpId="0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bldLvl="0" animBg="1" autoUpdateAnimBg="1"/>
    </p:bld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오른쪽 화살표 110"/>
          <p:cNvSpPr/>
          <p:nvPr/>
        </p:nvSpPr>
        <p:spPr>
          <a:xfrm>
            <a:off x="3179979" y="3118965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2400"/>
          </a:p>
        </p:txBody>
      </p:sp>
      <p:sp>
        <p:nvSpPr>
          <p:cNvPr id="74" name="모서리가 둥근 직사각형 73"/>
          <p:cNvSpPr/>
          <p:nvPr/>
        </p:nvSpPr>
        <p:spPr>
          <a:xfrm>
            <a:off x="881328" y="1478280"/>
            <a:ext cx="6711151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6096050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심흥택 보고서(190</a:t>
            </a:r>
            <a:r>
              <a:rPr xmlns:mc="http://schemas.openxmlformats.org/markup-compatibility/2006" xmlns:hp="http://schemas.haansoft.com/office/presentation/8.0" lang="en-US" altLang="ko-KR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6)</a:t>
            </a:r>
            <a:endParaRPr xmlns:mc="http://schemas.openxmlformats.org/markup-compatibility/2006" xmlns:hp="http://schemas.haansoft.com/office/presentation/8.0" lang="en-US" altLang="ko-KR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708725" y="2455508"/>
            <a:ext cx="2826151" cy="1473991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6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울도군수</a:t>
            </a:r>
            <a:endParaRPr xmlns:mc="http://schemas.openxmlformats.org/markup-compatibility/2006" xmlns:hp="http://schemas.haansoft.com/office/presentation/8.0" lang="ko-KR" altLang="en-US" sz="26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6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'심흥택'</a:t>
            </a:r>
            <a:endParaRPr xmlns:mc="http://schemas.openxmlformats.org/markup-compatibility/2006" xmlns:hp="http://schemas.haansoft.com/office/presentation/8.0" lang="ko-KR" altLang="en-US" sz="26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1" name="직사각형 170"/>
          <p:cNvSpPr txBox="1"/>
          <p:nvPr/>
        </p:nvSpPr>
        <p:spPr>
          <a:xfrm>
            <a:off x="5519118" y="2909150"/>
            <a:ext cx="3624882" cy="519850"/>
          </a:xfrm>
          <a:prstGeom prst="rect">
            <a:avLst/>
          </a:prstGeom>
        </p:spPr>
        <p:txBody>
          <a:bodyPr wrap="square">
            <a:spAutoFit/>
          </a:bodyPr>
          <a:p>
            <a:pPr/>
            <a:endParaRPr lang="ko-KR" altLang="en-US" sz="2800"/>
          </a:p>
        </p:txBody>
      </p:sp>
      <p:sp>
        <p:nvSpPr>
          <p:cNvPr id="184" name="직사각형 183"/>
          <p:cNvSpPr txBox="1"/>
          <p:nvPr/>
        </p:nvSpPr>
        <p:spPr>
          <a:xfrm>
            <a:off x="4572000" y="2916846"/>
            <a:ext cx="4572000" cy="519774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2800" b="1"/>
              <a:t>일본의 불법 편입 보고</a:t>
            </a:r>
            <a:endParaRPr lang="ko-KR" altLang="en-US" sz="2800" b="1"/>
          </a:p>
        </p:txBody>
      </p:sp>
      <p:sp>
        <p:nvSpPr>
          <p:cNvPr id="194" name="대각선 방향의 모서리가 잘린 사각형 167"/>
          <p:cNvSpPr/>
          <p:nvPr/>
        </p:nvSpPr>
        <p:spPr>
          <a:xfrm>
            <a:off x="2595068" y="4301369"/>
            <a:ext cx="6985755" cy="85110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 w="38100">
            <a:solidFill>
              <a:schemeClr val="accent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595959"/>
              </a:buClr>
              <a:buFont typeface="Wingdings"/>
            </a:pPr>
            <a:r>
              <a:rPr lang="ko-KR" altLang="en-US" sz="2800" b="1">
                <a:solidFill>
                  <a:srgbClr val="595959"/>
                </a:solidFill>
              </a:rPr>
              <a:t>독도의 무주지 주장을 비판</a:t>
            </a:r>
            <a:endParaRPr lang="ko-KR" altLang="en-US" sz="2800" b="1">
              <a:solidFill>
                <a:srgbClr val="595959"/>
              </a:solidFill>
            </a:endParaRPr>
          </a:p>
        </p:txBody>
      </p:sp>
      <p:sp>
        <p:nvSpPr>
          <p:cNvPr id="196" name="대각선 방향의 모서리가 잘린 사각형 167"/>
          <p:cNvSpPr/>
          <p:nvPr/>
        </p:nvSpPr>
        <p:spPr>
          <a:xfrm>
            <a:off x="2627312" y="5683499"/>
            <a:ext cx="6985755" cy="85110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 w="38100">
            <a:solidFill>
              <a:schemeClr val="accent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>
              <a:buClr>
                <a:srgbClr val="000000"/>
              </a:buClr>
              <a:buFont typeface="Wingdings"/>
            </a:pPr>
            <a:r>
              <a:rPr xmlns:mc="http://schemas.openxmlformats.org/markup-compatibility/2006" xmlns:hp="http://schemas.haansoft.com/office/presentation/8.0" lang="ko-KR" altLang="en-US" sz="28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편입을 애초부터 인정</a:t>
            </a:r>
            <a:r>
              <a:rPr xmlns:mc="http://schemas.openxmlformats.org/markup-compatibility/2006" xmlns:hp="http://schemas.haansoft.com/office/presentation/8.0" lang="en-US" altLang="ko-KR" sz="28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X</a:t>
            </a:r>
            <a:r>
              <a:rPr xmlns:mc="http://schemas.openxmlformats.org/markup-compatibility/2006" xmlns:hp="http://schemas.haansoft.com/office/presentation/8.0" lang="ko-KR" altLang="en-US" sz="28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 </a:t>
            </a:r>
            <a:endParaRPr lang="ko-KR" altLang="en-US" sz="2800" b="1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7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with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1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9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bldLvl="0" animBg="1" autoUpdateAnimBg="1"/>
    </p:bld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오른쪽 화살표 110"/>
          <p:cNvSpPr/>
          <p:nvPr/>
        </p:nvSpPr>
        <p:spPr>
          <a:xfrm>
            <a:off x="2461821" y="5906696"/>
            <a:ext cx="1178137" cy="3100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2400"/>
          </a:p>
        </p:txBody>
      </p:sp>
      <p:sp>
        <p:nvSpPr>
          <p:cNvPr id="74" name="모서리가 둥근 직사각형 73"/>
          <p:cNvSpPr/>
          <p:nvPr/>
        </p:nvSpPr>
        <p:spPr>
          <a:xfrm>
            <a:off x="881328" y="1478280"/>
            <a:ext cx="6711151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6096050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en-US" altLang="ko-KR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SCAPIN</a:t>
            </a:r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각서(1946)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708725" y="4509777"/>
            <a:ext cx="3176880" cy="973491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6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카이로회담</a:t>
            </a:r>
            <a:endParaRPr xmlns:mc="http://schemas.openxmlformats.org/markup-compatibility/2006" xmlns:hp="http://schemas.haansoft.com/office/presentation/8.0" lang="ko-KR" altLang="en-US" sz="26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1" name="직사각형 170"/>
          <p:cNvSpPr txBox="1"/>
          <p:nvPr/>
        </p:nvSpPr>
        <p:spPr>
          <a:xfrm>
            <a:off x="5519118" y="4963418"/>
            <a:ext cx="3624882" cy="519850"/>
          </a:xfrm>
          <a:prstGeom prst="rect">
            <a:avLst/>
          </a:prstGeom>
        </p:spPr>
        <p:txBody>
          <a:bodyPr wrap="square">
            <a:spAutoFit/>
          </a:bodyPr>
          <a:p>
            <a:pPr/>
            <a:endParaRPr lang="ko-KR" altLang="en-US" sz="2800"/>
          </a:p>
        </p:txBody>
      </p:sp>
      <p:sp>
        <p:nvSpPr>
          <p:cNvPr id="194" name="대각선 방향의 모서리가 잘린 사각형 167"/>
          <p:cNvSpPr/>
          <p:nvPr/>
        </p:nvSpPr>
        <p:spPr>
          <a:xfrm>
            <a:off x="3897775" y="5683685"/>
            <a:ext cx="6985755" cy="85110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 w="38100">
            <a:solidFill>
              <a:schemeClr val="accent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595959"/>
              </a:buClr>
              <a:buFont typeface="Wingdings"/>
            </a:pPr>
            <a:r>
              <a:rPr lang="ko-KR" altLang="en-US" sz="2800" b="1">
                <a:solidFill>
                  <a:srgbClr val="595959"/>
                </a:solidFill>
              </a:rPr>
              <a:t>일본의 침략 영토 반환 약속</a:t>
            </a:r>
            <a:endParaRPr lang="ko-KR" altLang="en-US" sz="2800" b="1">
              <a:solidFill>
                <a:srgbClr val="595959"/>
              </a:solidFill>
            </a:endParaRPr>
          </a:p>
        </p:txBody>
      </p:sp>
      <p:sp>
        <p:nvSpPr>
          <p:cNvPr id="198" name="모서리가 둥근 직사각형 102"/>
          <p:cNvSpPr/>
          <p:nvPr/>
        </p:nvSpPr>
        <p:spPr>
          <a:xfrm>
            <a:off x="3735887" y="4509777"/>
            <a:ext cx="3176880" cy="973491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26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포츠담선언</a:t>
            </a:r>
            <a:endParaRPr xmlns:mc="http://schemas.openxmlformats.org/markup-compatibility/2006" xmlns:hp="http://schemas.haansoft.com/office/presentation/8.0" lang="ko-KR" altLang="en-US" sz="26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5" name="타원 204"/>
          <p:cNvSpPr/>
          <p:nvPr/>
        </p:nvSpPr>
        <p:spPr>
          <a:xfrm>
            <a:off x="1031309" y="2802698"/>
            <a:ext cx="1269303" cy="893524"/>
          </a:xfrm>
          <a:prstGeom prst="ellipse">
            <a:avLst/>
          </a:prstGeom>
          <a:solidFill>
            <a:srgbClr val="eedac1"/>
          </a:solidFill>
          <a:ln w="50800">
            <a:solidFill>
              <a:srgbClr val="1b176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b="1">
                <a:solidFill>
                  <a:schemeClr val="tx1"/>
                </a:solidFill>
              </a:rPr>
              <a:t>1910년</a:t>
            </a:r>
            <a:r>
              <a:rPr lang="ko-KR" altLang="en-US"/>
              <a:t> </a:t>
            </a:r>
            <a:endParaRPr lang="ko-KR" altLang="en-US"/>
          </a:p>
        </p:txBody>
      </p:sp>
      <p:sp>
        <p:nvSpPr>
          <p:cNvPr id="206" name="타원 205"/>
          <p:cNvSpPr/>
          <p:nvPr/>
        </p:nvSpPr>
        <p:spPr>
          <a:xfrm>
            <a:off x="6929847" y="2794211"/>
            <a:ext cx="1269303" cy="893524"/>
          </a:xfrm>
          <a:prstGeom prst="ellipse">
            <a:avLst/>
          </a:prstGeom>
          <a:solidFill>
            <a:srgbClr val="eedac1"/>
          </a:solidFill>
          <a:ln w="50800">
            <a:solidFill>
              <a:srgbClr val="1b176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18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1945년</a:t>
            </a:r>
            <a:r>
              <a:rPr xmlns:mc="http://schemas.openxmlformats.org/markup-compatibility/2006" xmlns:hp="http://schemas.haansoft.com/office/presentation/8.0" lang="ko-KR" altLang="en-US" sz="1800" b="0" i="0" spc="5" mc:Ignorable="hp" hp:hslEmbossed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xmlns:mc="http://schemas.openxmlformats.org/markup-compatibility/2006" xmlns:hp="http://schemas.haansoft.com/office/presentation/8.0" lang="ko-KR" altLang="en-US" sz="1800" b="0" i="0" spc="5" mc:Ignorable="hp" hp:hslEmbossed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8" name="직사각형 207"/>
          <p:cNvSpPr txBox="1"/>
          <p:nvPr/>
        </p:nvSpPr>
        <p:spPr>
          <a:xfrm>
            <a:off x="2354892" y="3064479"/>
            <a:ext cx="3858016" cy="410241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2100" b="1"/>
              <a:t>한국 영토를 일본에게 빼앗김</a:t>
            </a:r>
            <a:endParaRPr lang="ko-KR" altLang="en-US" sz="2100" b="1"/>
          </a:p>
        </p:txBody>
      </p:sp>
      <p:sp>
        <p:nvSpPr>
          <p:cNvPr id="209" name="직사각형 208"/>
          <p:cNvSpPr txBox="1"/>
          <p:nvPr/>
        </p:nvSpPr>
        <p:spPr>
          <a:xfrm>
            <a:off x="8203324" y="3064479"/>
            <a:ext cx="3858016" cy="410241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latinLnBrk="1" hangingPunct="1"/>
            <a:r>
              <a:rPr xmlns:mc="http://schemas.openxmlformats.org/markup-compatibility/2006" xmlns:hp="http://schemas.haansoft.com/office/presentation/8.0" lang="ko-KR" altLang="en-US" sz="2100" b="1" i="0" spc="5" mc:Ignorable="hp" hp:hslEmbossed="0">
                <a:solidFill>
                  <a:schemeClr val="tx1"/>
                </a:solidFill>
              </a:rPr>
              <a:t>일본이 미국에게 항복</a:t>
            </a:r>
            <a:endParaRPr xmlns:mc="http://schemas.openxmlformats.org/markup-compatibility/2006" xmlns:hp="http://schemas.haansoft.com/office/presentation/8.0" lang="ko-KR" altLang="en-US" sz="2100" b="1" i="0" spc="5" mc:Ignorable="hp" hp:hslEmbossed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7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9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3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5" presetID="1" presetClass="entr" presetSubtype="0" fill="hold" grpId="0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bldLvl="0" animBg="1" autoUpdateAnimBg="1"/>
    </p:bldLst>
  </p:timing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모서리가 둥근 직사각형 73"/>
          <p:cNvSpPr/>
          <p:nvPr/>
        </p:nvSpPr>
        <p:spPr>
          <a:xfrm>
            <a:off x="881328" y="1478280"/>
            <a:ext cx="6711151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6096050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en-US" altLang="ko-KR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SCAPIN</a:t>
            </a:r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각서(1946)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1" name="직사각형 170"/>
          <p:cNvSpPr txBox="1"/>
          <p:nvPr/>
        </p:nvSpPr>
        <p:spPr>
          <a:xfrm>
            <a:off x="4279253" y="4848616"/>
            <a:ext cx="3624882" cy="519850"/>
          </a:xfrm>
          <a:prstGeom prst="rect">
            <a:avLst/>
          </a:prstGeom>
        </p:spPr>
        <p:txBody>
          <a:bodyPr wrap="square">
            <a:spAutoFit/>
          </a:bodyPr>
          <a:p>
            <a:pPr/>
            <a:endParaRPr lang="ko-KR" altLang="en-US" sz="2800"/>
          </a:p>
        </p:txBody>
      </p:sp>
      <p:sp>
        <p:nvSpPr>
          <p:cNvPr id="205" name="타원 204"/>
          <p:cNvSpPr/>
          <p:nvPr/>
        </p:nvSpPr>
        <p:spPr>
          <a:xfrm>
            <a:off x="801704" y="2802698"/>
            <a:ext cx="1659631" cy="893524"/>
          </a:xfrm>
          <a:prstGeom prst="ellipse">
            <a:avLst/>
          </a:prstGeom>
          <a:solidFill>
            <a:srgbClr val="eedac1"/>
          </a:solidFill>
          <a:ln w="50800">
            <a:solidFill>
              <a:srgbClr val="1b176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en-US" altLang="ko-KR" b="1">
                <a:solidFill>
                  <a:schemeClr val="tx1"/>
                </a:solidFill>
              </a:rPr>
              <a:t>SCAPIN</a:t>
            </a:r>
            <a:endParaRPr lang="en-US" altLang="ko-KR" b="1">
              <a:solidFill>
                <a:schemeClr val="tx1"/>
              </a:solidFill>
            </a:endParaRPr>
          </a:p>
          <a:p>
            <a:pPr algn="ctr"/>
            <a:r>
              <a:rPr lang="ko-KR" altLang="en-US" b="1">
                <a:solidFill>
                  <a:schemeClr val="tx1"/>
                </a:solidFill>
              </a:rPr>
              <a:t>제677호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08" name="직사각형 207"/>
          <p:cNvSpPr txBox="1"/>
          <p:nvPr/>
        </p:nvSpPr>
        <p:spPr>
          <a:xfrm>
            <a:off x="3420380" y="3018759"/>
            <a:ext cx="4684592" cy="408336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2100" b="1"/>
              <a:t>일본의 영토애서 독도 제외 증명</a:t>
            </a:r>
            <a:endParaRPr lang="ko-KR" altLang="en-US" sz="2100" b="1"/>
          </a:p>
        </p:txBody>
      </p:sp>
      <p:sp>
        <p:nvSpPr>
          <p:cNvPr id="209" name="직사각형 208"/>
          <p:cNvSpPr txBox="1"/>
          <p:nvPr/>
        </p:nvSpPr>
        <p:spPr>
          <a:xfrm>
            <a:off x="3358669" y="4464496"/>
            <a:ext cx="5785331" cy="414591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latinLnBrk="1" hangingPunct="1"/>
            <a:r>
              <a:rPr xmlns:mc="http://schemas.openxmlformats.org/markup-compatibility/2006" xmlns:hp="http://schemas.haansoft.com/office/presentation/8.0" lang="ko-KR" altLang="en-US" sz="2100" b="1" i="0" spc="5" mc:Ignorable="hp" hp:hslEmbossed="0">
                <a:solidFill>
                  <a:schemeClr val="tx1"/>
                </a:solidFill>
              </a:rPr>
              <a:t>독도 주변으로 일본인 12해리 이내 접근 금지</a:t>
            </a:r>
            <a:endParaRPr xmlns:mc="http://schemas.openxmlformats.org/markup-compatibility/2006" xmlns:hp="http://schemas.haansoft.com/office/presentation/8.0" lang="ko-KR" altLang="en-US" sz="2100" b="1" i="0" spc="5" mc:Ignorable="hp" hp:hslEmbossed="0">
              <a:solidFill>
                <a:schemeClr val="tx1"/>
              </a:solidFill>
            </a:endParaRPr>
          </a:p>
        </p:txBody>
      </p:sp>
      <p:sp>
        <p:nvSpPr>
          <p:cNvPr id="210" name="타원 209"/>
          <p:cNvSpPr/>
          <p:nvPr/>
        </p:nvSpPr>
        <p:spPr>
          <a:xfrm>
            <a:off x="801704" y="4248472"/>
            <a:ext cx="1728512" cy="893524"/>
          </a:xfrm>
          <a:prstGeom prst="ellipse">
            <a:avLst/>
          </a:prstGeom>
          <a:solidFill>
            <a:srgbClr val="eedac1"/>
          </a:solidFill>
          <a:ln w="50800">
            <a:solidFill>
              <a:srgbClr val="1b176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en-US" altLang="ko-KR" sz="18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SCAPIN</a:t>
            </a:r>
            <a:endParaRPr xmlns:mc="http://schemas.openxmlformats.org/markup-compatibility/2006" xmlns:hp="http://schemas.haansoft.com/office/presentation/8.0" lang="en-US" altLang="ko-KR" sz="1800" b="1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1800" b="1" i="0" spc="5" mc:Ignorable="hp" hp:hslEmbossed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제1033호</a:t>
            </a:r>
            <a:endParaRPr xmlns:mc="http://schemas.openxmlformats.org/markup-compatibility/2006" xmlns:hp="http://schemas.haansoft.com/office/presentation/8.0" lang="ko-KR" altLang="en-US" sz="1800" b="1" i="0" spc="5" mc:Ignorable="hp" hp:hslEmbossed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1" name="대각선 방향의 모서리가 잘린 사각형 167"/>
          <p:cNvSpPr/>
          <p:nvPr/>
        </p:nvSpPr>
        <p:spPr>
          <a:xfrm>
            <a:off x="2502925" y="5683499"/>
            <a:ext cx="6985755" cy="85110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 w="38100">
            <a:solidFill>
              <a:schemeClr val="accent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595959"/>
              </a:buClr>
              <a:buFont typeface="Wingdings"/>
            </a:pPr>
            <a:r>
              <a:rPr lang="ko-KR" altLang="en-US" sz="2800" b="1">
                <a:solidFill>
                  <a:srgbClr val="595959"/>
                </a:solidFill>
              </a:rPr>
              <a:t>법적으로 독도는 한국의 영토였음</a:t>
            </a:r>
            <a:endParaRPr lang="ko-KR" altLang="en-US" sz="2800" b="1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7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bldLvl="0" animBg="1" autoUpdateAnimBg="1"/>
    </p:bldLst>
  </p:timing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모서리가 둥근 직사각형 73"/>
          <p:cNvSpPr/>
          <p:nvPr/>
        </p:nvSpPr>
        <p:spPr>
          <a:xfrm>
            <a:off x="881328" y="1478280"/>
            <a:ext cx="6711151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6096050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샌프란시스코 강화조약(1951)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1" name="직사각형 170"/>
          <p:cNvSpPr txBox="1"/>
          <p:nvPr/>
        </p:nvSpPr>
        <p:spPr>
          <a:xfrm>
            <a:off x="4279253" y="4848616"/>
            <a:ext cx="3624882" cy="519850"/>
          </a:xfrm>
          <a:prstGeom prst="rect">
            <a:avLst/>
          </a:prstGeom>
        </p:spPr>
        <p:txBody>
          <a:bodyPr wrap="square">
            <a:spAutoFit/>
          </a:bodyPr>
          <a:p>
            <a:pPr/>
            <a:endParaRPr lang="ko-KR" altLang="en-US" sz="2800"/>
          </a:p>
        </p:txBody>
      </p:sp>
      <p:sp>
        <p:nvSpPr>
          <p:cNvPr id="212" name="대각선 방향의 모서리가 잘린 사각형 167"/>
          <p:cNvSpPr/>
          <p:nvPr/>
        </p:nvSpPr>
        <p:spPr>
          <a:xfrm>
            <a:off x="1634158" y="2498918"/>
            <a:ext cx="8868086" cy="56151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 w="38100">
            <a:solidFill>
              <a:schemeClr val="accent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595959"/>
              </a:buClr>
              <a:buFont typeface="Wingdings"/>
            </a:pPr>
            <a:r>
              <a:rPr lang="ko-KR" altLang="en-US" sz="2800" b="1">
                <a:solidFill>
                  <a:srgbClr val="595959"/>
                </a:solidFill>
              </a:rPr>
              <a:t>1951년 이후 완벽하게 영토문제 정리</a:t>
            </a:r>
            <a:endParaRPr lang="ko-KR" altLang="en-US" sz="2800" b="1">
              <a:solidFill>
                <a:srgbClr val="595959"/>
              </a:solidFill>
            </a:endParaRPr>
          </a:p>
        </p:txBody>
      </p:sp>
      <p:sp>
        <p:nvSpPr>
          <p:cNvPr id="213" name="오른쪽 화살표 212"/>
          <p:cNvSpPr/>
          <p:nvPr/>
        </p:nvSpPr>
        <p:spPr>
          <a:xfrm rot="5360938">
            <a:off x="5486158" y="3602808"/>
            <a:ext cx="943256" cy="611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dac1"/>
          </a:solidFill>
          <a:ln w="50800">
            <a:solidFill>
              <a:schemeClr val="accent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대각선 방향의 모서리가 잘린 사각형 167"/>
          <p:cNvSpPr/>
          <p:nvPr/>
        </p:nvSpPr>
        <p:spPr>
          <a:xfrm>
            <a:off x="3053337" y="4723492"/>
            <a:ext cx="6090662" cy="58783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 w="38100">
            <a:solidFill>
              <a:schemeClr val="accent1">
                <a:lumMod val="7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>
              <a:buClr>
                <a:srgbClr val="595959"/>
              </a:buClr>
              <a:buFont typeface="Wingdings"/>
            </a:pPr>
            <a:r>
              <a:rPr xmlns:mc="http://schemas.openxmlformats.org/markup-compatibility/2006" xmlns:hp="http://schemas.haansoft.com/office/presentation/8.0" lang="ko-KR" altLang="en-US" sz="28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일본의 독도 영유권 재주장</a:t>
            </a:r>
            <a:endParaRPr xmlns:mc="http://schemas.openxmlformats.org/markup-compatibility/2006" xmlns:hp="http://schemas.haansoft.com/office/presentation/8.0" lang="ko-KR" altLang="en-US" sz="28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" name="대각선 방향의 모서리가 잘린 사각형 148"/>
          <p:cNvSpPr/>
          <p:nvPr/>
        </p:nvSpPr>
        <p:spPr>
          <a:xfrm>
            <a:off x="3728188" y="5719996"/>
            <a:ext cx="4624740" cy="7607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edac1"/>
          </a:solidFill>
          <a:ln w="50800">
            <a:solidFill>
              <a:schemeClr val="accent2">
                <a:lumMod val="80000"/>
                <a:lumOff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sz="2700" b="1">
                <a:solidFill>
                  <a:srgbClr val="595959"/>
                </a:solidFill>
              </a:rPr>
              <a:t>독도로 인한 논란이 심화</a:t>
            </a:r>
            <a:endParaRPr lang="ko-KR" altLang="en-US" sz="2700" b="1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1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5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ldLvl="0" animBg="1" autoUpdateAnimBg="1"/>
    </p:bldLst>
  </p:timing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역사채널</a:t>
            </a:r>
            <a:r>
              <a:rPr lang="en-US" altLang="ko-KR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e</a:t>
            </a: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 - 일본은 알고 있었다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25" name="그림 224">
            <a:hlinkClick r:id="rId2"/>
          </p:cNvPr>
          <p:cNvPicPr/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1896662" y="1035412"/>
            <a:ext cx="8727754" cy="4787176"/>
          </a:xfrm>
          <a:prstGeom prst="rect">
            <a:avLst/>
          </a:prstGeom>
        </p:spPr>
      </p:pic>
      <p:sp>
        <p:nvSpPr>
          <p:cNvPr id="226" name="직사각형 225"/>
          <p:cNvSpPr txBox="1"/>
          <p:nvPr/>
        </p:nvSpPr>
        <p:spPr>
          <a:xfrm>
            <a:off x="3988433" y="6081373"/>
            <a:ext cx="5718951" cy="365147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/>
              <a:t>https://www.youtube.com/watch?v=oh6I9HrJtic</a:t>
            </a:r>
            <a:endParaRPr lang="ko-KR" altLang="en-US"/>
          </a:p>
        </p:txBody>
      </p:sp>
    </p:spTree>
  </p:cSld>
  <p:clrMapOvr>
    <a:masterClrMapping/>
  </p:clrMapOvr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독도에 관한 나의 생각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직사각형 223"/>
          <p:cNvSpPr txBox="1"/>
          <p:nvPr/>
        </p:nvSpPr>
        <p:spPr>
          <a:xfrm>
            <a:off x="1455989" y="2092940"/>
            <a:ext cx="7135159" cy="372130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1900"/>
              <a:t>- 독도는 오래 전 부터 현재까지 명백한 한국의 영토가 맞다.</a:t>
            </a:r>
            <a:endParaRPr lang="ko-KR" altLang="en-US" sz="1900"/>
          </a:p>
        </p:txBody>
      </p:sp>
      <p:sp>
        <p:nvSpPr>
          <p:cNvPr id="225" name="직사각형 224"/>
          <p:cNvSpPr txBox="1"/>
          <p:nvPr/>
        </p:nvSpPr>
        <p:spPr>
          <a:xfrm>
            <a:off x="1455989" y="3245414"/>
            <a:ext cx="7135159" cy="667456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latinLnBrk="1" hangingPunct="1"/>
            <a:r>
              <a:rPr xmlns:mc="http://schemas.openxmlformats.org/markup-compatibility/2006" xmlns:hp="http://schemas.haansoft.com/office/presentation/8.0" lang="ko-KR" altLang="en-US" sz="1900" b="0" i="0" spc="5" mc:Ignorable="hp" hp:hslEmbossed="0">
                <a:solidFill>
                  <a:schemeClr val="tx1"/>
                </a:solidFill>
              </a:rPr>
              <a:t>- 일본의 억지스러운 주장을 반박하기 위한 충분한 노력이 필요</a:t>
            </a:r>
            <a:endParaRPr xmlns:mc="http://schemas.openxmlformats.org/markup-compatibility/2006" xmlns:hp="http://schemas.haansoft.com/office/presentation/8.0" lang="ko-KR" altLang="en-US" sz="1900" b="0" i="0" spc="5" mc:Ignorable="hp" hp:hslEmbossed="0">
              <a:solidFill>
                <a:schemeClr val="tx1"/>
              </a:solidFill>
            </a:endParaRPr>
          </a:p>
          <a:p>
            <a:pPr marL="0" algn="l" latinLnBrk="1" hangingPunct="1"/>
            <a:r>
              <a:rPr xmlns:mc="http://schemas.openxmlformats.org/markup-compatibility/2006" xmlns:hp="http://schemas.haansoft.com/office/presentation/8.0" lang="ko-KR" altLang="en-US" sz="1900" b="0" i="0" spc="5" mc:Ignorable="hp" hp:hslEmbossed="0">
                <a:solidFill>
                  <a:schemeClr val="tx1"/>
                </a:solidFill>
              </a:rPr>
              <a:t>  하다.</a:t>
            </a:r>
            <a:endParaRPr xmlns:mc="http://schemas.openxmlformats.org/markup-compatibility/2006" xmlns:hp="http://schemas.haansoft.com/office/presentation/8.0" lang="ko-KR" altLang="en-US" sz="1900" b="0" i="0" spc="5" mc:Ignorable="hp" hp:hslEmbossed="0">
              <a:solidFill>
                <a:schemeClr val="tx1"/>
              </a:solidFill>
            </a:endParaRPr>
          </a:p>
        </p:txBody>
      </p:sp>
      <p:sp>
        <p:nvSpPr>
          <p:cNvPr id="226" name="직사각형 225"/>
          <p:cNvSpPr txBox="1"/>
          <p:nvPr/>
        </p:nvSpPr>
        <p:spPr>
          <a:xfrm>
            <a:off x="1455989" y="4443260"/>
            <a:ext cx="10004725" cy="669760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latinLnBrk="1" hangingPunct="1"/>
            <a:r>
              <a:rPr xmlns:mc="http://schemas.openxmlformats.org/markup-compatibility/2006" xmlns:hp="http://schemas.haansoft.com/office/presentation/8.0" lang="ko-KR" altLang="en-US" sz="1900" b="0" i="0" spc="5" mc:Ignorable="hp" hp:hslEmbossed="0">
                <a:solidFill>
                  <a:schemeClr val="tx1"/>
                </a:solidFill>
              </a:rPr>
              <a:t>- 앞으로도 쭉 독도를 지켜가기 위해 많은 사람들이 독도에 관심을 가질 필요가 있다고 생</a:t>
            </a:r>
            <a:endParaRPr xmlns:mc="http://schemas.openxmlformats.org/markup-compatibility/2006" xmlns:hp="http://schemas.haansoft.com/office/presentation/8.0" lang="ko-KR" altLang="en-US" sz="1900" b="0" i="0" spc="5" mc:Ignorable="hp" hp:hslEmbossed="0">
              <a:solidFill>
                <a:schemeClr val="tx1"/>
              </a:solidFill>
            </a:endParaRPr>
          </a:p>
          <a:p>
            <a:pPr marL="0" algn="l" latinLnBrk="1" hangingPunct="1"/>
            <a:r>
              <a:rPr xmlns:mc="http://schemas.openxmlformats.org/markup-compatibility/2006" xmlns:hp="http://schemas.haansoft.com/office/presentation/8.0" lang="ko-KR" altLang="en-US" sz="1900" b="0" i="0" spc="5" mc:Ignorable="hp" hp:hslEmbossed="0">
                <a:solidFill>
                  <a:schemeClr val="tx1"/>
                </a:solidFill>
              </a:rPr>
              <a:t>  각한다.</a:t>
            </a:r>
            <a:endParaRPr xmlns:mc="http://schemas.openxmlformats.org/markup-compatibility/2006" xmlns:hp="http://schemas.haansoft.com/office/presentation/8.0" lang="ko-KR" altLang="en-US" sz="1900" b="0" i="0" spc="5" mc:Ignorable="hp" hp:hslEmbossed="0">
              <a:solidFill>
                <a:schemeClr val="tx1"/>
              </a:solidFill>
            </a:endParaRPr>
          </a:p>
        </p:txBody>
      </p:sp>
      <p:sp>
        <p:nvSpPr>
          <p:cNvPr id="227" name="직사각형 226"/>
          <p:cNvSpPr txBox="1"/>
          <p:nvPr/>
        </p:nvSpPr>
        <p:spPr>
          <a:xfrm>
            <a:off x="1455989" y="5548964"/>
            <a:ext cx="10004725" cy="373681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latinLnBrk="1" hangingPunct="1"/>
            <a:r>
              <a:rPr xmlns:mc="http://schemas.openxmlformats.org/markup-compatibility/2006" xmlns:hp="http://schemas.haansoft.com/office/presentation/8.0" lang="ko-KR" altLang="en-US" sz="1900" b="0" i="0" spc="5" mc:Ignorable="hp" hp:hslEmbossed="0">
                <a:solidFill>
                  <a:schemeClr val="tx1"/>
                </a:solidFill>
              </a:rPr>
              <a:t>- 독도는 반드시 지켜야하는 우리나라의 영토이다.</a:t>
            </a:r>
            <a:endParaRPr xmlns:mc="http://schemas.openxmlformats.org/markup-compatibility/2006" xmlns:hp="http://schemas.haansoft.com/office/presentation/8.0" lang="ko-KR" altLang="en-US" sz="1900" b="0" i="0" spc="5" mc:Ignorable="hp" hp:hslEmbossed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hp="http://schemas.haansoft.com/office/presentation/8.0" Requires="hp">
          <hp:hncWordshop xmlns:hp="http://schemas.haansoft.com/office/presentation/8.0" templateIndex="0" shapeIndex="0" text="감사합니다." fontName="함초롬돋움" fontSize="54" i="0" b="1">
            <p:nvSpPr>
              <p:cNvPr id="228" name="자유형 227"/>
              <p:cNvSpPr>
                <a:spLocks noEditPoints="1" noChangeShapeType="1" noTextEdit="1"/>
              </p:cNvSpPr>
              <p:nvPr/>
            </p:nvSpPr>
            <p:spPr>
              <a:xfrm>
                <a:off x="3145481" y="2761606"/>
                <a:ext cx="6788308" cy="1198833"/>
              </a:xfrm>
              <a:solidFill>
                <a:srgbClr val="a48a7b"/>
              </a:solidFill>
              <a:ln w="18415" cap="flat" cmpd="sng" algn="ctr">
                <a:solidFill>
                  <a:schemeClr val="bg1"/>
                </a:solidFill>
                <a:prstDash val="solid"/>
                <a:round/>
              </a:ln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p:spPr>
          </hp:hncWordshop>
        </mc:Choice>
        <mc:Fallback>
          <p:sp useBgFill="1">
            <p:nvSpPr>
              <p:cNvPr id="228" name="자유형 227"/>
              <p:cNvSpPr>
                <a:spLocks noEditPoints="1" noChangeShapeType="1" noTextEdit="1"/>
              </p:cNvSpPr>
              <p:nvPr/>
            </p:nvSpPr>
            <p:spPr>
              <a:xfrm>
                <a:off x="3145481" y="2761606"/>
                <a:ext cx="6788308" cy="1198833"/>
              </a:xfrm>
              <a:solidFill>
                <a:srgbClr val="a48a7b"/>
              </a:solidFill>
              <a:ln w="18415" cap="flat" cmpd="sng" algn="ctr">
                <a:solidFill>
                  <a:schemeClr val="bg1"/>
                </a:solidFill>
                <a:prstDash val="solid"/>
                <a:round/>
              </a:ln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p:spPr>
          </p:sp>
        </mc:Fallback>
      </mc:AlternateContent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모서리가 둥근 직사각형 73"/>
          <p:cNvSpPr/>
          <p:nvPr/>
        </p:nvSpPr>
        <p:spPr>
          <a:xfrm>
            <a:off x="881327" y="1478280"/>
            <a:ext cx="2804409" cy="664735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5345208" cy="907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독도는 어디일까?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원호 68"/>
          <p:cNvSpPr/>
          <p:nvPr/>
        </p:nvSpPr>
        <p:spPr>
          <a:xfrm>
            <a:off x="4163167" y="2754614"/>
            <a:ext cx="1252775" cy="1252775"/>
          </a:xfrm>
          <a:prstGeom prst="arc">
            <a:avLst>
              <a:gd name="adj1" fmla="val 16096352"/>
              <a:gd name="adj2" fmla="val 10914666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02945" y="3119392"/>
            <a:ext cx="8100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ko-KR" sz="2800" b="1">
              <a:solidFill>
                <a:prstClr val="white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725335" y="2912918"/>
            <a:ext cx="3181261" cy="82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>
                <a:solidFill>
                  <a:schemeClr val="accent2">
                    <a:lumMod val="30000"/>
                  </a:schemeClr>
                </a:solidFill>
              </a:rPr>
              <a:t>경상북도 울릉군</a:t>
            </a:r>
            <a:endParaRPr lang="ko-KR" altLang="en-US" sz="3200" b="1">
              <a:solidFill>
                <a:schemeClr val="accent2">
                  <a:lumMod val="30000"/>
                </a:schemeClr>
              </a:solidFill>
            </a:endParaRPr>
          </a:p>
        </p:txBody>
      </p:sp>
      <p:pic>
        <p:nvPicPr>
          <p:cNvPr id="83" name="그림 82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4094039" y="2731586"/>
            <a:ext cx="1352265" cy="1294064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85" name="오른쪽 화살표 84"/>
          <p:cNvSpPr/>
          <p:nvPr/>
        </p:nvSpPr>
        <p:spPr>
          <a:xfrm>
            <a:off x="2947412" y="3269566"/>
            <a:ext cx="994117" cy="3188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직사각형 85"/>
          <p:cNvSpPr txBox="1"/>
          <p:nvPr/>
        </p:nvSpPr>
        <p:spPr>
          <a:xfrm>
            <a:off x="1158240" y="1574908"/>
            <a:ext cx="2400886" cy="518687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xmlns:mc="http://schemas.openxmlformats.org/markup-compatibility/2006" xmlns:hp="http://schemas.haansoft.com/office/presentation/8.0" lang="ko-KR" altLang="en-US" sz="2800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지리적 위치</a:t>
            </a:r>
            <a:endParaRPr xmlns:mc="http://schemas.openxmlformats.org/markup-compatibility/2006" xmlns:hp="http://schemas.haansoft.com/office/presentation/8.0" lang="ko-KR" altLang="en-US" sz="2800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7" name="그룹 96"/>
          <p:cNvGrpSpPr/>
          <p:nvPr/>
        </p:nvGrpSpPr>
        <p:grpSpPr>
          <a:xfrm rot="0">
            <a:off x="2860602" y="4663549"/>
            <a:ext cx="8390610" cy="1294064"/>
            <a:chOff x="1707267" y="4663548"/>
            <a:chExt cx="8390610" cy="1294064"/>
          </a:xfrm>
        </p:grpSpPr>
        <p:sp>
          <p:nvSpPr>
            <p:cNvPr id="92" name="원호 68"/>
            <p:cNvSpPr/>
            <p:nvPr/>
          </p:nvSpPr>
          <p:spPr>
            <a:xfrm>
              <a:off x="3009832" y="4686577"/>
              <a:ext cx="1252775" cy="1252775"/>
            </a:xfrm>
            <a:prstGeom prst="arc">
              <a:avLst>
                <a:gd name="adj1" fmla="val 16096352"/>
                <a:gd name="adj2" fmla="val 10914666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p>
              <a:pPr marL="0" algn="ctr" latinLnBrk="1" hangingPunct="1"/>
              <a:endParaRPr lang="ko-KR" altLang="en-US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93" name="TextBox 69"/>
            <p:cNvSpPr txBox="1"/>
            <p:nvPr/>
          </p:nvSpPr>
          <p:spPr>
            <a:xfrm>
              <a:off x="3249610" y="5051354"/>
              <a:ext cx="8100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0" algn="ctr" latinLnBrk="1" hangingPunct="1"/>
              <a:endParaRPr lang="en-US" altLang="ko-KR" sz="2800" b="1">
                <a:solidFill>
                  <a:prstClr val="white"/>
                </a:solidFill>
              </a:endParaRPr>
            </a:p>
          </p:txBody>
        </p:sp>
        <p:sp>
          <p:nvSpPr>
            <p:cNvPr id="94" name="직사각형 74"/>
            <p:cNvSpPr/>
            <p:nvPr/>
          </p:nvSpPr>
          <p:spPr>
            <a:xfrm>
              <a:off x="4572000" y="4844878"/>
              <a:ext cx="5525877" cy="82469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algn="l" latinLnBrk="1" hangingPunct="1">
                <a:lnSpc>
                  <a:spcPct val="150000"/>
                </a:lnSpc>
              </a:pPr>
              <a:r>
                <a:rPr xmlns:mc="http://schemas.openxmlformats.org/markup-compatibility/2006" xmlns:hp="http://schemas.haansoft.com/office/presentation/8.0" lang="ko-KR" altLang="en-US" sz="3200" b="1" i="0" spc="5" mc:Ignorable="hp" hp:hslEmbossed="0">
                  <a:solidFill>
                    <a:schemeClr val="accent2">
                      <a:lumMod val="30000"/>
                    </a:schemeClr>
                  </a:solidFill>
                </a:rPr>
                <a:t>울릉군 울릉읍 독도리 1~96</a:t>
              </a:r>
              <a:endParaRPr xmlns:mc="http://schemas.openxmlformats.org/markup-compatibility/2006" xmlns:hp="http://schemas.haansoft.com/office/presentation/8.0" lang="ko-KR" altLang="en-US" sz="3200" b="1" i="0" spc="5" mc:Ignorable="hp" hp:hslEmbossed="0">
                <a:solidFill>
                  <a:schemeClr val="accent2">
                    <a:lumMod val="30000"/>
                  </a:schemeClr>
                </a:solidFill>
              </a:endParaRPr>
            </a:p>
          </p:txBody>
        </p:sp>
        <p:pic>
          <p:nvPicPr>
            <p:cNvPr id="95" name="그림 82"/>
            <p:cNvPicPr/>
            <p:nvPr/>
          </p:nvPicPr>
          <p:blipFill rotWithShape="1">
            <a:blip r:embed="rId3">
              <a:alphaModFix/>
              <a:lum/>
            </a:blip>
            <a:stretch>
              <a:fillRect/>
            </a:stretch>
          </p:blipFill>
          <p:spPr>
            <a:xfrm>
              <a:off x="2940703" y="4663548"/>
              <a:ext cx="1352265" cy="1294064"/>
            </a:xfrm>
            <a:prstGeom prst="ellipse">
              <a:avLst/>
            </a:prstGeom>
            <a:effectLst>
              <a:softEdge rad="127000"/>
            </a:effectLst>
          </p:spPr>
        </p:pic>
        <p:sp>
          <p:nvSpPr>
            <p:cNvPr id="96" name="오른쪽 화살표 84"/>
            <p:cNvSpPr/>
            <p:nvPr/>
          </p:nvSpPr>
          <p:spPr>
            <a:xfrm>
              <a:off x="1707267" y="5201528"/>
              <a:ext cx="994117" cy="3188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직사각형 140"/>
          <p:cNvSpPr/>
          <p:nvPr/>
        </p:nvSpPr>
        <p:spPr>
          <a:xfrm>
            <a:off x="3806549" y="5849869"/>
            <a:ext cx="2086887" cy="644875"/>
          </a:xfrm>
          <a:prstGeom prst="rect">
            <a:avLst/>
          </a:prstGeom>
          <a:solidFill>
            <a:srgbClr val="eedac1"/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endParaRPr lang="ko-KR" altLang="en-US"/>
          </a:p>
        </p:txBody>
      </p:sp>
      <p:sp>
        <p:nvSpPr>
          <p:cNvPr id="144" name="직사각형 140"/>
          <p:cNvSpPr/>
          <p:nvPr/>
        </p:nvSpPr>
        <p:spPr>
          <a:xfrm>
            <a:off x="3816424" y="4824536"/>
            <a:ext cx="2396922" cy="644875"/>
          </a:xfrm>
          <a:prstGeom prst="rect">
            <a:avLst/>
          </a:prstGeom>
          <a:solidFill>
            <a:srgbClr val="eedac1"/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endParaRPr lang="ko-KR" altLang="en-US"/>
          </a:p>
        </p:txBody>
      </p:sp>
      <p:sp>
        <p:nvSpPr>
          <p:cNvPr id="143" name="직사각형 140"/>
          <p:cNvSpPr/>
          <p:nvPr/>
        </p:nvSpPr>
        <p:spPr>
          <a:xfrm>
            <a:off x="3806549" y="3789227"/>
            <a:ext cx="2396922" cy="644875"/>
          </a:xfrm>
          <a:prstGeom prst="rect">
            <a:avLst/>
          </a:prstGeom>
          <a:solidFill>
            <a:srgbClr val="eedac1"/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endParaRPr lang="ko-KR" altLang="en-US"/>
          </a:p>
        </p:txBody>
      </p:sp>
      <p:sp>
        <p:nvSpPr>
          <p:cNvPr id="142" name="직사각형 140"/>
          <p:cNvSpPr/>
          <p:nvPr/>
        </p:nvSpPr>
        <p:spPr>
          <a:xfrm>
            <a:off x="3806548" y="2772308"/>
            <a:ext cx="3203016" cy="644875"/>
          </a:xfrm>
          <a:prstGeom prst="rect">
            <a:avLst/>
          </a:prstGeom>
          <a:solidFill>
            <a:srgbClr val="eedac1"/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endParaRPr lang="ko-KR" altLang="en-US"/>
          </a:p>
        </p:txBody>
      </p:sp>
      <p:sp>
        <p:nvSpPr>
          <p:cNvPr id="141" name="직사각형 140"/>
          <p:cNvSpPr/>
          <p:nvPr/>
        </p:nvSpPr>
        <p:spPr>
          <a:xfrm>
            <a:off x="3806549" y="1695385"/>
            <a:ext cx="5410475" cy="644875"/>
          </a:xfrm>
          <a:prstGeom prst="rect">
            <a:avLst/>
          </a:prstGeom>
          <a:solidFill>
            <a:srgbClr val="eedac1"/>
          </a:solidFill>
          <a:ln>
            <a:solidFill>
              <a:schemeClr val="bg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5345208" cy="907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독도에 대한 정부의 입장</a:t>
            </a:r>
            <a:r>
              <a:rPr lang="en-US" altLang="ko-KR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en-US" altLang="ko-KR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그룹 135"/>
          <p:cNvGrpSpPr/>
          <p:nvPr/>
        </p:nvGrpSpPr>
        <p:grpSpPr>
          <a:xfrm rot="0">
            <a:off x="2610643" y="1712683"/>
            <a:ext cx="6934335" cy="843601"/>
            <a:chOff x="2610643" y="1712683"/>
            <a:chExt cx="6934335" cy="843601"/>
          </a:xfrm>
        </p:grpSpPr>
        <p:sp>
          <p:nvSpPr>
            <p:cNvPr id="107" name="직사각형 106"/>
            <p:cNvSpPr/>
            <p:nvPr/>
          </p:nvSpPr>
          <p:spPr>
            <a:xfrm>
              <a:off x="3839208" y="1712683"/>
              <a:ext cx="5705770" cy="843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900" b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역사적, 지리적, 국제법상으로 명백한 한국 영토</a:t>
              </a:r>
              <a:endParaRPr lang="ko-KR" altLang="en-US" sz="1900" b="1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>
                <a:lnSpc>
                  <a:spcPct val="150000"/>
                </a:lnSpc>
              </a:pPr>
              <a:endParaRPr lang="ko-KR" altLang="en-US" sz="14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66" name="타원 65"/>
            <p:cNvSpPr/>
            <p:nvPr/>
          </p:nvSpPr>
          <p:spPr>
            <a:xfrm>
              <a:off x="2610643" y="1715521"/>
              <a:ext cx="690395" cy="702796"/>
            </a:xfrm>
            <a:prstGeom prst="ellipse">
              <a:avLst/>
            </a:prstGeom>
            <a:solidFill>
              <a:srgbClr val="f3e5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0" name="직사각형 119"/>
            <p:cNvSpPr txBox="1"/>
            <p:nvPr/>
          </p:nvSpPr>
          <p:spPr>
            <a:xfrm>
              <a:off x="2824321" y="1888771"/>
              <a:ext cx="334838" cy="3673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/>
              <a:r>
                <a:rPr lang="ko-KR" altLang="en-US">
                  <a:solidFill>
                    <a:schemeClr val="tx1"/>
                  </a:solidFill>
                </a:rPr>
                <a:t>1</a:t>
              </a:r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7" name="그룹 136"/>
          <p:cNvGrpSpPr/>
          <p:nvPr/>
        </p:nvGrpSpPr>
        <p:grpSpPr>
          <a:xfrm rot="0">
            <a:off x="2610643" y="2772308"/>
            <a:ext cx="6934335" cy="842180"/>
            <a:chOff x="2610643" y="2772308"/>
            <a:chExt cx="6934335" cy="842180"/>
          </a:xfrm>
        </p:grpSpPr>
        <p:sp>
          <p:nvSpPr>
            <p:cNvPr id="121" name="직사각형 106"/>
            <p:cNvSpPr/>
            <p:nvPr/>
          </p:nvSpPr>
          <p:spPr>
            <a:xfrm>
              <a:off x="3839208" y="2772308"/>
              <a:ext cx="5705770" cy="84218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algn="l" latinLnBrk="1" hangingPunct="1">
                <a:lnSpc>
                  <a:spcPct val="150000"/>
                </a:lnSpc>
              </a:pPr>
              <a:r>
                <a:rPr xmlns:mc="http://schemas.openxmlformats.org/markup-compatibility/2006" xmlns:hp="http://schemas.haansoft.com/office/presentation/8.0" lang="ko-KR" altLang="en-US" sz="1900" b="1" i="0" spc="5" mc:Ignorable="hp" hp:hslEmbossed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독도는 분쟁지역이 아닌 섬</a:t>
              </a:r>
              <a:endParaRPr xmlns:mc="http://schemas.openxmlformats.org/markup-compatibility/2006" xmlns:hp="http://schemas.haansoft.com/office/presentation/8.0" lang="ko-KR" altLang="en-US" sz="1900" b="1" i="0" spc="5" mc:Ignorable="hp" hp:hslEmbossed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0" algn="l" latinLnBrk="1" hangingPunct="1">
                <a:lnSpc>
                  <a:spcPct val="150000"/>
                </a:lnSpc>
              </a:pPr>
              <a:endParaRPr lang="ko-KR" altLang="en-US" sz="14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22" name="타원 65"/>
            <p:cNvSpPr/>
            <p:nvPr/>
          </p:nvSpPr>
          <p:spPr>
            <a:xfrm>
              <a:off x="2610643" y="2775145"/>
              <a:ext cx="690395" cy="702796"/>
            </a:xfrm>
            <a:prstGeom prst="ellipse">
              <a:avLst/>
            </a:prstGeom>
            <a:solidFill>
              <a:srgbClr val="f3e5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algn="ctr" latinLnBrk="1" hangingPunct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3" name="직사각형 122"/>
            <p:cNvSpPr txBox="1"/>
            <p:nvPr/>
          </p:nvSpPr>
          <p:spPr>
            <a:xfrm>
              <a:off x="2824321" y="2948396"/>
              <a:ext cx="334838" cy="3673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algn="l" latinLnBrk="1" hangingPunct="1"/>
              <a:r>
                <a:rPr xmlns:mc="http://schemas.openxmlformats.org/markup-compatibility/2006" xmlns:hp="http://schemas.haansoft.com/office/presentation/8.0" lang="ko-KR" altLang="en-US" sz="1800" b="0" i="0" spc="5" mc:Ignorable="hp" hp:hslEmbossed="0">
                  <a:solidFill>
                    <a:schemeClr val="tx1"/>
                  </a:solidFill>
                </a:rPr>
                <a:t>2</a:t>
              </a:r>
              <a:endParaRPr xmlns:mc="http://schemas.openxmlformats.org/markup-compatibility/2006" xmlns:hp="http://schemas.haansoft.com/office/presentation/8.0" lang="ko-KR" altLang="en-US" sz="1800" b="0" i="0" spc="5" mc:Ignorable="hp" hp:hslEmbossed="0">
                <a:solidFill>
                  <a:schemeClr val="tx1"/>
                </a:solidFill>
              </a:endParaRPr>
            </a:p>
          </p:txBody>
        </p:sp>
      </p:grpSp>
      <p:grpSp>
        <p:nvGrpSpPr>
          <p:cNvPr id="138" name="그룹 137"/>
          <p:cNvGrpSpPr/>
          <p:nvPr/>
        </p:nvGrpSpPr>
        <p:grpSpPr>
          <a:xfrm rot="0">
            <a:off x="2610643" y="3801747"/>
            <a:ext cx="6934335" cy="842769"/>
            <a:chOff x="2610643" y="3801747"/>
            <a:chExt cx="6934335" cy="842769"/>
          </a:xfrm>
        </p:grpSpPr>
        <p:sp>
          <p:nvSpPr>
            <p:cNvPr id="127" name="직사각형 106"/>
            <p:cNvSpPr/>
            <p:nvPr/>
          </p:nvSpPr>
          <p:spPr>
            <a:xfrm>
              <a:off x="3839208" y="3801747"/>
              <a:ext cx="5705770" cy="84276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algn="l" latinLnBrk="1" hangingPunct="1">
                <a:lnSpc>
                  <a:spcPct val="150000"/>
                </a:lnSpc>
              </a:pPr>
              <a:r>
                <a:rPr xmlns:mc="http://schemas.openxmlformats.org/markup-compatibility/2006" xmlns:hp="http://schemas.haansoft.com/office/presentation/8.0" lang="ko-KR" altLang="en-US" sz="1900" b="1" i="0" spc="5" mc:Ignorable="hp" hp:hslEmbossed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영유권 분쟁 불필요</a:t>
              </a:r>
              <a:endParaRPr xmlns:mc="http://schemas.openxmlformats.org/markup-compatibility/2006" xmlns:hp="http://schemas.haansoft.com/office/presentation/8.0" lang="ko-KR" altLang="en-US" sz="1900" b="1" i="0" spc="5" mc:Ignorable="hp" hp:hslEmbossed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0" algn="l" latinLnBrk="1" hangingPunct="1">
                <a:lnSpc>
                  <a:spcPct val="150000"/>
                </a:lnSpc>
              </a:pPr>
              <a:endParaRPr lang="ko-KR" altLang="en-US" sz="14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28" name="타원 65"/>
            <p:cNvSpPr/>
            <p:nvPr/>
          </p:nvSpPr>
          <p:spPr>
            <a:xfrm>
              <a:off x="2610643" y="3804584"/>
              <a:ext cx="690395" cy="702796"/>
            </a:xfrm>
            <a:prstGeom prst="ellipse">
              <a:avLst/>
            </a:prstGeom>
            <a:solidFill>
              <a:srgbClr val="f3e5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algn="ctr" latinLnBrk="1" hangingPunct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9" name="직사각형 128"/>
            <p:cNvSpPr txBox="1"/>
            <p:nvPr/>
          </p:nvSpPr>
          <p:spPr>
            <a:xfrm>
              <a:off x="2824321" y="3977835"/>
              <a:ext cx="334838" cy="36766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algn="l" latinLnBrk="1" hangingPunct="1"/>
              <a:r>
                <a:rPr xmlns:mc="http://schemas.openxmlformats.org/markup-compatibility/2006" xmlns:hp="http://schemas.haansoft.com/office/presentation/8.0" lang="ko-KR" altLang="en-US" sz="1800" b="0" i="0" spc="5" mc:Ignorable="hp" hp:hslEmbossed="0">
                  <a:solidFill>
                    <a:schemeClr val="tx1"/>
                  </a:solidFill>
                </a:rPr>
                <a:t>3</a:t>
              </a:r>
              <a:endParaRPr xmlns:mc="http://schemas.openxmlformats.org/markup-compatibility/2006" xmlns:hp="http://schemas.haansoft.com/office/presentation/8.0" lang="ko-KR" altLang="en-US" sz="1800" b="0" i="0" spc="5" mc:Ignorable="hp" hp:hslEmbossed="0">
                <a:solidFill>
                  <a:schemeClr val="tx1"/>
                </a:solidFill>
              </a:endParaRPr>
            </a:p>
          </p:txBody>
        </p:sp>
      </p:grpSp>
      <p:grpSp>
        <p:nvGrpSpPr>
          <p:cNvPr id="139" name="그룹 138"/>
          <p:cNvGrpSpPr/>
          <p:nvPr/>
        </p:nvGrpSpPr>
        <p:grpSpPr>
          <a:xfrm rot="0">
            <a:off x="2610643" y="4810888"/>
            <a:ext cx="6934335" cy="841740"/>
            <a:chOff x="2610643" y="4810888"/>
            <a:chExt cx="6934335" cy="841740"/>
          </a:xfrm>
        </p:grpSpPr>
        <p:sp>
          <p:nvSpPr>
            <p:cNvPr id="130" name="직사각형 106"/>
            <p:cNvSpPr/>
            <p:nvPr/>
          </p:nvSpPr>
          <p:spPr>
            <a:xfrm>
              <a:off x="3839208" y="4810888"/>
              <a:ext cx="5705770" cy="8417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algn="l" latinLnBrk="1" hangingPunct="1">
                <a:lnSpc>
                  <a:spcPct val="150000"/>
                </a:lnSpc>
              </a:pPr>
              <a:r>
                <a:rPr xmlns:mc="http://schemas.openxmlformats.org/markup-compatibility/2006" xmlns:hp="http://schemas.haansoft.com/office/presentation/8.0" lang="ko-KR" altLang="en-US" sz="1900" b="1" i="0" spc="5" mc:Ignorable="hp" hp:hslEmbossed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외교 교섭 필요 없음</a:t>
              </a:r>
              <a:endParaRPr xmlns:mc="http://schemas.openxmlformats.org/markup-compatibility/2006" xmlns:hp="http://schemas.haansoft.com/office/presentation/8.0" lang="ko-KR" altLang="en-US" sz="1900" b="1" i="0" spc="5" mc:Ignorable="hp" hp:hslEmbossed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0" algn="l" latinLnBrk="1" hangingPunct="1">
                <a:lnSpc>
                  <a:spcPct val="150000"/>
                </a:lnSpc>
              </a:pPr>
              <a:endParaRPr lang="ko-KR" altLang="en-US" sz="14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31" name="타원 65"/>
            <p:cNvSpPr/>
            <p:nvPr/>
          </p:nvSpPr>
          <p:spPr>
            <a:xfrm>
              <a:off x="2610643" y="4813725"/>
              <a:ext cx="690395" cy="702796"/>
            </a:xfrm>
            <a:prstGeom prst="ellipse">
              <a:avLst/>
            </a:prstGeom>
            <a:solidFill>
              <a:srgbClr val="f3e5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algn="ctr" latinLnBrk="1" hangingPunct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2" name="직사각형 131"/>
            <p:cNvSpPr txBox="1"/>
            <p:nvPr/>
          </p:nvSpPr>
          <p:spPr>
            <a:xfrm>
              <a:off x="2824321" y="4986976"/>
              <a:ext cx="334838" cy="3673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algn="l" latinLnBrk="1" hangingPunct="1"/>
              <a:r>
                <a:rPr xmlns:mc="http://schemas.openxmlformats.org/markup-compatibility/2006" xmlns:hp="http://schemas.haansoft.com/office/presentation/8.0" lang="ko-KR" altLang="en-US" sz="1800" b="0" i="0" spc="5" mc:Ignorable="hp" hp:hslEmbossed="0">
                  <a:solidFill>
                    <a:schemeClr val="tx1"/>
                  </a:solidFill>
                </a:rPr>
                <a:t>4</a:t>
              </a:r>
              <a:endParaRPr xmlns:mc="http://schemas.openxmlformats.org/markup-compatibility/2006" xmlns:hp="http://schemas.haansoft.com/office/presentation/8.0" lang="ko-KR" altLang="en-US" sz="1800" b="0" i="0" spc="5" mc:Ignorable="hp" hp:hslEmbossed="0">
                <a:solidFill>
                  <a:schemeClr val="tx1"/>
                </a:solidFill>
              </a:endParaRPr>
            </a:p>
          </p:txBody>
        </p:sp>
      </p:grpSp>
      <p:grpSp>
        <p:nvGrpSpPr>
          <p:cNvPr id="140" name="그룹 139"/>
          <p:cNvGrpSpPr/>
          <p:nvPr/>
        </p:nvGrpSpPr>
        <p:grpSpPr>
          <a:xfrm rot="0">
            <a:off x="2610643" y="5857539"/>
            <a:ext cx="6934335" cy="839205"/>
            <a:chOff x="2610643" y="5857539"/>
            <a:chExt cx="6934335" cy="839205"/>
          </a:xfrm>
        </p:grpSpPr>
        <p:sp>
          <p:nvSpPr>
            <p:cNvPr id="133" name="직사각형 106"/>
            <p:cNvSpPr/>
            <p:nvPr/>
          </p:nvSpPr>
          <p:spPr>
            <a:xfrm>
              <a:off x="3839208" y="5857539"/>
              <a:ext cx="5705770" cy="8392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algn="l" latinLnBrk="1" hangingPunct="1">
                <a:lnSpc>
                  <a:spcPct val="150000"/>
                </a:lnSpc>
              </a:pPr>
              <a:r>
                <a:rPr xmlns:mc="http://schemas.openxmlformats.org/markup-compatibility/2006" xmlns:hp="http://schemas.haansoft.com/office/presentation/8.0" lang="ko-KR" altLang="en-US" sz="1900" b="1" i="0" spc="5" mc:Ignorable="hp" hp:hslEmbossed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사법재판 불필요</a:t>
              </a:r>
              <a:endParaRPr xmlns:mc="http://schemas.openxmlformats.org/markup-compatibility/2006" xmlns:hp="http://schemas.haansoft.com/office/presentation/8.0" lang="ko-KR" altLang="en-US" sz="1900" b="1" i="0" spc="5" mc:Ignorable="hp" hp:hslEmbossed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0" algn="l" latinLnBrk="1" hangingPunct="1">
                <a:lnSpc>
                  <a:spcPct val="150000"/>
                </a:lnSpc>
              </a:pPr>
              <a:endParaRPr lang="ko-KR" altLang="en-US" sz="140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34" name="타원 65"/>
            <p:cNvSpPr/>
            <p:nvPr/>
          </p:nvSpPr>
          <p:spPr>
            <a:xfrm>
              <a:off x="2610643" y="5860376"/>
              <a:ext cx="690395" cy="702796"/>
            </a:xfrm>
            <a:prstGeom prst="ellipse">
              <a:avLst/>
            </a:prstGeom>
            <a:solidFill>
              <a:srgbClr val="f3e5d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algn="ctr" latinLnBrk="1" hangingPunct="1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직사각형 134"/>
            <p:cNvSpPr txBox="1"/>
            <p:nvPr/>
          </p:nvSpPr>
          <p:spPr>
            <a:xfrm>
              <a:off x="2824321" y="6033627"/>
              <a:ext cx="334838" cy="36765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algn="l" latinLnBrk="1" hangingPunct="1"/>
              <a:r>
                <a:rPr xmlns:mc="http://schemas.openxmlformats.org/markup-compatibility/2006" xmlns:hp="http://schemas.haansoft.com/office/presentation/8.0" lang="ko-KR" altLang="en-US" sz="1800" b="0" i="0" spc="5" mc:Ignorable="hp" hp:hslEmbossed="0">
                  <a:solidFill>
                    <a:schemeClr val="tx1"/>
                  </a:solidFill>
                </a:rPr>
                <a:t>5</a:t>
              </a:r>
              <a:endParaRPr xmlns:mc="http://schemas.openxmlformats.org/markup-compatibility/2006" xmlns:hp="http://schemas.haansoft.com/office/presentation/8.0" lang="ko-KR" altLang="en-US" sz="1800" b="0" i="0" spc="5" mc:Ignorable="hp" hp:hslEmbossed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7" presetID="1" presetClass="entr" presetSubtype="0" fill="hold" nodeType="with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1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nodeType="with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9" presetID="1" presetClass="entr" presetSubtype="0" fill="hold" nodeType="with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3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5" presetID="1" presetClass="entr" presetSubtype="0" fill="hold" nodeType="with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9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31" presetID="1" presetClass="entr" presetSubtype="0" fill="hold" nodeType="with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/>
          <p:cNvSpPr/>
          <p:nvPr/>
        </p:nvSpPr>
        <p:spPr>
          <a:xfrm>
            <a:off x="3558399" y="2419859"/>
            <a:ext cx="6597569" cy="731685"/>
          </a:xfrm>
          <a:prstGeom prst="rect">
            <a:avLst/>
          </a:prstGeom>
          <a:solidFill>
            <a:srgbClr val="eedac1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직사각형 14"/>
          <p:cNvSpPr/>
          <p:nvPr/>
        </p:nvSpPr>
        <p:spPr>
          <a:xfrm>
            <a:off x="3474842" y="100176"/>
            <a:ext cx="5345208" cy="907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독도에 대한 정부의 입장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그룹 37"/>
          <p:cNvGrpSpPr/>
          <p:nvPr/>
        </p:nvGrpSpPr>
        <p:grpSpPr>
          <a:xfrm rot="42270" flipH="1" flipV="1">
            <a:off x="1627423" y="2184111"/>
            <a:ext cx="1201818" cy="1237546"/>
            <a:chOff x="2486529" y="2334918"/>
            <a:chExt cx="1254828" cy="1254828"/>
          </a:xfrm>
        </p:grpSpPr>
        <p:sp>
          <p:nvSpPr>
            <p:cNvPr id="39" name="눈물 방울 38"/>
            <p:cNvSpPr/>
            <p:nvPr/>
          </p:nvSpPr>
          <p:spPr>
            <a:xfrm rot="10800000">
              <a:off x="2486529" y="2334918"/>
              <a:ext cx="1254828" cy="1254828"/>
            </a:xfrm>
            <a:prstGeom prst="teardrop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000">
                <a:solidFill>
                  <a:prstClr val="white"/>
                </a:solidFill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 rot="10800000">
              <a:off x="2585492" y="2433881"/>
              <a:ext cx="1056903" cy="10569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150000"/>
                </a:lnSpc>
              </a:pPr>
              <a:endParaRPr lang="en-US" altLang="ko-KR" sz="1400" b="1">
                <a:solidFill>
                  <a:srgbClr val="49a5be"/>
                </a:solidFill>
              </a:endParaRPr>
            </a:p>
          </p:txBody>
        </p:sp>
      </p:grpSp>
      <p:pic>
        <p:nvPicPr>
          <p:cNvPr id="49" name="그림 48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1697213" y="2290180"/>
            <a:ext cx="1034265" cy="105039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50" name="직사각형 49"/>
          <p:cNvSpPr txBox="1"/>
          <p:nvPr/>
        </p:nvSpPr>
        <p:spPr>
          <a:xfrm>
            <a:off x="4845737" y="2557133"/>
            <a:ext cx="4551334" cy="471931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2500" b="1">
                <a:solidFill>
                  <a:srgbClr val="595959"/>
                </a:solidFill>
              </a:rPr>
              <a:t>독도는 본래부터 한국 영토</a:t>
            </a:r>
            <a:endParaRPr lang="ko-KR" altLang="en-US" sz="2500" b="1">
              <a:solidFill>
                <a:srgbClr val="595959"/>
              </a:solidFill>
            </a:endParaRPr>
          </a:p>
        </p:txBody>
      </p:sp>
      <p:sp>
        <p:nvSpPr>
          <p:cNvPr id="58" name="직사각형 50"/>
          <p:cNvSpPr/>
          <p:nvPr/>
        </p:nvSpPr>
        <p:spPr>
          <a:xfrm>
            <a:off x="3558399" y="3622799"/>
            <a:ext cx="6597569" cy="731685"/>
          </a:xfrm>
          <a:prstGeom prst="rect">
            <a:avLst/>
          </a:prstGeom>
          <a:solidFill>
            <a:srgbClr val="eedac1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endParaRPr lang="ko-KR" altLang="en-US" sz="2200" b="1">
              <a:solidFill>
                <a:srgbClr val="595959"/>
              </a:solidFill>
            </a:endParaRPr>
          </a:p>
        </p:txBody>
      </p:sp>
      <p:sp>
        <p:nvSpPr>
          <p:cNvPr id="59" name="직사각형 49"/>
          <p:cNvSpPr txBox="1"/>
          <p:nvPr/>
        </p:nvSpPr>
        <p:spPr>
          <a:xfrm>
            <a:off x="4881714" y="3797277"/>
            <a:ext cx="4551334" cy="471931"/>
          </a:xfrm>
          <a:prstGeom prst="rect">
            <a:avLst/>
          </a:prstGeom>
        </p:spPr>
        <p:txBody>
          <a:bodyPr wrap="square">
            <a:spAutoFit/>
          </a:bodyPr>
          <a:p>
            <a:pPr marL="0" algn="l" latinLnBrk="1" hangingPunct="1"/>
            <a:r>
              <a:rPr xmlns:mc="http://schemas.openxmlformats.org/markup-compatibility/2006" xmlns:hp="http://schemas.haansoft.com/office/presentation/8.0" lang="ko-KR" altLang="en-US" sz="2500" b="1" i="0" spc="5" mc:Ignorable="hp" hp:hslEmbossed="0">
                <a:solidFill>
                  <a:srgbClr val="595959"/>
                </a:solidFill>
              </a:rPr>
              <a:t>지속적인 주권 수호</a:t>
            </a:r>
            <a:endParaRPr xmlns:mc="http://schemas.openxmlformats.org/markup-compatibility/2006" xmlns:hp="http://schemas.haansoft.com/office/presentation/8.0" lang="ko-KR" altLang="en-US" sz="2500" b="1" i="0" spc="5" mc:Ignorable="hp" hp:hslEmbossed="0">
              <a:solidFill>
                <a:srgbClr val="595959"/>
              </a:solidFill>
            </a:endParaRPr>
          </a:p>
        </p:txBody>
      </p:sp>
      <p:pic>
        <p:nvPicPr>
          <p:cNvPr id="57" name="그림 56"/>
          <p:cNvPicPr/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9501643" y="2520293"/>
            <a:ext cx="1919323" cy="32651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3474842" y="0"/>
            <a:ext cx="5345208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독도의 역사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r>
              <a:rPr lang="en-US" altLang="ko-KR" sz="800">
                <a:solidFill>
                  <a:prstClr val="black">
                    <a:lumMod val="65000"/>
                    <a:lumOff val="35000"/>
                  </a:prstClr>
                </a:solidFill>
              </a:rPr>
              <a:t>Enjoy your stylish business and campus life with BIZCAM</a:t>
            </a:r>
            <a:endParaRPr lang="ko-KR" altLang="en-US" sz="54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모서리가 둥근 직사각형 57"/>
          <p:cNvSpPr/>
          <p:nvPr/>
        </p:nvSpPr>
        <p:spPr>
          <a:xfrm>
            <a:off x="726546" y="1291377"/>
            <a:ext cx="2580693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9a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49a5be"/>
              </a:buClr>
              <a:buFont typeface="Arial"/>
              <a:buChar char="•"/>
            </a:pPr>
            <a:r>
              <a:rPr lang="ko-KR" altLang="en-US" b="1">
                <a:solidFill>
                  <a:srgbClr val="49a5be"/>
                </a:solidFill>
              </a:rPr>
              <a:t> 독도의 역사적 순서</a:t>
            </a:r>
            <a:endParaRPr lang="ko-KR" altLang="en-US" b="1">
              <a:solidFill>
                <a:srgbClr val="49a5be"/>
              </a:solidFill>
            </a:endParaRPr>
          </a:p>
        </p:txBody>
      </p:sp>
      <p:sp>
        <p:nvSpPr>
          <p:cNvPr id="63" name="U자형 화살표 41"/>
          <p:cNvSpPr/>
          <p:nvPr/>
        </p:nvSpPr>
        <p:spPr>
          <a:xfrm>
            <a:off x="8427811" y="2292212"/>
            <a:ext cx="2324100" cy="2300140"/>
          </a:xfrm>
          <a:prstGeom prst="uturnArrow">
            <a:avLst>
              <a:gd name="adj1" fmla="val 15250"/>
              <a:gd name="adj2" fmla="val 12370"/>
              <a:gd name="adj3" fmla="val 22340"/>
              <a:gd name="adj4" fmla="val 48148"/>
              <a:gd name="adj5" fmla="val 100000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4" name="U자형 화살표 42"/>
          <p:cNvSpPr/>
          <p:nvPr/>
        </p:nvSpPr>
        <p:spPr>
          <a:xfrm flipV="1">
            <a:off x="6548211" y="4101242"/>
            <a:ext cx="2324100" cy="2300140"/>
          </a:xfrm>
          <a:prstGeom prst="uturnArrow">
            <a:avLst>
              <a:gd name="adj1" fmla="val 15250"/>
              <a:gd name="adj2" fmla="val 12370"/>
              <a:gd name="adj3" fmla="val 22340"/>
              <a:gd name="adj4" fmla="val 48148"/>
              <a:gd name="adj5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5" name="U자형 화살표 43"/>
          <p:cNvSpPr/>
          <p:nvPr/>
        </p:nvSpPr>
        <p:spPr>
          <a:xfrm>
            <a:off x="4668611" y="2297842"/>
            <a:ext cx="2324100" cy="2300140"/>
          </a:xfrm>
          <a:prstGeom prst="uturnArrow">
            <a:avLst>
              <a:gd name="adj1" fmla="val 15250"/>
              <a:gd name="adj2" fmla="val 12370"/>
              <a:gd name="adj3" fmla="val 22340"/>
              <a:gd name="adj4" fmla="val 48148"/>
              <a:gd name="adj5" fmla="val 100000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6" name="U자형 화살표 44"/>
          <p:cNvSpPr/>
          <p:nvPr/>
        </p:nvSpPr>
        <p:spPr>
          <a:xfrm flipV="1">
            <a:off x="2789011" y="4095612"/>
            <a:ext cx="2324100" cy="2300140"/>
          </a:xfrm>
          <a:prstGeom prst="uturnArrow">
            <a:avLst>
              <a:gd name="adj1" fmla="val 15250"/>
              <a:gd name="adj2" fmla="val 12370"/>
              <a:gd name="adj3" fmla="val 22340"/>
              <a:gd name="adj4" fmla="val 48148"/>
              <a:gd name="adj5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7" name="U자형 화살표 45"/>
          <p:cNvSpPr/>
          <p:nvPr/>
        </p:nvSpPr>
        <p:spPr>
          <a:xfrm>
            <a:off x="909411" y="2292212"/>
            <a:ext cx="2324100" cy="2300140"/>
          </a:xfrm>
          <a:prstGeom prst="uturnArrow">
            <a:avLst>
              <a:gd name="adj1" fmla="val 15250"/>
              <a:gd name="adj2" fmla="val 12370"/>
              <a:gd name="adj3" fmla="val 22340"/>
              <a:gd name="adj4" fmla="val 48148"/>
              <a:gd name="adj5" fmla="val 100000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8" name="직사각형 46"/>
          <p:cNvSpPr/>
          <p:nvPr/>
        </p:nvSpPr>
        <p:spPr>
          <a:xfrm>
            <a:off x="1064974" y="4226457"/>
            <a:ext cx="1381987" cy="706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schemeClr val="tx1"/>
                </a:solidFill>
              </a:rPr>
              <a:t>512년</a:t>
            </a:r>
            <a:endParaRPr lang="ko-KR" altLang="en-US" sz="1400" b="1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우산국의 복속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4" name="직사각형 62"/>
          <p:cNvSpPr/>
          <p:nvPr/>
        </p:nvSpPr>
        <p:spPr>
          <a:xfrm>
            <a:off x="3039304" y="3204356"/>
            <a:ext cx="1605212" cy="71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1625년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울릉도 도해면허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5" name="직사각형 63"/>
          <p:cNvSpPr/>
          <p:nvPr/>
        </p:nvSpPr>
        <p:spPr>
          <a:xfrm>
            <a:off x="5098734" y="3734730"/>
            <a:ext cx="1381986" cy="1225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1693년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안용복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일본 납치사건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b="1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ko-KR" altLang="en-US" sz="10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6" name="직사각형 64"/>
          <p:cNvSpPr/>
          <p:nvPr/>
        </p:nvSpPr>
        <p:spPr>
          <a:xfrm>
            <a:off x="6882932" y="3091059"/>
            <a:ext cx="1506000" cy="1462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1694년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울릉도 수토제도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시행결정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0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endParaRPr lang="ko-KR" altLang="en-US" sz="10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0" name="직사각형 78"/>
          <p:cNvSpPr/>
          <p:nvPr/>
        </p:nvSpPr>
        <p:spPr>
          <a:xfrm>
            <a:off x="8820980" y="3811394"/>
            <a:ext cx="1481197" cy="123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1695년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돗토리번에 문의,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답변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b="1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ko-KR" altLang="en-US" sz="10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21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 autoUpdateAnimBg="1"/>
      <p:bldP spid="68" grpId="0" bldLvl="0" animBg="1" autoUpdateAnimBg="1"/>
      <p:bldP spid="84" grpId="0" bldLvl="0" animBg="1" autoUpdateAnimBg="1"/>
      <p:bldP spid="85" grpId="0" bldLvl="0" animBg="1" autoUpdateAnimBg="1"/>
      <p:bldP spid="86" grpId="0" bldLvl="0" animBg="1" autoUpdate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3474842" y="0"/>
            <a:ext cx="5345208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독도의 역사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r>
              <a:rPr lang="en-US" altLang="ko-KR" sz="800">
                <a:solidFill>
                  <a:prstClr val="black">
                    <a:lumMod val="65000"/>
                    <a:lumOff val="35000"/>
                  </a:prstClr>
                </a:solidFill>
              </a:rPr>
              <a:t>Enjoy your stylish business and campus life with BIZCAM</a:t>
            </a:r>
            <a:endParaRPr lang="ko-KR" altLang="en-US" sz="54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모서리가 둥근 직사각형 57"/>
          <p:cNvSpPr/>
          <p:nvPr/>
        </p:nvSpPr>
        <p:spPr>
          <a:xfrm>
            <a:off x="726546" y="1291377"/>
            <a:ext cx="2580693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9a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49a5be"/>
              </a:buClr>
              <a:buFont typeface="Arial"/>
              <a:buChar char="•"/>
            </a:pPr>
            <a:r>
              <a:rPr lang="ko-KR" altLang="en-US" b="1">
                <a:solidFill>
                  <a:srgbClr val="49a5be"/>
                </a:solidFill>
              </a:rPr>
              <a:t> 독도의 역사적 순서</a:t>
            </a:r>
            <a:endParaRPr lang="ko-KR" altLang="en-US" b="1">
              <a:solidFill>
                <a:srgbClr val="49a5be"/>
              </a:solidFill>
            </a:endParaRPr>
          </a:p>
        </p:txBody>
      </p:sp>
      <p:sp>
        <p:nvSpPr>
          <p:cNvPr id="63" name="U자형 화살표 41"/>
          <p:cNvSpPr/>
          <p:nvPr/>
        </p:nvSpPr>
        <p:spPr>
          <a:xfrm>
            <a:off x="8427811" y="2292212"/>
            <a:ext cx="2324100" cy="2300140"/>
          </a:xfrm>
          <a:prstGeom prst="uturnArrow">
            <a:avLst>
              <a:gd name="adj1" fmla="val 15250"/>
              <a:gd name="adj2" fmla="val 12370"/>
              <a:gd name="adj3" fmla="val 22340"/>
              <a:gd name="adj4" fmla="val 48148"/>
              <a:gd name="adj5" fmla="val 100000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4" name="U자형 화살표 42"/>
          <p:cNvSpPr/>
          <p:nvPr/>
        </p:nvSpPr>
        <p:spPr>
          <a:xfrm flipV="1">
            <a:off x="6548211" y="4101242"/>
            <a:ext cx="2324100" cy="2300140"/>
          </a:xfrm>
          <a:prstGeom prst="uturnArrow">
            <a:avLst>
              <a:gd name="adj1" fmla="val 15250"/>
              <a:gd name="adj2" fmla="val 12370"/>
              <a:gd name="adj3" fmla="val 22340"/>
              <a:gd name="adj4" fmla="val 48148"/>
              <a:gd name="adj5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5" name="U자형 화살표 43"/>
          <p:cNvSpPr/>
          <p:nvPr/>
        </p:nvSpPr>
        <p:spPr>
          <a:xfrm>
            <a:off x="4668611" y="2297842"/>
            <a:ext cx="2324100" cy="2300140"/>
          </a:xfrm>
          <a:prstGeom prst="uturnArrow">
            <a:avLst>
              <a:gd name="adj1" fmla="val 15250"/>
              <a:gd name="adj2" fmla="val 12370"/>
              <a:gd name="adj3" fmla="val 22340"/>
              <a:gd name="adj4" fmla="val 48148"/>
              <a:gd name="adj5" fmla="val 100000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6" name="U자형 화살표 44"/>
          <p:cNvSpPr/>
          <p:nvPr/>
        </p:nvSpPr>
        <p:spPr>
          <a:xfrm flipV="1">
            <a:off x="2789011" y="4095612"/>
            <a:ext cx="2324100" cy="2300140"/>
          </a:xfrm>
          <a:prstGeom prst="uturnArrow">
            <a:avLst>
              <a:gd name="adj1" fmla="val 15250"/>
              <a:gd name="adj2" fmla="val 12370"/>
              <a:gd name="adj3" fmla="val 22340"/>
              <a:gd name="adj4" fmla="val 48148"/>
              <a:gd name="adj5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7" name="U자형 화살표 45"/>
          <p:cNvSpPr/>
          <p:nvPr/>
        </p:nvSpPr>
        <p:spPr>
          <a:xfrm>
            <a:off x="909411" y="2292212"/>
            <a:ext cx="2324100" cy="2300140"/>
          </a:xfrm>
          <a:prstGeom prst="uturnArrow">
            <a:avLst>
              <a:gd name="adj1" fmla="val 15250"/>
              <a:gd name="adj2" fmla="val 12370"/>
              <a:gd name="adj3" fmla="val 22340"/>
              <a:gd name="adj4" fmla="val 48148"/>
              <a:gd name="adj5" fmla="val 100000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8" name="직사각형 46"/>
          <p:cNvSpPr/>
          <p:nvPr/>
        </p:nvSpPr>
        <p:spPr>
          <a:xfrm>
            <a:off x="972108" y="4320480"/>
            <a:ext cx="1654817" cy="1002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1696년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일본인 울릉도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도해금지령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4" name="직사각형 62"/>
          <p:cNvSpPr/>
          <p:nvPr/>
        </p:nvSpPr>
        <p:spPr>
          <a:xfrm>
            <a:off x="3132348" y="3176223"/>
            <a:ext cx="1506000" cy="70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1696년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안용복 일본도해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5" name="직사각형 63"/>
          <p:cNvSpPr/>
          <p:nvPr/>
        </p:nvSpPr>
        <p:spPr>
          <a:xfrm>
            <a:off x="5040560" y="3734730"/>
            <a:ext cx="1481197" cy="1292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1770년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동국문헌비고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'여지고'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6" name="직사각형 64"/>
          <p:cNvSpPr/>
          <p:nvPr/>
        </p:nvSpPr>
        <p:spPr>
          <a:xfrm>
            <a:off x="6948772" y="3074149"/>
            <a:ext cx="1381986" cy="1553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1870년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일 외무성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'조선국교제시말내탐서'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0" name="직사각형 78"/>
          <p:cNvSpPr/>
          <p:nvPr/>
        </p:nvSpPr>
        <p:spPr>
          <a:xfrm>
            <a:off x="8895675" y="3823795"/>
            <a:ext cx="1381986" cy="889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1877년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'태정관지령'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80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ko-KR" altLang="en-US" sz="8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 autoUpdate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3474842" y="0"/>
            <a:ext cx="5345208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독도의 역사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r>
              <a:rPr lang="en-US" altLang="ko-KR" sz="800">
                <a:solidFill>
                  <a:prstClr val="black">
                    <a:lumMod val="65000"/>
                    <a:lumOff val="35000"/>
                  </a:prstClr>
                </a:solidFill>
              </a:rPr>
              <a:t>Enjoy your stylish business and campus life with BIZCAM</a:t>
            </a:r>
            <a:endParaRPr lang="ko-KR" altLang="en-US" sz="54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모서리가 둥근 직사각형 57"/>
          <p:cNvSpPr/>
          <p:nvPr/>
        </p:nvSpPr>
        <p:spPr>
          <a:xfrm>
            <a:off x="726546" y="1291377"/>
            <a:ext cx="2580693" cy="4812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9a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49a5be"/>
              </a:buClr>
              <a:buFont typeface="Arial"/>
              <a:buChar char="•"/>
            </a:pPr>
            <a:r>
              <a:rPr lang="ko-KR" altLang="en-US" b="1">
                <a:solidFill>
                  <a:srgbClr val="49a5be"/>
                </a:solidFill>
              </a:rPr>
              <a:t> 독도의 역사적 순서</a:t>
            </a:r>
            <a:endParaRPr lang="ko-KR" altLang="en-US" b="1">
              <a:solidFill>
                <a:srgbClr val="49a5be"/>
              </a:solidFill>
            </a:endParaRPr>
          </a:p>
        </p:txBody>
      </p:sp>
      <p:sp>
        <p:nvSpPr>
          <p:cNvPr id="63" name="U자형 화살표 41"/>
          <p:cNvSpPr/>
          <p:nvPr/>
        </p:nvSpPr>
        <p:spPr>
          <a:xfrm>
            <a:off x="8427811" y="2292212"/>
            <a:ext cx="2324100" cy="2300140"/>
          </a:xfrm>
          <a:prstGeom prst="uturnArrow">
            <a:avLst>
              <a:gd name="adj1" fmla="val 15250"/>
              <a:gd name="adj2" fmla="val 12370"/>
              <a:gd name="adj3" fmla="val 22340"/>
              <a:gd name="adj4" fmla="val 48148"/>
              <a:gd name="adj5" fmla="val 100000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4" name="U자형 화살표 42"/>
          <p:cNvSpPr/>
          <p:nvPr/>
        </p:nvSpPr>
        <p:spPr>
          <a:xfrm flipV="1">
            <a:off x="6548211" y="4101242"/>
            <a:ext cx="2324100" cy="2300140"/>
          </a:xfrm>
          <a:prstGeom prst="uturnArrow">
            <a:avLst>
              <a:gd name="adj1" fmla="val 15250"/>
              <a:gd name="adj2" fmla="val 12370"/>
              <a:gd name="adj3" fmla="val 22340"/>
              <a:gd name="adj4" fmla="val 48148"/>
              <a:gd name="adj5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5" name="U자형 화살표 43"/>
          <p:cNvSpPr/>
          <p:nvPr/>
        </p:nvSpPr>
        <p:spPr>
          <a:xfrm>
            <a:off x="4668611" y="2297842"/>
            <a:ext cx="2324100" cy="2300140"/>
          </a:xfrm>
          <a:prstGeom prst="uturnArrow">
            <a:avLst>
              <a:gd name="adj1" fmla="val 15250"/>
              <a:gd name="adj2" fmla="val 12370"/>
              <a:gd name="adj3" fmla="val 22340"/>
              <a:gd name="adj4" fmla="val 48148"/>
              <a:gd name="adj5" fmla="val 100000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6" name="U자형 화살표 44"/>
          <p:cNvSpPr/>
          <p:nvPr/>
        </p:nvSpPr>
        <p:spPr>
          <a:xfrm flipV="1">
            <a:off x="2789011" y="4095612"/>
            <a:ext cx="2324100" cy="2300140"/>
          </a:xfrm>
          <a:prstGeom prst="uturnArrow">
            <a:avLst>
              <a:gd name="adj1" fmla="val 15250"/>
              <a:gd name="adj2" fmla="val 12370"/>
              <a:gd name="adj3" fmla="val 22340"/>
              <a:gd name="adj4" fmla="val 48148"/>
              <a:gd name="adj5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7" name="U자형 화살표 45"/>
          <p:cNvSpPr/>
          <p:nvPr/>
        </p:nvSpPr>
        <p:spPr>
          <a:xfrm>
            <a:off x="909411" y="2292212"/>
            <a:ext cx="2324100" cy="2300140"/>
          </a:xfrm>
          <a:prstGeom prst="uturnArrow">
            <a:avLst>
              <a:gd name="adj1" fmla="val 15250"/>
              <a:gd name="adj2" fmla="val 12370"/>
              <a:gd name="adj3" fmla="val 22340"/>
              <a:gd name="adj4" fmla="val 48148"/>
              <a:gd name="adj5" fmla="val 100000"/>
            </a:avLst>
          </a:prstGeom>
          <a:solidFill>
            <a:srgbClr val="499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8" name="직사각형 46"/>
          <p:cNvSpPr/>
          <p:nvPr/>
        </p:nvSpPr>
        <p:spPr>
          <a:xfrm>
            <a:off x="971643" y="4373867"/>
            <a:ext cx="1481199" cy="100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1900년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고종 황제 칙령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제 41호 반포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4" name="직사각형 62"/>
          <p:cNvSpPr/>
          <p:nvPr/>
        </p:nvSpPr>
        <p:spPr>
          <a:xfrm>
            <a:off x="3146289" y="3162414"/>
            <a:ext cx="1481198" cy="1003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1905년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시네마현고시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제 40호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5" name="직사각형 63"/>
          <p:cNvSpPr/>
          <p:nvPr/>
        </p:nvSpPr>
        <p:spPr>
          <a:xfrm>
            <a:off x="5069386" y="3720921"/>
            <a:ext cx="1481198" cy="100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1906년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울도군수 심흥택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보고서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6" name="직사각형 64"/>
          <p:cNvSpPr/>
          <p:nvPr/>
        </p:nvSpPr>
        <p:spPr>
          <a:xfrm>
            <a:off x="6925161" y="3060340"/>
            <a:ext cx="1481198" cy="72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1946년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SCAPIN</a:t>
            </a: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각서</a:t>
            </a:r>
            <a:r>
              <a:rPr lang="ko-KR" altLang="en-US" sz="1000" b="1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ko-KR" altLang="en-US" sz="10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0" name="직사각형 78"/>
          <p:cNvSpPr/>
          <p:nvPr/>
        </p:nvSpPr>
        <p:spPr>
          <a:xfrm>
            <a:off x="8851950" y="3809986"/>
            <a:ext cx="1481198" cy="998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>
                <a:solidFill>
                  <a:prstClr val="black">
                    <a:lumMod val="75000"/>
                    <a:lumOff val="25000"/>
                  </a:prstClr>
                </a:solidFill>
              </a:rPr>
              <a:t>1951년</a:t>
            </a:r>
            <a:endParaRPr lang="ko-KR" altLang="en-US" sz="14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샌프란시스코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b="1">
                <a:solidFill>
                  <a:prstClr val="black">
                    <a:lumMod val="75000"/>
                    <a:lumOff val="25000"/>
                  </a:prstClr>
                </a:solidFill>
              </a:rPr>
              <a:t>강화조약</a:t>
            </a:r>
            <a:endParaRPr lang="ko-KR" altLang="en-US" sz="1300" b="1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7" presetID="1" presetClass="entr" presetSubtype="0" fill="hold" grpId="0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 autoUpdate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eda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모서리가 둥근 직사각형 73"/>
          <p:cNvSpPr/>
          <p:nvPr/>
        </p:nvSpPr>
        <p:spPr>
          <a:xfrm>
            <a:off x="881328" y="1478280"/>
            <a:ext cx="4702116" cy="701939"/>
          </a:xfrm>
          <a:prstGeom prst="roundRect">
            <a:avLst>
              <a:gd name="adj" fmla="val 8564"/>
            </a:avLst>
          </a:prstGeom>
          <a:solidFill>
            <a:srgbClr val="a48a7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00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74842" y="100176"/>
            <a:ext cx="6014886" cy="90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ko-KR" altLang="en-US" sz="2800" b="1" i="1">
                <a:solidFill>
                  <a:prstClr val="black">
                    <a:lumMod val="65000"/>
                    <a:lumOff val="35000"/>
                  </a:prstClr>
                </a:solidFill>
              </a:rPr>
              <a:t>독도가 한국의 영토인 역사적 증거</a:t>
            </a:r>
            <a:endParaRPr lang="ko-KR" altLang="en-US" sz="2800" b="1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latinLnBrk="0">
              <a:lnSpc>
                <a:spcPct val="150000"/>
              </a:lnSpc>
            </a:pPr>
            <a:endParaRPr lang="en-US" altLang="ko-KR" sz="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696000" y="1132932"/>
            <a:ext cx="10800000" cy="0"/>
          </a:xfrm>
          <a:prstGeom prst="line">
            <a:avLst/>
          </a:prstGeom>
          <a:ln w="19050">
            <a:solidFill>
              <a:srgbClr val="49a5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/>
          <p:cNvSpPr txBox="1"/>
          <p:nvPr/>
        </p:nvSpPr>
        <p:spPr>
          <a:xfrm>
            <a:off x="1152126" y="1574908"/>
            <a:ext cx="4000206" cy="518687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xmlns:mc="http://schemas.openxmlformats.org/markup-compatibility/2006" xmlns:hp="http://schemas.haansoft.com/office/presentation/8.0" lang="ko-KR" altLang="en-US" sz="2800" b="1" i="1" mc:Ignorable="hp" hp:hslEmbossed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오래전부터 독도 인지</a:t>
            </a:r>
            <a:endParaRPr xmlns:mc="http://schemas.openxmlformats.org/markup-compatibility/2006" xmlns:hp="http://schemas.haansoft.com/office/presentation/8.0" lang="ko-KR" altLang="en-US" sz="2800" b="1" i="1" mc:Ignorable="hp" hp:hslEmbossed="0">
              <a:solidFill>
                <a:schemeClr val="bg1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1694864" y="2678712"/>
            <a:ext cx="2641508" cy="750287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  <a:r>
              <a:rPr lang="ko-KR" altLang="en-US" b="1">
                <a:solidFill>
                  <a:srgbClr val="595959"/>
                </a:solidFill>
              </a:rPr>
              <a:t>세종실록지리지</a:t>
            </a:r>
            <a:endParaRPr lang="ko-KR" altLang="en-US" b="1">
              <a:solidFill>
                <a:srgbClr val="595959"/>
              </a:solidFill>
            </a:endParaRP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4572000" y="2678712"/>
            <a:ext cx="2641508" cy="750287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18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삼국사기</a:t>
            </a:r>
            <a:endParaRPr xmlns:mc="http://schemas.openxmlformats.org/markup-compatibility/2006" xmlns:hp="http://schemas.haansoft.com/office/presentation/8.0" lang="ko-KR" altLang="en-US" sz="18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7480183" y="2678712"/>
            <a:ext cx="2641508" cy="750287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18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신증동국여지승람</a:t>
            </a:r>
            <a:endParaRPr xmlns:mc="http://schemas.openxmlformats.org/markup-compatibility/2006" xmlns:hp="http://schemas.haansoft.com/office/presentation/8.0" lang="ko-KR" altLang="en-US" sz="18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1705955" y="3744781"/>
            <a:ext cx="2641508" cy="750287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18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동국문헌비고</a:t>
            </a:r>
            <a:endParaRPr xmlns:mc="http://schemas.openxmlformats.org/markup-compatibility/2006" xmlns:hp="http://schemas.haansoft.com/office/presentation/8.0" lang="ko-KR" altLang="en-US" sz="18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5" name="모서리가 둥근 직사각형 104"/>
          <p:cNvSpPr/>
          <p:nvPr/>
        </p:nvSpPr>
        <p:spPr>
          <a:xfrm>
            <a:off x="4586275" y="3744781"/>
            <a:ext cx="2641508" cy="750287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18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만기요람</a:t>
            </a:r>
            <a:endParaRPr xmlns:mc="http://schemas.openxmlformats.org/markup-compatibility/2006" xmlns:hp="http://schemas.haansoft.com/office/presentation/8.0" lang="ko-KR" altLang="en-US" sz="18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7502599" y="3744781"/>
            <a:ext cx="2641508" cy="750287"/>
          </a:xfrm>
          <a:prstGeom prst="roundRect">
            <a:avLst>
              <a:gd name="adj" fmla="val 16667"/>
            </a:avLst>
          </a:prstGeom>
          <a:solidFill>
            <a:schemeClr val="bg2">
              <a:lumMod val="80000"/>
              <a:lumOff val="2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2540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algn="ctr" latinLnBrk="1" hangingPunct="1"/>
            <a:r>
              <a:rPr xmlns:mc="http://schemas.openxmlformats.org/markup-compatibility/2006" xmlns:hp="http://schemas.haansoft.com/office/presentation/8.0" lang="ko-KR" altLang="en-US" sz="1800" b="1" i="0" spc="5" mc:Ignorable="hp" hp:hslEmbossed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증보문헌비고</a:t>
            </a:r>
            <a:endParaRPr xmlns:mc="http://schemas.openxmlformats.org/markup-compatibility/2006" xmlns:hp="http://schemas.haansoft.com/office/presentation/8.0" lang="ko-KR" altLang="en-US" sz="1800" b="1" i="0" spc="5" mc:Ignorable="hp" hp:hslEmbossed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1" name="오른쪽 화살표 110"/>
          <p:cNvSpPr/>
          <p:nvPr/>
        </p:nvSpPr>
        <p:spPr>
          <a:xfrm>
            <a:off x="1569472" y="5605453"/>
            <a:ext cx="2021435" cy="533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48a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직사각형 111"/>
          <p:cNvSpPr txBox="1"/>
          <p:nvPr/>
        </p:nvSpPr>
        <p:spPr>
          <a:xfrm>
            <a:off x="3719533" y="5620343"/>
            <a:ext cx="6433595" cy="500337"/>
          </a:xfrm>
          <a:prstGeom prst="rect">
            <a:avLst/>
          </a:prstGeom>
        </p:spPr>
        <p:txBody>
          <a:bodyPr wrap="square">
            <a:spAutoFit/>
          </a:bodyPr>
          <a:p>
            <a:pPr/>
            <a:r>
              <a:rPr lang="ko-KR" altLang="en-US" sz="2700" b="1"/>
              <a:t>옛 문헌 독도와 울릉도 두개의 섬 표기</a:t>
            </a:r>
            <a:endParaRPr lang="ko-KR" altLang="en-US" sz="27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5" presetID="1" presetClass="entr" presetSubtype="0" fill="hold" nodeType="click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7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9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1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3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15" presetID="1" presetClass="entr" presetSubtype="0" fill="hold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xmlns:mc="http://schemas.openxmlformats.org/markup-compatibility/2006" xmlns:hp="http://schemas.haansoft.com/office/presentation/8.0" id="19" presetID="1" presetClass="entr" presetSubtype="0" fill="hold" nodeType="clickEffect" mc:Ignorable="hp" hp:hslPresetID="3" hp:hslPresetSubtype="DirectionNone" hp:hslDuration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xmlns:mc="http://schemas.openxmlformats.org/markup-compatibility/2006" xmlns:hp="http://schemas.haansoft.com/office/presentation/8.0" id="21" presetID="1" presetClass="entr" presetSubtype="0" fill="hold" grpId="0" nodeType="withEffect" mc:Ignorable="hp" hp:hslPresetID="3" hp:hslPresetSubtype="DirectionNone" hp:hslDuration="1000" hp:hslTextDuration="1000" hp:hslTextAnimationUnitDelay="10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bldLvl="0" animBg="1" autoUpdate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10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TotalTime>0</ep:TotalTime>
  <ep:HyperlinkBase/>
  <ep:Application>Hancom Office Hanshow 2010</ep:Application>
  <ep:AppVersion>8.0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category/>
  <cp:contentStatus/>
  <dcterms:created xsi:type="dcterms:W3CDTF">2020-03-31T04:06:26.000</dcterms:created>
  <dc:creator>조현석</dc:creator>
  <dc:description/>
  <cp:keywords/>
  <cp:lastModifiedBy>skdud</cp:lastModifiedBy>
  <dcterms:modified xsi:type="dcterms:W3CDTF">2020-05-03T16:51:49.969</dcterms:modified>
  <cp:revision>45</cp:revision>
  <dc:subject/>
  <dc:title>PowerPoint 프레젠테이션</dc:title>
</cp:coreProperties>
</file>