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3" r:id="rId3"/>
    <p:sldId id="257" r:id="rId4"/>
    <p:sldId id="260" r:id="rId5"/>
    <p:sldId id="261" r:id="rId6"/>
    <p:sldId id="262" r:id="rId7"/>
    <p:sldId id="264" r:id="rId8"/>
    <p:sldId id="265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9874-0C28-4C8D-8C0A-254AD6052F45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F6BF-A6F0-4DF2-8296-010393198A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2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262BE10-970C-480C-9C89-BDFB49870519}" type="datetimeFigureOut">
              <a:rPr lang="ko-KR" altLang="en-US" smtClean="0"/>
              <a:t>2020-04-26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649B920-7741-42A5-A7B0-71C6E6CD4D1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ko-KR" altLang="en-US" sz="9600" dirty="0" err="1" smtClean="0"/>
              <a:t>독도영토학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200" dirty="0" smtClean="0"/>
              <a:t>독도가 우리땅인 역사적 증거 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</a:t>
            </a:r>
            <a:r>
              <a:rPr lang="en-US" altLang="ko-KR" dirty="0" smtClean="0">
                <a:solidFill>
                  <a:schemeClr val="tx1"/>
                </a:solidFill>
              </a:rPr>
              <a:t>21602648 </a:t>
            </a:r>
            <a:r>
              <a:rPr lang="ko-KR" altLang="en-US" dirty="0" smtClean="0">
                <a:solidFill>
                  <a:schemeClr val="tx1"/>
                </a:solidFill>
              </a:rPr>
              <a:t>김영욱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고종실록</a:t>
            </a:r>
            <a:r>
              <a:rPr lang="en-US" altLang="ko-KR" dirty="0" smtClean="0"/>
              <a:t>(1882)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2790825" cy="39147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6" y="620688"/>
            <a:ext cx="2781300" cy="3914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2559599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대한제국의 고종과 </a:t>
            </a:r>
            <a:r>
              <a:rPr lang="ko-KR" altLang="en-US" sz="2800" dirty="0" err="1" smtClean="0"/>
              <a:t>검찰사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사건을 알아보는 역할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이규원과의 대화가 적혀있다</a:t>
            </a:r>
            <a:r>
              <a:rPr lang="en-US" altLang="ko-KR" sz="2800" dirty="0" smtClean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22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55576" y="692696"/>
            <a:ext cx="7543800" cy="5407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ko-KR" altLang="en-US" dirty="0"/>
              <a:t>“울릉도</a:t>
            </a:r>
            <a:r>
              <a:rPr lang="en-US" altLang="ko-KR" dirty="0"/>
              <a:t>(</a:t>
            </a:r>
            <a:r>
              <a:rPr lang="ko-KR" altLang="en-US" dirty="0"/>
              <a:t>鬱陵島</a:t>
            </a:r>
            <a:r>
              <a:rPr lang="en-US" altLang="ko-KR" dirty="0"/>
              <a:t>)</a:t>
            </a:r>
            <a:r>
              <a:rPr lang="ko-KR" altLang="en-US" dirty="0"/>
              <a:t>에는 근래에 와서 다른 나라 사람들이 무상으로 왕래하면서 제멋대로 편리를 도모하는 폐단이 있다고 한다</a:t>
            </a:r>
            <a:r>
              <a:rPr lang="en-US" altLang="ko-KR" dirty="0"/>
              <a:t>. </a:t>
            </a:r>
            <a:r>
              <a:rPr lang="ko-KR" altLang="en-US" dirty="0"/>
              <a:t>그리고 송죽도</a:t>
            </a:r>
            <a:r>
              <a:rPr lang="en-US" altLang="ko-KR" dirty="0"/>
              <a:t>(</a:t>
            </a:r>
            <a:r>
              <a:rPr lang="ko-KR" altLang="en-US" dirty="0"/>
              <a:t>松竹島</a:t>
            </a:r>
            <a:r>
              <a:rPr lang="en-US" altLang="ko-KR" dirty="0"/>
              <a:t>)</a:t>
            </a:r>
            <a:r>
              <a:rPr lang="ko-KR" altLang="en-US" dirty="0"/>
              <a:t>와 우산도</a:t>
            </a:r>
            <a:r>
              <a:rPr lang="en-US" altLang="ko-KR" dirty="0"/>
              <a:t>(</a:t>
            </a:r>
            <a:r>
              <a:rPr lang="ko-KR" altLang="en-US" dirty="0"/>
              <a:t>芋山島</a:t>
            </a:r>
            <a:r>
              <a:rPr lang="en-US" altLang="ko-KR" dirty="0"/>
              <a:t>)</a:t>
            </a:r>
            <a:r>
              <a:rPr lang="ko-KR" altLang="en-US" dirty="0"/>
              <a:t>는 울릉도</a:t>
            </a:r>
            <a:r>
              <a:rPr lang="en-US" altLang="ko-KR" dirty="0"/>
              <a:t>(</a:t>
            </a:r>
            <a:r>
              <a:rPr lang="ko-KR" altLang="en-US" dirty="0"/>
              <a:t>鬱陵島</a:t>
            </a:r>
            <a:r>
              <a:rPr lang="en-US" altLang="ko-KR" dirty="0"/>
              <a:t>)</a:t>
            </a:r>
            <a:r>
              <a:rPr lang="ko-KR" altLang="en-US" dirty="0"/>
              <a:t>의 곁에 있는데 서로 떨어져 있는 거리가 얼마나 되는지 또 무슨 물건이 나는지 자세히 알 수 없다</a:t>
            </a:r>
            <a:r>
              <a:rPr lang="en-US" altLang="ko-KR" dirty="0" smtClean="0"/>
              <a:t>.”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우산도</a:t>
            </a:r>
            <a:r>
              <a:rPr lang="en-US" altLang="ko-KR" dirty="0"/>
              <a:t>(</a:t>
            </a:r>
            <a:r>
              <a:rPr lang="ko-KR" altLang="en-US" dirty="0"/>
              <a:t>芋山島</a:t>
            </a:r>
            <a:r>
              <a:rPr lang="en-US" altLang="ko-KR" dirty="0"/>
              <a:t>)</a:t>
            </a:r>
            <a:r>
              <a:rPr lang="ko-KR" altLang="en-US" dirty="0"/>
              <a:t>는 바로 울릉도</a:t>
            </a:r>
            <a:r>
              <a:rPr lang="en-US" altLang="ko-KR" dirty="0"/>
              <a:t>(</a:t>
            </a:r>
            <a:r>
              <a:rPr lang="ko-KR" altLang="en-US" dirty="0"/>
              <a:t>鬱陵島</a:t>
            </a:r>
            <a:r>
              <a:rPr lang="en-US" altLang="ko-KR" dirty="0"/>
              <a:t>)</a:t>
            </a:r>
            <a:r>
              <a:rPr lang="ko-KR" altLang="en-US" dirty="0"/>
              <a:t>이며 우산</a:t>
            </a:r>
            <a:r>
              <a:rPr lang="en-US" altLang="ko-KR" dirty="0"/>
              <a:t>(</a:t>
            </a:r>
            <a:r>
              <a:rPr lang="ko-KR" altLang="en-US" dirty="0"/>
              <a:t>芋山</a:t>
            </a:r>
            <a:r>
              <a:rPr lang="en-US" altLang="ko-KR" dirty="0"/>
              <a:t>)</a:t>
            </a:r>
            <a:r>
              <a:rPr lang="ko-KR" altLang="en-US" dirty="0"/>
              <a:t>이란 바로 옛날의 우산국</a:t>
            </a:r>
            <a:r>
              <a:rPr lang="en-US" altLang="ko-KR" dirty="0"/>
              <a:t>(</a:t>
            </a:r>
            <a:r>
              <a:rPr lang="ko-KR" altLang="en-US" dirty="0"/>
              <a:t>芋山國</a:t>
            </a:r>
            <a:r>
              <a:rPr lang="en-US" altLang="ko-KR" dirty="0"/>
              <a:t>)</a:t>
            </a:r>
            <a:r>
              <a:rPr lang="ko-KR" altLang="en-US" dirty="0"/>
              <a:t>의 국도</a:t>
            </a:r>
            <a:r>
              <a:rPr lang="en-US" altLang="ko-KR" dirty="0"/>
              <a:t>(</a:t>
            </a:r>
            <a:r>
              <a:rPr lang="ko-KR" altLang="en-US" dirty="0"/>
              <a:t>國都</a:t>
            </a:r>
            <a:r>
              <a:rPr lang="en-US" altLang="ko-KR" dirty="0"/>
              <a:t>, =</a:t>
            </a:r>
            <a:r>
              <a:rPr lang="ko-KR" altLang="en-US" dirty="0"/>
              <a:t>수도</a:t>
            </a:r>
            <a:r>
              <a:rPr lang="en-US" altLang="ko-KR" dirty="0"/>
              <a:t>)</a:t>
            </a:r>
            <a:r>
              <a:rPr lang="ko-KR" altLang="en-US" dirty="0"/>
              <a:t>의 이름입니다</a:t>
            </a:r>
            <a:r>
              <a:rPr lang="en-US" altLang="ko-KR" dirty="0"/>
              <a:t>. </a:t>
            </a:r>
            <a:r>
              <a:rPr lang="ko-KR" altLang="en-US" dirty="0" err="1"/>
              <a:t>송죽도는</a:t>
            </a:r>
            <a:r>
              <a:rPr lang="ko-KR" altLang="en-US" dirty="0"/>
              <a:t> 하나의 작은 섬인데 울릉도와 떨어진 거리는 </a:t>
            </a:r>
            <a:r>
              <a:rPr lang="ko-KR" altLang="en-US" dirty="0" err="1" smtClean="0"/>
              <a:t>수십리</a:t>
            </a:r>
            <a:r>
              <a:rPr lang="en-US" altLang="ko-KR" dirty="0"/>
              <a:t>(</a:t>
            </a:r>
            <a:r>
              <a:rPr lang="ko-KR" altLang="en-US" dirty="0" smtClean="0"/>
              <a:t>里</a:t>
            </a:r>
            <a:r>
              <a:rPr lang="en-US" altLang="ko-KR" dirty="0"/>
              <a:t>)</a:t>
            </a:r>
            <a:r>
              <a:rPr lang="ko-KR" altLang="en-US" dirty="0" smtClean="0"/>
              <a:t>쯤 </a:t>
            </a:r>
            <a:r>
              <a:rPr lang="ko-KR" altLang="en-US" dirty="0"/>
              <a:t>됩니다</a:t>
            </a:r>
            <a:r>
              <a:rPr lang="en-US" altLang="ko-KR" dirty="0" smtClean="0"/>
              <a:t>.”</a:t>
            </a:r>
          </a:p>
          <a:p>
            <a:pPr marL="0" indent="0">
              <a:buNone/>
            </a:pP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“</a:t>
            </a:r>
            <a:r>
              <a:rPr lang="ko-KR" altLang="en-US" dirty="0" err="1"/>
              <a:t>우산도라고도</a:t>
            </a:r>
            <a:r>
              <a:rPr lang="ko-KR" altLang="en-US" dirty="0"/>
              <a:t> 하고 </a:t>
            </a:r>
            <a:r>
              <a:rPr lang="ko-KR" altLang="en-US" dirty="0" err="1"/>
              <a:t>송죽도라고도</a:t>
            </a:r>
            <a:r>
              <a:rPr lang="ko-KR" altLang="en-US" dirty="0"/>
              <a:t> 하는데 다 </a:t>
            </a:r>
            <a:r>
              <a:rPr lang="en-US" altLang="ko-KR" dirty="0"/>
              <a:t>『</a:t>
            </a:r>
            <a:r>
              <a:rPr lang="ko-KR" altLang="en-US" dirty="0"/>
              <a:t>동국여지승람</a:t>
            </a:r>
            <a:r>
              <a:rPr lang="en-US" altLang="ko-KR" dirty="0"/>
              <a:t>』</a:t>
            </a:r>
            <a:r>
              <a:rPr lang="ko-KR" altLang="en-US" dirty="0"/>
              <a:t>에 실려 있다</a:t>
            </a:r>
            <a:r>
              <a:rPr lang="en-US" altLang="ko-KR" dirty="0"/>
              <a:t>. </a:t>
            </a:r>
            <a:r>
              <a:rPr lang="ko-KR" altLang="en-US" dirty="0"/>
              <a:t>그리고 또 혹은 송도</a:t>
            </a:r>
            <a:r>
              <a:rPr lang="en-US" altLang="ko-KR" dirty="0"/>
              <a:t>(</a:t>
            </a:r>
            <a:r>
              <a:rPr lang="ko-KR" altLang="en-US" dirty="0"/>
              <a:t>松島</a:t>
            </a:r>
            <a:r>
              <a:rPr lang="en-US" altLang="ko-KR" dirty="0"/>
              <a:t>) · </a:t>
            </a:r>
            <a:r>
              <a:rPr lang="ko-KR" altLang="en-US" dirty="0"/>
              <a:t>죽도</a:t>
            </a:r>
            <a:r>
              <a:rPr lang="en-US" altLang="ko-KR" dirty="0"/>
              <a:t>(</a:t>
            </a:r>
            <a:r>
              <a:rPr lang="ko-KR" altLang="en-US" dirty="0"/>
              <a:t>竹島</a:t>
            </a:r>
            <a:r>
              <a:rPr lang="en-US" altLang="ko-KR" dirty="0"/>
              <a:t>)</a:t>
            </a:r>
            <a:r>
              <a:rPr lang="ko-KR" altLang="en-US" dirty="0"/>
              <a:t>라고도 하는데 </a:t>
            </a:r>
            <a:r>
              <a:rPr lang="ko-KR" altLang="en-US" dirty="0" err="1"/>
              <a:t>우산도와</a:t>
            </a:r>
            <a:r>
              <a:rPr lang="ko-KR" altLang="en-US" dirty="0"/>
              <a:t> 함께 이 세 섬을 통칭 울릉도라고 하였다</a:t>
            </a:r>
            <a:r>
              <a:rPr lang="en-US" altLang="ko-KR" dirty="0"/>
              <a:t>. </a:t>
            </a:r>
            <a:r>
              <a:rPr lang="ko-KR" altLang="en-US" dirty="0"/>
              <a:t>그 형세에 대하여 함께 알아볼 것이다</a:t>
            </a:r>
            <a:r>
              <a:rPr lang="en-US" altLang="ko-KR" dirty="0"/>
              <a:t>.” 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 </a:t>
            </a:r>
            <a:r>
              <a:rPr lang="en-US" altLang="ko-KR" dirty="0"/>
              <a:t>“</a:t>
            </a:r>
            <a:r>
              <a:rPr lang="ko-KR" altLang="en-US" dirty="0"/>
              <a:t>삼가 깊이 들어가서 검찰하겠습니다</a:t>
            </a:r>
            <a:r>
              <a:rPr lang="en-US" altLang="ko-KR" dirty="0"/>
              <a:t>. </a:t>
            </a:r>
            <a:r>
              <a:rPr lang="ko-KR" altLang="en-US" dirty="0"/>
              <a:t>어떤 사람들은 송도와 죽도는 울릉도의 동쪽에 있다고 하지만 이것은 송죽도 밖에 송도와 죽도가 있는 것은 아닙니다</a:t>
            </a:r>
            <a:r>
              <a:rPr lang="en-US" altLang="ko-KR" dirty="0"/>
              <a:t>.”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257490" y="1268760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왼쪽 화살표 5"/>
          <p:cNvSpPr/>
          <p:nvPr/>
        </p:nvSpPr>
        <p:spPr>
          <a:xfrm>
            <a:off x="8403959" y="2492896"/>
            <a:ext cx="360040" cy="64807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 화살표 6"/>
          <p:cNvSpPr/>
          <p:nvPr/>
        </p:nvSpPr>
        <p:spPr>
          <a:xfrm>
            <a:off x="8583798" y="5085184"/>
            <a:ext cx="360040" cy="64807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257490" y="3933056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63688" y="1916832"/>
            <a:ext cx="5328592" cy="2062103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고종은 이미 독도의 존재를 알고 있으며 과거의 문헌을 바탕으로 알고 확인과 관리를 </a:t>
            </a:r>
            <a:r>
              <a:rPr lang="ko-KR" altLang="en-US" sz="3200" dirty="0" err="1" smtClean="0"/>
              <a:t>맏긴다</a:t>
            </a:r>
            <a:r>
              <a:rPr lang="en-US" altLang="ko-KR" sz="3200" dirty="0" smtClean="0"/>
              <a:t>.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705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칙령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 </a:t>
            </a:r>
            <a:r>
              <a:rPr lang="en-US" altLang="ko-KR" dirty="0" smtClean="0"/>
              <a:t>(1900)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2520280" cy="342577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4980765" cy="36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석도</a:t>
            </a:r>
            <a:r>
              <a:rPr lang="en-US" altLang="ko-KR" sz="3200" dirty="0" smtClean="0"/>
              <a:t>-</a:t>
            </a:r>
            <a:r>
              <a:rPr lang="ko-KR" altLang="en-US" sz="3200" dirty="0" smtClean="0"/>
              <a:t>울릉주민이 부르던                              독도의 이름인 돌섬의 한자표기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울릉도를 </a:t>
            </a:r>
            <a:r>
              <a:rPr lang="ko-KR" altLang="en-US" dirty="0" err="1" smtClean="0"/>
              <a:t>울도로</a:t>
            </a:r>
            <a:r>
              <a:rPr lang="ko-KR" altLang="en-US" dirty="0" smtClean="0"/>
              <a:t> </a:t>
            </a:r>
            <a:r>
              <a:rPr lang="ko-KR" altLang="en-US" dirty="0"/>
              <a:t>개칭하고 </a:t>
            </a:r>
            <a:r>
              <a:rPr lang="ko-KR" altLang="en-US" dirty="0" smtClean="0"/>
              <a:t>도감을 군수로 개정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 </a:t>
            </a:r>
            <a:r>
              <a:rPr lang="ko-KR" altLang="en-US" dirty="0" smtClean="0"/>
              <a:t>울릉도를 </a:t>
            </a:r>
            <a:r>
              <a:rPr lang="ko-KR" altLang="en-US" dirty="0" err="1" smtClean="0"/>
              <a:t>울도라</a:t>
            </a:r>
            <a:r>
              <a:rPr lang="ko-KR" altLang="en-US" dirty="0" smtClean="0"/>
              <a:t> </a:t>
            </a:r>
            <a:r>
              <a:rPr lang="ko-KR" altLang="en-US" dirty="0"/>
              <a:t>개칭하여 강원도에 부속하고 도감을 군수로 개정하여 관제 중에 편입하고 </a:t>
            </a:r>
            <a:r>
              <a:rPr lang="ko-KR" altLang="en-US" dirty="0" err="1" smtClean="0"/>
              <a:t>군등은</a:t>
            </a:r>
            <a:r>
              <a:rPr lang="ko-KR" altLang="en-US" dirty="0" smtClean="0"/>
              <a:t> 오등으로 </a:t>
            </a:r>
            <a:r>
              <a:rPr lang="ko-KR" altLang="en-US" dirty="0"/>
              <a:t>할 </a:t>
            </a:r>
            <a:r>
              <a:rPr lang="ko-KR" altLang="en-US" dirty="0" smtClean="0"/>
              <a:t>사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조 군청 위치는 </a:t>
            </a:r>
            <a:r>
              <a:rPr lang="ko-KR" altLang="en-US" dirty="0" err="1"/>
              <a:t>태하동으로</a:t>
            </a:r>
            <a:r>
              <a:rPr lang="ko-KR" altLang="en-US" dirty="0"/>
              <a:t> </a:t>
            </a:r>
            <a:r>
              <a:rPr lang="ko-KR" altLang="en-US" dirty="0" smtClean="0"/>
              <a:t>정하고 구역은 울릉</a:t>
            </a:r>
            <a:r>
              <a:rPr lang="en-US" altLang="ko-KR" dirty="0" smtClean="0"/>
              <a:t>,</a:t>
            </a:r>
            <a:r>
              <a:rPr lang="ko-KR" altLang="en-US" dirty="0" smtClean="0"/>
              <a:t> 죽도</a:t>
            </a:r>
            <a:r>
              <a:rPr lang="en-US" altLang="ko-KR" dirty="0" smtClean="0"/>
              <a:t>,  </a:t>
            </a:r>
            <a:r>
              <a:rPr lang="ko-KR" altLang="en-US" dirty="0" err="1" smtClean="0"/>
              <a:t>석도를</a:t>
            </a:r>
            <a:r>
              <a:rPr lang="ko-KR" altLang="en-US" dirty="0" smtClean="0"/>
              <a:t> </a:t>
            </a:r>
            <a:r>
              <a:rPr lang="ko-KR" altLang="en-US" dirty="0"/>
              <a:t>관할할 </a:t>
            </a:r>
            <a:r>
              <a:rPr lang="ko-KR" altLang="en-US" dirty="0" smtClean="0"/>
              <a:t>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444988"/>
            <a:ext cx="5976664" cy="1200329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/>
              <a:t>대한제국때도</a:t>
            </a:r>
            <a:r>
              <a:rPr lang="ko-KR" altLang="en-US" sz="3600" dirty="0" smtClean="0"/>
              <a:t> 독도는 우리의 영토로 관리를 해 왔다</a:t>
            </a:r>
            <a:r>
              <a:rPr lang="en-US" altLang="ko-KR" sz="3600" dirty="0" smtClean="0"/>
              <a:t>. 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5846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한국전쟁 </a:t>
            </a:r>
            <a:r>
              <a:rPr lang="en-US" altLang="ko-KR" dirty="0" smtClean="0"/>
              <a:t>(1950)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120680" cy="4843780"/>
          </a:xfrm>
        </p:spPr>
      </p:pic>
      <p:sp>
        <p:nvSpPr>
          <p:cNvPr id="6" name="TextBox 5"/>
          <p:cNvSpPr txBox="1"/>
          <p:nvPr/>
        </p:nvSpPr>
        <p:spPr>
          <a:xfrm>
            <a:off x="4427984" y="2996952"/>
            <a:ext cx="3629815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700" dirty="0" smtClean="0"/>
              <a:t>미군의 한국방공식별구역 에 독도는 한국의 영토에 포함되어 있다</a:t>
            </a:r>
            <a:r>
              <a:rPr lang="en-US" altLang="ko-KR" sz="2700" dirty="0" smtClean="0"/>
              <a:t>. </a:t>
            </a:r>
            <a:endParaRPr lang="ko-KR" alt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0872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한국영토 상공 방위구역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91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81800" cy="1080120"/>
          </a:xfrm>
        </p:spPr>
        <p:txBody>
          <a:bodyPr/>
          <a:lstStyle/>
          <a:p>
            <a:r>
              <a:rPr lang="ko-KR" altLang="en-US" dirty="0" smtClean="0"/>
              <a:t>한국전쟁 이후</a:t>
            </a:r>
            <a:r>
              <a:rPr lang="en-US" altLang="ko-KR" dirty="0" smtClean="0"/>
              <a:t>(1946)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5112568" cy="4104456"/>
          </a:xfrm>
        </p:spPr>
      </p:pic>
      <p:sp>
        <p:nvSpPr>
          <p:cNvPr id="5" name="TextBox 4"/>
          <p:cNvSpPr txBox="1"/>
          <p:nvPr/>
        </p:nvSpPr>
        <p:spPr>
          <a:xfrm>
            <a:off x="5148064" y="234888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연합국 최고 사령부 지령 </a:t>
            </a:r>
            <a:r>
              <a:rPr lang="en-US" altLang="ko-KR" sz="3600" b="1" dirty="0" smtClean="0"/>
              <a:t>677</a:t>
            </a:r>
            <a:r>
              <a:rPr lang="ko-KR" altLang="en-US" sz="3600" b="1" dirty="0" smtClean="0"/>
              <a:t>호</a:t>
            </a:r>
            <a:endParaRPr lang="ko-KR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077072"/>
            <a:ext cx="518457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제주도 울릉도 독도를 일본 주권에서 제외하고 한국에 반환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67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인접 해양에 대한 주권 선언</a:t>
            </a:r>
            <a:endParaRPr lang="ko-KR" altLang="en-US" sz="44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6672"/>
            <a:ext cx="4982489" cy="4752528"/>
          </a:xfrm>
        </p:spPr>
      </p:pic>
      <p:cxnSp>
        <p:nvCxnSpPr>
          <p:cNvPr id="6" name="직선 연결선 5"/>
          <p:cNvCxnSpPr/>
          <p:nvPr/>
        </p:nvCxnSpPr>
        <p:spPr>
          <a:xfrm>
            <a:off x="1691680" y="155679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1664804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1952</a:t>
            </a:r>
            <a:r>
              <a:rPr lang="ko-KR" altLang="en-US" sz="2800" dirty="0" smtClean="0"/>
              <a:t>년 이승만 대통령의 </a:t>
            </a:r>
            <a:r>
              <a:rPr lang="en-US" altLang="ko-KR" sz="2800" dirty="0" smtClean="0"/>
              <a:t>‘</a:t>
            </a:r>
            <a:r>
              <a:rPr lang="ko-KR" altLang="en-US" sz="2800" dirty="0" smtClean="0"/>
              <a:t>평화선</a:t>
            </a:r>
            <a:r>
              <a:rPr lang="en-US" altLang="ko-KR" sz="2800" dirty="0" smtClean="0"/>
              <a:t>’</a:t>
            </a:r>
          </a:p>
          <a:p>
            <a:r>
              <a:rPr lang="ko-KR" altLang="en-US" sz="2800" dirty="0" smtClean="0"/>
              <a:t>독도에 행정조치를 취함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60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우리나라 외교부 독도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https://youtu.be/muB4_LNZ2Rk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9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4501108"/>
            <a:ext cx="7301732" cy="16002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독도의용수비대</a:t>
            </a:r>
            <a:r>
              <a:rPr lang="en-US" altLang="ko-KR" sz="3600" dirty="0" smtClean="0"/>
              <a:t>1953~1956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39952" y="685800"/>
            <a:ext cx="4165848" cy="45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독도에 </a:t>
            </a:r>
            <a:r>
              <a:rPr lang="ko-KR" altLang="en-US" dirty="0"/>
              <a:t>무단 침입한 일본에 맞서 독도를 지킨 순수 민간 </a:t>
            </a:r>
            <a:r>
              <a:rPr lang="ko-KR" altLang="en-US" dirty="0" smtClean="0"/>
              <a:t>조직이다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3" y="620688"/>
            <a:ext cx="37612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880320" cy="4159307"/>
          </a:xfrm>
        </p:spPr>
      </p:pic>
      <p:sp>
        <p:nvSpPr>
          <p:cNvPr id="5" name="TextBox 4"/>
          <p:cNvSpPr txBox="1"/>
          <p:nvPr/>
        </p:nvSpPr>
        <p:spPr>
          <a:xfrm>
            <a:off x="611560" y="490840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호적이 독도인 </a:t>
            </a:r>
            <a:r>
              <a:rPr lang="en-US" altLang="ko-KR" sz="2800" b="1" dirty="0" smtClean="0"/>
              <a:t>1</a:t>
            </a:r>
            <a:r>
              <a:rPr lang="ko-KR" altLang="en-US" sz="2800" b="1" dirty="0" smtClean="0"/>
              <a:t>호 송재욱 선생</a:t>
            </a:r>
            <a:endParaRPr lang="ko-KR" altLang="en-US" sz="28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65" y="3068960"/>
            <a:ext cx="5319527" cy="2928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2365" y="216096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독도를 지키는 독도 경비대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121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280484"/>
          </a:xfrm>
        </p:spPr>
        <p:txBody>
          <a:bodyPr/>
          <a:lstStyle/>
          <a:p>
            <a:r>
              <a:rPr lang="en-US" altLang="ko-KR" dirty="0" smtClean="0"/>
              <a:t>-   </a:t>
            </a:r>
            <a:r>
              <a:rPr lang="ko-KR" altLang="en-US" dirty="0" smtClean="0"/>
              <a:t>목차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83568" y="1844824"/>
            <a:ext cx="7543800" cy="424624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- 1 - </a:t>
            </a:r>
            <a:r>
              <a:rPr lang="ko-KR" altLang="en-US" b="1" dirty="0" smtClean="0"/>
              <a:t>독도가 함께한 역사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/>
              <a:t> 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신라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  </a:t>
            </a:r>
            <a:r>
              <a:rPr lang="ko-KR" altLang="en-US" dirty="0" smtClean="0"/>
              <a:t>고려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  </a:t>
            </a:r>
            <a:r>
              <a:rPr lang="ko-KR" altLang="en-US" dirty="0" smtClean="0"/>
              <a:t>조선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  </a:t>
            </a:r>
            <a:r>
              <a:rPr lang="ko-KR" altLang="en-US" dirty="0" smtClean="0"/>
              <a:t>대한제국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  </a:t>
            </a:r>
            <a:r>
              <a:rPr lang="ko-KR" altLang="en-US" dirty="0" smtClean="0"/>
              <a:t>한국전쟁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-  </a:t>
            </a:r>
            <a:r>
              <a:rPr lang="ko-KR" altLang="en-US" dirty="0" smtClean="0"/>
              <a:t>대한민국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- 2 - </a:t>
            </a:r>
            <a:r>
              <a:rPr lang="ko-KR" altLang="en-US" b="1" dirty="0" smtClean="0"/>
              <a:t>독도 수호 활동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dirty="0" smtClean="0"/>
              <a:t>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8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9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4731" y="5065298"/>
            <a:ext cx="6781800" cy="1087016"/>
          </a:xfrm>
        </p:spPr>
        <p:txBody>
          <a:bodyPr/>
          <a:lstStyle/>
          <a:p>
            <a:r>
              <a:rPr lang="ko-KR" altLang="en-US" dirty="0" smtClean="0"/>
              <a:t>최초의 독도</a:t>
            </a:r>
            <a:r>
              <a:rPr lang="en-US" altLang="ko-KR" dirty="0" smtClean="0"/>
              <a:t>-</a:t>
            </a:r>
            <a:r>
              <a:rPr lang="ko-KR" altLang="en-US" dirty="0" smtClean="0"/>
              <a:t>신라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3507"/>
            <a:ext cx="7344816" cy="3702174"/>
          </a:xfrm>
        </p:spPr>
      </p:pic>
      <p:sp>
        <p:nvSpPr>
          <p:cNvPr id="9" name="직사각형 8"/>
          <p:cNvSpPr/>
          <p:nvPr/>
        </p:nvSpPr>
        <p:spPr>
          <a:xfrm>
            <a:off x="2141256" y="4489234"/>
            <a:ext cx="5023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삼국사기에 기록된 최초의 독도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우산국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4283968" y="1196752"/>
            <a:ext cx="374441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신라의 장군 이사부가 사자상을 이용하여 우산국</a:t>
            </a:r>
            <a:r>
              <a:rPr lang="en-US" altLang="ko-KR" dirty="0" smtClean="0"/>
              <a:t>(</a:t>
            </a:r>
            <a:r>
              <a:rPr lang="ko-KR" altLang="en-US" dirty="0" smtClean="0"/>
              <a:t>울릉도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독도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정벌하였고 신라에 공물을 바치게 되었다</a:t>
            </a:r>
            <a:r>
              <a:rPr lang="en-US" altLang="ko-KR" dirty="0" smtClean="0"/>
              <a:t>.  (</a:t>
            </a:r>
            <a:r>
              <a:rPr lang="ko-KR" altLang="en-US" dirty="0" err="1" smtClean="0"/>
              <a:t>지증왕</a:t>
            </a:r>
            <a:r>
              <a:rPr lang="ko-KR" altLang="en-US" dirty="0" smtClean="0"/>
              <a:t> </a:t>
            </a:r>
            <a:r>
              <a:rPr lang="en-US" altLang="ko-KR" dirty="0" smtClean="0"/>
              <a:t>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서기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3"/>
            <a:ext cx="9144000" cy="67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우산국의 영토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37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동국문헌비고</a:t>
            </a:r>
            <a:r>
              <a:rPr lang="en-US" altLang="ko-KR" sz="2800" dirty="0" smtClean="0"/>
              <a:t>(1770)</a:t>
            </a:r>
            <a:endParaRPr lang="ko-KR" altLang="en-US" sz="2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5666210" cy="4280286"/>
          </a:xfrm>
        </p:spPr>
      </p:pic>
      <p:sp>
        <p:nvSpPr>
          <p:cNvPr id="6" name="TextBox 5"/>
          <p:cNvSpPr txBox="1"/>
          <p:nvPr/>
        </p:nvSpPr>
        <p:spPr>
          <a:xfrm>
            <a:off x="1071815" y="777920"/>
            <a:ext cx="1477328" cy="46455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dirty="0" smtClean="0"/>
              <a:t>울릉과 우산은 모두 우산국의 땅인데 우산은 일본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왜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가 말하는 송도이다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4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만기요람</a:t>
            </a:r>
            <a:r>
              <a:rPr lang="en-US" altLang="ko-KR" sz="2800" dirty="0" smtClean="0"/>
              <a:t>(1808)</a:t>
            </a:r>
            <a:endParaRPr lang="ko-KR" altLang="en-US" sz="2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742950"/>
            <a:ext cx="7048500" cy="3771900"/>
          </a:xfrm>
        </p:spPr>
      </p:pic>
      <p:sp>
        <p:nvSpPr>
          <p:cNvPr id="5" name="TextBox 4"/>
          <p:cNvSpPr txBox="1"/>
          <p:nvPr/>
        </p:nvSpPr>
        <p:spPr>
          <a:xfrm>
            <a:off x="971600" y="422108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울릉과 우산은 모두 우산국의 땅이다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우산은 일본이 말하는 송도 이다</a:t>
            </a:r>
            <a:r>
              <a:rPr lang="en-US" altLang="ko-KR" sz="2400" dirty="0" smtClean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71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고려사</a:t>
            </a:r>
            <a:r>
              <a:rPr lang="en-US" altLang="ko-KR" dirty="0" smtClean="0"/>
              <a:t>(1451)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896544" cy="432048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4" y="1052736"/>
            <a:ext cx="20882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30390"/>
              </p:ext>
            </p:extLst>
          </p:nvPr>
        </p:nvGraphicFramePr>
        <p:xfrm>
          <a:off x="251520" y="1196753"/>
          <a:ext cx="8640960" cy="4152487"/>
        </p:xfrm>
        <a:graphic>
          <a:graphicData uri="http://schemas.openxmlformats.org/drawingml/2006/table">
            <a:tbl>
              <a:tblPr/>
              <a:tblGrid>
                <a:gridCol w="1419078"/>
                <a:gridCol w="7221882"/>
              </a:tblGrid>
              <a:tr h="29476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</a:rPr>
                        <a:t> 시 기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</a:rPr>
                        <a:t> 내 용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2D2"/>
                    </a:solidFill>
                  </a:tcPr>
                </a:tc>
              </a:tr>
              <a:tr h="58953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930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년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태조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13)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우산국에서 고려에 토산물을 바치고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고려는 이들에게 관직을 주었다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.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48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1018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년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현종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9)</a:t>
                      </a:r>
                      <a:endParaRPr lang="ko-KR" altLang="en-US" sz="1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우산국이 여진족의 침입을 받아 더 이상 농사를 지을 수 없게 되자 농기구와 종자 등을 우산국에 하사하였다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.</a:t>
                      </a:r>
                    </a:p>
                    <a:p>
                      <a:pPr algn="just"/>
                      <a:endParaRPr lang="en-US" altLang="ko-KR" sz="1800" dirty="0" smtClean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  <a:p>
                      <a:pPr algn="just"/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53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1032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년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덕종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1)</a:t>
                      </a:r>
                      <a:endParaRPr lang="ko-KR" altLang="en-US" sz="1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우릉도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울릉도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)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성주가 고려에 아들을 보내 토산물을 바쳤다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.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953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1157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년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의종 </a:t>
                      </a:r>
                      <a:r>
                        <a:rPr lang="en-US" altLang="ko-KR" sz="180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11)</a:t>
                      </a:r>
                      <a:endParaRPr lang="ko-KR" altLang="en-US" sz="1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강릉 지역의 관리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김유립을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 파견하여 울릉도에 사람이 살 수 있는지를 살피게 하였다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.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29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1246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고종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33)</a:t>
                      </a:r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 왜인들의 침입이 그치지 않자 울릉도에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안무사를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 파견하여 섬을 관리하게 하였다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.</a:t>
                      </a:r>
                      <a:endParaRPr lang="ko-KR" altLang="en-US" sz="1800" dirty="0">
                        <a:effectLst/>
                      </a:endParaRPr>
                    </a:p>
                    <a:p>
                      <a:pPr algn="just"/>
                      <a:endParaRPr lang="ko-KR" altLang="en-US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10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고려때도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우산국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 관리를 해왔음</a:t>
            </a:r>
            <a:endParaRPr lang="ko-KR" altLang="en-US" sz="32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251520" y="119675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51520" y="537321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691680" y="1196752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690320" cy="93610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세종실록 지리지</a:t>
            </a:r>
            <a:r>
              <a:rPr lang="en-US" altLang="ko-KR" sz="2700" dirty="0" smtClean="0"/>
              <a:t>(1432-</a:t>
            </a:r>
            <a:r>
              <a:rPr lang="ko-KR" altLang="en-US" sz="2700" dirty="0" smtClean="0"/>
              <a:t>세종</a:t>
            </a:r>
            <a:r>
              <a:rPr lang="en-US" altLang="ko-KR" sz="2700" dirty="0" smtClean="0"/>
              <a:t>14</a:t>
            </a:r>
            <a:r>
              <a:rPr lang="ko-KR" altLang="en-US" sz="2700" dirty="0" smtClean="0"/>
              <a:t>년</a:t>
            </a:r>
            <a:r>
              <a:rPr lang="en-US" altLang="ko-KR" sz="2700" dirty="0" smtClean="0"/>
              <a:t>)</a:t>
            </a:r>
            <a:endParaRPr lang="ko-KR" altLang="en-US" sz="27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3001"/>
            <a:ext cx="3672408" cy="4536504"/>
          </a:xfrm>
        </p:spPr>
      </p:pic>
      <p:sp>
        <p:nvSpPr>
          <p:cNvPr id="10" name="TextBox 9"/>
          <p:cNvSpPr txBox="1"/>
          <p:nvPr/>
        </p:nvSpPr>
        <p:spPr>
          <a:xfrm>
            <a:off x="4222994" y="1556792"/>
            <a:ext cx="1569660" cy="44489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/>
              <a:t>우산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무릉</a:t>
            </a:r>
            <a:r>
              <a:rPr lang="ko-KR" altLang="en-US" sz="2400" dirty="0"/>
              <a:t> 두 섬이 </a:t>
            </a:r>
            <a:r>
              <a:rPr lang="en-US" altLang="ko-KR" sz="2400" dirty="0"/>
              <a:t>(</a:t>
            </a:r>
            <a:r>
              <a:rPr lang="ko-KR" altLang="en-US" sz="2400" dirty="0"/>
              <a:t>울진</a:t>
            </a:r>
            <a:r>
              <a:rPr lang="en-US" altLang="ko-KR" sz="2400" dirty="0"/>
              <a:t>)</a:t>
            </a:r>
            <a:r>
              <a:rPr lang="ko-KR" altLang="en-US" sz="2400" dirty="0"/>
              <a:t>현 정동</a:t>
            </a:r>
            <a:r>
              <a:rPr lang="en-US" altLang="ko-KR" sz="2400" dirty="0"/>
              <a:t>(</a:t>
            </a:r>
            <a:r>
              <a:rPr lang="ko-KR" altLang="en-US" sz="2400" dirty="0"/>
              <a:t>正東</a:t>
            </a:r>
            <a:r>
              <a:rPr lang="en-US" altLang="ko-KR" sz="2400" dirty="0"/>
              <a:t>) </a:t>
            </a:r>
            <a:r>
              <a:rPr lang="ko-KR" altLang="en-US" sz="2400" dirty="0"/>
              <a:t>바다 한가운데 </a:t>
            </a:r>
            <a:r>
              <a:rPr lang="ko-KR" altLang="en-US" sz="2400" dirty="0" smtClean="0"/>
              <a:t>있으며 날씨가 맑으면 서로 </a:t>
            </a:r>
            <a:r>
              <a:rPr lang="ko-KR" altLang="en-US" sz="2400" dirty="0" err="1" smtClean="0"/>
              <a:t>바라볼수</a:t>
            </a:r>
            <a:r>
              <a:rPr lang="ko-KR" altLang="en-US" sz="2400" dirty="0" smtClean="0"/>
              <a:t> 있다</a:t>
            </a:r>
            <a:r>
              <a:rPr lang="en-US" altLang="ko-KR" sz="2400" dirty="0" smtClean="0"/>
              <a:t>. </a:t>
            </a:r>
            <a:endParaRPr lang="ko-KR" altLang="en-US" sz="2400" dirty="0"/>
          </a:p>
          <a:p>
            <a:endParaRPr lang="ko-KR" altLang="en-US" dirty="0"/>
          </a:p>
        </p:txBody>
      </p:sp>
      <p:sp>
        <p:nvSpPr>
          <p:cNvPr id="11" name="등호 10"/>
          <p:cNvSpPr/>
          <p:nvPr/>
        </p:nvSpPr>
        <p:spPr>
          <a:xfrm>
            <a:off x="5960192" y="299695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3271" y="256490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울릉도</a:t>
            </a:r>
            <a:endParaRPr lang="en-US" altLang="ko-KR" sz="3200" dirty="0" smtClean="0"/>
          </a:p>
          <a:p>
            <a:endParaRPr lang="en-US" altLang="ko-KR" sz="3200" dirty="0" smtClean="0"/>
          </a:p>
          <a:p>
            <a:r>
              <a:rPr lang="en-US" altLang="ko-KR" sz="3200" dirty="0"/>
              <a:t> 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독도</a:t>
            </a:r>
            <a:endParaRPr lang="ko-KR" altLang="en-US" sz="3200" dirty="0"/>
          </a:p>
        </p:txBody>
      </p:sp>
      <p:sp>
        <p:nvSpPr>
          <p:cNvPr id="3" name="TextBox 2"/>
          <p:cNvSpPr txBox="1"/>
          <p:nvPr/>
        </p:nvSpPr>
        <p:spPr>
          <a:xfrm rot="20989464">
            <a:off x="688411" y="2657235"/>
            <a:ext cx="6643719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조선 초기에도 독도는 관리되어 왔다</a:t>
            </a:r>
            <a:r>
              <a:rPr lang="en-US" altLang="ko-KR" sz="2800" dirty="0" smtClean="0"/>
              <a:t>. 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울릉도에서 날이 맑을 때</a:t>
            </a:r>
            <a:endParaRPr lang="en-US" altLang="ko-KR" sz="2800" dirty="0" smtClean="0"/>
          </a:p>
          <a:p>
            <a:r>
              <a:rPr lang="ko-KR" altLang="en-US" sz="2800" dirty="0" smtClean="0"/>
              <a:t>                        보이는 섬은 독도가 유일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86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675</TotalTime>
  <Words>360</Words>
  <Application>Microsoft Office PowerPoint</Application>
  <PresentationFormat>화면 슬라이드 쇼(4:3)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NewsPrint</vt:lpstr>
      <vt:lpstr>독도영토학 독도가 우리땅인 역사적 증거 </vt:lpstr>
      <vt:lpstr>-   목차 </vt:lpstr>
      <vt:lpstr>최초의 독도-신라</vt:lpstr>
      <vt:lpstr>우산국의 영토</vt:lpstr>
      <vt:lpstr>동국문헌비고(1770)</vt:lpstr>
      <vt:lpstr>만기요람(1808)</vt:lpstr>
      <vt:lpstr>고려사(1451) </vt:lpstr>
      <vt:lpstr>-고려때도(우산국) 관리를 해왔음</vt:lpstr>
      <vt:lpstr>세종실록 지리지(1432-세종14년)</vt:lpstr>
      <vt:lpstr>고종실록(1882)</vt:lpstr>
      <vt:lpstr>PowerPoint 프레젠테이션</vt:lpstr>
      <vt:lpstr>칙령 41호 (1900)</vt:lpstr>
      <vt:lpstr>석도-울릉주민이 부르던                              독도의 이름인 돌섬의 한자표기</vt:lpstr>
      <vt:lpstr>한국전쟁 (1950)</vt:lpstr>
      <vt:lpstr>한국전쟁 이후(1946)</vt:lpstr>
      <vt:lpstr>인접 해양에 대한 주권 선언</vt:lpstr>
      <vt:lpstr> 우리나라 외교부 독도</vt:lpstr>
      <vt:lpstr>독도의용수비대1953~1956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 독도가 우리땅인 이유</dc:title>
  <dc:creator>User</dc:creator>
  <cp:lastModifiedBy>User</cp:lastModifiedBy>
  <cp:revision>27</cp:revision>
  <dcterms:created xsi:type="dcterms:W3CDTF">2020-04-22T02:33:30Z</dcterms:created>
  <dcterms:modified xsi:type="dcterms:W3CDTF">2020-04-26T06:26:51Z</dcterms:modified>
</cp:coreProperties>
</file>