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8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9" r:id="rId21"/>
    <p:sldId id="274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5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88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745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57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99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625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68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17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30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84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095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17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6A341-7F0D-4966-B65F-3FABE1A33770}" type="datetimeFigureOut">
              <a:rPr lang="ko-KR" altLang="en-US" smtClean="0"/>
              <a:t>2020-04-29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F5458CB-C6AB-4FA4-8B5D-CF4EDDF27CE8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82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cn57KJNKP8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youtube.com/watch?v=muB4_LNZ2Rk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B164DF-D09D-4013-9F3F-B8920AB0C2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독도영토학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66D056C-DA1A-41BE-A196-8C09941AD0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60826"/>
            <a:ext cx="9144000" cy="1786708"/>
          </a:xfrm>
        </p:spPr>
        <p:txBody>
          <a:bodyPr>
            <a:normAutofit/>
          </a:bodyPr>
          <a:lstStyle/>
          <a:p>
            <a:pPr algn="r"/>
            <a:r>
              <a:rPr lang="ko-KR" altLang="en-US" dirty="0" err="1"/>
              <a:t>중국어중국학과</a:t>
            </a:r>
            <a:endParaRPr lang="en-US" altLang="ko-KR" dirty="0"/>
          </a:p>
          <a:p>
            <a:pPr algn="r"/>
            <a:r>
              <a:rPr lang="en-US" altLang="ko-KR" dirty="0"/>
              <a:t>21801643 </a:t>
            </a:r>
            <a:r>
              <a:rPr lang="ko-KR" altLang="en-US" dirty="0" err="1"/>
              <a:t>김세빈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02103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CE56C3B9-D1D9-4100-B260-3D068C8F92B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327" y="2072831"/>
            <a:ext cx="3222132" cy="3980280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4"/>
            <a:ext cx="5181600" cy="3112247"/>
          </a:xfrm>
        </p:spPr>
        <p:txBody>
          <a:bodyPr>
            <a:normAutofit/>
          </a:bodyPr>
          <a:lstStyle/>
          <a:p>
            <a:r>
              <a:rPr lang="en-US" altLang="ko-KR" dirty="0"/>
              <a:t>1696</a:t>
            </a:r>
            <a:r>
              <a:rPr lang="ko-KR" altLang="en-US" dirty="0"/>
              <a:t>년 울릉도 도해금지령</a:t>
            </a:r>
            <a:endParaRPr lang="en-US" altLang="ko-KR" dirty="0"/>
          </a:p>
          <a:p>
            <a:r>
              <a:rPr lang="ko-KR" altLang="en-US" dirty="0"/>
              <a:t>일본 막부는 </a:t>
            </a:r>
            <a:r>
              <a:rPr lang="ko-KR" altLang="en-US" dirty="0" err="1"/>
              <a:t>돗토리번을</a:t>
            </a:r>
            <a:r>
              <a:rPr lang="ko-KR" altLang="en-US" dirty="0"/>
              <a:t> 통해 울릉도와 독도가 일본령이 아님을 확인하고 다케시마</a:t>
            </a:r>
            <a:r>
              <a:rPr lang="en-US" altLang="ko-KR" dirty="0"/>
              <a:t>(</a:t>
            </a:r>
            <a:r>
              <a:rPr lang="ko-KR" altLang="en-US" dirty="0"/>
              <a:t>울릉도</a:t>
            </a:r>
            <a:r>
              <a:rPr lang="en-US" altLang="ko-KR" dirty="0"/>
              <a:t>) </a:t>
            </a:r>
            <a:r>
              <a:rPr lang="ko-KR" altLang="en-US" dirty="0"/>
              <a:t>도해금지령을 내렸습니다</a:t>
            </a:r>
            <a:br>
              <a:rPr lang="ko-KR" altLang="en-US" dirty="0"/>
            </a:br>
            <a:r>
              <a:rPr lang="en-US" altLang="ko-KR" dirty="0"/>
              <a:t>(1696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28</a:t>
            </a:r>
            <a:r>
              <a:rPr lang="ko-KR" altLang="en-US" dirty="0"/>
              <a:t>일</a:t>
            </a:r>
            <a:r>
              <a:rPr lang="en-US" altLang="ko-KR" dirty="0"/>
              <a:t>). </a:t>
            </a:r>
            <a:br>
              <a:rPr lang="en-US" altLang="ko-KR" dirty="0"/>
            </a:br>
            <a:endParaRPr lang="en-US" altLang="ko-K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3915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9" name="내용 개체 틀 8">
            <a:extLst>
              <a:ext uri="{FF2B5EF4-FFF2-40B4-BE49-F238E27FC236}">
                <a16:creationId xmlns:a16="http://schemas.microsoft.com/office/drawing/2014/main" id="{69074A3A-0B4C-4732-A5E8-996E1BAA172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01"/>
          <a:stretch/>
        </p:blipFill>
        <p:spPr>
          <a:xfrm>
            <a:off x="2122226" y="2350422"/>
            <a:ext cx="3062334" cy="3135980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5"/>
            <a:ext cx="5181600" cy="3298678"/>
          </a:xfrm>
        </p:spPr>
        <p:txBody>
          <a:bodyPr>
            <a:normAutofit/>
          </a:bodyPr>
          <a:lstStyle/>
          <a:p>
            <a:r>
              <a:rPr lang="en-US" altLang="ko-KR" dirty="0"/>
              <a:t>1696</a:t>
            </a:r>
            <a:r>
              <a:rPr lang="ko-KR" altLang="en-US" dirty="0"/>
              <a:t>년 안용복 일본 도해</a:t>
            </a:r>
            <a:endParaRPr lang="en-US" altLang="ko-KR" dirty="0"/>
          </a:p>
          <a:p>
            <a:r>
              <a:rPr lang="ko-KR" altLang="en-US" dirty="0"/>
              <a:t>안용복</a:t>
            </a:r>
            <a:r>
              <a:rPr lang="en-US" altLang="ko-KR" dirty="0"/>
              <a:t>(</a:t>
            </a:r>
            <a:r>
              <a:rPr lang="ko-KR" altLang="en-US" dirty="0"/>
              <a:t>安龍福</a:t>
            </a:r>
            <a:r>
              <a:rPr lang="en-US" altLang="ko-KR" dirty="0"/>
              <a:t>)</a:t>
            </a:r>
            <a:r>
              <a:rPr lang="ko-KR" altLang="en-US" dirty="0"/>
              <a:t>이 울릉도에 어업 온 일본 어선을 추격하여 독도</a:t>
            </a:r>
            <a:r>
              <a:rPr lang="en-US" altLang="ko-KR" dirty="0"/>
              <a:t>(</a:t>
            </a:r>
            <a:r>
              <a:rPr lang="ko-KR" altLang="en-US" dirty="0"/>
              <a:t>자산도</a:t>
            </a:r>
            <a:r>
              <a:rPr lang="en-US" altLang="ko-KR" dirty="0"/>
              <a:t>)</a:t>
            </a:r>
            <a:r>
              <a:rPr lang="ko-KR" altLang="en-US" dirty="0"/>
              <a:t>에서 쫓아버리고</a:t>
            </a:r>
            <a:r>
              <a:rPr lang="en-US" altLang="ko-KR" dirty="0"/>
              <a:t>, </a:t>
            </a:r>
            <a:r>
              <a:rPr lang="ko-KR" altLang="en-US" dirty="0"/>
              <a:t>일본에까지 다녀온 사건입니다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77578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12991CE3-AC62-4021-BCB9-CC925D8DBC7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5" t="2156" r="245" b="34826"/>
          <a:stretch/>
        </p:blipFill>
        <p:spPr>
          <a:xfrm>
            <a:off x="1589564" y="2480686"/>
            <a:ext cx="3621627" cy="2819284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27419"/>
            <a:ext cx="5181600" cy="2819284"/>
          </a:xfrm>
        </p:spPr>
        <p:txBody>
          <a:bodyPr>
            <a:normAutofit/>
          </a:bodyPr>
          <a:lstStyle/>
          <a:p>
            <a:r>
              <a:rPr lang="en-US" altLang="ko-KR" dirty="0"/>
              <a:t>1770</a:t>
            </a:r>
            <a:r>
              <a:rPr lang="ko-KR" altLang="en-US" dirty="0"/>
              <a:t>년 </a:t>
            </a:r>
            <a:r>
              <a:rPr lang="ko-KR" altLang="en-US" dirty="0" err="1"/>
              <a:t>둥국문헌비고</a:t>
            </a:r>
            <a:r>
              <a:rPr lang="ko-KR" altLang="en-US" dirty="0"/>
              <a:t> 여지고</a:t>
            </a:r>
            <a:endParaRPr lang="en-US" altLang="ko-KR" dirty="0"/>
          </a:p>
          <a:p>
            <a:r>
              <a:rPr lang="ko-KR" altLang="en-US" dirty="0"/>
              <a:t>국왕 영조의 명에 의해 조선의 문물제도를 기록한 </a:t>
            </a:r>
            <a:r>
              <a:rPr lang="ko-KR" altLang="en-US" dirty="0" err="1"/>
              <a:t>관찬서입니다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705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FDB2D84F-5A21-4B9F-A777-38404594940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2" b="18897"/>
          <a:stretch/>
        </p:blipFill>
        <p:spPr>
          <a:xfrm>
            <a:off x="1616199" y="2219934"/>
            <a:ext cx="3506218" cy="3559429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5"/>
            <a:ext cx="5181600" cy="3298678"/>
          </a:xfrm>
        </p:spPr>
        <p:txBody>
          <a:bodyPr>
            <a:normAutofit/>
          </a:bodyPr>
          <a:lstStyle/>
          <a:p>
            <a:r>
              <a:rPr lang="en-US" altLang="ko-KR" dirty="0"/>
              <a:t>1870</a:t>
            </a:r>
            <a:r>
              <a:rPr lang="ko-KR" altLang="en-US" dirty="0"/>
              <a:t>년 일 외무성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</a:t>
            </a:r>
            <a:r>
              <a:rPr lang="ko-KR" altLang="en-US" dirty="0" err="1"/>
              <a:t>조선국교제시말내탐서</a:t>
            </a:r>
            <a:endParaRPr lang="en-US" altLang="ko-KR" dirty="0"/>
          </a:p>
          <a:p>
            <a:r>
              <a:rPr lang="en-US" altLang="ko-KR" dirty="0"/>
              <a:t>1870</a:t>
            </a:r>
            <a:r>
              <a:rPr lang="ko-KR" altLang="en-US" dirty="0"/>
              <a:t>년 외무성 관리인 사다 </a:t>
            </a:r>
            <a:r>
              <a:rPr lang="ko-KR" altLang="en-US" dirty="0" err="1"/>
              <a:t>하쿠보</a:t>
            </a:r>
            <a:r>
              <a:rPr lang="en-US" altLang="ko-KR" dirty="0"/>
              <a:t>(</a:t>
            </a:r>
            <a:r>
              <a:rPr lang="ko-KR" altLang="en-US" dirty="0"/>
              <a:t>佐田白茅</a:t>
            </a:r>
            <a:r>
              <a:rPr lang="en-US" altLang="ko-KR" dirty="0"/>
              <a:t>) </a:t>
            </a:r>
            <a:r>
              <a:rPr lang="ko-KR" altLang="en-US" dirty="0"/>
              <a:t>등이 조선을 시찰한 후 외무성에 제출한 보고서입니다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en-US" altLang="ko-K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9176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C8A5E498-9522-48DF-83B2-463EB22079D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7"/>
          <a:stretch/>
        </p:blipFill>
        <p:spPr>
          <a:xfrm>
            <a:off x="2419150" y="2365616"/>
            <a:ext cx="2330404" cy="3109031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4"/>
            <a:ext cx="5181600" cy="2739385"/>
          </a:xfrm>
        </p:spPr>
        <p:txBody>
          <a:bodyPr>
            <a:normAutofit/>
          </a:bodyPr>
          <a:lstStyle/>
          <a:p>
            <a:r>
              <a:rPr lang="en-US" altLang="ko-KR" dirty="0"/>
              <a:t>1877</a:t>
            </a:r>
            <a:r>
              <a:rPr lang="ko-KR" altLang="en-US" dirty="0"/>
              <a:t>년 태정관 지령</a:t>
            </a:r>
            <a:endParaRPr lang="en-US" altLang="ko-KR" dirty="0"/>
          </a:p>
          <a:p>
            <a:r>
              <a:rPr lang="en-US" altLang="ko-KR" dirty="0"/>
              <a:t>3</a:t>
            </a:r>
            <a:r>
              <a:rPr lang="ko-KR" altLang="en-US" dirty="0"/>
              <a:t>월 일본 최고 행정기구인 태정관이 내무성에 울릉도와 독도가 일본령이 아니라고 내린 지령입니다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6866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B55A3B3D-F226-47C0-B69C-500D6D86E8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46" b="47920"/>
          <a:stretch/>
        </p:blipFill>
        <p:spPr>
          <a:xfrm>
            <a:off x="1449217" y="2480684"/>
            <a:ext cx="4230979" cy="2680540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4"/>
            <a:ext cx="5181600" cy="3343067"/>
          </a:xfrm>
        </p:spPr>
        <p:txBody>
          <a:bodyPr>
            <a:normAutofit/>
          </a:bodyPr>
          <a:lstStyle/>
          <a:p>
            <a:r>
              <a:rPr lang="en-US" altLang="ko-KR" dirty="0"/>
              <a:t>1900</a:t>
            </a:r>
            <a:r>
              <a:rPr lang="ko-KR" altLang="en-US" dirty="0"/>
              <a:t>년 칙령 제</a:t>
            </a:r>
            <a:r>
              <a:rPr lang="en-US" altLang="ko-KR" dirty="0"/>
              <a:t>41</a:t>
            </a:r>
            <a:r>
              <a:rPr lang="ko-KR" altLang="en-US" dirty="0"/>
              <a:t>호 반포</a:t>
            </a:r>
            <a:endParaRPr lang="en-US" altLang="ko-KR" dirty="0"/>
          </a:p>
          <a:p>
            <a:r>
              <a:rPr lang="ko-KR" altLang="en-US" dirty="0"/>
              <a:t>고종 황제는 칙령으로 ‘울릉도</a:t>
            </a:r>
            <a:r>
              <a:rPr lang="en-US" altLang="ko-KR" dirty="0"/>
              <a:t>(</a:t>
            </a:r>
            <a:r>
              <a:rPr lang="ko-KR" altLang="en-US" dirty="0"/>
              <a:t>欝陵島</a:t>
            </a:r>
            <a:r>
              <a:rPr lang="en-US" altLang="ko-KR" dirty="0"/>
              <a:t>)</a:t>
            </a:r>
            <a:r>
              <a:rPr lang="ko-KR" altLang="en-US" dirty="0"/>
              <a:t>를 울도</a:t>
            </a:r>
            <a:r>
              <a:rPr lang="en-US" altLang="ko-KR" dirty="0"/>
              <a:t>(</a:t>
            </a:r>
            <a:r>
              <a:rPr lang="ko-KR" altLang="en-US" dirty="0"/>
              <a:t>欝島</a:t>
            </a:r>
            <a:r>
              <a:rPr lang="en-US" altLang="ko-KR" dirty="0"/>
              <a:t>)</a:t>
            </a:r>
            <a:r>
              <a:rPr lang="ko-KR" altLang="en-US" dirty="0"/>
              <a:t>로 개칭</a:t>
            </a:r>
            <a:r>
              <a:rPr lang="en-US" altLang="ko-KR" dirty="0"/>
              <a:t>(</a:t>
            </a:r>
            <a:r>
              <a:rPr lang="ko-KR" altLang="en-US" dirty="0"/>
              <a:t>改稱</a:t>
            </a:r>
            <a:r>
              <a:rPr lang="en-US" altLang="ko-KR" dirty="0"/>
              <a:t>)</a:t>
            </a:r>
            <a:r>
              <a:rPr lang="ko-KR" altLang="en-US" dirty="0"/>
              <a:t>하고 도감</a:t>
            </a:r>
            <a:r>
              <a:rPr lang="en-US" altLang="ko-KR" dirty="0"/>
              <a:t>(</a:t>
            </a:r>
            <a:r>
              <a:rPr lang="ko-KR" altLang="en-US" dirty="0"/>
              <a:t>島監</a:t>
            </a:r>
            <a:r>
              <a:rPr lang="en-US" altLang="ko-KR" dirty="0"/>
              <a:t>)</a:t>
            </a:r>
            <a:r>
              <a:rPr lang="ko-KR" altLang="en-US" dirty="0"/>
              <a:t>을 군수</a:t>
            </a:r>
            <a:r>
              <a:rPr lang="en-US" altLang="ko-KR" dirty="0"/>
              <a:t>(</a:t>
            </a:r>
            <a:r>
              <a:rPr lang="ko-KR" altLang="en-US" dirty="0"/>
              <a:t>郡守</a:t>
            </a:r>
            <a:r>
              <a:rPr lang="en-US" altLang="ko-KR" dirty="0"/>
              <a:t>)</a:t>
            </a:r>
            <a:r>
              <a:rPr lang="ko-KR" altLang="en-US" dirty="0"/>
              <a:t>로 개정</a:t>
            </a:r>
            <a:r>
              <a:rPr lang="en-US" altLang="ko-KR" dirty="0"/>
              <a:t>(</a:t>
            </a:r>
            <a:r>
              <a:rPr lang="ko-KR" altLang="en-US" dirty="0"/>
              <a:t>改正</a:t>
            </a:r>
            <a:r>
              <a:rPr lang="en-US" altLang="ko-KR" dirty="0"/>
              <a:t>)</a:t>
            </a:r>
            <a:r>
              <a:rPr lang="ko-KR" altLang="en-US" dirty="0"/>
              <a:t>한 건</a:t>
            </a:r>
            <a:r>
              <a:rPr lang="en-US" altLang="ko-KR" dirty="0"/>
              <a:t>(</a:t>
            </a:r>
            <a:r>
              <a:rPr lang="ko-KR" altLang="en-US" dirty="0"/>
              <a:t>件</a:t>
            </a:r>
            <a:r>
              <a:rPr lang="en-US" altLang="ko-KR" dirty="0"/>
              <a:t>)’</a:t>
            </a:r>
            <a:r>
              <a:rPr lang="ko-KR" altLang="en-US" dirty="0"/>
              <a:t>을 제정 반포했습니다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71303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3D59E028-1790-475B-994B-182F04CB996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7575"/>
          <a:stretch/>
        </p:blipFill>
        <p:spPr>
          <a:xfrm>
            <a:off x="2037409" y="2480685"/>
            <a:ext cx="2978474" cy="2986610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5"/>
            <a:ext cx="5181600" cy="2506678"/>
          </a:xfrm>
        </p:spPr>
        <p:txBody>
          <a:bodyPr/>
          <a:lstStyle/>
          <a:p>
            <a:r>
              <a:rPr lang="en-US" altLang="ko-KR" dirty="0"/>
              <a:t>1905</a:t>
            </a:r>
            <a:r>
              <a:rPr lang="ko-KR" altLang="en-US" dirty="0"/>
              <a:t>년 </a:t>
            </a:r>
            <a:r>
              <a:rPr lang="ko-KR" altLang="en-US" dirty="0" err="1"/>
              <a:t>시네마현고시</a:t>
            </a:r>
            <a:r>
              <a:rPr lang="ko-KR" altLang="en-US" dirty="0"/>
              <a:t> 제 </a:t>
            </a:r>
            <a:r>
              <a:rPr lang="en-US" altLang="ko-KR" dirty="0"/>
              <a:t>40</a:t>
            </a:r>
            <a:r>
              <a:rPr lang="ko-KR" altLang="en-US" dirty="0"/>
              <a:t>호</a:t>
            </a:r>
            <a:endParaRPr lang="en-US" altLang="ko-KR" dirty="0"/>
          </a:p>
          <a:p>
            <a:r>
              <a:rPr lang="ko-KR" altLang="en-US" dirty="0"/>
              <a:t>일본의 독도 영토 편입을 알리는 지방 고시입니다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8967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EA4FD2A0-55AD-44E4-981E-73C31D08BB2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632"/>
          <a:stretch/>
        </p:blipFill>
        <p:spPr>
          <a:xfrm>
            <a:off x="1669463" y="2322145"/>
            <a:ext cx="3117819" cy="2671662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7194" y="2178844"/>
            <a:ext cx="5616606" cy="3795828"/>
          </a:xfrm>
        </p:spPr>
        <p:txBody>
          <a:bodyPr>
            <a:normAutofit/>
          </a:bodyPr>
          <a:lstStyle/>
          <a:p>
            <a:r>
              <a:rPr lang="en-US" altLang="ko-KR" dirty="0"/>
              <a:t>1906</a:t>
            </a:r>
            <a:r>
              <a:rPr lang="ko-KR" altLang="en-US" dirty="0"/>
              <a:t>년 </a:t>
            </a:r>
            <a:r>
              <a:rPr lang="en-US" altLang="ko-KR" dirty="0"/>
              <a:t>3</a:t>
            </a:r>
            <a:r>
              <a:rPr lang="ko-KR" altLang="en-US" dirty="0"/>
              <a:t>월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  </a:t>
            </a:r>
            <a:r>
              <a:rPr lang="ko-KR" altLang="en-US" dirty="0" err="1"/>
              <a:t>울도군수</a:t>
            </a:r>
            <a:r>
              <a:rPr lang="ko-KR" altLang="en-US" dirty="0"/>
              <a:t> </a:t>
            </a:r>
            <a:r>
              <a:rPr lang="ko-KR" altLang="en-US" dirty="0" err="1"/>
              <a:t>심흥택</a:t>
            </a:r>
            <a:r>
              <a:rPr lang="ko-KR" altLang="en-US" dirty="0"/>
              <a:t> 보고서</a:t>
            </a:r>
            <a:endParaRPr lang="en-US" altLang="ko-KR" dirty="0"/>
          </a:p>
          <a:p>
            <a:r>
              <a:rPr lang="ko-KR" altLang="en-US" dirty="0" err="1"/>
              <a:t>울도군수</a:t>
            </a:r>
            <a:r>
              <a:rPr lang="ko-KR" altLang="en-US" dirty="0"/>
              <a:t> </a:t>
            </a:r>
            <a:r>
              <a:rPr lang="ko-KR" altLang="en-US" dirty="0" err="1"/>
              <a:t>심흥택이</a:t>
            </a:r>
            <a:r>
              <a:rPr lang="ko-KR" altLang="en-US" dirty="0"/>
              <a:t> 울릉도를 방문한 일본 </a:t>
            </a:r>
            <a:r>
              <a:rPr lang="ko-KR" altLang="en-US" dirty="0" err="1"/>
              <a:t>시마네현</a:t>
            </a:r>
            <a:r>
              <a:rPr lang="ko-KR" altLang="en-US" dirty="0"/>
              <a:t> 관민 조사단으로부터 일본이 독도를 영토 편입했다는 소식을 듣고</a:t>
            </a:r>
            <a:r>
              <a:rPr lang="en-US" altLang="ko-KR" dirty="0"/>
              <a:t>, </a:t>
            </a:r>
            <a:r>
              <a:rPr lang="ko-KR" altLang="en-US" dirty="0"/>
              <a:t>다음 날 강원도 관찰사와 내부</a:t>
            </a:r>
            <a:r>
              <a:rPr lang="en-US" altLang="ko-KR" dirty="0"/>
              <a:t>(</a:t>
            </a:r>
            <a:r>
              <a:rPr lang="ko-KR" altLang="en-US" dirty="0"/>
              <a:t>內部</a:t>
            </a:r>
            <a:r>
              <a:rPr lang="en-US" altLang="ko-KR" dirty="0"/>
              <a:t>, </a:t>
            </a:r>
            <a:r>
              <a:rPr lang="ko-KR" altLang="en-US" dirty="0"/>
              <a:t>현재의 안전행정부에 해당</a:t>
            </a:r>
            <a:r>
              <a:rPr lang="en-US" altLang="ko-KR" dirty="0"/>
              <a:t>)</a:t>
            </a:r>
            <a:r>
              <a:rPr lang="ko-KR" altLang="en-US" dirty="0"/>
              <a:t>에 보고한 문서입니다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73972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6408B292-0BB2-44EC-908C-A03B5AC356B2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82"/>
          <a:stretch/>
        </p:blipFill>
        <p:spPr>
          <a:xfrm>
            <a:off x="2232718" y="2480685"/>
            <a:ext cx="2948856" cy="2973079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2480685"/>
            <a:ext cx="5581835" cy="2712752"/>
          </a:xfrm>
        </p:spPr>
        <p:txBody>
          <a:bodyPr>
            <a:normAutofit/>
          </a:bodyPr>
          <a:lstStyle/>
          <a:p>
            <a:r>
              <a:rPr lang="en-US" altLang="ko-KR" dirty="0"/>
              <a:t>1946</a:t>
            </a:r>
            <a:r>
              <a:rPr lang="ko-KR" altLang="en-US" dirty="0"/>
              <a:t>년 </a:t>
            </a:r>
            <a:r>
              <a:rPr lang="en-US" altLang="ko-KR" dirty="0"/>
              <a:t>1</a:t>
            </a:r>
            <a:r>
              <a:rPr lang="ko-KR" altLang="en-US" dirty="0"/>
              <a:t>월 </a:t>
            </a:r>
            <a:r>
              <a:rPr lang="en-US" altLang="ko-KR" dirty="0"/>
              <a:t>29</a:t>
            </a:r>
            <a:r>
              <a:rPr lang="ko-KR" altLang="en-US" dirty="0"/>
              <a:t>일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</a:t>
            </a:r>
            <a:r>
              <a:rPr lang="ko-KR" altLang="en-US" dirty="0"/>
              <a:t>연합국최고사령관각서 제</a:t>
            </a:r>
            <a:r>
              <a:rPr lang="en-US" altLang="ko-KR" dirty="0"/>
              <a:t>677</a:t>
            </a:r>
            <a:r>
              <a:rPr lang="ko-KR" altLang="en-US" dirty="0"/>
              <a:t>호</a:t>
            </a:r>
            <a:endParaRPr lang="en-US" altLang="ko-KR" dirty="0"/>
          </a:p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차 세계대전 종전 후 일본의 통치 행정범위에서 독도를 제외시킨 각서입니다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9074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6271E88F-7855-4E12-8155-4141D2E247E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386"/>
          <a:stretch/>
        </p:blipFill>
        <p:spPr>
          <a:xfrm>
            <a:off x="1625076" y="2482966"/>
            <a:ext cx="3710637" cy="3053401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34975" y="2480685"/>
            <a:ext cx="6232124" cy="2872550"/>
          </a:xfrm>
        </p:spPr>
        <p:txBody>
          <a:bodyPr>
            <a:normAutofit/>
          </a:bodyPr>
          <a:lstStyle/>
          <a:p>
            <a:r>
              <a:rPr lang="en-US" altLang="ko-KR" sz="2700" dirty="0"/>
              <a:t>1951</a:t>
            </a:r>
            <a:r>
              <a:rPr lang="ko-KR" altLang="en-US" sz="2700" dirty="0"/>
              <a:t>년 샌프란시스코 강화조약 체결</a:t>
            </a:r>
            <a:endParaRPr lang="en-US" altLang="ko-KR" sz="2700" dirty="0"/>
          </a:p>
          <a:p>
            <a:r>
              <a:rPr lang="ko-KR" altLang="en-US" sz="2700" dirty="0"/>
              <a:t>샌프란시스코 강화조약은 제</a:t>
            </a:r>
            <a:r>
              <a:rPr lang="en-US" altLang="ko-KR" sz="2700" dirty="0"/>
              <a:t>2</a:t>
            </a:r>
            <a:r>
              <a:rPr lang="ko-KR" altLang="en-US" sz="2700" dirty="0"/>
              <a:t>차 </a:t>
            </a:r>
            <a:br>
              <a:rPr lang="ko-KR" altLang="en-US" sz="2700" dirty="0"/>
            </a:br>
            <a:r>
              <a:rPr lang="ko-KR" altLang="en-US" sz="2700" dirty="0"/>
              <a:t>세계대전을 종결하면서 연합국과 일본이 체결한 조약입니다</a:t>
            </a:r>
            <a:r>
              <a:rPr lang="en-US" altLang="ko-KR" sz="2700" dirty="0"/>
              <a:t>. </a:t>
            </a:r>
            <a:endParaRPr lang="en-US" altLang="ko-KR" sz="27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2848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554323-0874-4DDF-96B1-A8BB8925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3700"/>
            <a:ext cx="10515600" cy="1325563"/>
          </a:xfrm>
        </p:spPr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5809994-DE45-4671-8052-43F15623D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97982"/>
            <a:ext cx="10515600" cy="3119237"/>
          </a:xfrm>
        </p:spPr>
        <p:txBody>
          <a:bodyPr/>
          <a:lstStyle/>
          <a:p>
            <a:r>
              <a:rPr lang="ko-KR" altLang="en-US" dirty="0" err="1"/>
              <a:t>독도란</a:t>
            </a:r>
            <a:r>
              <a:rPr lang="en-US" altLang="ko-KR" dirty="0"/>
              <a:t>?</a:t>
            </a:r>
          </a:p>
          <a:p>
            <a:r>
              <a:rPr lang="ko-KR" altLang="en-US" dirty="0"/>
              <a:t>독도가 한국영토라는 역사적 증거</a:t>
            </a:r>
            <a:endParaRPr lang="en-US" altLang="ko-KR" dirty="0"/>
          </a:p>
          <a:p>
            <a:r>
              <a:rPr lang="ko-KR" altLang="en-US" dirty="0"/>
              <a:t>독도를 일본영토라고 주장하는 근거</a:t>
            </a:r>
            <a:endParaRPr lang="en-US" altLang="ko-KR" dirty="0"/>
          </a:p>
          <a:p>
            <a:r>
              <a:rPr lang="en-US" altLang="ko-KR" dirty="0"/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3942270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CCB5CD-CACE-4661-87E8-BA61A4287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</a:t>
            </a:r>
            <a:r>
              <a:rPr lang="ko-KR" altLang="en-US"/>
              <a:t>한국영토라는 근거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224F3A9-70EF-47D0-9B91-74F212120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https://youtu.be/wcn57KJNKP8</a:t>
            </a:r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605540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52ADCD-BAAB-4A84-990A-DB018A1C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독도를 일본영토라고 주장하는 근거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E1FA088-9FF8-4A6B-B815-1E7F4A7F9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1754"/>
            <a:ext cx="10515600" cy="4351338"/>
          </a:xfrm>
        </p:spPr>
        <p:txBody>
          <a:bodyPr/>
          <a:lstStyle/>
          <a:p>
            <a:r>
              <a:rPr lang="ko-KR" altLang="en-US" dirty="0"/>
              <a:t>일본이 </a:t>
            </a:r>
            <a:r>
              <a:rPr lang="en-US" altLang="ko-KR" dirty="0"/>
              <a:t>1600</a:t>
            </a:r>
            <a:r>
              <a:rPr lang="ko-KR" altLang="en-US" dirty="0"/>
              <a:t>년대부터 독도를 이용했기 때문에 그때부터 일본 땅이라는 주장</a:t>
            </a:r>
          </a:p>
          <a:p>
            <a:r>
              <a:rPr lang="en-US" altLang="ko-KR" dirty="0"/>
              <a:t>1905</a:t>
            </a:r>
            <a:r>
              <a:rPr lang="ko-KR" altLang="en-US" dirty="0"/>
              <a:t>년 일본 </a:t>
            </a:r>
            <a:r>
              <a:rPr lang="ko-KR" altLang="en-US" dirty="0" err="1"/>
              <a:t>시마네현의</a:t>
            </a:r>
            <a:r>
              <a:rPr lang="ko-KR" altLang="en-US" dirty="0"/>
              <a:t> 발표</a:t>
            </a:r>
          </a:p>
          <a:p>
            <a:r>
              <a:rPr lang="ko-KR" altLang="en-US" dirty="0"/>
              <a:t>광복 후에는 일본이 미국</a:t>
            </a:r>
            <a:r>
              <a:rPr lang="en-US" altLang="ko-KR" dirty="0"/>
              <a:t>, </a:t>
            </a:r>
            <a:r>
              <a:rPr lang="ko-KR" altLang="en-US" dirty="0"/>
              <a:t>영국</a:t>
            </a:r>
            <a:r>
              <a:rPr lang="en-US" altLang="ko-KR" dirty="0"/>
              <a:t>, </a:t>
            </a:r>
            <a:r>
              <a:rPr lang="ko-KR" altLang="en-US" dirty="0"/>
              <a:t>중국 등과 맺은 조약 내용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155444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DED15C-240B-4664-B44A-3A274E397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0644" y="1041400"/>
            <a:ext cx="9144000" cy="2387600"/>
          </a:xfrm>
        </p:spPr>
        <p:txBody>
          <a:bodyPr/>
          <a:lstStyle/>
          <a:p>
            <a:r>
              <a:rPr lang="en-US" altLang="ko-KR" dirty="0"/>
              <a:t>Q&amp;A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39158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DED15C-240B-4664-B44A-3A274E397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523" y="1041400"/>
            <a:ext cx="9144000" cy="2387600"/>
          </a:xfrm>
        </p:spPr>
        <p:txBody>
          <a:bodyPr/>
          <a:lstStyle/>
          <a:p>
            <a:r>
              <a:rPr lang="ko-KR" altLang="en-US" dirty="0"/>
              <a:t>감사합니다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5482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독도란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5"/>
            <a:ext cx="5181600" cy="2506678"/>
          </a:xfrm>
        </p:spPr>
        <p:txBody>
          <a:bodyPr/>
          <a:lstStyle/>
          <a:p>
            <a:r>
              <a:rPr lang="en-US" altLang="ko-KR" dirty="0">
                <a:hlinkClick r:id="rId2"/>
              </a:rPr>
              <a:t>https://www.youtube.com/watch?v=muB4_LNZ2Rk</a:t>
            </a:r>
            <a:endParaRPr lang="en-US" altLang="ko-KR" dirty="0"/>
          </a:p>
          <a:p>
            <a:endParaRPr lang="ko-KR" altLang="en-US" dirty="0"/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B672A74E-6815-4CE1-BC0C-123AD1736EA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208" y="2480685"/>
            <a:ext cx="4677693" cy="2687547"/>
          </a:xfrm>
        </p:spPr>
      </p:pic>
    </p:spTree>
    <p:extLst>
      <p:ext uri="{BB962C8B-B14F-4D97-AF65-F5344CB8AC3E}">
        <p14:creationId xmlns:p14="http://schemas.microsoft.com/office/powerpoint/2010/main" val="330290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CF87F3C7-4F63-40EF-A7CB-F4312B47430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494"/>
          <a:stretch/>
        </p:blipFill>
        <p:spPr>
          <a:xfrm>
            <a:off x="1449217" y="2480685"/>
            <a:ext cx="3247963" cy="2668364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5"/>
            <a:ext cx="5181600" cy="2506678"/>
          </a:xfrm>
        </p:spPr>
        <p:txBody>
          <a:bodyPr/>
          <a:lstStyle/>
          <a:p>
            <a:r>
              <a:rPr lang="en-US" altLang="ko-KR" dirty="0"/>
              <a:t>512</a:t>
            </a:r>
            <a:r>
              <a:rPr lang="ko-KR" altLang="en-US" dirty="0"/>
              <a:t>년 </a:t>
            </a:r>
            <a:r>
              <a:rPr lang="ko-KR" altLang="en-US" dirty="0" err="1"/>
              <a:t>우산국복속</a:t>
            </a:r>
            <a:endParaRPr lang="en-US" altLang="ko-KR" dirty="0"/>
          </a:p>
          <a:p>
            <a:r>
              <a:rPr lang="ko-KR" altLang="en-US" dirty="0"/>
              <a:t>신라 이찬</a:t>
            </a:r>
            <a:r>
              <a:rPr lang="en-US" altLang="ko-KR" dirty="0"/>
              <a:t>(</a:t>
            </a:r>
            <a:r>
              <a:rPr lang="ko-KR" altLang="en-US" dirty="0"/>
              <a:t>伊飡</a:t>
            </a:r>
            <a:r>
              <a:rPr lang="en-US" altLang="ko-KR" dirty="0"/>
              <a:t>) </a:t>
            </a:r>
            <a:r>
              <a:rPr lang="ko-KR" altLang="en-US" dirty="0" err="1"/>
              <a:t>이사부</a:t>
            </a:r>
            <a:r>
              <a:rPr lang="en-US" altLang="ko-KR" dirty="0"/>
              <a:t>(</a:t>
            </a:r>
            <a:r>
              <a:rPr lang="ko-KR" altLang="en-US" dirty="0"/>
              <a:t>異斯夫</a:t>
            </a:r>
            <a:r>
              <a:rPr lang="en-US" altLang="ko-KR" dirty="0"/>
              <a:t>)</a:t>
            </a:r>
            <a:r>
              <a:rPr lang="ko-KR" altLang="en-US" dirty="0"/>
              <a:t>가 우산국을 정벌하여 신라가 우산국을 복속합니다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78094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06B28163-46D3-471D-901D-03115ED0575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5" r="8998" b="8851"/>
          <a:stretch/>
        </p:blipFill>
        <p:spPr>
          <a:xfrm>
            <a:off x="1384917" y="1900338"/>
            <a:ext cx="2831976" cy="3887903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4"/>
            <a:ext cx="5181600" cy="3485110"/>
          </a:xfrm>
        </p:spPr>
        <p:txBody>
          <a:bodyPr>
            <a:normAutofit/>
          </a:bodyPr>
          <a:lstStyle/>
          <a:p>
            <a:r>
              <a:rPr lang="en-US" altLang="ko-KR" dirty="0"/>
              <a:t>1454</a:t>
            </a:r>
            <a:r>
              <a:rPr lang="ko-KR" altLang="en-US" dirty="0"/>
              <a:t>년 세종실록 지리지</a:t>
            </a:r>
            <a:endParaRPr lang="en-US" altLang="ko-KR" dirty="0"/>
          </a:p>
          <a:p>
            <a:r>
              <a:rPr lang="ko-KR" altLang="en-US" dirty="0"/>
              <a:t>조선 초기 </a:t>
            </a:r>
            <a:r>
              <a:rPr lang="ko-KR" altLang="en-US" dirty="0" err="1"/>
              <a:t>관찬서인</a:t>
            </a:r>
            <a:r>
              <a:rPr lang="ko-KR" altLang="en-US" dirty="0"/>
              <a:t> </a:t>
            </a:r>
            <a:r>
              <a:rPr lang="en-US" altLang="ko-KR" dirty="0"/>
              <a:t>『</a:t>
            </a:r>
            <a:r>
              <a:rPr lang="ko-KR" altLang="en-US" dirty="0"/>
              <a:t>세종실록</a:t>
            </a:r>
            <a:r>
              <a:rPr lang="en-US" altLang="ko-KR" dirty="0"/>
              <a:t>』</a:t>
            </a:r>
            <a:r>
              <a:rPr lang="ko-KR" altLang="en-US" dirty="0"/>
              <a:t>「지리지」</a:t>
            </a:r>
            <a:r>
              <a:rPr lang="en-US" altLang="ko-KR" dirty="0"/>
              <a:t>(1454</a:t>
            </a:r>
            <a:r>
              <a:rPr lang="ko-KR" altLang="en-US" dirty="0"/>
              <a:t>년</a:t>
            </a:r>
            <a:r>
              <a:rPr lang="en-US" altLang="ko-KR" dirty="0"/>
              <a:t>)</a:t>
            </a:r>
            <a:r>
              <a:rPr lang="ko-KR" altLang="en-US" dirty="0"/>
              <a:t>는 울릉도와 독도가 강원도 울진현에 속한 두 섬이라고 기록하고 있습니다</a:t>
            </a:r>
            <a:r>
              <a:rPr lang="en-US" altLang="ko-KR" dirty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3546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2684E53B-17A1-46AF-9FD4-41BB80DB2C4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8" b="47408"/>
          <a:stretch/>
        </p:blipFill>
        <p:spPr>
          <a:xfrm>
            <a:off x="1101294" y="2450755"/>
            <a:ext cx="4571538" cy="3053402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92603"/>
            <a:ext cx="5181600" cy="37014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/>
          </a:p>
          <a:p>
            <a:r>
              <a:rPr lang="en-US" altLang="ko-KR" dirty="0"/>
              <a:t>1625</a:t>
            </a:r>
            <a:r>
              <a:rPr lang="ko-KR" altLang="en-US" dirty="0"/>
              <a:t>년 울릉도 도해 면허</a:t>
            </a:r>
            <a:endParaRPr lang="en-US" altLang="ko-KR" dirty="0"/>
          </a:p>
          <a:p>
            <a:r>
              <a:rPr lang="ko-KR" altLang="en-US" dirty="0"/>
              <a:t>일본 막부가 </a:t>
            </a:r>
            <a:r>
              <a:rPr lang="ko-KR" altLang="en-US" dirty="0" err="1"/>
              <a:t>돗토리번</a:t>
            </a:r>
            <a:r>
              <a:rPr lang="en-US" altLang="ko-KR" dirty="0"/>
              <a:t>(</a:t>
            </a:r>
            <a:r>
              <a:rPr lang="ko-KR" altLang="en-US" dirty="0"/>
              <a:t>지금의 </a:t>
            </a:r>
            <a:r>
              <a:rPr lang="ko-KR" altLang="en-US" dirty="0" err="1"/>
              <a:t>돗토리현</a:t>
            </a:r>
            <a:r>
              <a:rPr lang="en-US" altLang="ko-KR" dirty="0"/>
              <a:t>)</a:t>
            </a:r>
            <a:r>
              <a:rPr lang="ko-KR" altLang="en-US" dirty="0"/>
              <a:t>에 살고 있는 오야</a:t>
            </a:r>
            <a:r>
              <a:rPr lang="en-US" altLang="ko-KR" dirty="0"/>
              <a:t>·</a:t>
            </a:r>
            <a:r>
              <a:rPr lang="ko-KR" altLang="en-US" dirty="0" err="1"/>
              <a:t>무라카와</a:t>
            </a:r>
            <a:r>
              <a:rPr lang="en-US" altLang="ko-KR" dirty="0"/>
              <a:t>(</a:t>
            </a:r>
            <a:r>
              <a:rPr lang="ko-KR" altLang="en-US" dirty="0"/>
              <a:t>大谷</a:t>
            </a:r>
            <a:r>
              <a:rPr lang="en-US" altLang="ko-KR" dirty="0"/>
              <a:t>·</a:t>
            </a:r>
            <a:r>
              <a:rPr lang="ko-KR" altLang="en-US" dirty="0"/>
              <a:t>村川</a:t>
            </a:r>
            <a:r>
              <a:rPr lang="en-US" altLang="ko-KR" dirty="0"/>
              <a:t>) </a:t>
            </a:r>
            <a:r>
              <a:rPr lang="ko-KR" altLang="en-US" dirty="0"/>
              <a:t>양가에  다케시마</a:t>
            </a:r>
            <a:r>
              <a:rPr lang="en-US" altLang="ko-KR" dirty="0"/>
              <a:t>(</a:t>
            </a:r>
            <a:r>
              <a:rPr lang="ko-KR" altLang="en-US" dirty="0"/>
              <a:t>竹島</a:t>
            </a:r>
            <a:r>
              <a:rPr lang="en-US" altLang="ko-KR" dirty="0"/>
              <a:t>, </a:t>
            </a:r>
            <a:r>
              <a:rPr lang="ko-KR" altLang="en-US" dirty="0"/>
              <a:t>울릉도</a:t>
            </a:r>
            <a:r>
              <a:rPr lang="en-US" altLang="ko-KR" dirty="0"/>
              <a:t>) </a:t>
            </a:r>
            <a:r>
              <a:rPr lang="ko-KR" altLang="en-US" dirty="0"/>
              <a:t>도해</a:t>
            </a:r>
            <a:r>
              <a:rPr lang="en-US" altLang="ko-KR" dirty="0"/>
              <a:t>(</a:t>
            </a:r>
            <a:r>
              <a:rPr lang="ko-KR" altLang="en-US" dirty="0"/>
              <a:t>渡海</a:t>
            </a:r>
            <a:r>
              <a:rPr lang="en-US" altLang="ko-KR" dirty="0"/>
              <a:t>)</a:t>
            </a:r>
            <a:r>
              <a:rPr lang="ko-KR" altLang="en-US" dirty="0"/>
              <a:t>를 면허한 것입니다</a:t>
            </a:r>
            <a:r>
              <a:rPr lang="en-US" altLang="ko-KR" dirty="0"/>
              <a:t>. </a:t>
            </a:r>
            <a:endParaRPr lang="en-US" altLang="ko-K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9459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5C88FC9D-7412-4F8E-8FC4-8F7ACDE36D3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021" b="38743"/>
          <a:stretch/>
        </p:blipFill>
        <p:spPr>
          <a:xfrm>
            <a:off x="1562932" y="2017709"/>
            <a:ext cx="3140305" cy="2822582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14355"/>
            <a:ext cx="5181600" cy="4159812"/>
          </a:xfrm>
        </p:spPr>
        <p:txBody>
          <a:bodyPr>
            <a:normAutofit/>
          </a:bodyPr>
          <a:lstStyle/>
          <a:p>
            <a:r>
              <a:rPr lang="en-US" altLang="ko-KR" dirty="0"/>
              <a:t>1693</a:t>
            </a:r>
            <a:r>
              <a:rPr lang="ko-KR" altLang="en-US" dirty="0"/>
              <a:t>년 숙종실록</a:t>
            </a:r>
            <a:endParaRPr lang="en-US" altLang="ko-KR" dirty="0"/>
          </a:p>
          <a:p>
            <a:r>
              <a:rPr lang="ko-KR" altLang="en-US" dirty="0"/>
              <a:t>안용복</a:t>
            </a:r>
            <a:r>
              <a:rPr lang="en-US" altLang="ko-KR" dirty="0"/>
              <a:t>(</a:t>
            </a:r>
            <a:r>
              <a:rPr lang="ko-KR" altLang="en-US" dirty="0"/>
              <a:t>安龍福</a:t>
            </a:r>
            <a:r>
              <a:rPr lang="en-US" altLang="ko-KR" dirty="0"/>
              <a:t>), </a:t>
            </a:r>
            <a:r>
              <a:rPr lang="ko-KR" altLang="en-US" dirty="0" err="1"/>
              <a:t>박어둔</a:t>
            </a:r>
            <a:r>
              <a:rPr lang="en-US" altLang="ko-KR" dirty="0"/>
              <a:t>(</a:t>
            </a:r>
            <a:r>
              <a:rPr lang="ko-KR" altLang="en-US" dirty="0"/>
              <a:t>朴於屯</a:t>
            </a:r>
            <a:r>
              <a:rPr lang="en-US" altLang="ko-KR" dirty="0"/>
              <a:t>) </a:t>
            </a:r>
            <a:r>
              <a:rPr lang="ko-KR" altLang="en-US" dirty="0"/>
              <a:t>두 사람이 울릉도에서 어업을 하다가 울릉도에 온 일본 오야</a:t>
            </a:r>
            <a:r>
              <a:rPr lang="en-US" altLang="ko-KR" dirty="0"/>
              <a:t>·</a:t>
            </a:r>
            <a:r>
              <a:rPr lang="ko-KR" altLang="en-US" dirty="0" err="1"/>
              <a:t>무라카와</a:t>
            </a:r>
            <a:r>
              <a:rPr lang="en-US" altLang="ko-KR" dirty="0"/>
              <a:t>(</a:t>
            </a:r>
            <a:r>
              <a:rPr lang="ko-KR" altLang="en-US" dirty="0"/>
              <a:t>大谷</a:t>
            </a:r>
            <a:r>
              <a:rPr lang="en-US" altLang="ko-KR" dirty="0"/>
              <a:t>·</a:t>
            </a:r>
            <a:r>
              <a:rPr lang="ko-KR" altLang="en-US" dirty="0"/>
              <a:t>村川</a:t>
            </a:r>
            <a:r>
              <a:rPr lang="en-US" altLang="ko-KR" dirty="0"/>
              <a:t>) </a:t>
            </a:r>
            <a:r>
              <a:rPr lang="ko-KR" altLang="en-US" dirty="0"/>
              <a:t>양가의 선원들에게 잡혀서 일본으로 끌려간 사건입니다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2077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8837E328-0169-4520-8FBE-A5D0C516D12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485"/>
          <a:stretch/>
        </p:blipFill>
        <p:spPr>
          <a:xfrm>
            <a:off x="1678340" y="2304076"/>
            <a:ext cx="3754793" cy="3224313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304076"/>
            <a:ext cx="5457548" cy="3413144"/>
          </a:xfrm>
        </p:spPr>
        <p:txBody>
          <a:bodyPr>
            <a:normAutofit fontScale="92500"/>
          </a:bodyPr>
          <a:lstStyle/>
          <a:p>
            <a:r>
              <a:rPr lang="en-US" altLang="ko-KR" sz="2600" dirty="0"/>
              <a:t>1694</a:t>
            </a:r>
            <a:r>
              <a:rPr lang="ko-KR" altLang="en-US" sz="2600" dirty="0"/>
              <a:t>년 울릉도 </a:t>
            </a:r>
            <a:r>
              <a:rPr lang="ko-KR" altLang="en-US" sz="2600" dirty="0" err="1"/>
              <a:t>수토제도</a:t>
            </a:r>
            <a:r>
              <a:rPr lang="ko-KR" altLang="en-US" sz="2600" dirty="0"/>
              <a:t> 시행결정</a:t>
            </a:r>
            <a:endParaRPr lang="en-US" altLang="ko-KR" sz="2600" dirty="0"/>
          </a:p>
          <a:p>
            <a:r>
              <a:rPr lang="ko-KR" altLang="en-US" sz="2600" dirty="0"/>
              <a:t>안용복 사건으로 인해 일본과 울릉도 영유권에 대한 분쟁</a:t>
            </a:r>
            <a:r>
              <a:rPr lang="en-US" altLang="ko-KR" sz="2600" dirty="0"/>
              <a:t>(</a:t>
            </a:r>
            <a:r>
              <a:rPr lang="ko-KR" altLang="en-US" sz="2600" dirty="0"/>
              <a:t>울릉도 </a:t>
            </a:r>
            <a:r>
              <a:rPr lang="ko-KR" altLang="en-US" sz="2600" dirty="0" err="1"/>
              <a:t>쟁계</a:t>
            </a:r>
            <a:r>
              <a:rPr lang="en-US" altLang="ko-KR" sz="2600" dirty="0"/>
              <a:t>)</a:t>
            </a:r>
            <a:r>
              <a:rPr lang="ko-KR" altLang="en-US" sz="2600" dirty="0"/>
              <a:t>이 발생하자</a:t>
            </a:r>
            <a:r>
              <a:rPr lang="en-US" altLang="ko-KR" sz="2600" dirty="0"/>
              <a:t>, </a:t>
            </a:r>
            <a:r>
              <a:rPr lang="ko-KR" altLang="en-US" sz="2600" dirty="0"/>
              <a:t>조선 정부는 </a:t>
            </a:r>
            <a:r>
              <a:rPr lang="ko-KR" altLang="en-US" sz="2600" dirty="0" err="1"/>
              <a:t>삼척첨사</a:t>
            </a:r>
            <a:r>
              <a:rPr lang="ko-KR" altLang="en-US" sz="2600" dirty="0"/>
              <a:t> 장한상</a:t>
            </a:r>
            <a:r>
              <a:rPr lang="en-US" altLang="ko-KR" sz="2600" dirty="0"/>
              <a:t>(</a:t>
            </a:r>
            <a:r>
              <a:rPr lang="ko-KR" altLang="en-US" sz="2600" dirty="0"/>
              <a:t>張漢相</a:t>
            </a:r>
            <a:r>
              <a:rPr lang="en-US" altLang="ko-KR" sz="2600" dirty="0"/>
              <a:t>)</a:t>
            </a:r>
            <a:r>
              <a:rPr lang="ko-KR" altLang="en-US" sz="2600" dirty="0"/>
              <a:t>을 울릉도에 파견하여 울릉도의 현황을 조사합니다</a:t>
            </a:r>
            <a:r>
              <a:rPr lang="en-US" altLang="ko-KR" sz="2600" dirty="0"/>
              <a:t>. </a:t>
            </a:r>
            <a:br>
              <a:rPr lang="en-US" altLang="ko-KR" sz="2600" dirty="0"/>
            </a:br>
            <a:endParaRPr lang="ko-KR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599382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90152F-25DD-47AF-90B6-3F9E4E1C9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독도가 한국영토라는 증거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6D90DFFC-E317-4E01-BB62-D334FBA3C1A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1" b="32585"/>
          <a:stretch/>
        </p:blipFill>
        <p:spPr>
          <a:xfrm>
            <a:off x="2046287" y="2557710"/>
            <a:ext cx="3475624" cy="2928690"/>
          </a:xfrm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C8695EE-94DD-4572-B2C8-F6136BFA09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80685"/>
            <a:ext cx="5181600" cy="3529498"/>
          </a:xfrm>
        </p:spPr>
        <p:txBody>
          <a:bodyPr>
            <a:normAutofit/>
          </a:bodyPr>
          <a:lstStyle/>
          <a:p>
            <a:r>
              <a:rPr lang="en-US" altLang="ko-KR" dirty="0"/>
              <a:t>1695</a:t>
            </a:r>
            <a:r>
              <a:rPr lang="ko-KR" altLang="en-US" dirty="0"/>
              <a:t>년 일본 </a:t>
            </a:r>
            <a:r>
              <a:rPr lang="ko-KR" altLang="en-US" dirty="0" err="1"/>
              <a:t>돗토리번</a:t>
            </a:r>
            <a:r>
              <a:rPr lang="ko-KR" altLang="en-US" dirty="0"/>
              <a:t> 답변서</a:t>
            </a:r>
            <a:endParaRPr lang="en-US" altLang="ko-KR" dirty="0"/>
          </a:p>
          <a:p>
            <a:r>
              <a:rPr lang="ko-KR" altLang="en-US" dirty="0"/>
              <a:t>일본 막부는 울릉도 영유권에 대해 알아보기 위해 </a:t>
            </a:r>
            <a:r>
              <a:rPr lang="ko-KR" altLang="en-US" dirty="0" err="1"/>
              <a:t>돗토리번에</a:t>
            </a:r>
            <a:r>
              <a:rPr lang="ko-KR" altLang="en-US" dirty="0"/>
              <a:t> 울릉도의 소속을 질문</a:t>
            </a:r>
            <a:r>
              <a:rPr lang="en-US" altLang="ko-KR" dirty="0"/>
              <a:t>(12</a:t>
            </a:r>
            <a:r>
              <a:rPr lang="ko-KR" altLang="en-US" dirty="0"/>
              <a:t>월 </a:t>
            </a:r>
            <a:r>
              <a:rPr lang="en-US" altLang="ko-KR" dirty="0"/>
              <a:t>24</a:t>
            </a:r>
            <a:r>
              <a:rPr lang="ko-KR" altLang="en-US" dirty="0"/>
              <a:t>일</a:t>
            </a:r>
            <a:r>
              <a:rPr lang="en-US" altLang="ko-KR" dirty="0"/>
              <a:t>)</a:t>
            </a:r>
            <a:r>
              <a:rPr lang="ko-KR" altLang="en-US" dirty="0"/>
              <a:t>했습니다</a:t>
            </a:r>
            <a:r>
              <a:rPr lang="en-US" altLang="ko-KR" dirty="0"/>
              <a:t>. </a:t>
            </a:r>
            <a:br>
              <a:rPr lang="en-US" altLang="ko-KR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2242499"/>
      </p:ext>
    </p:extLst>
  </p:cSld>
  <p:clrMapOvr>
    <a:masterClrMapping/>
  </p:clrMapOvr>
</p:sld>
</file>

<file path=ppt/theme/theme1.xml><?xml version="1.0" encoding="utf-8"?>
<a:theme xmlns:a="http://schemas.openxmlformats.org/drawingml/2006/main" name="갤러리">
  <a:themeElements>
    <a:clrScheme name="갤러리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갤러리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갤러리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567</Words>
  <Application>Microsoft Office PowerPoint</Application>
  <PresentationFormat>와이드스크린</PresentationFormat>
  <Paragraphs>70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26" baseType="lpstr">
      <vt:lpstr>Arial</vt:lpstr>
      <vt:lpstr>Gill Sans MT</vt:lpstr>
      <vt:lpstr>갤러리</vt:lpstr>
      <vt:lpstr>독도영토학</vt:lpstr>
      <vt:lpstr>목차</vt:lpstr>
      <vt:lpstr>독도란?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증거</vt:lpstr>
      <vt:lpstr>독도가 한국영토라는 근거</vt:lpstr>
      <vt:lpstr>독도를 일본영토라고 주장하는 근거</vt:lpstr>
      <vt:lpstr>Q&amp;A</vt:lpstr>
      <vt:lpstr>감사합니다.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독도영토학</dc:title>
  <dc:creator>세빈 김</dc:creator>
  <cp:lastModifiedBy>세빈 김</cp:lastModifiedBy>
  <cp:revision>18</cp:revision>
  <dcterms:created xsi:type="dcterms:W3CDTF">2020-04-26T02:58:52Z</dcterms:created>
  <dcterms:modified xsi:type="dcterms:W3CDTF">2020-04-29T04:55:06Z</dcterms:modified>
</cp:coreProperties>
</file>