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4" r:id="rId4"/>
    <p:sldId id="283" r:id="rId5"/>
    <p:sldId id="262" r:id="rId6"/>
    <p:sldId id="263" r:id="rId7"/>
    <p:sldId id="264" r:id="rId8"/>
    <p:sldId id="282" r:id="rId9"/>
    <p:sldId id="265" r:id="rId10"/>
    <p:sldId id="266" r:id="rId11"/>
    <p:sldId id="267" r:id="rId12"/>
    <p:sldId id="269" r:id="rId13"/>
    <p:sldId id="281" r:id="rId14"/>
    <p:sldId id="278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80" r:id="rId23"/>
    <p:sldId id="276" r:id="rId24"/>
    <p:sldId id="277" r:id="rId25"/>
    <p:sldId id="279" r:id="rId26"/>
    <p:sldId id="258" r:id="rId2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2101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00941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34212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4399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0330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8148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6877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807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3397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6494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1505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FDF8-1D3F-4E79-9A8D-46ADB32A86AF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AF0E4-368D-43FA-AFFC-6FB6FD3994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6633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5lMJjL9yXE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dokdo.mofa.go.kr/kor/img/contents/pic_q21b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12192000" cy="4271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0" y="4271554"/>
            <a:ext cx="12192000" cy="258644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8561904" y="3377733"/>
            <a:ext cx="2864295" cy="1002761"/>
            <a:chOff x="8561904" y="3377733"/>
            <a:chExt cx="2864295" cy="1002761"/>
          </a:xfrm>
        </p:grpSpPr>
        <p:sp>
          <p:nvSpPr>
            <p:cNvPr id="7" name="사다리꼴 6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사다리꼴 9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사다리꼴 13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사다리꼴 11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사다리꼴 12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사다리꼴 1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그룹 20"/>
          <p:cNvGrpSpPr/>
          <p:nvPr/>
        </p:nvGrpSpPr>
        <p:grpSpPr>
          <a:xfrm rot="19224177">
            <a:off x="1122710" y="4829957"/>
            <a:ext cx="347201" cy="1205747"/>
            <a:chOff x="2544895" y="1885720"/>
            <a:chExt cx="1079653" cy="1957591"/>
          </a:xfrm>
        </p:grpSpPr>
        <p:sp>
          <p:nvSpPr>
            <p:cNvPr id="22" name="이등변 삼각형 21"/>
            <p:cNvSpPr/>
            <p:nvPr/>
          </p:nvSpPr>
          <p:spPr>
            <a:xfrm>
              <a:off x="2544895" y="2300689"/>
              <a:ext cx="1079653" cy="892366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이등변 삼각형 22"/>
            <p:cNvSpPr/>
            <p:nvPr/>
          </p:nvSpPr>
          <p:spPr>
            <a:xfrm>
              <a:off x="2544895" y="1885720"/>
              <a:ext cx="1079653" cy="892366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모서리가 둥근 직사각형 23"/>
            <p:cNvSpPr/>
            <p:nvPr/>
          </p:nvSpPr>
          <p:spPr>
            <a:xfrm rot="908119">
              <a:off x="2555499" y="3077610"/>
              <a:ext cx="66995" cy="62238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2714270" y="3066361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모서리가 둥근 직사각형 25"/>
            <p:cNvSpPr/>
            <p:nvPr/>
          </p:nvSpPr>
          <p:spPr>
            <a:xfrm>
              <a:off x="2815883" y="3110250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모서리가 둥근 직사각형 26"/>
            <p:cNvSpPr/>
            <p:nvPr/>
          </p:nvSpPr>
          <p:spPr>
            <a:xfrm>
              <a:off x="2927286" y="3110250"/>
              <a:ext cx="45719" cy="733061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모서리가 둥근 직사각형 27"/>
            <p:cNvSpPr/>
            <p:nvPr/>
          </p:nvSpPr>
          <p:spPr>
            <a:xfrm>
              <a:off x="3019535" y="3066361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모서리가 둥근 직사각형 28"/>
            <p:cNvSpPr/>
            <p:nvPr/>
          </p:nvSpPr>
          <p:spPr>
            <a:xfrm>
              <a:off x="3110293" y="3117971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모서리가 둥근 직사각형 29"/>
            <p:cNvSpPr/>
            <p:nvPr/>
          </p:nvSpPr>
          <p:spPr>
            <a:xfrm>
              <a:off x="3205299" y="3090015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모서리가 둥근 직사각형 30"/>
            <p:cNvSpPr/>
            <p:nvPr/>
          </p:nvSpPr>
          <p:spPr>
            <a:xfrm>
              <a:off x="3322041" y="3066360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모서리가 둥근 직사각형 31"/>
            <p:cNvSpPr/>
            <p:nvPr/>
          </p:nvSpPr>
          <p:spPr>
            <a:xfrm>
              <a:off x="3415274" y="3079658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모서리가 둥근 직사각형 32"/>
            <p:cNvSpPr/>
            <p:nvPr/>
          </p:nvSpPr>
          <p:spPr>
            <a:xfrm rot="20691881" flipH="1">
              <a:off x="3556068" y="3069888"/>
              <a:ext cx="66995" cy="62238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/>
          <p:cNvGrpSpPr/>
          <p:nvPr/>
        </p:nvGrpSpPr>
        <p:grpSpPr>
          <a:xfrm rot="862831">
            <a:off x="2689106" y="5910301"/>
            <a:ext cx="788434" cy="454905"/>
            <a:chOff x="6682154" y="2934629"/>
            <a:chExt cx="2786566" cy="1484775"/>
          </a:xfrm>
        </p:grpSpPr>
        <p:sp>
          <p:nvSpPr>
            <p:cNvPr id="48" name="이등변 삼각형 47"/>
            <p:cNvSpPr/>
            <p:nvPr/>
          </p:nvSpPr>
          <p:spPr>
            <a:xfrm rot="16200000">
              <a:off x="8855255" y="3456538"/>
              <a:ext cx="719514" cy="507416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이등변 삼각형 48"/>
            <p:cNvSpPr/>
            <p:nvPr/>
          </p:nvSpPr>
          <p:spPr>
            <a:xfrm rot="16520398">
              <a:off x="7782029" y="3935117"/>
              <a:ext cx="462007" cy="506568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이등변 삼각형 49"/>
            <p:cNvSpPr/>
            <p:nvPr/>
          </p:nvSpPr>
          <p:spPr>
            <a:xfrm rot="15584056">
              <a:off x="8416319" y="3878754"/>
              <a:ext cx="462007" cy="46694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7183084" y="2964329"/>
              <a:ext cx="265309" cy="38616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사다리꼴 51"/>
            <p:cNvSpPr/>
            <p:nvPr/>
          </p:nvSpPr>
          <p:spPr>
            <a:xfrm rot="11923182">
              <a:off x="8332067" y="3052038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사다리꼴 52"/>
            <p:cNvSpPr/>
            <p:nvPr/>
          </p:nvSpPr>
          <p:spPr>
            <a:xfrm rot="11039443">
              <a:off x="7706889" y="2934629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이등변 삼각형 53"/>
            <p:cNvSpPr/>
            <p:nvPr/>
          </p:nvSpPr>
          <p:spPr>
            <a:xfrm rot="15078650">
              <a:off x="6921028" y="3483323"/>
              <a:ext cx="656492" cy="105212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6682154" y="3193055"/>
              <a:ext cx="2414954" cy="1003807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사다리꼴 55"/>
            <p:cNvSpPr/>
            <p:nvPr/>
          </p:nvSpPr>
          <p:spPr>
            <a:xfrm rot="15941081">
              <a:off x="7370771" y="3499072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6682154" y="3363924"/>
              <a:ext cx="961752" cy="645459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6833476" y="3563972"/>
              <a:ext cx="184071" cy="17455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2" name="그룹 71"/>
          <p:cNvGrpSpPr/>
          <p:nvPr/>
        </p:nvGrpSpPr>
        <p:grpSpPr>
          <a:xfrm rot="2083935">
            <a:off x="3640585" y="4940265"/>
            <a:ext cx="333770" cy="530971"/>
            <a:chOff x="2522332" y="1885720"/>
            <a:chExt cx="1110334" cy="2063927"/>
          </a:xfrm>
        </p:grpSpPr>
        <p:sp>
          <p:nvSpPr>
            <p:cNvPr id="73" name="모서리가 둥근 직사각형 72"/>
            <p:cNvSpPr/>
            <p:nvPr/>
          </p:nvSpPr>
          <p:spPr>
            <a:xfrm rot="908119">
              <a:off x="2522332" y="3071921"/>
              <a:ext cx="57339" cy="87772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모서리가 둥근 직사각형 73"/>
            <p:cNvSpPr/>
            <p:nvPr/>
          </p:nvSpPr>
          <p:spPr>
            <a:xfrm>
              <a:off x="2714270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모서리가 둥근 직사각형 74"/>
            <p:cNvSpPr/>
            <p:nvPr/>
          </p:nvSpPr>
          <p:spPr>
            <a:xfrm>
              <a:off x="2815883" y="311025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모서리가 둥근 직사각형 75"/>
            <p:cNvSpPr/>
            <p:nvPr/>
          </p:nvSpPr>
          <p:spPr>
            <a:xfrm>
              <a:off x="2927286" y="3110250"/>
              <a:ext cx="45719" cy="73306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모서리가 둥근 직사각형 76"/>
            <p:cNvSpPr/>
            <p:nvPr/>
          </p:nvSpPr>
          <p:spPr>
            <a:xfrm>
              <a:off x="3019535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모서리가 둥근 직사각형 77"/>
            <p:cNvSpPr/>
            <p:nvPr/>
          </p:nvSpPr>
          <p:spPr>
            <a:xfrm>
              <a:off x="3110293" y="311797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모서리가 둥근 직사각형 78"/>
            <p:cNvSpPr/>
            <p:nvPr/>
          </p:nvSpPr>
          <p:spPr>
            <a:xfrm>
              <a:off x="3205299" y="3090015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모서리가 둥근 직사각형 79"/>
            <p:cNvSpPr/>
            <p:nvPr/>
          </p:nvSpPr>
          <p:spPr>
            <a:xfrm>
              <a:off x="3322041" y="306636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모서리가 둥근 직사각형 80"/>
            <p:cNvSpPr/>
            <p:nvPr/>
          </p:nvSpPr>
          <p:spPr>
            <a:xfrm>
              <a:off x="3415274" y="3079658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모서리가 둥근 직사각형 81"/>
            <p:cNvSpPr/>
            <p:nvPr/>
          </p:nvSpPr>
          <p:spPr>
            <a:xfrm rot="20691881" flipH="1">
              <a:off x="3542674" y="3079227"/>
              <a:ext cx="89992" cy="805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이등변 삼각형 82"/>
            <p:cNvSpPr/>
            <p:nvPr/>
          </p:nvSpPr>
          <p:spPr>
            <a:xfrm>
              <a:off x="2544895" y="2300689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이등변 삼각형 83"/>
            <p:cNvSpPr/>
            <p:nvPr/>
          </p:nvSpPr>
          <p:spPr>
            <a:xfrm>
              <a:off x="2544895" y="1885720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5" name="그룹 84"/>
          <p:cNvGrpSpPr/>
          <p:nvPr/>
        </p:nvGrpSpPr>
        <p:grpSpPr>
          <a:xfrm rot="2083935">
            <a:off x="5535272" y="5757682"/>
            <a:ext cx="333770" cy="530971"/>
            <a:chOff x="2522332" y="1885720"/>
            <a:chExt cx="1110334" cy="2063927"/>
          </a:xfrm>
        </p:grpSpPr>
        <p:sp>
          <p:nvSpPr>
            <p:cNvPr id="86" name="모서리가 둥근 직사각형 85"/>
            <p:cNvSpPr/>
            <p:nvPr/>
          </p:nvSpPr>
          <p:spPr>
            <a:xfrm rot="908119">
              <a:off x="2522332" y="3071921"/>
              <a:ext cx="57339" cy="87772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모서리가 둥근 직사각형 86"/>
            <p:cNvSpPr/>
            <p:nvPr/>
          </p:nvSpPr>
          <p:spPr>
            <a:xfrm>
              <a:off x="2714270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모서리가 둥근 직사각형 87"/>
            <p:cNvSpPr/>
            <p:nvPr/>
          </p:nvSpPr>
          <p:spPr>
            <a:xfrm>
              <a:off x="2815883" y="311025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모서리가 둥근 직사각형 88"/>
            <p:cNvSpPr/>
            <p:nvPr/>
          </p:nvSpPr>
          <p:spPr>
            <a:xfrm>
              <a:off x="2927286" y="3110250"/>
              <a:ext cx="45719" cy="73306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모서리가 둥근 직사각형 89"/>
            <p:cNvSpPr/>
            <p:nvPr/>
          </p:nvSpPr>
          <p:spPr>
            <a:xfrm>
              <a:off x="3019535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모서리가 둥근 직사각형 90"/>
            <p:cNvSpPr/>
            <p:nvPr/>
          </p:nvSpPr>
          <p:spPr>
            <a:xfrm>
              <a:off x="3110293" y="311797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모서리가 둥근 직사각형 91"/>
            <p:cNvSpPr/>
            <p:nvPr/>
          </p:nvSpPr>
          <p:spPr>
            <a:xfrm>
              <a:off x="3205299" y="3090015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모서리가 둥근 직사각형 92"/>
            <p:cNvSpPr/>
            <p:nvPr/>
          </p:nvSpPr>
          <p:spPr>
            <a:xfrm>
              <a:off x="3322041" y="306636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모서리가 둥근 직사각형 93"/>
            <p:cNvSpPr/>
            <p:nvPr/>
          </p:nvSpPr>
          <p:spPr>
            <a:xfrm>
              <a:off x="3415274" y="3079658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모서리가 둥근 직사각형 94"/>
            <p:cNvSpPr/>
            <p:nvPr/>
          </p:nvSpPr>
          <p:spPr>
            <a:xfrm rot="20691881" flipH="1">
              <a:off x="3542674" y="3079227"/>
              <a:ext cx="89992" cy="805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544895" y="2300689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>
              <a:off x="2544895" y="1885720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0" name="그룹 109"/>
          <p:cNvGrpSpPr/>
          <p:nvPr/>
        </p:nvGrpSpPr>
        <p:grpSpPr>
          <a:xfrm rot="862831">
            <a:off x="6550878" y="4975768"/>
            <a:ext cx="788434" cy="454905"/>
            <a:chOff x="6682154" y="2934629"/>
            <a:chExt cx="2786566" cy="1484775"/>
          </a:xfrm>
        </p:grpSpPr>
        <p:sp>
          <p:nvSpPr>
            <p:cNvPr id="111" name="이등변 삼각형 110"/>
            <p:cNvSpPr/>
            <p:nvPr/>
          </p:nvSpPr>
          <p:spPr>
            <a:xfrm rot="16200000">
              <a:off x="8855255" y="3456538"/>
              <a:ext cx="719514" cy="507416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이등변 삼각형 111"/>
            <p:cNvSpPr/>
            <p:nvPr/>
          </p:nvSpPr>
          <p:spPr>
            <a:xfrm rot="16520398">
              <a:off x="7782029" y="3935117"/>
              <a:ext cx="462007" cy="506568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이등변 삼각형 112"/>
            <p:cNvSpPr/>
            <p:nvPr/>
          </p:nvSpPr>
          <p:spPr>
            <a:xfrm rot="15584056">
              <a:off x="8416319" y="3878754"/>
              <a:ext cx="462007" cy="46694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타원 113"/>
            <p:cNvSpPr/>
            <p:nvPr/>
          </p:nvSpPr>
          <p:spPr>
            <a:xfrm>
              <a:off x="7183084" y="2964329"/>
              <a:ext cx="265309" cy="38616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5" name="사다리꼴 114"/>
            <p:cNvSpPr/>
            <p:nvPr/>
          </p:nvSpPr>
          <p:spPr>
            <a:xfrm rot="11923182">
              <a:off x="8332067" y="3052038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6" name="사다리꼴 115"/>
            <p:cNvSpPr/>
            <p:nvPr/>
          </p:nvSpPr>
          <p:spPr>
            <a:xfrm rot="11039443">
              <a:off x="7706889" y="2934629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7" name="이등변 삼각형 116"/>
            <p:cNvSpPr/>
            <p:nvPr/>
          </p:nvSpPr>
          <p:spPr>
            <a:xfrm rot="15078650">
              <a:off x="6921028" y="3483323"/>
              <a:ext cx="656492" cy="105212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8" name="타원 117"/>
            <p:cNvSpPr/>
            <p:nvPr/>
          </p:nvSpPr>
          <p:spPr>
            <a:xfrm>
              <a:off x="6682154" y="3193055"/>
              <a:ext cx="2414954" cy="1003807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9" name="사다리꼴 118"/>
            <p:cNvSpPr/>
            <p:nvPr/>
          </p:nvSpPr>
          <p:spPr>
            <a:xfrm rot="15941081">
              <a:off x="7370771" y="3499072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0" name="타원 119"/>
            <p:cNvSpPr/>
            <p:nvPr/>
          </p:nvSpPr>
          <p:spPr>
            <a:xfrm>
              <a:off x="6682154" y="3363924"/>
              <a:ext cx="961752" cy="645459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1" name="타원 120"/>
            <p:cNvSpPr/>
            <p:nvPr/>
          </p:nvSpPr>
          <p:spPr>
            <a:xfrm>
              <a:off x="6833476" y="3563972"/>
              <a:ext cx="184071" cy="17455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434932" y="2484946"/>
            <a:ext cx="5534413" cy="1857812"/>
            <a:chOff x="434932" y="2484946"/>
            <a:chExt cx="5534413" cy="1857812"/>
          </a:xfrm>
        </p:grpSpPr>
        <p:sp>
          <p:nvSpPr>
            <p:cNvPr id="20" name="사다리꼴 19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1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2" name="타원 121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3" name="타원 122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4" name="타원 123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6" name="직사각형 125"/>
          <p:cNvSpPr/>
          <p:nvPr/>
        </p:nvSpPr>
        <p:spPr>
          <a:xfrm>
            <a:off x="4399029" y="1613237"/>
            <a:ext cx="47806" cy="9178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7" name="그룹 126"/>
          <p:cNvGrpSpPr/>
          <p:nvPr/>
        </p:nvGrpSpPr>
        <p:grpSpPr>
          <a:xfrm>
            <a:off x="4284658" y="888692"/>
            <a:ext cx="1505142" cy="1078930"/>
            <a:chOff x="7989757" y="2863121"/>
            <a:chExt cx="3657600" cy="2758190"/>
          </a:xfrm>
        </p:grpSpPr>
        <p:sp>
          <p:nvSpPr>
            <p:cNvPr id="128" name="직사각형 127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29" name="그룹 128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130" name="직사각형 129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31" name="그룹 130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149" name="자유형 148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0" name="자유형 149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타원 150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타원 151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32" name="직사각형 131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3" name="직사각형 132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4" name="직사각형 133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5" name="직사각형 134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6" name="직사각형 135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7" name="직사각형 136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8" name="직사각형 137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9" name="직사각형 138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0" name="직사각형 139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1" name="직사각형 140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2" name="직사각형 141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3" name="직사각형 142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4" name="직사각형 143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5" name="직사각형 144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6" name="직사각형 145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7" name="직사각형 146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8" name="직사각형 147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54" name="TextBox 153"/>
          <p:cNvSpPr txBox="1"/>
          <p:nvPr/>
        </p:nvSpPr>
        <p:spPr>
          <a:xfrm>
            <a:off x="1565288" y="2484946"/>
            <a:ext cx="86869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000" b="1" dirty="0">
                <a:latin typeface="MD개성체" pitchFamily="18" charset="-127"/>
                <a:ea typeface="MD개성체" pitchFamily="18" charset="-127"/>
              </a:rPr>
              <a:t>왜 독도가 우리나라 영토인가</a:t>
            </a:r>
            <a:r>
              <a:rPr lang="en-US" altLang="ko-KR" sz="5000" b="1" dirty="0">
                <a:latin typeface="MD개성체" pitchFamily="18" charset="-127"/>
                <a:ea typeface="MD개성체" pitchFamily="18" charset="-127"/>
              </a:rPr>
              <a:t>?</a:t>
            </a:r>
            <a:endParaRPr lang="ko-KR" altLang="en-US" sz="5000" b="1" dirty="0">
              <a:latin typeface="MD개성체" pitchFamily="18" charset="-127"/>
              <a:ea typeface="MD개성체" pitchFamily="18" charset="-127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620000" y="4536141"/>
            <a:ext cx="442856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3800" dirty="0">
                <a:latin typeface="MD개성체" pitchFamily="18" charset="-127"/>
                <a:ea typeface="MD개성체" pitchFamily="18" charset="-127"/>
              </a:rPr>
              <a:t>식품영양학과</a:t>
            </a:r>
            <a:endParaRPr lang="en-US" altLang="ko-KR" sz="3800" dirty="0">
              <a:latin typeface="MD개성체" pitchFamily="18" charset="-127"/>
              <a:ea typeface="MD개성체" pitchFamily="18" charset="-127"/>
            </a:endParaRPr>
          </a:p>
          <a:p>
            <a:pPr algn="r"/>
            <a:r>
              <a:rPr lang="en-US" altLang="ko-KR" sz="3800" dirty="0">
                <a:latin typeface="MD개성체" pitchFamily="18" charset="-127"/>
                <a:ea typeface="MD개성체" pitchFamily="18" charset="-127"/>
              </a:rPr>
              <a:t>21823485 </a:t>
            </a:r>
            <a:r>
              <a:rPr lang="ko-KR" altLang="en-US" sz="3800" dirty="0">
                <a:latin typeface="MD개성체" pitchFamily="18" charset="-127"/>
                <a:ea typeface="MD개성체" pitchFamily="18" charset="-127"/>
              </a:rPr>
              <a:t>김지희</a:t>
            </a:r>
          </a:p>
        </p:txBody>
      </p:sp>
    </p:spTree>
    <p:extLst>
      <p:ext uri="{BB962C8B-B14F-4D97-AF65-F5344CB8AC3E}">
        <p14:creationId xmlns="" xmlns:p14="http://schemas.microsoft.com/office/powerpoint/2010/main" val="3897610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1695- </a:t>
            </a:r>
            <a:r>
              <a:rPr lang="ko-KR" altLang="en-US" sz="4000" b="1" dirty="0" smtClean="0"/>
              <a:t>일본 </a:t>
            </a:r>
            <a:r>
              <a:rPr lang="ko-KR" altLang="en-US" sz="4000" b="1" dirty="0" err="1" smtClean="0"/>
              <a:t>돗토리번</a:t>
            </a:r>
            <a:r>
              <a:rPr lang="ko-KR" altLang="en-US" sz="4000" b="1" dirty="0" smtClean="0"/>
              <a:t> 답변</a:t>
            </a:r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</p:txBody>
      </p:sp>
      <p:pic>
        <p:nvPicPr>
          <p:cNvPr id="2052" name="Picture 4" descr="당신 부부는 어떻게 대화를 나누고 있는가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72" y="1899932"/>
            <a:ext cx="10785635" cy="44492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1531473" y="5328138"/>
            <a:ext cx="19326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500" dirty="0" err="1" smtClean="0">
                <a:solidFill>
                  <a:schemeClr val="bg1"/>
                </a:solidFill>
              </a:rPr>
              <a:t>돗토리번</a:t>
            </a:r>
            <a:endParaRPr lang="ko-KR" altLang="en-US" sz="2500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642838" y="5398477"/>
            <a:ext cx="149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일본막부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28654" y="2523391"/>
            <a:ext cx="298059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500" dirty="0" smtClean="0">
                <a:latin typeface="MD개성체" pitchFamily="18" charset="-127"/>
                <a:ea typeface="MD개성체" pitchFamily="18" charset="-127"/>
              </a:rPr>
              <a:t>“</a:t>
            </a:r>
            <a:r>
              <a:rPr lang="ko-KR" altLang="en-US" sz="2500" dirty="0" smtClean="0">
                <a:latin typeface="MD개성체" pitchFamily="18" charset="-127"/>
                <a:ea typeface="MD개성체" pitchFamily="18" charset="-127"/>
              </a:rPr>
              <a:t>죽도</a:t>
            </a:r>
            <a:r>
              <a:rPr lang="en-US" altLang="ko-KR" sz="2500" dirty="0" smtClean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2500" dirty="0" smtClean="0"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2500" dirty="0" smtClean="0"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2500" dirty="0" smtClean="0">
                <a:latin typeface="MD개성체" pitchFamily="18" charset="-127"/>
                <a:ea typeface="MD개성체" pitchFamily="18" charset="-127"/>
              </a:rPr>
              <a:t>외에 </a:t>
            </a:r>
            <a:r>
              <a:rPr lang="ko-KR" altLang="en-US" sz="2500" dirty="0" err="1" smtClean="0">
                <a:latin typeface="MD개성체" pitchFamily="18" charset="-127"/>
                <a:ea typeface="MD개성체" pitchFamily="18" charset="-127"/>
              </a:rPr>
              <a:t>돗토리번에</a:t>
            </a:r>
            <a:r>
              <a:rPr lang="ko-KR" altLang="en-US" sz="2500" dirty="0" smtClean="0">
                <a:latin typeface="MD개성체" pitchFamily="18" charset="-127"/>
                <a:ea typeface="MD개성체" pitchFamily="18" charset="-127"/>
              </a:rPr>
              <a:t> 소속된 </a:t>
            </a:r>
            <a:r>
              <a:rPr lang="ko-KR" altLang="en-US" sz="2500" dirty="0" err="1" smtClean="0">
                <a:latin typeface="MD개성체" pitchFamily="18" charset="-127"/>
                <a:ea typeface="MD개성체" pitchFamily="18" charset="-127"/>
              </a:rPr>
              <a:t>섬이있는가</a:t>
            </a:r>
            <a:r>
              <a:rPr lang="en-US" altLang="ko-KR" sz="2500" dirty="0" smtClean="0">
                <a:latin typeface="MD개성체" pitchFamily="18" charset="-127"/>
                <a:ea typeface="MD개성체" pitchFamily="18" charset="-127"/>
              </a:rPr>
              <a:t>?”</a:t>
            </a:r>
            <a:endParaRPr lang="ko-KR" altLang="en-US" sz="2500" dirty="0">
              <a:latin typeface="MD개성체" pitchFamily="18" charset="-127"/>
              <a:ea typeface="MD개성체" pitchFamily="18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28654" y="4704890"/>
            <a:ext cx="291025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 smtClean="0">
                <a:latin typeface="MD개성체" pitchFamily="18" charset="-127"/>
                <a:ea typeface="MD개성체" pitchFamily="18" charset="-127"/>
              </a:rPr>
              <a:t>“</a:t>
            </a:r>
            <a:r>
              <a:rPr lang="ko-KR" altLang="en-US" sz="2500" dirty="0" smtClean="0">
                <a:latin typeface="MD개성체" pitchFamily="18" charset="-127"/>
                <a:ea typeface="MD개성체" pitchFamily="18" charset="-127"/>
              </a:rPr>
              <a:t>죽도</a:t>
            </a:r>
            <a:r>
              <a:rPr lang="en-US" altLang="ko-KR" sz="2500" dirty="0" smtClean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2500" dirty="0" smtClean="0"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2500" dirty="0" smtClean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2500" dirty="0" smtClean="0">
                <a:latin typeface="MD개성체" pitchFamily="18" charset="-127"/>
                <a:ea typeface="MD개성체" pitchFamily="18" charset="-127"/>
              </a:rPr>
              <a:t>는 물론 그 밖에 소속된 섬은 없다</a:t>
            </a:r>
            <a:r>
              <a:rPr lang="en-US" altLang="ko-KR" sz="2500" dirty="0" smtClean="0">
                <a:latin typeface="MD개성체" pitchFamily="18" charset="-127"/>
                <a:ea typeface="MD개성체" pitchFamily="18" charset="-127"/>
              </a:rPr>
              <a:t>.”</a:t>
            </a:r>
            <a:endParaRPr lang="ko-KR" altLang="en-US" sz="2500" dirty="0">
              <a:latin typeface="MD개성체" pitchFamily="18" charset="-127"/>
              <a:ea typeface="MD개성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598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1696-  </a:t>
            </a:r>
            <a:r>
              <a:rPr lang="ko-KR" altLang="en-US" sz="4000" b="1" dirty="0" err="1">
                <a:latin typeface="MD개성체" pitchFamily="18" charset="-127"/>
                <a:ea typeface="MD개성체" pitchFamily="18" charset="-127"/>
              </a:rPr>
              <a:t>다케시마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도해금지령</a:t>
            </a: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일본 막부는 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돗토리번을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통해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,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독도가 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일본령이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아님을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확인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.</a:t>
            </a: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err="1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다케시마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도해금지령 발포</a:t>
            </a:r>
            <a:endParaRPr lang="en-US" altLang="ko-KR" sz="3000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조선과의 외교문서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: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울릉도가 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조선령임을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공식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확인</a:t>
            </a:r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14526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1696-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안용복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4000" b="1" dirty="0" err="1">
                <a:latin typeface="MD개성체" pitchFamily="18" charset="-127"/>
                <a:ea typeface="MD개성체" pitchFamily="18" charset="-127"/>
              </a:rPr>
              <a:t>安龍福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일본 도해</a:t>
            </a:r>
            <a:endParaRPr lang="ko-KR" altLang="en-US" sz="4000" dirty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안용복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安龍福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이 울릉도에 어업 온 일본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어선을 추격→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독도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자산도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에서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쫓아냄→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일본으로 도해</a:t>
            </a:r>
            <a:endParaRPr lang="en-US" altLang="ko-KR" sz="3000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▷「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원록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9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병자년조선주착안일권지각서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」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: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안용복  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오키섬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관리에게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,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독도가 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조선령이라고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진술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321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1696-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「</a:t>
            </a:r>
            <a:r>
              <a:rPr lang="ko-KR" altLang="en-US" sz="4000" b="1" dirty="0" err="1">
                <a:latin typeface="MD개성체" pitchFamily="18" charset="-127"/>
                <a:ea typeface="MD개성체" pitchFamily="18" charset="-127"/>
              </a:rPr>
              <a:t>개정일본여지로정전도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改正日本輿地路程全圖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」</a:t>
            </a: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울릉도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,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독도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일본 영토가 아님을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나타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냄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49336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ko-KR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074" y="3429000"/>
            <a:ext cx="8227571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8204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1833-</a:t>
            </a:r>
            <a:r>
              <a:rPr lang="ko-KR" altLang="en-US" sz="4000" b="1" dirty="0" err="1">
                <a:latin typeface="MD개성체" pitchFamily="18" charset="-127"/>
                <a:ea typeface="MD개성체" pitchFamily="18" charset="-127"/>
              </a:rPr>
              <a:t>쇄환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4000" b="1" dirty="0" err="1">
                <a:latin typeface="MD개성체" pitchFamily="18" charset="-127"/>
                <a:ea typeface="MD개성체" pitchFamily="18" charset="-127"/>
              </a:rPr>
              <a:t>刷還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정책</a:t>
            </a: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조선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전기 울릉도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거주민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본토로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이주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조선 정부가 왜구의 침입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우려→ 정책채택</a:t>
            </a:r>
            <a:endParaRPr lang="ko-KR" altLang="en-US" sz="3000" dirty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238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1870- 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일 외무성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『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조선국교제시말내탐서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』</a:t>
            </a:r>
            <a:endParaRPr lang="ko-KR" altLang="en-US" sz="4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“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다케시마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와 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마쓰시마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독도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가 조선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 부속이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된 사정”이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언급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일본 외무성이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두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섬을 조선 영토로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인식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337" y="3244362"/>
            <a:ext cx="2989631" cy="361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3307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1877-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「태정관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太政官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지령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」</a:t>
            </a:r>
            <a:endParaRPr lang="ko-KR" altLang="en-US" sz="4000" dirty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태정관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일본 최고 행정기구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이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내무성에 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“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울릉도와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독도가 </a:t>
            </a:r>
            <a:r>
              <a:rPr lang="ko-KR" altLang="en-US" sz="3000" dirty="0" err="1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일본령이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 아니다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”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라고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내린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지령 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울릉도쟁계결과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울릉도와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독도가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일본 소속이 아님이 확인되었다고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판단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→ 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“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독도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건에 대해 </a:t>
            </a:r>
            <a:b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일본과 관계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없음을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명심할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것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”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지시</a:t>
            </a:r>
            <a:endParaRPr lang="en-US" altLang="ko-KR" sz="3000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</p:txBody>
      </p:sp>
      <p:pic>
        <p:nvPicPr>
          <p:cNvPr id="5122" name="Picture 2" descr="태정관지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116" y="4035669"/>
            <a:ext cx="4322884" cy="28363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3431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1905- </a:t>
            </a:r>
            <a:r>
              <a:rPr lang="ko-KR" altLang="en-US" sz="4000" b="1" dirty="0" err="1">
                <a:latin typeface="MD개성체" pitchFamily="18" charset="-127"/>
                <a:ea typeface="MD개성체" pitchFamily="18" charset="-127"/>
              </a:rPr>
              <a:t>시마네현고시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4000" b="1" dirty="0" err="1">
                <a:latin typeface="MD개성체" pitchFamily="18" charset="-127"/>
                <a:ea typeface="MD개성체" pitchFamily="18" charset="-127"/>
              </a:rPr>
              <a:t>島根縣告示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) </a:t>
            </a:r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제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40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호</a:t>
            </a:r>
            <a:endParaRPr lang="ko-KR" altLang="en-US" sz="4000" dirty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200" dirty="0">
                <a:latin typeface="MD개성체" pitchFamily="18" charset="-127"/>
                <a:ea typeface="MD개성체" pitchFamily="18" charset="-127"/>
              </a:rPr>
              <a:t>일본의 독도 영토 편입을 알리는 지방 </a:t>
            </a:r>
            <a:r>
              <a:rPr lang="ko-KR" altLang="en-US" sz="3200" dirty="0" smtClean="0">
                <a:latin typeface="MD개성체" pitchFamily="18" charset="-127"/>
                <a:ea typeface="MD개성체" pitchFamily="18" charset="-127"/>
              </a:rPr>
              <a:t>고시 </a:t>
            </a:r>
            <a:endParaRPr lang="en-US" altLang="ko-KR" sz="32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2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2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200" dirty="0" smtClean="0">
                <a:latin typeface="MD개성체" pitchFamily="18" charset="-127"/>
                <a:ea typeface="MD개성체" pitchFamily="18" charset="-127"/>
              </a:rPr>
              <a:t>독도 </a:t>
            </a:r>
            <a:r>
              <a:rPr lang="ko-KR" altLang="en-US" sz="3200" dirty="0">
                <a:latin typeface="MD개성체" pitchFamily="18" charset="-127"/>
                <a:ea typeface="MD개성체" pitchFamily="18" charset="-127"/>
              </a:rPr>
              <a:t>무주지라 </a:t>
            </a:r>
            <a:r>
              <a:rPr lang="ko-KR" altLang="en-US" sz="3200" dirty="0" smtClean="0">
                <a:latin typeface="MD개성체" pitchFamily="18" charset="-127"/>
                <a:ea typeface="MD개성체" pitchFamily="18" charset="-127"/>
              </a:rPr>
              <a:t>주장→ 영토편입 시도→ 고시</a:t>
            </a:r>
            <a:endParaRPr lang="en-US" altLang="ko-KR" sz="32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2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200" dirty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ko-KR" altLang="en-US" sz="3200" dirty="0" smtClean="0">
                <a:latin typeface="MD개성체" pitchFamily="18" charset="-127"/>
                <a:ea typeface="MD개성체" pitchFamily="18" charset="-127"/>
              </a:rPr>
              <a:t>단계적 </a:t>
            </a:r>
            <a:r>
              <a:rPr lang="ko-KR" altLang="en-US" sz="3200" dirty="0">
                <a:latin typeface="MD개성체" pitchFamily="18" charset="-127"/>
                <a:ea typeface="MD개성체" pitchFamily="18" charset="-127"/>
              </a:rPr>
              <a:t>침탈 </a:t>
            </a:r>
            <a:r>
              <a:rPr lang="ko-KR" altLang="en-US" sz="3200" dirty="0" smtClean="0">
                <a:latin typeface="MD개성체" pitchFamily="18" charset="-127"/>
                <a:ea typeface="MD개성체" pitchFamily="18" charset="-127"/>
              </a:rPr>
              <a:t>과정의 일환</a:t>
            </a:r>
            <a:r>
              <a:rPr lang="en-US" altLang="ko-KR" sz="3200" dirty="0" smtClean="0"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200" dirty="0" smtClean="0">
                <a:latin typeface="MD개성체" pitchFamily="18" charset="-127"/>
                <a:ea typeface="MD개성체" pitchFamily="18" charset="-127"/>
              </a:rPr>
              <a:t>독도 </a:t>
            </a:r>
            <a:r>
              <a:rPr lang="ko-KR" altLang="en-US" sz="3200" dirty="0">
                <a:latin typeface="MD개성체" pitchFamily="18" charset="-127"/>
                <a:ea typeface="MD개성체" pitchFamily="18" charset="-127"/>
              </a:rPr>
              <a:t>영유권을 침해한 </a:t>
            </a:r>
            <a:r>
              <a:rPr lang="ko-KR" altLang="en-US" sz="3200" dirty="0" smtClean="0">
                <a:latin typeface="MD개성체" pitchFamily="18" charset="-127"/>
                <a:ea typeface="MD개성체" pitchFamily="18" charset="-127"/>
              </a:rPr>
              <a:t>불법행위 </a:t>
            </a:r>
            <a:endParaRPr lang="en-US" altLang="ko-KR" sz="32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2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en-US" altLang="ko-KR" sz="3200" dirty="0" smtClean="0">
                <a:latin typeface="MD개성체" pitchFamily="18" charset="-127"/>
                <a:ea typeface="MD개성체" pitchFamily="18" charset="-127"/>
              </a:rPr>
              <a:t>  So.</a:t>
            </a:r>
            <a:r>
              <a:rPr lang="ko-KR" altLang="en-US" sz="32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국제법적 효력 없음</a:t>
            </a:r>
            <a:endParaRPr lang="en-US" altLang="ko-KR" sz="3000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</p:txBody>
      </p:sp>
      <p:pic>
        <p:nvPicPr>
          <p:cNvPr id="7170" name="Picture 2" descr="시마네현고시 제40호 (복제본), 자료제공 : 독도박물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211" y="128255"/>
            <a:ext cx="2859517" cy="26904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544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pPr lvl="0"/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1943-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 카이로 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선언</a:t>
            </a:r>
            <a:endParaRPr lang="ko-KR" altLang="en-US" sz="4000" b="1" dirty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제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2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차 세계 대전에 관한 여러 가지 문제에 대해 의논한 내용을 발표한 공동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선언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한국국민이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노예 상태에 있다는 데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유념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 </a:t>
            </a: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“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한국에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자유와 독립을 줄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것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”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을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결의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752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pPr lvl="0"/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1946-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연합국최고사령관 각서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(SCAPIN) 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                                                                                     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제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677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호  </a:t>
            </a:r>
            <a:endParaRPr lang="ko-KR" altLang="en-US" sz="4000" b="1" dirty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제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2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차 세계대전 종전 후 일본의 통치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행정 범위에서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독도를 제외시킨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각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서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연합국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최고사령관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: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일본의 영역에서 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“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독도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제주도는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제외된다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.”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라고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규정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</p:txBody>
      </p:sp>
      <p:pic>
        <p:nvPicPr>
          <p:cNvPr id="8194" name="Picture 2" descr="SCAPIN 제677호 관련 지도 (복제본), 자료제공 : 독도박물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0862" y="3217984"/>
            <a:ext cx="2673107" cy="36239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8821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목차</a:t>
            </a:r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1.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독도란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?</a:t>
            </a: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2.512-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우산국 정복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3.1454-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『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세종신록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』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「지리지」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4.1625-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다케시마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도해 면허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5.1677-『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은주시청합기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』</a:t>
            </a: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6.1693-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안용복 일본납치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7.1695-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일본 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돗토리번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답변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8.1696-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다케시마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도해 금지령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9.1696-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안용복 일본 도해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10.1696-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「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개정일본여지로정전도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」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11.1833-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쇄한정책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en-US" altLang="ko-KR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795682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pPr lvl="0"/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1946-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 연합국최고사령관 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각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SCAPIN)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제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1033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호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                                                                 </a:t>
            </a:r>
            <a:endParaRPr lang="ko-KR" altLang="en-US" sz="4000" b="1" dirty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일본 선박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국민 독도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 독도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주변 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12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해리 이내에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접근 금지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각서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 </a:t>
            </a:r>
            <a:endParaRPr lang="en-US" altLang="ko-KR" sz="3000" b="1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b="1" dirty="0">
              <a:latin typeface="MD개성체" pitchFamily="18" charset="-127"/>
              <a:ea typeface="MD개성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328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pPr lvl="0"/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1951-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샌프란시스코 강화조약 체결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                                                              </a:t>
            </a:r>
            <a:endParaRPr lang="ko-KR" altLang="en-US" sz="4000" b="1" dirty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제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2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차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세계대전을 종결→ 연합국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,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일본이 체결한 조약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“일본은 한국의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독립을 인정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제주도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거문도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울릉도를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포함한 한국에 대한 모든 권리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권원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청구권을 포기한다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.”</a:t>
            </a:r>
            <a:endParaRPr lang="en-US" altLang="ko-KR" sz="3000" b="1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b="1" dirty="0">
              <a:latin typeface="MD개성체" pitchFamily="18" charset="-127"/>
              <a:ea typeface="MD개성체" pitchFamily="18" charset="-127"/>
            </a:endParaRPr>
          </a:p>
        </p:txBody>
      </p:sp>
      <p:pic>
        <p:nvPicPr>
          <p:cNvPr id="9218" name="Picture 2" descr="샌프란시스코 강화조약 체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624754"/>
            <a:ext cx="4223238" cy="2163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5473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pPr lvl="0"/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1954- 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국제사법재판소 우리정부의 입장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                                                              </a:t>
            </a:r>
            <a:endParaRPr lang="ko-KR" altLang="en-US" sz="4000" b="1" dirty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일본의 강압에 의해 통제권 획득→ </a:t>
            </a:r>
            <a:r>
              <a:rPr lang="ko-KR" altLang="en-US" sz="28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국제법적 효력 없음</a:t>
            </a:r>
            <a:endParaRPr lang="en-US" altLang="ko-KR" sz="2800" dirty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독도는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한국 침략의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최초 희생물</a:t>
            </a:r>
            <a:endParaRPr lang="en-US" altLang="ko-KR" sz="3000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독도는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한국 주권의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상징</a:t>
            </a:r>
            <a:endParaRPr lang="en-US" altLang="ko-KR" sz="3000" b="1" dirty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068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&lt;</a:t>
            </a:r>
            <a:r>
              <a:rPr lang="en-US" altLang="ko-KR" sz="4000" dirty="0" err="1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입법·행정·사법적으로</a:t>
            </a:r>
            <a:r>
              <a:rPr lang="en-US" altLang="ko-KR" sz="4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 </a:t>
            </a:r>
            <a:r>
              <a:rPr lang="en-US" altLang="ko-KR" sz="4000" dirty="0" err="1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확고한</a:t>
            </a:r>
            <a:r>
              <a:rPr lang="en-US" altLang="ko-KR" sz="4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4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우리나라 영토</a:t>
            </a:r>
            <a:r>
              <a:rPr lang="en-US" altLang="ko-KR" sz="4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&gt;</a:t>
            </a:r>
          </a:p>
          <a:p>
            <a:pPr lvl="0"/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                                                              </a:t>
            </a:r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경찰이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상주하여 독도를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경비</a:t>
            </a:r>
            <a:endParaRPr lang="en-US" altLang="ko-KR" sz="3000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우리 군이 독도 영해와 영공을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수호</a:t>
            </a:r>
            <a:endParaRPr lang="en-US" altLang="ko-KR" sz="3000" b="1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독도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관련 각종 법령을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시행</a:t>
            </a:r>
            <a:endParaRPr lang="en-US" altLang="ko-KR" sz="3000" b="1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여러 가지 시설물을 설치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·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운영</a:t>
            </a:r>
            <a:endParaRPr lang="en-US" altLang="ko-KR" sz="3000" b="1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우리 주민이 독도에 거주</a:t>
            </a:r>
          </a:p>
          <a:p>
            <a:endParaRPr lang="en-US" altLang="ko-KR" sz="3000" b="1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sz="3000" dirty="0" smtClean="0">
              <a:latin typeface="MD개성체" pitchFamily="18" charset="-127"/>
              <a:ea typeface="MD개성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180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>
              <a:latin typeface="MD개성체" pitchFamily="18" charset="-127"/>
              <a:ea typeface="MD개성체" pitchFamily="18" charset="-127"/>
            </a:endParaRPr>
          </a:p>
          <a:p>
            <a:pPr algn="ctr"/>
            <a:r>
              <a:rPr lang="ko-KR" altLang="en-US" sz="3200" b="1" dirty="0">
                <a:latin typeface="MD개성체" pitchFamily="18" charset="-127"/>
                <a:ea typeface="MD개성체" pitchFamily="18" charset="-127"/>
              </a:rPr>
              <a:t>한국인이 알아야 할 역사이야기 </a:t>
            </a:r>
            <a:r>
              <a:rPr lang="en-US" altLang="ko-KR" sz="3200" b="1" dirty="0">
                <a:latin typeface="MD개성체" pitchFamily="18" charset="-127"/>
                <a:ea typeface="MD개성체" pitchFamily="18" charset="-127"/>
              </a:rPr>
              <a:t>#2 </a:t>
            </a:r>
            <a:r>
              <a:rPr lang="ko-KR" altLang="en-US" sz="3200" b="1" dirty="0">
                <a:latin typeface="MD개성체" pitchFamily="18" charset="-127"/>
                <a:ea typeface="MD개성체" pitchFamily="18" charset="-127"/>
              </a:rPr>
              <a:t>독도 </a:t>
            </a:r>
            <a:endParaRPr lang="ko-KR" altLang="en-US" sz="3000" dirty="0" smtClean="0">
              <a:latin typeface="MD개성체" pitchFamily="18" charset="-127"/>
              <a:ea typeface="MD개성체" pitchFamily="18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75" y="1648962"/>
            <a:ext cx="104775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50831" y="6466963"/>
            <a:ext cx="78515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dirty="0">
                <a:hlinkClick r:id="rId3"/>
              </a:rPr>
              <a:t>https://</a:t>
            </a:r>
            <a:r>
              <a:rPr lang="en-US" altLang="ko-KR" sz="2500" dirty="0" smtClean="0">
                <a:hlinkClick r:id="rId3"/>
              </a:rPr>
              <a:t>www.youtube.com/watch?v=U5lMJjL9yXE</a:t>
            </a:r>
            <a:endParaRPr lang="en-US" altLang="ko-KR" sz="2500" dirty="0" smtClean="0"/>
          </a:p>
          <a:p>
            <a:endParaRPr lang="ko-KR" altLang="en-US" sz="2500" dirty="0"/>
          </a:p>
        </p:txBody>
      </p:sp>
    </p:spTree>
    <p:extLst>
      <p:ext uri="{BB962C8B-B14F-4D97-AF65-F5344CB8AC3E}">
        <p14:creationId xmlns="" xmlns:p14="http://schemas.microsoft.com/office/powerpoint/2010/main" val="394874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pPr algn="ctr"/>
            <a:endParaRPr lang="en-US" altLang="ko-KR" sz="5000" b="1" dirty="0">
              <a:latin typeface="MD개성체" pitchFamily="18" charset="-127"/>
              <a:ea typeface="MD개성체" pitchFamily="18" charset="-127"/>
            </a:endParaRPr>
          </a:p>
          <a:p>
            <a:pPr algn="ctr"/>
            <a:r>
              <a:rPr lang="en-US" altLang="ko-KR" sz="15000" b="1" dirty="0" smtClean="0">
                <a:latin typeface="MD개성체" pitchFamily="18" charset="-127"/>
                <a:ea typeface="MD개성체" pitchFamily="18" charset="-127"/>
              </a:rPr>
              <a:t>Q</a:t>
            </a:r>
            <a:r>
              <a:rPr lang="ko-KR" altLang="en-US" sz="15000" b="1" dirty="0" smtClean="0">
                <a:latin typeface="MD개성체" pitchFamily="18" charset="-127"/>
                <a:ea typeface="MD개성체" pitchFamily="18" charset="-127"/>
              </a:rPr>
              <a:t>＆</a:t>
            </a:r>
            <a:r>
              <a:rPr lang="en-US" altLang="ko-KR" sz="15000" b="1" dirty="0" smtClean="0">
                <a:latin typeface="MD개성체" pitchFamily="18" charset="-127"/>
                <a:ea typeface="MD개성체" pitchFamily="18" charset="-127"/>
              </a:rPr>
              <a:t>A</a:t>
            </a:r>
            <a:endParaRPr lang="en-US" altLang="ko-KR" sz="15000" b="1" dirty="0">
              <a:latin typeface="MD개성체" pitchFamily="18" charset="-127"/>
              <a:ea typeface="MD개성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088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12192000" cy="4271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사다리꼴 6"/>
          <p:cNvSpPr/>
          <p:nvPr/>
        </p:nvSpPr>
        <p:spPr>
          <a:xfrm rot="531503">
            <a:off x="8561904" y="3486834"/>
            <a:ext cx="953589" cy="882895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다리꼴 7"/>
          <p:cNvSpPr/>
          <p:nvPr/>
        </p:nvSpPr>
        <p:spPr>
          <a:xfrm rot="10800000">
            <a:off x="9233452" y="3647765"/>
            <a:ext cx="996409" cy="720267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사다리꼴 9"/>
          <p:cNvSpPr/>
          <p:nvPr/>
        </p:nvSpPr>
        <p:spPr>
          <a:xfrm rot="10518212">
            <a:off x="10759243" y="3952531"/>
            <a:ext cx="359869" cy="424256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다리꼴 13"/>
          <p:cNvSpPr/>
          <p:nvPr/>
        </p:nvSpPr>
        <p:spPr>
          <a:xfrm>
            <a:off x="10018415" y="3385028"/>
            <a:ext cx="956316" cy="242044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다리꼴 11"/>
          <p:cNvSpPr/>
          <p:nvPr/>
        </p:nvSpPr>
        <p:spPr>
          <a:xfrm>
            <a:off x="9577786" y="3377733"/>
            <a:ext cx="1292877" cy="672974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다리꼴 8"/>
          <p:cNvSpPr/>
          <p:nvPr/>
        </p:nvSpPr>
        <p:spPr>
          <a:xfrm>
            <a:off x="9357644" y="3520867"/>
            <a:ext cx="1606057" cy="859311"/>
          </a:xfrm>
          <a:custGeom>
            <a:avLst/>
            <a:gdLst>
              <a:gd name="connsiteX0" fmla="*/ 0 w 1513018"/>
              <a:gd name="connsiteY0" fmla="*/ 720267 h 720267"/>
              <a:gd name="connsiteX1" fmla="*/ 180067 w 1513018"/>
              <a:gd name="connsiteY1" fmla="*/ 0 h 720267"/>
              <a:gd name="connsiteX2" fmla="*/ 1332951 w 1513018"/>
              <a:gd name="connsiteY2" fmla="*/ 0 h 720267"/>
              <a:gd name="connsiteX3" fmla="*/ 1513018 w 1513018"/>
              <a:gd name="connsiteY3" fmla="*/ 720267 h 720267"/>
              <a:gd name="connsiteX4" fmla="*/ 0 w 1513018"/>
              <a:gd name="connsiteY4" fmla="*/ 720267 h 720267"/>
              <a:gd name="connsiteX0" fmla="*/ 0 w 1513018"/>
              <a:gd name="connsiteY0" fmla="*/ 720267 h 720267"/>
              <a:gd name="connsiteX1" fmla="*/ 1111558 w 1513018"/>
              <a:gd name="connsiteY1" fmla="*/ 136733 h 720267"/>
              <a:gd name="connsiteX2" fmla="*/ 1332951 w 1513018"/>
              <a:gd name="connsiteY2" fmla="*/ 0 h 720267"/>
              <a:gd name="connsiteX3" fmla="*/ 1513018 w 1513018"/>
              <a:gd name="connsiteY3" fmla="*/ 720267 h 720267"/>
              <a:gd name="connsiteX4" fmla="*/ 0 w 1513018"/>
              <a:gd name="connsiteY4" fmla="*/ 720267 h 72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18" h="720267">
                <a:moveTo>
                  <a:pt x="0" y="720267"/>
                </a:moveTo>
                <a:lnTo>
                  <a:pt x="1111558" y="136733"/>
                </a:lnTo>
                <a:lnTo>
                  <a:pt x="1332951" y="0"/>
                </a:lnTo>
                <a:lnTo>
                  <a:pt x="1513018" y="720267"/>
                </a:lnTo>
                <a:lnTo>
                  <a:pt x="0" y="720267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사다리꼴 12"/>
          <p:cNvSpPr/>
          <p:nvPr/>
        </p:nvSpPr>
        <p:spPr>
          <a:xfrm rot="11081788" flipV="1">
            <a:off x="10975785" y="3956238"/>
            <a:ext cx="450414" cy="424256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0" y="4271554"/>
            <a:ext cx="12192000" cy="258644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다리꼴 19"/>
          <p:cNvSpPr/>
          <p:nvPr/>
        </p:nvSpPr>
        <p:spPr>
          <a:xfrm>
            <a:off x="434932" y="3837708"/>
            <a:ext cx="861379" cy="465915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다리꼴 10"/>
          <p:cNvSpPr/>
          <p:nvPr/>
        </p:nvSpPr>
        <p:spPr>
          <a:xfrm>
            <a:off x="9237342" y="3400803"/>
            <a:ext cx="781073" cy="259108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다리꼴 16"/>
          <p:cNvSpPr/>
          <p:nvPr/>
        </p:nvSpPr>
        <p:spPr>
          <a:xfrm>
            <a:off x="3129163" y="2484946"/>
            <a:ext cx="2840182" cy="1857811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다리꼴 17"/>
          <p:cNvSpPr/>
          <p:nvPr/>
        </p:nvSpPr>
        <p:spPr>
          <a:xfrm>
            <a:off x="1663232" y="3592071"/>
            <a:ext cx="2840182" cy="750686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다리꼴 15"/>
          <p:cNvSpPr/>
          <p:nvPr/>
        </p:nvSpPr>
        <p:spPr>
          <a:xfrm>
            <a:off x="2438470" y="2911386"/>
            <a:ext cx="2840182" cy="1431372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다리꼴 18"/>
          <p:cNvSpPr/>
          <p:nvPr/>
        </p:nvSpPr>
        <p:spPr>
          <a:xfrm>
            <a:off x="1135951" y="3391298"/>
            <a:ext cx="834420" cy="948132"/>
          </a:xfrm>
          <a:prstGeom prst="trapezoid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" name="그룹 20"/>
          <p:cNvGrpSpPr/>
          <p:nvPr/>
        </p:nvGrpSpPr>
        <p:grpSpPr>
          <a:xfrm rot="19224177">
            <a:off x="1122710" y="4829957"/>
            <a:ext cx="347201" cy="1205747"/>
            <a:chOff x="2544895" y="1885720"/>
            <a:chExt cx="1079653" cy="1957591"/>
          </a:xfrm>
        </p:grpSpPr>
        <p:sp>
          <p:nvSpPr>
            <p:cNvPr id="22" name="이등변 삼각형 21"/>
            <p:cNvSpPr/>
            <p:nvPr/>
          </p:nvSpPr>
          <p:spPr>
            <a:xfrm>
              <a:off x="2544895" y="2300689"/>
              <a:ext cx="1079653" cy="892366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이등변 삼각형 22"/>
            <p:cNvSpPr/>
            <p:nvPr/>
          </p:nvSpPr>
          <p:spPr>
            <a:xfrm>
              <a:off x="2544895" y="1885720"/>
              <a:ext cx="1079653" cy="892366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모서리가 둥근 직사각형 23"/>
            <p:cNvSpPr/>
            <p:nvPr/>
          </p:nvSpPr>
          <p:spPr>
            <a:xfrm rot="908119">
              <a:off x="2555499" y="3077610"/>
              <a:ext cx="66995" cy="62238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2714270" y="3066361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모서리가 둥근 직사각형 25"/>
            <p:cNvSpPr/>
            <p:nvPr/>
          </p:nvSpPr>
          <p:spPr>
            <a:xfrm>
              <a:off x="2815883" y="3110250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모서리가 둥근 직사각형 26"/>
            <p:cNvSpPr/>
            <p:nvPr/>
          </p:nvSpPr>
          <p:spPr>
            <a:xfrm>
              <a:off x="2927286" y="3110250"/>
              <a:ext cx="45719" cy="733061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모서리가 둥근 직사각형 27"/>
            <p:cNvSpPr/>
            <p:nvPr/>
          </p:nvSpPr>
          <p:spPr>
            <a:xfrm>
              <a:off x="3019535" y="3066361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모서리가 둥근 직사각형 28"/>
            <p:cNvSpPr/>
            <p:nvPr/>
          </p:nvSpPr>
          <p:spPr>
            <a:xfrm>
              <a:off x="3110293" y="3117971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모서리가 둥근 직사각형 29"/>
            <p:cNvSpPr/>
            <p:nvPr/>
          </p:nvSpPr>
          <p:spPr>
            <a:xfrm>
              <a:off x="3205299" y="3090015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모서리가 둥근 직사각형 30"/>
            <p:cNvSpPr/>
            <p:nvPr/>
          </p:nvSpPr>
          <p:spPr>
            <a:xfrm>
              <a:off x="3322041" y="3066360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모서리가 둥근 직사각형 31"/>
            <p:cNvSpPr/>
            <p:nvPr/>
          </p:nvSpPr>
          <p:spPr>
            <a:xfrm>
              <a:off x="3415274" y="3079658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모서리가 둥근 직사각형 32"/>
            <p:cNvSpPr/>
            <p:nvPr/>
          </p:nvSpPr>
          <p:spPr>
            <a:xfrm rot="20691881" flipH="1">
              <a:off x="3556068" y="3069888"/>
              <a:ext cx="66995" cy="62238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4" name="그룹 33"/>
          <p:cNvGrpSpPr/>
          <p:nvPr/>
        </p:nvGrpSpPr>
        <p:grpSpPr>
          <a:xfrm rot="2083935">
            <a:off x="7575767" y="5661723"/>
            <a:ext cx="333770" cy="530971"/>
            <a:chOff x="2522332" y="1885720"/>
            <a:chExt cx="1110334" cy="2063927"/>
          </a:xfrm>
        </p:grpSpPr>
        <p:sp>
          <p:nvSpPr>
            <p:cNvPr id="35" name="모서리가 둥근 직사각형 34"/>
            <p:cNvSpPr/>
            <p:nvPr/>
          </p:nvSpPr>
          <p:spPr>
            <a:xfrm rot="908119">
              <a:off x="2522332" y="3071921"/>
              <a:ext cx="57339" cy="87772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모서리가 둥근 직사각형 35"/>
            <p:cNvSpPr/>
            <p:nvPr/>
          </p:nvSpPr>
          <p:spPr>
            <a:xfrm>
              <a:off x="2714270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모서리가 둥근 직사각형 36"/>
            <p:cNvSpPr/>
            <p:nvPr/>
          </p:nvSpPr>
          <p:spPr>
            <a:xfrm>
              <a:off x="2815883" y="311025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모서리가 둥근 직사각형 37"/>
            <p:cNvSpPr/>
            <p:nvPr/>
          </p:nvSpPr>
          <p:spPr>
            <a:xfrm>
              <a:off x="2927286" y="3110250"/>
              <a:ext cx="45719" cy="73306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3019535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모서리가 둥근 직사각형 39"/>
            <p:cNvSpPr/>
            <p:nvPr/>
          </p:nvSpPr>
          <p:spPr>
            <a:xfrm>
              <a:off x="3110293" y="311797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모서리가 둥근 직사각형 40"/>
            <p:cNvSpPr/>
            <p:nvPr/>
          </p:nvSpPr>
          <p:spPr>
            <a:xfrm>
              <a:off x="3205299" y="3090015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모서리가 둥근 직사각형 41"/>
            <p:cNvSpPr/>
            <p:nvPr/>
          </p:nvSpPr>
          <p:spPr>
            <a:xfrm>
              <a:off x="3322041" y="306636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모서리가 둥근 직사각형 42"/>
            <p:cNvSpPr/>
            <p:nvPr/>
          </p:nvSpPr>
          <p:spPr>
            <a:xfrm>
              <a:off x="3415274" y="3079658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모서리가 둥근 직사각형 43"/>
            <p:cNvSpPr/>
            <p:nvPr/>
          </p:nvSpPr>
          <p:spPr>
            <a:xfrm rot="20691881" flipH="1">
              <a:off x="3542674" y="3079227"/>
              <a:ext cx="89992" cy="805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이등변 삼각형 44"/>
            <p:cNvSpPr/>
            <p:nvPr/>
          </p:nvSpPr>
          <p:spPr>
            <a:xfrm>
              <a:off x="2544895" y="2300689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이등변 삼각형 45"/>
            <p:cNvSpPr/>
            <p:nvPr/>
          </p:nvSpPr>
          <p:spPr>
            <a:xfrm>
              <a:off x="2544895" y="1885720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/>
          <p:cNvGrpSpPr/>
          <p:nvPr/>
        </p:nvGrpSpPr>
        <p:grpSpPr>
          <a:xfrm rot="862831">
            <a:off x="10176440" y="5185031"/>
            <a:ext cx="788434" cy="454905"/>
            <a:chOff x="6682154" y="2934629"/>
            <a:chExt cx="2786566" cy="1484775"/>
          </a:xfrm>
        </p:grpSpPr>
        <p:sp>
          <p:nvSpPr>
            <p:cNvPr id="48" name="이등변 삼각형 47"/>
            <p:cNvSpPr/>
            <p:nvPr/>
          </p:nvSpPr>
          <p:spPr>
            <a:xfrm rot="16200000">
              <a:off x="8855255" y="3456538"/>
              <a:ext cx="719514" cy="507416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이등변 삼각형 48"/>
            <p:cNvSpPr/>
            <p:nvPr/>
          </p:nvSpPr>
          <p:spPr>
            <a:xfrm rot="16520398">
              <a:off x="7782029" y="3935117"/>
              <a:ext cx="462007" cy="506568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이등변 삼각형 49"/>
            <p:cNvSpPr/>
            <p:nvPr/>
          </p:nvSpPr>
          <p:spPr>
            <a:xfrm rot="15584056">
              <a:off x="8416319" y="3878754"/>
              <a:ext cx="462007" cy="46694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7183084" y="2964329"/>
              <a:ext cx="265309" cy="38616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사다리꼴 51"/>
            <p:cNvSpPr/>
            <p:nvPr/>
          </p:nvSpPr>
          <p:spPr>
            <a:xfrm rot="11923182">
              <a:off x="8332067" y="3052038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사다리꼴 52"/>
            <p:cNvSpPr/>
            <p:nvPr/>
          </p:nvSpPr>
          <p:spPr>
            <a:xfrm rot="11039443">
              <a:off x="7706889" y="2934629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이등변 삼각형 53"/>
            <p:cNvSpPr/>
            <p:nvPr/>
          </p:nvSpPr>
          <p:spPr>
            <a:xfrm rot="15078650">
              <a:off x="6921028" y="3483323"/>
              <a:ext cx="656492" cy="105212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6682154" y="3193055"/>
              <a:ext cx="2414954" cy="1003807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사다리꼴 55"/>
            <p:cNvSpPr/>
            <p:nvPr/>
          </p:nvSpPr>
          <p:spPr>
            <a:xfrm rot="15941081">
              <a:off x="7370771" y="3499072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6682154" y="3363924"/>
              <a:ext cx="961752" cy="645459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6833476" y="3563972"/>
              <a:ext cx="184071" cy="17455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9" name="그룹 58"/>
          <p:cNvGrpSpPr/>
          <p:nvPr/>
        </p:nvGrpSpPr>
        <p:grpSpPr>
          <a:xfrm rot="234755">
            <a:off x="8777420" y="4956994"/>
            <a:ext cx="347201" cy="1205747"/>
            <a:chOff x="2544895" y="1885720"/>
            <a:chExt cx="1079653" cy="1957591"/>
          </a:xfrm>
        </p:grpSpPr>
        <p:sp>
          <p:nvSpPr>
            <p:cNvPr id="60" name="이등변 삼각형 59"/>
            <p:cNvSpPr/>
            <p:nvPr/>
          </p:nvSpPr>
          <p:spPr>
            <a:xfrm>
              <a:off x="2544895" y="2300689"/>
              <a:ext cx="1079653" cy="892366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이등변 삼각형 60"/>
            <p:cNvSpPr/>
            <p:nvPr/>
          </p:nvSpPr>
          <p:spPr>
            <a:xfrm>
              <a:off x="2544895" y="1885720"/>
              <a:ext cx="1079653" cy="892366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모서리가 둥근 직사각형 61"/>
            <p:cNvSpPr/>
            <p:nvPr/>
          </p:nvSpPr>
          <p:spPr>
            <a:xfrm rot="908119">
              <a:off x="2555499" y="3077610"/>
              <a:ext cx="66995" cy="62238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모서리가 둥근 직사각형 62"/>
            <p:cNvSpPr/>
            <p:nvPr/>
          </p:nvSpPr>
          <p:spPr>
            <a:xfrm>
              <a:off x="2714270" y="3066361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모서리가 둥근 직사각형 63"/>
            <p:cNvSpPr/>
            <p:nvPr/>
          </p:nvSpPr>
          <p:spPr>
            <a:xfrm>
              <a:off x="2815883" y="3110250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모서리가 둥근 직사각형 64"/>
            <p:cNvSpPr/>
            <p:nvPr/>
          </p:nvSpPr>
          <p:spPr>
            <a:xfrm>
              <a:off x="2927286" y="3110250"/>
              <a:ext cx="45719" cy="733061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모서리가 둥근 직사각형 65"/>
            <p:cNvSpPr/>
            <p:nvPr/>
          </p:nvSpPr>
          <p:spPr>
            <a:xfrm>
              <a:off x="3019535" y="3066361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모서리가 둥근 직사각형 66"/>
            <p:cNvSpPr/>
            <p:nvPr/>
          </p:nvSpPr>
          <p:spPr>
            <a:xfrm>
              <a:off x="3110293" y="3117971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3205299" y="3090015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3322041" y="3066360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3415274" y="3079658"/>
              <a:ext cx="55084" cy="54166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모서리가 둥근 직사각형 70"/>
            <p:cNvSpPr/>
            <p:nvPr/>
          </p:nvSpPr>
          <p:spPr>
            <a:xfrm rot="20691881" flipH="1">
              <a:off x="3556068" y="3069888"/>
              <a:ext cx="66995" cy="62238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2" name="그룹 71"/>
          <p:cNvGrpSpPr/>
          <p:nvPr/>
        </p:nvGrpSpPr>
        <p:grpSpPr>
          <a:xfrm rot="2083935">
            <a:off x="2928042" y="5144029"/>
            <a:ext cx="333770" cy="530971"/>
            <a:chOff x="2522332" y="1885720"/>
            <a:chExt cx="1110334" cy="2063927"/>
          </a:xfrm>
        </p:grpSpPr>
        <p:sp>
          <p:nvSpPr>
            <p:cNvPr id="73" name="모서리가 둥근 직사각형 72"/>
            <p:cNvSpPr/>
            <p:nvPr/>
          </p:nvSpPr>
          <p:spPr>
            <a:xfrm rot="908119">
              <a:off x="2522332" y="3071921"/>
              <a:ext cx="57339" cy="87772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모서리가 둥근 직사각형 73"/>
            <p:cNvSpPr/>
            <p:nvPr/>
          </p:nvSpPr>
          <p:spPr>
            <a:xfrm>
              <a:off x="2714270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모서리가 둥근 직사각형 74"/>
            <p:cNvSpPr/>
            <p:nvPr/>
          </p:nvSpPr>
          <p:spPr>
            <a:xfrm>
              <a:off x="2815883" y="311025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모서리가 둥근 직사각형 75"/>
            <p:cNvSpPr/>
            <p:nvPr/>
          </p:nvSpPr>
          <p:spPr>
            <a:xfrm>
              <a:off x="2927286" y="3110250"/>
              <a:ext cx="45719" cy="73306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모서리가 둥근 직사각형 76"/>
            <p:cNvSpPr/>
            <p:nvPr/>
          </p:nvSpPr>
          <p:spPr>
            <a:xfrm>
              <a:off x="3019535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모서리가 둥근 직사각형 77"/>
            <p:cNvSpPr/>
            <p:nvPr/>
          </p:nvSpPr>
          <p:spPr>
            <a:xfrm>
              <a:off x="3110293" y="311797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모서리가 둥근 직사각형 78"/>
            <p:cNvSpPr/>
            <p:nvPr/>
          </p:nvSpPr>
          <p:spPr>
            <a:xfrm>
              <a:off x="3205299" y="3090015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모서리가 둥근 직사각형 79"/>
            <p:cNvSpPr/>
            <p:nvPr/>
          </p:nvSpPr>
          <p:spPr>
            <a:xfrm>
              <a:off x="3322041" y="306636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모서리가 둥근 직사각형 80"/>
            <p:cNvSpPr/>
            <p:nvPr/>
          </p:nvSpPr>
          <p:spPr>
            <a:xfrm>
              <a:off x="3415274" y="3079658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모서리가 둥근 직사각형 81"/>
            <p:cNvSpPr/>
            <p:nvPr/>
          </p:nvSpPr>
          <p:spPr>
            <a:xfrm rot="20691881" flipH="1">
              <a:off x="3542674" y="3079227"/>
              <a:ext cx="89992" cy="805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이등변 삼각형 82"/>
            <p:cNvSpPr/>
            <p:nvPr/>
          </p:nvSpPr>
          <p:spPr>
            <a:xfrm>
              <a:off x="2544895" y="2300689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이등변 삼각형 83"/>
            <p:cNvSpPr/>
            <p:nvPr/>
          </p:nvSpPr>
          <p:spPr>
            <a:xfrm>
              <a:off x="2544895" y="1885720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5" name="그룹 84"/>
          <p:cNvGrpSpPr/>
          <p:nvPr/>
        </p:nvGrpSpPr>
        <p:grpSpPr>
          <a:xfrm rot="2083935">
            <a:off x="5535272" y="5757682"/>
            <a:ext cx="333770" cy="530971"/>
            <a:chOff x="2522332" y="1885720"/>
            <a:chExt cx="1110334" cy="2063927"/>
          </a:xfrm>
        </p:grpSpPr>
        <p:sp>
          <p:nvSpPr>
            <p:cNvPr id="86" name="모서리가 둥근 직사각형 85"/>
            <p:cNvSpPr/>
            <p:nvPr/>
          </p:nvSpPr>
          <p:spPr>
            <a:xfrm rot="908119">
              <a:off x="2522332" y="3071921"/>
              <a:ext cx="57339" cy="87772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모서리가 둥근 직사각형 86"/>
            <p:cNvSpPr/>
            <p:nvPr/>
          </p:nvSpPr>
          <p:spPr>
            <a:xfrm>
              <a:off x="2714270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모서리가 둥근 직사각형 87"/>
            <p:cNvSpPr/>
            <p:nvPr/>
          </p:nvSpPr>
          <p:spPr>
            <a:xfrm>
              <a:off x="2815883" y="311025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모서리가 둥근 직사각형 88"/>
            <p:cNvSpPr/>
            <p:nvPr/>
          </p:nvSpPr>
          <p:spPr>
            <a:xfrm>
              <a:off x="2927286" y="3110250"/>
              <a:ext cx="45719" cy="73306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모서리가 둥근 직사각형 89"/>
            <p:cNvSpPr/>
            <p:nvPr/>
          </p:nvSpPr>
          <p:spPr>
            <a:xfrm>
              <a:off x="3019535" y="306636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모서리가 둥근 직사각형 90"/>
            <p:cNvSpPr/>
            <p:nvPr/>
          </p:nvSpPr>
          <p:spPr>
            <a:xfrm>
              <a:off x="3110293" y="3117971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모서리가 둥근 직사각형 91"/>
            <p:cNvSpPr/>
            <p:nvPr/>
          </p:nvSpPr>
          <p:spPr>
            <a:xfrm>
              <a:off x="3205299" y="3090015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모서리가 둥근 직사각형 92"/>
            <p:cNvSpPr/>
            <p:nvPr/>
          </p:nvSpPr>
          <p:spPr>
            <a:xfrm>
              <a:off x="3322041" y="3066360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모서리가 둥근 직사각형 93"/>
            <p:cNvSpPr/>
            <p:nvPr/>
          </p:nvSpPr>
          <p:spPr>
            <a:xfrm>
              <a:off x="3415274" y="3079658"/>
              <a:ext cx="55084" cy="5416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모서리가 둥근 직사각형 94"/>
            <p:cNvSpPr/>
            <p:nvPr/>
          </p:nvSpPr>
          <p:spPr>
            <a:xfrm rot="20691881" flipH="1">
              <a:off x="3542674" y="3079227"/>
              <a:ext cx="89992" cy="80531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544895" y="2300689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>
              <a:off x="2544895" y="1885720"/>
              <a:ext cx="1079653" cy="89236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8" name="그룹 97"/>
          <p:cNvGrpSpPr/>
          <p:nvPr/>
        </p:nvGrpSpPr>
        <p:grpSpPr>
          <a:xfrm rot="862831">
            <a:off x="10191651" y="6115964"/>
            <a:ext cx="788434" cy="454905"/>
            <a:chOff x="6682154" y="2934629"/>
            <a:chExt cx="2786566" cy="1484775"/>
          </a:xfrm>
        </p:grpSpPr>
        <p:sp>
          <p:nvSpPr>
            <p:cNvPr id="99" name="이등변 삼각형 98"/>
            <p:cNvSpPr/>
            <p:nvPr/>
          </p:nvSpPr>
          <p:spPr>
            <a:xfrm rot="16200000">
              <a:off x="8855255" y="3456538"/>
              <a:ext cx="719514" cy="507416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이등변 삼각형 99"/>
            <p:cNvSpPr/>
            <p:nvPr/>
          </p:nvSpPr>
          <p:spPr>
            <a:xfrm rot="16520398">
              <a:off x="7782029" y="3935117"/>
              <a:ext cx="462007" cy="506568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이등변 삼각형 100"/>
            <p:cNvSpPr/>
            <p:nvPr/>
          </p:nvSpPr>
          <p:spPr>
            <a:xfrm rot="15584056">
              <a:off x="8416319" y="3878754"/>
              <a:ext cx="462007" cy="46694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183084" y="2964329"/>
              <a:ext cx="265309" cy="38616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사다리꼴 102"/>
            <p:cNvSpPr/>
            <p:nvPr/>
          </p:nvSpPr>
          <p:spPr>
            <a:xfrm rot="11923182">
              <a:off x="8332067" y="3052038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사다리꼴 103"/>
            <p:cNvSpPr/>
            <p:nvPr/>
          </p:nvSpPr>
          <p:spPr>
            <a:xfrm rot="11039443">
              <a:off x="7706889" y="2934629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이등변 삼각형 104"/>
            <p:cNvSpPr/>
            <p:nvPr/>
          </p:nvSpPr>
          <p:spPr>
            <a:xfrm rot="15078650">
              <a:off x="6921028" y="3483323"/>
              <a:ext cx="656492" cy="105212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타원 105"/>
            <p:cNvSpPr/>
            <p:nvPr/>
          </p:nvSpPr>
          <p:spPr>
            <a:xfrm>
              <a:off x="6682154" y="3193055"/>
              <a:ext cx="2414954" cy="1003807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7" name="사다리꼴 106"/>
            <p:cNvSpPr/>
            <p:nvPr/>
          </p:nvSpPr>
          <p:spPr>
            <a:xfrm rot="15941081">
              <a:off x="7370771" y="3499072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8" name="타원 107"/>
            <p:cNvSpPr/>
            <p:nvPr/>
          </p:nvSpPr>
          <p:spPr>
            <a:xfrm>
              <a:off x="6682154" y="3363924"/>
              <a:ext cx="961752" cy="645459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9" name="타원 108"/>
            <p:cNvSpPr/>
            <p:nvPr/>
          </p:nvSpPr>
          <p:spPr>
            <a:xfrm>
              <a:off x="6833476" y="3563972"/>
              <a:ext cx="184071" cy="17455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0" name="그룹 109"/>
          <p:cNvGrpSpPr/>
          <p:nvPr/>
        </p:nvGrpSpPr>
        <p:grpSpPr>
          <a:xfrm rot="862831">
            <a:off x="6550878" y="4975768"/>
            <a:ext cx="788434" cy="454905"/>
            <a:chOff x="6682154" y="2934629"/>
            <a:chExt cx="2786566" cy="1484775"/>
          </a:xfrm>
        </p:grpSpPr>
        <p:sp>
          <p:nvSpPr>
            <p:cNvPr id="111" name="이등변 삼각형 110"/>
            <p:cNvSpPr/>
            <p:nvPr/>
          </p:nvSpPr>
          <p:spPr>
            <a:xfrm rot="16200000">
              <a:off x="8855255" y="3456538"/>
              <a:ext cx="719514" cy="507416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이등변 삼각형 111"/>
            <p:cNvSpPr/>
            <p:nvPr/>
          </p:nvSpPr>
          <p:spPr>
            <a:xfrm rot="16520398">
              <a:off x="7782029" y="3935117"/>
              <a:ext cx="462007" cy="506568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이등변 삼각형 112"/>
            <p:cNvSpPr/>
            <p:nvPr/>
          </p:nvSpPr>
          <p:spPr>
            <a:xfrm rot="15584056">
              <a:off x="8416319" y="3878754"/>
              <a:ext cx="462007" cy="46694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타원 113"/>
            <p:cNvSpPr/>
            <p:nvPr/>
          </p:nvSpPr>
          <p:spPr>
            <a:xfrm>
              <a:off x="7183084" y="2964329"/>
              <a:ext cx="265309" cy="386160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5" name="사다리꼴 114"/>
            <p:cNvSpPr/>
            <p:nvPr/>
          </p:nvSpPr>
          <p:spPr>
            <a:xfrm rot="11923182">
              <a:off x="8332067" y="3052038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6" name="사다리꼴 115"/>
            <p:cNvSpPr/>
            <p:nvPr/>
          </p:nvSpPr>
          <p:spPr>
            <a:xfrm rot="11039443">
              <a:off x="7706889" y="2934629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7" name="이등변 삼각형 116"/>
            <p:cNvSpPr/>
            <p:nvPr/>
          </p:nvSpPr>
          <p:spPr>
            <a:xfrm rot="15078650">
              <a:off x="6921028" y="3483323"/>
              <a:ext cx="656492" cy="1052121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8" name="타원 117"/>
            <p:cNvSpPr/>
            <p:nvPr/>
          </p:nvSpPr>
          <p:spPr>
            <a:xfrm>
              <a:off x="6682154" y="3193055"/>
              <a:ext cx="2414954" cy="1003807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9" name="사다리꼴 118"/>
            <p:cNvSpPr/>
            <p:nvPr/>
          </p:nvSpPr>
          <p:spPr>
            <a:xfrm rot="15941081">
              <a:off x="7370771" y="3499072"/>
              <a:ext cx="537882" cy="336931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0" name="타원 119"/>
            <p:cNvSpPr/>
            <p:nvPr/>
          </p:nvSpPr>
          <p:spPr>
            <a:xfrm>
              <a:off x="6682154" y="3363924"/>
              <a:ext cx="961752" cy="645459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1" name="타원 120"/>
            <p:cNvSpPr/>
            <p:nvPr/>
          </p:nvSpPr>
          <p:spPr>
            <a:xfrm>
              <a:off x="6833476" y="3563972"/>
              <a:ext cx="184071" cy="17455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2" name="타원 121"/>
          <p:cNvSpPr/>
          <p:nvPr/>
        </p:nvSpPr>
        <p:spPr>
          <a:xfrm>
            <a:off x="2562074" y="4173967"/>
            <a:ext cx="126459" cy="1296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타원 122"/>
          <p:cNvSpPr/>
          <p:nvPr/>
        </p:nvSpPr>
        <p:spPr>
          <a:xfrm>
            <a:off x="2693271" y="4173967"/>
            <a:ext cx="108752" cy="1296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타원 123"/>
          <p:cNvSpPr/>
          <p:nvPr/>
        </p:nvSpPr>
        <p:spPr>
          <a:xfrm>
            <a:off x="2623190" y="4105576"/>
            <a:ext cx="126459" cy="12965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직사각형 125"/>
          <p:cNvSpPr/>
          <p:nvPr/>
        </p:nvSpPr>
        <p:spPr>
          <a:xfrm>
            <a:off x="4399029" y="1613237"/>
            <a:ext cx="47806" cy="9178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7" name="그룹 126"/>
          <p:cNvGrpSpPr/>
          <p:nvPr/>
        </p:nvGrpSpPr>
        <p:grpSpPr>
          <a:xfrm>
            <a:off x="4284658" y="888692"/>
            <a:ext cx="1505142" cy="1078930"/>
            <a:chOff x="7989757" y="2863121"/>
            <a:chExt cx="3657600" cy="2758190"/>
          </a:xfrm>
        </p:grpSpPr>
        <p:sp>
          <p:nvSpPr>
            <p:cNvPr id="128" name="직사각형 127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29" name="그룹 128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130" name="직사각형 129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31" name="그룹 130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149" name="자유형 148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0" name="자유형 149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타원 150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2" name="타원 151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32" name="직사각형 131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3" name="직사각형 132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4" name="직사각형 133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5" name="직사각형 134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6" name="직사각형 135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7" name="직사각형 136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8" name="직사각형 137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9" name="직사각형 138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0" name="직사각형 139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1" name="직사각형 140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2" name="직사각형 141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3" name="직사각형 142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4" name="직사각형 143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5" name="직사각형 144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6" name="직사각형 145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7" name="직사각형 146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8" name="직사각형 147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77614" y="3380635"/>
            <a:ext cx="92155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 smtClean="0">
                <a:latin typeface="MD개성체" pitchFamily="18" charset="-127"/>
                <a:ea typeface="MD개성체" pitchFamily="18" charset="-127"/>
              </a:rPr>
              <a:t>감사합니다</a:t>
            </a:r>
            <a:r>
              <a:rPr lang="en-US" altLang="ko-KR" sz="5000" dirty="0" smtClean="0">
                <a:latin typeface="MD개성체" pitchFamily="18" charset="-127"/>
                <a:ea typeface="MD개성체" pitchFamily="18" charset="-127"/>
              </a:rPr>
              <a:t>~~^^</a:t>
            </a:r>
            <a:endParaRPr lang="ko-KR" altLang="en-US" sz="5000" dirty="0">
              <a:latin typeface="MD개성체" pitchFamily="18" charset="-127"/>
              <a:ea typeface="MD개성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573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3.7037E-7 L -0.06901 -0.073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1" y="-36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0.04514 L 0.03125 0.0875 C 0.03776 0.11736 0.04752 0.13379 0.05781 0.13379 C 0.0694 0.13379 0.07877 0.11736 0.08528 0.0875 L 0.11666 -0.04514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893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0.40768 -0.195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78" y="-979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-3.95833E-6 0.00023 C -0.00442 0.00625 -0.00846 0.01273 -0.01289 0.01944 C -0.01497 0.02176 -0.01653 0.0243 -0.0194 0.02662 C -0.0332 0.03518 -0.03489 0.03518 -0.0483 0.03842 C -0.05898 0.04606 -0.05091 0.04189 -0.06783 0.04583 C -0.07434 0.04722 -0.08073 0.04884 -0.08724 0.05069 C -0.09036 0.05139 -0.09362 0.05231 -0.09674 0.05301 L -0.10963 0.05578 C -0.16679 0.05463 -0.22395 0.05625 -0.28059 0.05301 C -0.28515 0.05277 -0.28658 0.04745 -0.29049 0.04583 C -0.29309 0.04444 -0.29687 0.04421 -0.3 0.04328 C -0.30221 0.04189 -0.30416 0.03981 -0.30638 0.03842 C -0.3095 0.03657 -0.31328 0.03564 -0.31601 0.03356 C -0.32291 0.02893 -0.32773 0.02314 -0.33528 0.01944 C -0.3651 0.00416 -0.32851 0.02338 -0.35182 0.00972 C -0.35442 0.00787 -0.35781 0.00625 -0.36119 0.00486 C -0.36536 3.33333E-6 -0.36849 -0.00579 -0.37421 -0.00973 L -0.39023 -0.02153 L 0.02605 0.01666 C 0.01706 0.01944 0.00847 0.02106 -3.95833E-6 0.02384 C -0.00586 0.02592 -0.01028 0.02939 -0.01653 0.03148 C -0.05208 0.04259 -0.03424 0.03518 -0.06145 0.04097 C -0.06783 0.04213 -0.07382 0.04514 -0.08073 0.04583 C -0.10013 0.04745 -0.1194 0.04722 -0.13854 0.04814 C -0.14192 0.04884 -0.14505 0.05069 -0.14856 0.05069 C -0.19908 0.05069 -0.24974 0.05231 -0.3 0.04814 C -0.30755 0.04745 -0.31067 0.04027 -0.31601 0.03611 C -0.32044 0.03287 -0.32552 0.03009 -0.3289 0.02662 C -0.33112 0.02384 -0.33268 0.02129 -0.33528 0.01944 C -0.33802 0.01713 -0.34179 0.01597 -0.34531 0.01458 C -0.34713 0.0118 -0.34869 0.00902 -0.35182 0.00717 C -0.35507 0.00416 -0.36002 0.00254 -0.36419 3.33333E-6 C -0.36575 -0.00093 -0.36653 -0.00162 -0.36783 -0.00255 L -0.3707 -0.00486 L -0.35781 -0.02894 L -0.40599 -0.04792 " pathEditMode="relative" rAng="0" ptsTypes="AAAAAAAAAAAAAAAAAAAAAAAAAAAAAAAAAAAAA">
                                      <p:cBhvr>
                                        <p:cTn id="12" dur="3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97" y="3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625E-6 7.40741E-7 L 0.04296 -0.04931 L -0.0099 -0.13565 L 0.06731 -0.15903 " pathEditMode="relative" ptsTypes="AAAA">
                                      <p:cBhvr>
                                        <p:cTn id="1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375E-6 2.59259E-6 L -0.12018 -0.10394 L -0.20286 -0.13727 " pathEditMode="relative" ptsTypes="AAA">
                                      <p:cBhvr>
                                        <p:cTn id="1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3.7037E-7 L -0.12383 0.02523 L -0.10612 0.06597 L -0.28438 0.04097 L -0.36185 0.00694 L -0.36185 0.12523 " pathEditMode="relative" rAng="0" ptsTypes="AAAAAA">
                                      <p:cBhvr>
                                        <p:cTn id="1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99" y="625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1875 L -0.24167 -0.01111 L -0.20716 0.00139 L -0.55534 -0.00625 L -0.70664 -0.01713 L -0.70664 0.01991 " pathEditMode="relative" rAng="0" ptsTypes="AAAAAA">
                                      <p:cBhvr>
                                        <p:cTn id="20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339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2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4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목차</a:t>
            </a:r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12.1870-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일 외무성 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『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조선교제시말내탐서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』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13.1877-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「태정관 지령」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14.1905-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시마네현고시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제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40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호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15.1943-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카이로 선언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16.1946-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연합국최고사령관 각서 제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677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호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17.1946-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연합국최고사령관 각서 제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1033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호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18.1951-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샌프란시스코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강화조약체결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19.1954-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국제사법재판소 우리정부의 입장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20.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입법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.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행정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.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사법적으로 확고한 우리나라 영토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21.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한국인이 알아야 할 역사이야기 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#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독도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22.Q&amp;A</a:t>
            </a: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en-US" altLang="ko-KR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795682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2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4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독도란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?</a:t>
            </a:r>
          </a:p>
          <a:p>
            <a:endParaRPr lang="en-US" altLang="ko-KR" sz="4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2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개의 큰 섬인 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동도와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서도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울릉도에서 독도까지 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87.4km</a:t>
            </a: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약 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40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명 거주</a:t>
            </a:r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역사적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지리적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국제법적 명백한 우리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고유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영토</a:t>
            </a:r>
            <a:endParaRPr lang="en-US" altLang="ko-KR" sz="3000" dirty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7956821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512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년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- 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우산국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정복</a:t>
            </a:r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▷신라 이찬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伊飡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이사부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異斯夫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우산국 정벌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▷신라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우산국 복속</a:t>
            </a:r>
            <a:endParaRPr lang="en-US" altLang="ko-KR" sz="3000" dirty="0" smtClean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▷울릉도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,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독도 역사 시작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 </a:t>
            </a:r>
          </a:p>
          <a:p>
            <a:endParaRPr lang="en-US" altLang="ko-KR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6387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1454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년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-『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세종신록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』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「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지리지」</a:t>
            </a:r>
            <a:br>
              <a:rPr lang="ko-KR" altLang="en-US" sz="4000" b="1" dirty="0">
                <a:latin typeface="MD개성체" pitchFamily="18" charset="-127"/>
                <a:ea typeface="MD개성체" pitchFamily="18" charset="-127"/>
              </a:rPr>
            </a:br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울릉도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,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독도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: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강원도 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울진현에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속한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두 섬이라고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기록</a:t>
            </a:r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“독도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울릉도는 서로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멀리 떨어져 있지 않아 날씨가 맑으면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바라볼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수 있다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.”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라고 기록</a:t>
            </a:r>
            <a:endParaRPr lang="en-US" altLang="ko-KR" sz="3000" dirty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울릉도에서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날씨가 맑은 날 육안으로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볼 수 있는 섬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: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only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독도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 </a:t>
            </a:r>
            <a:endParaRPr lang="en-US" altLang="ko-KR" sz="3000" dirty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73343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1625</a:t>
            </a:r>
            <a:r>
              <a:rPr lang="ko-KR" altLang="en-US" sz="4000" b="1" dirty="0" smtClean="0">
                <a:latin typeface="MD개성체" pitchFamily="18" charset="-127"/>
                <a:ea typeface="MD개성체" pitchFamily="18" charset="-127"/>
              </a:rPr>
              <a:t>년</a:t>
            </a:r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- </a:t>
            </a:r>
            <a:r>
              <a:rPr lang="ko-KR" altLang="en-US" sz="4000" b="1" dirty="0" err="1" smtClean="0">
                <a:latin typeface="MD개성체" pitchFamily="18" charset="-127"/>
                <a:ea typeface="MD개성체" pitchFamily="18" charset="-127"/>
              </a:rPr>
              <a:t>다케시마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竹島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도해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渡海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면허</a:t>
            </a: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일본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막부가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오야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·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무라카와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大谷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·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村川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양가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ko-KR" altLang="en-US" sz="3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err="1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다케시마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竹島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,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울릉도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도해</a:t>
            </a:r>
            <a:r>
              <a:rPr lang="en-US" altLang="ko-KR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渡海</a:t>
            </a:r>
            <a:r>
              <a:rPr lang="en-US" altLang="ko-KR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면허</a:t>
            </a:r>
            <a:endParaRPr lang="en-US" altLang="ko-KR" sz="3000" dirty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en-US" altLang="ko-KR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6032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1677- </a:t>
            </a:r>
            <a:r>
              <a:rPr lang="en-US" altLang="ko-KR" sz="4000" b="1" dirty="0"/>
              <a:t>『</a:t>
            </a:r>
            <a:r>
              <a:rPr lang="ko-KR" altLang="en-US" sz="4000" b="1" dirty="0" err="1"/>
              <a:t>은주시청합기</a:t>
            </a:r>
            <a:r>
              <a:rPr lang="en-US" altLang="ko-KR" sz="4000" b="1" dirty="0"/>
              <a:t>(</a:t>
            </a:r>
            <a:r>
              <a:rPr lang="ko-KR" altLang="en-US" sz="4000" b="1" dirty="0" err="1"/>
              <a:t>隱州視聽合記</a:t>
            </a:r>
            <a:r>
              <a:rPr lang="en-US" altLang="ko-KR" sz="4000" b="1" dirty="0" smtClean="0"/>
              <a:t>)』</a:t>
            </a:r>
            <a:endParaRPr lang="ko-KR" altLang="en-US" sz="4000" b="1" dirty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일본 가장 오래된 문서</a:t>
            </a:r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</a:t>
            </a:r>
            <a:r>
              <a:rPr lang="ko-KR" altLang="en-US" sz="3200" dirty="0"/>
              <a:t>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일본의 서북쪽 경계는 </a:t>
            </a:r>
            <a:r>
              <a:rPr lang="ko-KR" altLang="en-US" sz="3000" dirty="0" err="1" smtClean="0">
                <a:latin typeface="MD개성체" pitchFamily="18" charset="-127"/>
                <a:ea typeface="MD개성체" pitchFamily="18" charset="-127"/>
              </a:rPr>
              <a:t>오키섬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→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 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독도는 일본의 영토에서 </a:t>
            </a:r>
            <a:r>
              <a:rPr lang="ko-KR" altLang="en-US" sz="3000" dirty="0" smtClean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제외 </a:t>
            </a:r>
            <a:endParaRPr lang="en-US" altLang="ko-KR" sz="3000" dirty="0">
              <a:solidFill>
                <a:srgbClr val="FF0000"/>
              </a:solidFill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en-US" altLang="ko-KR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dirty="0"/>
          </a:p>
        </p:txBody>
      </p:sp>
      <p:pic>
        <p:nvPicPr>
          <p:cNvPr id="10242" name="Picture 2" descr="은주시청합기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832" y="3757567"/>
            <a:ext cx="4703884" cy="2806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7261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6094465"/>
            <a:ext cx="2060074" cy="763535"/>
            <a:chOff x="434932" y="2484946"/>
            <a:chExt cx="5534413" cy="1857812"/>
          </a:xfrm>
        </p:grpSpPr>
        <p:sp>
          <p:nvSpPr>
            <p:cNvPr id="5" name="사다리꼴 4"/>
            <p:cNvSpPr/>
            <p:nvPr/>
          </p:nvSpPr>
          <p:spPr>
            <a:xfrm>
              <a:off x="434932" y="3837708"/>
              <a:ext cx="861379" cy="46591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사다리꼴 5"/>
            <p:cNvSpPr/>
            <p:nvPr/>
          </p:nvSpPr>
          <p:spPr>
            <a:xfrm>
              <a:off x="3129163" y="2484946"/>
              <a:ext cx="2840182" cy="1857811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/>
            <p:cNvSpPr/>
            <p:nvPr/>
          </p:nvSpPr>
          <p:spPr>
            <a:xfrm>
              <a:off x="1663232" y="3592071"/>
              <a:ext cx="2840182" cy="75068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사다리꼴 7"/>
            <p:cNvSpPr/>
            <p:nvPr/>
          </p:nvSpPr>
          <p:spPr>
            <a:xfrm>
              <a:off x="2438470" y="2911386"/>
              <a:ext cx="2840182" cy="143137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사다리꼴 8"/>
            <p:cNvSpPr/>
            <p:nvPr/>
          </p:nvSpPr>
          <p:spPr>
            <a:xfrm>
              <a:off x="1135951" y="3391298"/>
              <a:ext cx="834420" cy="948132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2562074" y="4173967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2693271" y="4173967"/>
              <a:ext cx="108752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>
              <a:off x="2623190" y="4105576"/>
              <a:ext cx="126459" cy="1296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0332720" y="6116560"/>
            <a:ext cx="1859280" cy="719343"/>
            <a:chOff x="8561904" y="3377733"/>
            <a:chExt cx="2864295" cy="1002761"/>
          </a:xfrm>
        </p:grpSpPr>
        <p:sp>
          <p:nvSpPr>
            <p:cNvPr id="14" name="사다리꼴 13"/>
            <p:cNvSpPr/>
            <p:nvPr/>
          </p:nvSpPr>
          <p:spPr>
            <a:xfrm rot="531503">
              <a:off x="8561904" y="3486834"/>
              <a:ext cx="953589" cy="882895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사다리꼴 14"/>
            <p:cNvSpPr/>
            <p:nvPr/>
          </p:nvSpPr>
          <p:spPr>
            <a:xfrm rot="10800000">
              <a:off x="9233452" y="3647765"/>
              <a:ext cx="996409" cy="720267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사다리꼴 15"/>
            <p:cNvSpPr/>
            <p:nvPr/>
          </p:nvSpPr>
          <p:spPr>
            <a:xfrm rot="10518212">
              <a:off x="10759243" y="3952531"/>
              <a:ext cx="359869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사다리꼴 16"/>
            <p:cNvSpPr/>
            <p:nvPr/>
          </p:nvSpPr>
          <p:spPr>
            <a:xfrm>
              <a:off x="10018415" y="3385028"/>
              <a:ext cx="956316" cy="24204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사다리꼴 17"/>
            <p:cNvSpPr/>
            <p:nvPr/>
          </p:nvSpPr>
          <p:spPr>
            <a:xfrm>
              <a:off x="9577786" y="3377733"/>
              <a:ext cx="1292877" cy="672974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사다리꼴 8"/>
            <p:cNvSpPr/>
            <p:nvPr/>
          </p:nvSpPr>
          <p:spPr>
            <a:xfrm>
              <a:off x="9357644" y="3520867"/>
              <a:ext cx="1606057" cy="859311"/>
            </a:xfrm>
            <a:custGeom>
              <a:avLst/>
              <a:gdLst>
                <a:gd name="connsiteX0" fmla="*/ 0 w 1513018"/>
                <a:gd name="connsiteY0" fmla="*/ 720267 h 720267"/>
                <a:gd name="connsiteX1" fmla="*/ 180067 w 1513018"/>
                <a:gd name="connsiteY1" fmla="*/ 0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  <a:gd name="connsiteX0" fmla="*/ 0 w 1513018"/>
                <a:gd name="connsiteY0" fmla="*/ 720267 h 720267"/>
                <a:gd name="connsiteX1" fmla="*/ 1111558 w 1513018"/>
                <a:gd name="connsiteY1" fmla="*/ 136733 h 720267"/>
                <a:gd name="connsiteX2" fmla="*/ 1332951 w 1513018"/>
                <a:gd name="connsiteY2" fmla="*/ 0 h 720267"/>
                <a:gd name="connsiteX3" fmla="*/ 1513018 w 1513018"/>
                <a:gd name="connsiteY3" fmla="*/ 720267 h 720267"/>
                <a:gd name="connsiteX4" fmla="*/ 0 w 1513018"/>
                <a:gd name="connsiteY4" fmla="*/ 720267 h 7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018" h="720267">
                  <a:moveTo>
                    <a:pt x="0" y="720267"/>
                  </a:moveTo>
                  <a:lnTo>
                    <a:pt x="1111558" y="136733"/>
                  </a:lnTo>
                  <a:lnTo>
                    <a:pt x="1332951" y="0"/>
                  </a:lnTo>
                  <a:lnTo>
                    <a:pt x="1513018" y="720267"/>
                  </a:lnTo>
                  <a:lnTo>
                    <a:pt x="0" y="720267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사다리꼴 19"/>
            <p:cNvSpPr/>
            <p:nvPr/>
          </p:nvSpPr>
          <p:spPr>
            <a:xfrm rot="11081788" flipV="1">
              <a:off x="10975785" y="3956238"/>
              <a:ext cx="450414" cy="424256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사다리꼴 20"/>
            <p:cNvSpPr/>
            <p:nvPr/>
          </p:nvSpPr>
          <p:spPr>
            <a:xfrm>
              <a:off x="9237342" y="3400803"/>
              <a:ext cx="781073" cy="259108"/>
            </a:xfrm>
            <a:prstGeom prst="trapezoi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9269" y="0"/>
            <a:ext cx="1505142" cy="1078930"/>
            <a:chOff x="7989757" y="2863121"/>
            <a:chExt cx="3657600" cy="2758190"/>
          </a:xfrm>
        </p:grpSpPr>
        <p:sp>
          <p:nvSpPr>
            <p:cNvPr id="23" name="직사각형 22"/>
            <p:cNvSpPr/>
            <p:nvPr/>
          </p:nvSpPr>
          <p:spPr>
            <a:xfrm>
              <a:off x="7989757" y="2863121"/>
              <a:ext cx="3657600" cy="27581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8514650" y="3070977"/>
              <a:ext cx="2794933" cy="2318871"/>
              <a:chOff x="3480763" y="831348"/>
              <a:chExt cx="5581402" cy="4806838"/>
            </a:xfrm>
          </p:grpSpPr>
          <p:sp>
            <p:nvSpPr>
              <p:cNvPr id="25" name="직사각형 24"/>
              <p:cNvSpPr/>
              <p:nvPr/>
            </p:nvSpPr>
            <p:spPr>
              <a:xfrm rot="19647079" flipH="1" flipV="1">
                <a:off x="8263629" y="1039952"/>
                <a:ext cx="252956" cy="145333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656863" y="1811838"/>
                <a:ext cx="3031430" cy="2876328"/>
                <a:chOff x="5075732" y="632406"/>
                <a:chExt cx="2886075" cy="2706173"/>
              </a:xfrm>
            </p:grpSpPr>
            <p:sp>
              <p:nvSpPr>
                <p:cNvPr id="44" name="자유형 43"/>
                <p:cNvSpPr/>
                <p:nvPr/>
              </p:nvSpPr>
              <p:spPr>
                <a:xfrm flipH="1">
                  <a:off x="5075732" y="632406"/>
                  <a:ext cx="2886075" cy="1419225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자유형 44"/>
                <p:cNvSpPr/>
                <p:nvPr/>
              </p:nvSpPr>
              <p:spPr>
                <a:xfrm flipV="1">
                  <a:off x="5075732" y="1919355"/>
                  <a:ext cx="2886075" cy="1419224"/>
                </a:xfrm>
                <a:custGeom>
                  <a:avLst/>
                  <a:gdLst>
                    <a:gd name="connsiteX0" fmla="*/ 1197038 w 2394076"/>
                    <a:gd name="connsiteY0" fmla="*/ 0 h 1210595"/>
                    <a:gd name="connsiteX1" fmla="*/ 2394076 w 2394076"/>
                    <a:gd name="connsiteY1" fmla="*/ 1210595 h 1210595"/>
                    <a:gd name="connsiteX2" fmla="*/ 0 w 2394076"/>
                    <a:gd name="connsiteY2" fmla="*/ 1210595 h 1210595"/>
                    <a:gd name="connsiteX3" fmla="*/ 1197038 w 2394076"/>
                    <a:gd name="connsiteY3" fmla="*/ 0 h 12105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394076" h="1210595">
                      <a:moveTo>
                        <a:pt x="1197038" y="0"/>
                      </a:moveTo>
                      <a:cubicBezTo>
                        <a:pt x="1858144" y="0"/>
                        <a:pt x="2394076" y="542002"/>
                        <a:pt x="2394076" y="1210595"/>
                      </a:cubicBezTo>
                      <a:lnTo>
                        <a:pt x="0" y="1210595"/>
                      </a:lnTo>
                      <a:cubicBezTo>
                        <a:pt x="0" y="542002"/>
                        <a:pt x="535932" y="0"/>
                        <a:pt x="1197038" y="0"/>
                      </a:cubicBezTo>
                      <a:close/>
                    </a:path>
                  </a:pathLst>
                </a:cu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타원 45"/>
                <p:cNvSpPr/>
                <p:nvPr/>
              </p:nvSpPr>
              <p:spPr>
                <a:xfrm flipH="1" flipV="1">
                  <a:off x="6518063" y="1358749"/>
                  <a:ext cx="1441113" cy="1364107"/>
                </a:xfrm>
                <a:prstGeom prst="ellipse">
                  <a:avLst/>
                </a:prstGeom>
                <a:solidFill>
                  <a:srgbClr val="00206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7" name="타원 46"/>
                <p:cNvSpPr/>
                <p:nvPr/>
              </p:nvSpPr>
              <p:spPr>
                <a:xfrm>
                  <a:off x="5086545" y="1151767"/>
                  <a:ext cx="1443040" cy="1364107"/>
                </a:xfrm>
                <a:prstGeom prst="ellipse">
                  <a:avLst/>
                </a:prstGeom>
                <a:solidFill>
                  <a:srgbClr val="FF000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7" name="직사각형 26"/>
              <p:cNvSpPr/>
              <p:nvPr/>
            </p:nvSpPr>
            <p:spPr>
              <a:xfrm rot="2043423">
                <a:off x="3494923" y="83134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직사각형 27"/>
              <p:cNvSpPr/>
              <p:nvPr/>
            </p:nvSpPr>
            <p:spPr>
              <a:xfrm rot="2043423">
                <a:off x="3786908" y="1032842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9" name="직사각형 28"/>
              <p:cNvSpPr/>
              <p:nvPr/>
            </p:nvSpPr>
            <p:spPr>
              <a:xfrm rot="2043423">
                <a:off x="4078893" y="1242834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 rot="19647079">
                <a:off x="3480763" y="4184853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/>
              <p:cNvSpPr/>
              <p:nvPr/>
            </p:nvSpPr>
            <p:spPr>
              <a:xfrm rot="19647079">
                <a:off x="4064733" y="3811558"/>
                <a:ext cx="252956" cy="145333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 rot="19671635">
                <a:off x="7718486" y="1282049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직사각형 32"/>
              <p:cNvSpPr/>
              <p:nvPr/>
            </p:nvSpPr>
            <p:spPr>
              <a:xfrm rot="19703693">
                <a:off x="8164401" y="199193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직사각형 33"/>
              <p:cNvSpPr/>
              <p:nvPr/>
            </p:nvSpPr>
            <p:spPr>
              <a:xfrm rot="19673839">
                <a:off x="8350971" y="901531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직사각형 34"/>
              <p:cNvSpPr/>
              <p:nvPr/>
            </p:nvSpPr>
            <p:spPr>
              <a:xfrm rot="19660519">
                <a:off x="8791863" y="1597586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직사각형 35"/>
              <p:cNvSpPr/>
              <p:nvPr/>
            </p:nvSpPr>
            <p:spPr>
              <a:xfrm rot="19650809">
                <a:off x="3551852" y="405238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직사각형 36"/>
              <p:cNvSpPr/>
              <p:nvPr/>
            </p:nvSpPr>
            <p:spPr>
              <a:xfrm rot="19636283">
                <a:off x="3988224" y="4752162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직사각형 37"/>
              <p:cNvSpPr/>
              <p:nvPr/>
            </p:nvSpPr>
            <p:spPr>
              <a:xfrm rot="1995516">
                <a:off x="8178337" y="3858904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직사각형 38"/>
              <p:cNvSpPr/>
              <p:nvPr/>
            </p:nvSpPr>
            <p:spPr>
              <a:xfrm rot="1977693">
                <a:off x="7745782" y="454613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직사각형 39"/>
              <p:cNvSpPr/>
              <p:nvPr/>
            </p:nvSpPr>
            <p:spPr>
              <a:xfrm rot="2022180">
                <a:off x="8489754" y="4067190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직사각형 40"/>
              <p:cNvSpPr/>
              <p:nvPr/>
            </p:nvSpPr>
            <p:spPr>
              <a:xfrm rot="1996336">
                <a:off x="8809209" y="4247407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1899347">
                <a:off x="8039819" y="4752163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939577">
                <a:off x="8377407" y="4934495"/>
                <a:ext cx="252956" cy="63298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514411" y="256457"/>
            <a:ext cx="903635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4000" b="1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en-US" altLang="ko-KR" sz="4000" b="1" dirty="0" smtClean="0">
                <a:latin typeface="MD개성체" pitchFamily="18" charset="-127"/>
                <a:ea typeface="MD개성체" pitchFamily="18" charset="-127"/>
              </a:rPr>
              <a:t>1693-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안용복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4000" b="1" dirty="0" err="1">
                <a:latin typeface="MD개성체" pitchFamily="18" charset="-127"/>
                <a:ea typeface="MD개성체" pitchFamily="18" charset="-127"/>
              </a:rPr>
              <a:t>安龍福</a:t>
            </a:r>
            <a:r>
              <a:rPr lang="en-US" altLang="ko-KR" sz="4000" b="1" dirty="0"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4000" b="1" dirty="0">
                <a:latin typeface="MD개성체" pitchFamily="18" charset="-127"/>
                <a:ea typeface="MD개성체" pitchFamily="18" charset="-127"/>
              </a:rPr>
              <a:t>일본 납치</a:t>
            </a:r>
          </a:p>
          <a:p>
            <a:r>
              <a:rPr lang="en-US" altLang="ko-KR" sz="4000" dirty="0">
                <a:latin typeface="MD개성체" pitchFamily="18" charset="-127"/>
                <a:ea typeface="MD개성체" pitchFamily="18" charset="-127"/>
              </a:rPr>
              <a:t/>
            </a:r>
            <a:br>
              <a:rPr lang="en-US" altLang="ko-KR" sz="4000" dirty="0">
                <a:latin typeface="MD개성체" pitchFamily="18" charset="-127"/>
                <a:ea typeface="MD개성체" pitchFamily="18" charset="-127"/>
              </a:rPr>
            </a:b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안용복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安龍福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), 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박어둔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朴於屯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오야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·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무라카와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大谷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·</a:t>
            </a:r>
            <a:r>
              <a:rPr lang="ko-KR" altLang="en-US" sz="3000" dirty="0" err="1">
                <a:latin typeface="MD개성체" pitchFamily="18" charset="-127"/>
                <a:ea typeface="MD개성체" pitchFamily="18" charset="-127"/>
              </a:rPr>
              <a:t>村川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)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양가의 선원들에게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잡혀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일본으로 끌려간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사건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. </a:t>
            </a:r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en-US" altLang="ko-KR" sz="3000" dirty="0" smtClean="0">
              <a:latin typeface="MD개성체" pitchFamily="18" charset="-127"/>
              <a:ea typeface="MD개성체" pitchFamily="18" charset="-127"/>
            </a:endParaRPr>
          </a:p>
          <a:p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▷ 조선과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일본 간의 울릉도 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영유권에 </a:t>
            </a:r>
            <a:r>
              <a:rPr lang="ko-KR" altLang="en-US" sz="3000" dirty="0">
                <a:latin typeface="MD개성체" pitchFamily="18" charset="-127"/>
                <a:ea typeface="MD개성체" pitchFamily="18" charset="-127"/>
              </a:rPr>
              <a:t>대한 분쟁</a:t>
            </a:r>
            <a:r>
              <a:rPr lang="en-US" altLang="ko-KR" sz="3000" dirty="0">
                <a:latin typeface="MD개성체" pitchFamily="18" charset="-127"/>
                <a:ea typeface="MD개성체" pitchFamily="18" charset="-127"/>
              </a:rPr>
              <a:t>(</a:t>
            </a:r>
            <a:r>
              <a:rPr lang="ko-KR" altLang="en-US" sz="3000" dirty="0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울릉도 </a:t>
            </a:r>
            <a:r>
              <a:rPr lang="ko-KR" altLang="en-US" sz="3000" dirty="0" err="1">
                <a:solidFill>
                  <a:srgbClr val="FF0000"/>
                </a:solidFill>
                <a:latin typeface="MD개성체" pitchFamily="18" charset="-127"/>
                <a:ea typeface="MD개성체" pitchFamily="18" charset="-127"/>
              </a:rPr>
              <a:t>쟁계</a:t>
            </a:r>
            <a:r>
              <a:rPr lang="en-US" altLang="ko-KR" sz="3000" dirty="0" smtClean="0">
                <a:latin typeface="MD개성체" pitchFamily="18" charset="-127"/>
                <a:ea typeface="MD개성체" pitchFamily="18" charset="-127"/>
              </a:rPr>
              <a:t>)</a:t>
            </a:r>
            <a:r>
              <a:rPr lang="ko-KR" altLang="en-US" sz="3000" dirty="0" smtClean="0">
                <a:latin typeface="MD개성체" pitchFamily="18" charset="-127"/>
                <a:ea typeface="MD개성체" pitchFamily="18" charset="-127"/>
              </a:rPr>
              <a:t> 발생</a:t>
            </a:r>
            <a:endParaRPr lang="en-US" altLang="ko-KR" sz="3000" dirty="0">
              <a:latin typeface="MD개성체" pitchFamily="18" charset="-127"/>
              <a:ea typeface="MD개성체" pitchFamily="18" charset="-127"/>
            </a:endParaRPr>
          </a:p>
          <a:p>
            <a:endParaRPr lang="ko-KR" alt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174615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310</Words>
  <Application>Microsoft Office PowerPoint</Application>
  <PresentationFormat>사용자 지정</PresentationFormat>
  <Paragraphs>159</Paragraphs>
  <Slides>26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2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</dc:creator>
  <cp:lastModifiedBy>호</cp:lastModifiedBy>
  <cp:revision>45</cp:revision>
  <dcterms:created xsi:type="dcterms:W3CDTF">2019-10-05T12:28:41Z</dcterms:created>
  <dcterms:modified xsi:type="dcterms:W3CDTF">2020-05-03T05:02:52Z</dcterms:modified>
</cp:coreProperties>
</file>