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266" r:id="rId13"/>
    <p:sldId id="270" r:id="rId14"/>
    <p:sldId id="274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90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AF9326-8090-48D1-9CAC-660B0DC44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D115F95-F528-49A0-B68A-E9557E119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43155C-0F54-4F53-9BB0-74F31680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E99021-1D14-41CE-AF21-DCE7924A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208661-F4AC-448E-8CFF-F1AFB650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94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60C7AC-BDA4-4D3F-999D-F7A34210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AAF878B-A4BB-4672-8D34-71224E6CA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B66D1D-7893-4FF3-B771-6EB05A82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E44B45-D683-420C-87CE-1F16430B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D1E444-D41C-4930-B054-C227D353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41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1148BF4-669C-494C-A4C4-5600E51A4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20258A-B1B5-4DAF-A4EF-6E11DB5FC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B380A0-BDD1-4C42-8004-96263E58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44462D-B741-4AE3-A7CC-29E58E38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17ACD6-511A-4B67-82F1-B650E160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53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8C99D-DA2C-458D-9E38-9FB7DA90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D40F59-F431-4034-A05F-E541FB9A2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D0CB85-CAC5-45A7-AF36-51889661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7C794A-E681-4921-A35C-85E8067E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969480-A521-4C02-87BA-F3E0182A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20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AB5D36-76A6-481A-B491-5952441F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F7B355-13FE-42FD-A142-9B2230F7B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58F7E2-F963-4560-B774-7B23F4F9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55B7C4-CADD-4DF0-B1C8-F40D8F7D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C22A72-BD77-4C97-8A46-EDBE9CF2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94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F92AD1-1FDC-4DBB-90FD-A8EB39ED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75E6A7-FF44-4F02-B1A6-A2260C729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496F70D-D37F-4C63-A193-0593B0EB3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B29437-2DB1-4BA3-AD0D-7384C820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8E5A09-5F63-446C-B381-A2AFC04D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1624F7-1810-4FCF-81C0-F79A602D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60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74DFC4-D1B4-4716-B181-822277AA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08413B-7BA9-4CCF-A04A-537305988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80C4EF-DF19-4D65-9BD8-D94D01BEC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A0D043-C1C8-4F4B-8181-957CB5341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B983C87-BF96-4D2B-9D0D-A6832A151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ED06302-78E0-493C-91C5-52FDCB9A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1593558-18D6-43C2-BFF3-1AB61A76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81014A7-8EDE-4A7B-AFD8-1696F9BA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47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16C7F7-0EEB-4B4F-98A9-F98B9836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49D9588-49D1-44F3-BBE1-DA7479C0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A2F9978-A121-4919-925E-44A525BB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3D1036B-D297-4B8F-98F1-F719466E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69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8C370CA-54E7-497D-B31A-7356E508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5063EAA-3419-46D2-A773-8B32A229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0FED17-5415-4F02-B701-EB481735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9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A12688-E950-4AB3-8BBC-1084177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4EC631-A4A0-485E-AD40-BEB7BC112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36ABE7-C50C-4A5F-95BD-A405DDEFE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6CFF8C-55E3-472C-AA43-7DC8D58B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4C79D43-3FB4-4552-BFA5-351F826E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738774-9795-4211-8DA4-A38CF4EF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70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543338-AB62-4C00-B260-35AB5B4F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CA62D5D-8905-47C2-B8C8-52F810E4B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EE0CA88-652F-4C23-995A-3C4D15EBD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D53528-F174-4451-B1D7-0793DF4C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B1D9AD-88B2-4399-A264-C28D6035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0B4405-E48C-42B0-ADEC-7666D5B7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43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9E6093E-52B6-4384-848F-2D3BB0ED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17F550-DFCE-4146-9C6E-4A44273B4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2835D2-E03A-45ED-8904-0F159B5A9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90EA-9A11-4BCC-ADC9-AD70E699D8CB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332661-C1E7-4CAC-AC8A-4863CF4AE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1E963A-63E1-4EB2-BEC2-24C46A543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19772-0451-45E8-9AC3-D2A618E42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8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DgMG9bQsww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9A3547-EE9A-4CA4-B4A9-A1FC66C7E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14" y="2869835"/>
            <a:ext cx="10923372" cy="1118329"/>
          </a:xfrm>
        </p:spPr>
        <p:txBody>
          <a:bodyPr>
            <a:noAutofit/>
          </a:bodyPr>
          <a:lstStyle/>
          <a:p>
            <a:r>
              <a:rPr lang="ko-KR" altLang="en-US" sz="8000" b="1" dirty="0">
                <a:ea typeface="문체부 쓰기 정체" panose="02030609000101010101" pitchFamily="17" charset="-127"/>
              </a:rPr>
              <a:t>한국의 영토 </a:t>
            </a:r>
            <a:r>
              <a:rPr lang="en-US" altLang="ko-KR" sz="8000" b="1" dirty="0">
                <a:ea typeface="문체부 쓰기 정체" panose="02030609000101010101" pitchFamily="17" charset="-127"/>
              </a:rPr>
              <a:t>‘</a:t>
            </a:r>
            <a:r>
              <a:rPr lang="ko-KR" altLang="en-US" sz="8000" b="1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8000" b="1" dirty="0">
                <a:ea typeface="문체부 쓰기 정체" panose="02030609000101010101" pitchFamily="17" charset="-127"/>
              </a:rPr>
              <a:t>’</a:t>
            </a:r>
            <a:endParaRPr lang="ko-KR" altLang="en-US" sz="8000" b="1" dirty="0">
              <a:ea typeface="문체부 쓰기 정체" panose="02030609000101010101" pitchFamily="17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85AF940-3081-49DA-B190-AB45FABE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5632" y="5805530"/>
            <a:ext cx="3361039" cy="652935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ea typeface="문체부 쓰기 정체" panose="02030609000101010101" pitchFamily="17" charset="-127"/>
              </a:rPr>
              <a:t>21901514</a:t>
            </a:r>
            <a:r>
              <a:rPr lang="ko-KR" altLang="en-US" sz="2000" dirty="0">
                <a:ea typeface="문체부 쓰기 정체" panose="02030609000101010101" pitchFamily="17" charset="-127"/>
              </a:rPr>
              <a:t> </a:t>
            </a:r>
            <a:r>
              <a:rPr lang="ko-KR" altLang="en-US" sz="2000" dirty="0" err="1">
                <a:ea typeface="문체부 쓰기 정체" panose="02030609000101010101" pitchFamily="17" charset="-127"/>
              </a:rPr>
              <a:t>중국어중국학과</a:t>
            </a:r>
            <a:r>
              <a:rPr lang="ko-KR" altLang="en-US" sz="2000" dirty="0">
                <a:ea typeface="문체부 쓰기 정체" panose="02030609000101010101" pitchFamily="17" charset="-127"/>
              </a:rPr>
              <a:t> 신혜림</a:t>
            </a:r>
          </a:p>
        </p:txBody>
      </p:sp>
    </p:spTree>
    <p:extLst>
      <p:ext uri="{BB962C8B-B14F-4D97-AF65-F5344CB8AC3E}">
        <p14:creationId xmlns:p14="http://schemas.microsoft.com/office/powerpoint/2010/main" val="174945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34E7D934-12DA-47D3-B5A7-852FA3C5C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47" y="1471695"/>
            <a:ext cx="5079230" cy="5079230"/>
          </a:xfr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0864B8DE-8744-4039-9AB4-8B1C6002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" y="365759"/>
            <a:ext cx="4790440" cy="630555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CCB36-50D5-4920-8EE6-1AC2C4B264AB}"/>
              </a:ext>
            </a:extLst>
          </p:cNvPr>
          <p:cNvSpPr txBox="1"/>
          <p:nvPr/>
        </p:nvSpPr>
        <p:spPr>
          <a:xfrm>
            <a:off x="208280" y="3090446"/>
            <a:ext cx="64108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800" dirty="0">
                <a:ea typeface="문체부 쓰기 정체" panose="02030609000101010101" pitchFamily="17" charset="-127"/>
              </a:rPr>
              <a:t>2) &lt;</a:t>
            </a:r>
            <a:r>
              <a:rPr lang="ko-KR" altLang="en-US" sz="3800" dirty="0">
                <a:ea typeface="문체부 쓰기 정체" panose="02030609000101010101" pitchFamily="17" charset="-127"/>
              </a:rPr>
              <a:t>세종실록지리지</a:t>
            </a:r>
            <a:r>
              <a:rPr lang="en-US" altLang="ko-KR" sz="3800" dirty="0">
                <a:ea typeface="문체부 쓰기 정체" panose="02030609000101010101" pitchFamily="17" charset="-127"/>
              </a:rPr>
              <a:t>(1454)&gt;</a:t>
            </a:r>
          </a:p>
        </p:txBody>
      </p:sp>
    </p:spTree>
    <p:extLst>
      <p:ext uri="{BB962C8B-B14F-4D97-AF65-F5344CB8AC3E}">
        <p14:creationId xmlns:p14="http://schemas.microsoft.com/office/powerpoint/2010/main" val="35840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E9097B83-11E4-49D8-8718-2919A2740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9" y="1337481"/>
            <a:ext cx="4679135" cy="5265311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920F9828-3DE4-4058-BE09-BC1887B0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" y="365759"/>
            <a:ext cx="4790440" cy="630555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9B98B-A2AE-42AC-A659-277E8D01C8FA}"/>
              </a:ext>
            </a:extLst>
          </p:cNvPr>
          <p:cNvSpPr txBox="1"/>
          <p:nvPr/>
        </p:nvSpPr>
        <p:spPr>
          <a:xfrm>
            <a:off x="5486401" y="1674673"/>
            <a:ext cx="6332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ea typeface="문체부 쓰기 정체" panose="02030609000101010101" pitchFamily="17" charset="-127"/>
              </a:rPr>
              <a:t>3) &lt;</a:t>
            </a:r>
            <a:r>
              <a:rPr lang="ko-KR" altLang="en-US" sz="3600" dirty="0">
                <a:ea typeface="문체부 쓰기 정체" panose="02030609000101010101" pitchFamily="17" charset="-127"/>
              </a:rPr>
              <a:t>팔도총도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(1530)&gt;</a:t>
            </a:r>
          </a:p>
          <a:p>
            <a:pPr algn="ctr"/>
            <a:endParaRPr lang="en-US" altLang="ko-KR" dirty="0">
              <a:ea typeface="문체부 쓰기 정체" panose="02030609000101010101" pitchFamily="17" charset="-127"/>
            </a:endParaRPr>
          </a:p>
          <a:p>
            <a:pPr algn="ctr"/>
            <a:r>
              <a:rPr lang="en-US" altLang="ko-KR" sz="2400" dirty="0">
                <a:ea typeface="문체부 쓰기 정체" panose="02030609000101010101" pitchFamily="17" charset="-127"/>
              </a:rPr>
              <a:t>‘</a:t>
            </a:r>
            <a:r>
              <a:rPr lang="ko-KR" altLang="en-US" sz="2400" dirty="0" err="1">
                <a:ea typeface="문체부 쓰기 정체" panose="02030609000101010101" pitchFamily="17" charset="-127"/>
              </a:rPr>
              <a:t>동람도</a:t>
            </a:r>
            <a:r>
              <a:rPr lang="en-US" altLang="ko-KR" sz="2400" dirty="0">
                <a:ea typeface="문체부 쓰기 정체" panose="02030609000101010101" pitchFamily="17" charset="-127"/>
              </a:rPr>
              <a:t>(</a:t>
            </a:r>
            <a:r>
              <a:rPr lang="ko-KR" altLang="en-US" sz="2400" dirty="0">
                <a:ea typeface="문체부 쓰기 정체" panose="02030609000101010101" pitchFamily="17" charset="-127"/>
              </a:rPr>
              <a:t>동쪽 나라의 지도라는 뜻</a:t>
            </a:r>
            <a:r>
              <a:rPr lang="en-US" altLang="ko-KR" sz="2400" dirty="0">
                <a:ea typeface="문체부 쓰기 정체" panose="02030609000101010101" pitchFamily="17" charset="-127"/>
              </a:rPr>
              <a:t>)’</a:t>
            </a:r>
            <a:r>
              <a:rPr lang="ko-KR" altLang="en-US" sz="2400" dirty="0">
                <a:ea typeface="문체부 쓰기 정체" panose="02030609000101010101" pitchFamily="17" charset="-127"/>
              </a:rPr>
              <a:t>라고도   부름</a:t>
            </a:r>
            <a:endParaRPr lang="en-US" altLang="ko-KR" sz="24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2400" dirty="0">
                <a:ea typeface="문체부 쓰기 정체" panose="02030609000101010101" pitchFamily="17" charset="-127"/>
              </a:rPr>
              <a:t>울릉도와 우산도</a:t>
            </a:r>
            <a:r>
              <a:rPr lang="en-US" altLang="ko-KR" sz="2400" dirty="0">
                <a:ea typeface="문체부 쓰기 정체" panose="02030609000101010101" pitchFamily="17" charset="-127"/>
              </a:rPr>
              <a:t>(</a:t>
            </a:r>
            <a:r>
              <a:rPr lang="ko-KR" altLang="en-US" sz="24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2400" dirty="0">
                <a:ea typeface="문체부 쓰기 정체" panose="02030609000101010101" pitchFamily="17" charset="-127"/>
              </a:rPr>
              <a:t>) </a:t>
            </a:r>
            <a:r>
              <a:rPr lang="ko-KR" altLang="en-US" sz="2400" dirty="0">
                <a:ea typeface="문체부 쓰기 정체" panose="02030609000101010101" pitchFamily="17" charset="-127"/>
              </a:rPr>
              <a:t>둘 다 그려져 있지만 위치가 다르게 표기됨</a:t>
            </a:r>
            <a:endParaRPr lang="en-US" altLang="ko-KR" sz="2400" dirty="0">
              <a:ea typeface="문체부 쓰기 정체" panose="02030609000101010101" pitchFamily="17" charset="-127"/>
            </a:endParaRPr>
          </a:p>
          <a:p>
            <a:pPr algn="ctr"/>
            <a:endParaRPr lang="en-US" altLang="ko-KR" sz="2400" dirty="0">
              <a:ea typeface="문체부 쓰기 정체" panose="02030609000101010101" pitchFamily="17" charset="-127"/>
            </a:endParaRPr>
          </a:p>
          <a:p>
            <a:pPr algn="ctr"/>
            <a:endParaRPr lang="en-US" altLang="ko-KR" sz="24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2400" dirty="0">
                <a:ea typeface="문체부 쓰기 정체" panose="02030609000101010101" pitchFamily="17" charset="-127"/>
              </a:rPr>
              <a:t>일본 </a:t>
            </a:r>
            <a:r>
              <a:rPr lang="en-US" altLang="ko-KR" sz="2400" dirty="0">
                <a:ea typeface="문체부 쓰기 정체" panose="02030609000101010101" pitchFamily="17" charset="-127"/>
              </a:rPr>
              <a:t>“</a:t>
            </a:r>
            <a:r>
              <a:rPr lang="ko-KR" altLang="en-US" sz="2400" dirty="0">
                <a:ea typeface="문체부 쓰기 정체" panose="02030609000101010101" pitchFamily="17" charset="-127"/>
              </a:rPr>
              <a:t>지도에 표기 된 </a:t>
            </a:r>
            <a:r>
              <a:rPr lang="ko-KR" altLang="en-US" sz="24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우산도</a:t>
            </a:r>
            <a:r>
              <a:rPr lang="ko-KR" altLang="en-US" sz="2400" dirty="0">
                <a:ea typeface="문체부 쓰기 정체" panose="02030609000101010101" pitchFamily="17" charset="-127"/>
              </a:rPr>
              <a:t>는 독도가 아니라 울릉도 옆에 있는 </a:t>
            </a:r>
            <a:r>
              <a:rPr lang="en-US" altLang="ko-KR" sz="2400" dirty="0">
                <a:ea typeface="문체부 쓰기 정체" panose="02030609000101010101" pitchFamily="17" charset="-127"/>
              </a:rPr>
              <a:t>‘</a:t>
            </a:r>
            <a:r>
              <a:rPr lang="ko-KR" altLang="en-US" sz="2400" dirty="0" err="1">
                <a:ea typeface="문체부 쓰기 정체" panose="02030609000101010101" pitchFamily="17" charset="-127"/>
              </a:rPr>
              <a:t>댓섬</a:t>
            </a:r>
            <a:r>
              <a:rPr lang="en-US" altLang="ko-KR" sz="2400" dirty="0">
                <a:ea typeface="문체부 쓰기 정체" panose="02030609000101010101" pitchFamily="17" charset="-127"/>
              </a:rPr>
              <a:t>’</a:t>
            </a:r>
            <a:r>
              <a:rPr lang="ko-KR" altLang="en-US" sz="2400" dirty="0">
                <a:ea typeface="문체부 쓰기 정체" panose="02030609000101010101" pitchFamily="17" charset="-127"/>
              </a:rPr>
              <a:t>이라 불리는     </a:t>
            </a:r>
            <a:r>
              <a:rPr lang="en-US" altLang="ko-KR" sz="2400" dirty="0">
                <a:ea typeface="문체부 쓰기 정체" panose="02030609000101010101" pitchFamily="17" charset="-127"/>
              </a:rPr>
              <a:t>‘</a:t>
            </a:r>
            <a:r>
              <a:rPr lang="ko-KR" altLang="en-US" sz="24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죽도</a:t>
            </a:r>
            <a:r>
              <a:rPr lang="en-US" altLang="ko-KR" sz="2400" dirty="0">
                <a:ea typeface="문체부 쓰기 정체" panose="02030609000101010101" pitchFamily="17" charset="-127"/>
              </a:rPr>
              <a:t>’</a:t>
            </a:r>
            <a:r>
              <a:rPr lang="ko-KR" altLang="en-US" sz="2400" dirty="0">
                <a:ea typeface="문체부 쓰기 정체" panose="02030609000101010101" pitchFamily="17" charset="-127"/>
              </a:rPr>
              <a:t>이다</a:t>
            </a:r>
            <a:r>
              <a:rPr lang="en-US" altLang="ko-KR" sz="2400" dirty="0">
                <a:ea typeface="문체부 쓰기 정체" panose="02030609000101010101" pitchFamily="17" charset="-127"/>
              </a:rPr>
              <a:t>.”</a:t>
            </a:r>
            <a:endParaRPr lang="ko-KR" altLang="en-US" sz="2400" dirty="0">
              <a:ea typeface="문체부 쓰기 정체" panose="02030609000101010101" pitchFamily="17" charset="-127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195A32C5-8157-42EC-AF68-BE4BD5F797D4}"/>
              </a:ext>
            </a:extLst>
          </p:cNvPr>
          <p:cNvSpPr/>
          <p:nvPr/>
        </p:nvSpPr>
        <p:spPr>
          <a:xfrm>
            <a:off x="8413845" y="4107976"/>
            <a:ext cx="477671" cy="55955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6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98202D-CA70-4432-87F5-3713C301E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1296643"/>
            <a:ext cx="10947400" cy="630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4200" dirty="0">
                <a:ea typeface="문체부 쓰기 정체" panose="02030609000101010101" pitchFamily="17" charset="-127"/>
              </a:rPr>
              <a:t>울릉도와 우산도</a:t>
            </a:r>
            <a:r>
              <a:rPr lang="en-US" altLang="ko-KR" sz="4200" dirty="0">
                <a:ea typeface="문체부 쓰기 정체" panose="02030609000101010101" pitchFamily="17" charset="-127"/>
              </a:rPr>
              <a:t>(</a:t>
            </a:r>
            <a:r>
              <a:rPr lang="ko-KR" altLang="en-US" sz="42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4200" dirty="0">
                <a:ea typeface="문체부 쓰기 정체" panose="02030609000101010101" pitchFamily="17" charset="-127"/>
              </a:rPr>
              <a:t>)</a:t>
            </a:r>
            <a:r>
              <a:rPr lang="ko-KR" altLang="en-US" sz="4200" dirty="0">
                <a:ea typeface="문체부 쓰기 정체" panose="02030609000101010101" pitchFamily="17" charset="-127"/>
              </a:rPr>
              <a:t>의 위치가 바뀐 이유는</a:t>
            </a:r>
            <a:r>
              <a:rPr lang="en-US" altLang="ko-KR" sz="4200" dirty="0">
                <a:ea typeface="문체부 쓰기 정체" panose="02030609000101010101" pitchFamily="17" charset="-127"/>
              </a:rPr>
              <a:t>?</a:t>
            </a:r>
            <a:r>
              <a:rPr lang="ko-KR" altLang="en-US" sz="4200" dirty="0">
                <a:ea typeface="문체부 쓰기 정체" panose="02030609000101010101" pitchFamily="17" charset="-127"/>
              </a:rPr>
              <a:t>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666E269A-AECB-4EF2-8491-4E6C7CB0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" y="365759"/>
            <a:ext cx="4790440" cy="630555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  <a:br>
              <a:rPr lang="en-US" altLang="ko-KR" sz="3200" b="1" dirty="0">
                <a:ea typeface="문체부 쓰기 정체" panose="02030609000101010101" pitchFamily="17" charset="-127"/>
              </a:rPr>
            </a:br>
            <a:r>
              <a:rPr lang="en-US" altLang="ko-KR" sz="2800" b="1" dirty="0">
                <a:ea typeface="문체부 쓰기 정체" panose="02030609000101010101" pitchFamily="17" charset="-127"/>
              </a:rPr>
              <a:t>3) </a:t>
            </a:r>
            <a:r>
              <a:rPr lang="en-US" altLang="ko-KR" sz="2800" dirty="0">
                <a:ea typeface="문체부 쓰기 정체" panose="02030609000101010101" pitchFamily="17" charset="-127"/>
              </a:rPr>
              <a:t>&lt;</a:t>
            </a:r>
            <a:r>
              <a:rPr lang="ko-KR" altLang="en-US" sz="2800" dirty="0">
                <a:ea typeface="문체부 쓰기 정체" panose="02030609000101010101" pitchFamily="17" charset="-127"/>
              </a:rPr>
              <a:t>팔도총도</a:t>
            </a:r>
            <a:r>
              <a:rPr lang="en-US" altLang="ko-KR" sz="2800" dirty="0">
                <a:ea typeface="문체부 쓰기 정체" panose="02030609000101010101" pitchFamily="17" charset="-127"/>
              </a:rPr>
              <a:t>(1530)&gt;</a:t>
            </a:r>
            <a:endParaRPr lang="ko-KR" altLang="en-US" sz="2800" b="1" dirty="0">
              <a:ea typeface="문체부 쓰기 정체" panose="02030609000101010101" pitchFamily="17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80CC2-C24D-4F75-8CC1-EC2F9903DAE1}"/>
              </a:ext>
            </a:extLst>
          </p:cNvPr>
          <p:cNvSpPr txBox="1"/>
          <p:nvPr/>
        </p:nvSpPr>
        <p:spPr>
          <a:xfrm>
            <a:off x="563372" y="2674961"/>
            <a:ext cx="44353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300" dirty="0">
                <a:ea typeface="문체부 쓰기 정체" panose="02030609000101010101" pitchFamily="17" charset="-127"/>
              </a:rPr>
              <a:t>어떤 학자들은 우산도를 울릉도의 서쪽이나 남쪽 또는 북쪽에 그려 넣은 지도들을  보고  </a:t>
            </a:r>
            <a:r>
              <a:rPr lang="ko-KR" altLang="en-US" sz="33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지면이 부족</a:t>
            </a:r>
            <a:r>
              <a:rPr lang="ko-KR" altLang="en-US" sz="3300" dirty="0">
                <a:ea typeface="문체부 쓰기 정체" panose="02030609000101010101" pitchFamily="17" charset="-127"/>
              </a:rPr>
              <a:t>하다고    생각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357C4A7-9578-4841-B448-193C497C2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1" y="2408458"/>
            <a:ext cx="6210467" cy="35799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D98F55-4014-4380-BC17-414586B9908F}"/>
              </a:ext>
            </a:extLst>
          </p:cNvPr>
          <p:cNvSpPr txBox="1"/>
          <p:nvPr/>
        </p:nvSpPr>
        <p:spPr>
          <a:xfrm>
            <a:off x="838200" y="2408458"/>
            <a:ext cx="10215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ea typeface="문체부 쓰기 정체" panose="02030609000101010101" pitchFamily="17" charset="-127"/>
              </a:rPr>
              <a:t>조선인들은 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해류</a:t>
            </a:r>
            <a:r>
              <a:rPr lang="ko-KR" altLang="en-US" sz="4000" dirty="0">
                <a:ea typeface="문체부 쓰기 정체" panose="02030609000101010101" pitchFamily="17" charset="-127"/>
              </a:rPr>
              <a:t>나 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계절풍</a:t>
            </a:r>
            <a:r>
              <a:rPr lang="ko-KR" altLang="en-US" sz="4000" dirty="0">
                <a:ea typeface="문체부 쓰기 정체" panose="02030609000101010101" pitchFamily="17" charset="-127"/>
              </a:rPr>
              <a:t> 등을 이용하여 울릉도를 거치지 않고 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독도에 도착</a:t>
            </a:r>
            <a:endParaRPr lang="en-US" altLang="ko-KR" sz="4000" dirty="0">
              <a:solidFill>
                <a:srgbClr val="FF0000"/>
              </a:solidFill>
              <a:ea typeface="문체부 쓰기 정체" panose="02030609000101010101" pitchFamily="17" charset="-127"/>
            </a:endParaRPr>
          </a:p>
          <a:p>
            <a:pPr algn="ctr"/>
            <a:endParaRPr lang="en-US" altLang="ko-KR" sz="4000" dirty="0">
              <a:solidFill>
                <a:srgbClr val="FF0000"/>
              </a:solidFill>
              <a:ea typeface="문체부 쓰기 정체" panose="02030609000101010101" pitchFamily="17" charset="-127"/>
            </a:endParaRPr>
          </a:p>
          <a:p>
            <a:pPr algn="ctr"/>
            <a:endParaRPr lang="en-US" altLang="ko-KR" sz="2400" dirty="0">
              <a:solidFill>
                <a:srgbClr val="FF0000"/>
              </a:solidFill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4000" dirty="0">
                <a:ea typeface="문체부 쓰기 정체" panose="02030609000101010101" pitchFamily="17" charset="-127"/>
              </a:rPr>
              <a:t>과학 기술이 발달하지 않은 당시에는       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독도의 정확한 위치를 모를 수 있음</a:t>
            </a:r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5E1C5F3A-8695-4A0D-8B0B-5232B783FECF}"/>
              </a:ext>
            </a:extLst>
          </p:cNvPr>
          <p:cNvSpPr/>
          <p:nvPr/>
        </p:nvSpPr>
        <p:spPr>
          <a:xfrm>
            <a:off x="5692140" y="3679867"/>
            <a:ext cx="508000" cy="7924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2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02249E94-C6C4-4B38-9540-10AB4E8E5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1525373"/>
            <a:ext cx="4626591" cy="4848897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81F1BCDC-625F-4350-B0D4-6E8C10766ECE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29E85-C207-4CCE-9850-C0C73D48A27A}"/>
              </a:ext>
            </a:extLst>
          </p:cNvPr>
          <p:cNvSpPr txBox="1"/>
          <p:nvPr/>
        </p:nvSpPr>
        <p:spPr>
          <a:xfrm>
            <a:off x="5745707" y="2138079"/>
            <a:ext cx="612784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200" dirty="0">
                <a:ea typeface="문체부 쓰기 정체" panose="02030609000101010101" pitchFamily="17" charset="-127"/>
              </a:rPr>
              <a:t>4)&lt;</a:t>
            </a:r>
            <a:r>
              <a:rPr lang="ko-KR" altLang="en-US" sz="4200" dirty="0" err="1">
                <a:ea typeface="문체부 쓰기 정체" panose="02030609000101010101" pitchFamily="17" charset="-127"/>
              </a:rPr>
              <a:t>은주시청합기</a:t>
            </a:r>
            <a:r>
              <a:rPr lang="en-US" altLang="ko-KR" sz="4200" dirty="0">
                <a:ea typeface="문체부 쓰기 정체" panose="02030609000101010101" pitchFamily="17" charset="-127"/>
              </a:rPr>
              <a:t>(1667)&gt;</a:t>
            </a:r>
          </a:p>
          <a:p>
            <a:pPr algn="ctr"/>
            <a:endParaRPr lang="en-US" altLang="ko-KR" sz="24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600" dirty="0">
                <a:ea typeface="문체부 쓰기 정체" panose="02030609000101010101" pitchFamily="17" charset="-127"/>
              </a:rPr>
              <a:t>일본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오키섬의</a:t>
            </a:r>
            <a:r>
              <a:rPr lang="ko-KR" altLang="en-US" sz="3600" dirty="0">
                <a:ea typeface="문체부 쓰기 정체" panose="02030609000101010101" pitchFamily="17" charset="-127"/>
              </a:rPr>
              <a:t> 지방관리인 사이토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도요노부거가</a:t>
            </a:r>
            <a:r>
              <a:rPr lang="ko-KR" altLang="en-US" sz="3600" dirty="0">
                <a:ea typeface="문체부 쓰기 정체" panose="02030609000101010101" pitchFamily="17" charset="-127"/>
              </a:rPr>
              <a:t> 편찬한 지리지</a:t>
            </a:r>
          </a:p>
        </p:txBody>
      </p:sp>
    </p:spTree>
    <p:extLst>
      <p:ext uri="{BB962C8B-B14F-4D97-AF65-F5344CB8AC3E}">
        <p14:creationId xmlns:p14="http://schemas.microsoft.com/office/powerpoint/2010/main" val="21338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1EA4FD83-7110-4618-A036-F78EEE8E4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1" y="1339801"/>
            <a:ext cx="4636239" cy="5247975"/>
          </a:xfr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AC8A4618-7C13-4C09-9E04-0BBF32829F92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DD85A-3DB3-423B-9352-23A8B07F4042}"/>
              </a:ext>
            </a:extLst>
          </p:cNvPr>
          <p:cNvSpPr txBox="1"/>
          <p:nvPr/>
        </p:nvSpPr>
        <p:spPr>
          <a:xfrm>
            <a:off x="5782101" y="2117691"/>
            <a:ext cx="596862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5) </a:t>
            </a:r>
            <a:r>
              <a:rPr lang="ko-KR" altLang="en-US" sz="4000" dirty="0">
                <a:ea typeface="문체부 쓰기 정체" panose="02030609000101010101" pitchFamily="17" charset="-127"/>
              </a:rPr>
              <a:t>다케시마</a:t>
            </a:r>
            <a:r>
              <a:rPr lang="en-US" altLang="ko-KR" sz="4000" dirty="0">
                <a:ea typeface="문체부 쓰기 정체" panose="02030609000101010101" pitchFamily="17" charset="-127"/>
              </a:rPr>
              <a:t>(</a:t>
            </a:r>
            <a:r>
              <a:rPr lang="ko-KR" altLang="en-US" sz="40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4000" dirty="0">
                <a:ea typeface="문체부 쓰기 정체" panose="02030609000101010101" pitchFamily="17" charset="-127"/>
              </a:rPr>
              <a:t>)     </a:t>
            </a:r>
            <a:r>
              <a:rPr lang="ko-KR" altLang="en-US" sz="4000" dirty="0">
                <a:ea typeface="문체부 쓰기 정체" panose="02030609000101010101" pitchFamily="17" charset="-127"/>
              </a:rPr>
              <a:t>도해금지령</a:t>
            </a:r>
            <a:r>
              <a:rPr lang="en-US" altLang="ko-KR" sz="4000" dirty="0">
                <a:ea typeface="문체부 쓰기 정체" panose="02030609000101010101" pitchFamily="17" charset="-127"/>
              </a:rPr>
              <a:t>(1696)</a:t>
            </a:r>
          </a:p>
          <a:p>
            <a:pPr algn="ctr"/>
            <a:endParaRPr lang="en-US" altLang="ko-KR" sz="14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600" dirty="0">
                <a:ea typeface="문체부 쓰기 정체" panose="02030609000101010101" pitchFamily="17" charset="-127"/>
              </a:rPr>
              <a:t>일본 막부는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돗토리번을</a:t>
            </a:r>
            <a:r>
              <a:rPr lang="ko-KR" altLang="en-US" sz="3600" dirty="0">
                <a:ea typeface="문체부 쓰기 정체" panose="02030609000101010101" pitchFamily="17" charset="-127"/>
              </a:rPr>
              <a:t>   통해 울릉도와 독도가 </a:t>
            </a:r>
            <a:r>
              <a:rPr lang="en-US" altLang="ko-KR" sz="3600" dirty="0">
                <a:ea typeface="문체부 쓰기 정체" panose="02030609000101010101" pitchFamily="17" charset="-127"/>
              </a:rPr>
              <a:t>        </a:t>
            </a:r>
            <a:r>
              <a:rPr lang="ko-KR" altLang="en-US" sz="3600" dirty="0">
                <a:ea typeface="문체부 쓰기 정체" panose="02030609000101010101" pitchFamily="17" charset="-127"/>
              </a:rPr>
              <a:t>일본령이 아님을 확인</a:t>
            </a:r>
          </a:p>
        </p:txBody>
      </p:sp>
    </p:spTree>
    <p:extLst>
      <p:ext uri="{BB962C8B-B14F-4D97-AF65-F5344CB8AC3E}">
        <p14:creationId xmlns:p14="http://schemas.microsoft.com/office/powerpoint/2010/main" val="8914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E93A469F-1367-4047-91D9-60474241BE18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11FBFB15-507B-4A96-A819-4499CC307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9" y="1784681"/>
            <a:ext cx="5623863" cy="43513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9913F9-4EE9-41E8-BAEA-E4154DD58C41}"/>
              </a:ext>
            </a:extLst>
          </p:cNvPr>
          <p:cNvSpPr txBox="1"/>
          <p:nvPr/>
        </p:nvSpPr>
        <p:spPr>
          <a:xfrm>
            <a:off x="6223380" y="2067524"/>
            <a:ext cx="57512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6) 1969</a:t>
            </a:r>
            <a:r>
              <a:rPr lang="ko-KR" altLang="en-US" sz="4000" dirty="0">
                <a:ea typeface="문체부 쓰기 정체" panose="02030609000101010101" pitchFamily="17" charset="-127"/>
              </a:rPr>
              <a:t>년 안용복이    </a:t>
            </a:r>
            <a:r>
              <a:rPr lang="ko-KR" altLang="en-US" sz="4000" dirty="0" err="1">
                <a:ea typeface="문체부 쓰기 정체" panose="02030609000101010101" pitchFamily="17" charset="-127"/>
              </a:rPr>
              <a:t>오키섬</a:t>
            </a:r>
            <a:r>
              <a:rPr lang="ko-KR" altLang="en-US" sz="4000" dirty="0">
                <a:ea typeface="문체부 쓰기 정체" panose="02030609000101010101" pitchFamily="17" charset="-127"/>
              </a:rPr>
              <a:t> 관리에게 받아낸 문서로 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＇죽도</a:t>
            </a:r>
            <a:r>
              <a:rPr lang="en-US" altLang="ko-KR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(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울릉도</a:t>
            </a:r>
            <a:r>
              <a:rPr lang="en-US" altLang="ko-KR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)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와 송도</a:t>
            </a:r>
            <a:r>
              <a:rPr lang="en-US" altLang="ko-KR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(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독도</a:t>
            </a:r>
            <a:r>
              <a:rPr lang="en-US" altLang="ko-KR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)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가 강원도에 속한 조선의 영토</a:t>
            </a:r>
            <a:r>
              <a:rPr lang="en-US" altLang="ko-KR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’</a:t>
            </a:r>
            <a:r>
              <a:rPr lang="ko-KR" altLang="en-US" sz="4000" dirty="0">
                <a:ea typeface="문체부 쓰기 정체" panose="02030609000101010101" pitchFamily="17" charset="-127"/>
              </a:rPr>
              <a:t>로 표기되어 있음</a:t>
            </a:r>
          </a:p>
        </p:txBody>
      </p:sp>
    </p:spTree>
    <p:extLst>
      <p:ext uri="{BB962C8B-B14F-4D97-AF65-F5344CB8AC3E}">
        <p14:creationId xmlns:p14="http://schemas.microsoft.com/office/powerpoint/2010/main" val="22443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D1729354-5E46-4CC5-9E59-6E909D007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8" y="1542340"/>
            <a:ext cx="5349924" cy="4638550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B2B50B63-475D-4C30-9713-2C6DA9EB5461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8F240-987B-4230-B699-D10842FD057E}"/>
              </a:ext>
            </a:extLst>
          </p:cNvPr>
          <p:cNvSpPr txBox="1"/>
          <p:nvPr/>
        </p:nvSpPr>
        <p:spPr>
          <a:xfrm>
            <a:off x="6096000" y="1951672"/>
            <a:ext cx="585943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7) </a:t>
            </a:r>
            <a:r>
              <a:rPr lang="ko-KR" altLang="en-US" sz="4000" dirty="0" err="1">
                <a:ea typeface="문체부 쓰기 정체" panose="02030609000101010101" pitchFamily="17" charset="-127"/>
              </a:rPr>
              <a:t>삼국접양지도</a:t>
            </a:r>
            <a:r>
              <a:rPr lang="en-US" altLang="ko-KR" sz="4000" dirty="0">
                <a:ea typeface="문체부 쓰기 정체" panose="02030609000101010101" pitchFamily="17" charset="-127"/>
              </a:rPr>
              <a:t>(1785)</a:t>
            </a:r>
          </a:p>
          <a:p>
            <a:pPr algn="ctr"/>
            <a:endParaRPr lang="en-US" altLang="ko-KR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200" dirty="0">
                <a:ea typeface="문체부 쓰기 정체" panose="02030609000101010101" pitchFamily="17" charset="-127"/>
              </a:rPr>
              <a:t>울릉도와 독도가 조선땅이라고 써져 있고 색도 일본 땅과     구별된 조선 땅과 같은 노란색으로 칠해져 있음</a:t>
            </a:r>
          </a:p>
        </p:txBody>
      </p:sp>
    </p:spTree>
    <p:extLst>
      <p:ext uri="{BB962C8B-B14F-4D97-AF65-F5344CB8AC3E}">
        <p14:creationId xmlns:p14="http://schemas.microsoft.com/office/powerpoint/2010/main" val="18008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74C6D172-42D3-4F63-9B68-02A59261FD29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0FBC7AB8-6AC4-46B7-A99C-693C202A8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4" y="1659950"/>
            <a:ext cx="5643076" cy="465487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030341-424C-4C75-A295-A0940CEC255B}"/>
              </a:ext>
            </a:extLst>
          </p:cNvPr>
          <p:cNvSpPr txBox="1"/>
          <p:nvPr/>
        </p:nvSpPr>
        <p:spPr>
          <a:xfrm>
            <a:off x="6370957" y="1917420"/>
            <a:ext cx="53681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ea typeface="문체부 쓰기 정체" panose="02030609000101010101" pitchFamily="17" charset="-127"/>
              </a:rPr>
              <a:t>8) 1870</a:t>
            </a:r>
            <a:r>
              <a:rPr lang="ko-KR" altLang="en-US" sz="3200" dirty="0">
                <a:ea typeface="문체부 쓰기 정체" panose="02030609000101010101" pitchFamily="17" charset="-127"/>
              </a:rPr>
              <a:t>년 일본정부의 최고권력기관인 </a:t>
            </a:r>
            <a:r>
              <a:rPr lang="ko-KR" altLang="en-US" sz="32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태정관</a:t>
            </a:r>
            <a:r>
              <a:rPr lang="ko-KR" altLang="en-US" sz="3200" dirty="0">
                <a:ea typeface="문체부 쓰기 정체" panose="02030609000101010101" pitchFamily="17" charset="-127"/>
              </a:rPr>
              <a:t>이       외무성에게 </a:t>
            </a:r>
            <a:endParaRPr lang="en-US" altLang="ko-KR" sz="3200" dirty="0">
              <a:ea typeface="문체부 쓰기 정체" panose="02030609000101010101" pitchFamily="17" charset="-127"/>
            </a:endParaRPr>
          </a:p>
          <a:p>
            <a:pPr algn="ctr"/>
            <a:r>
              <a:rPr lang="en-US" altLang="ko-KR" sz="3200" dirty="0">
                <a:ea typeface="문체부 쓰기 정체" panose="02030609000101010101" pitchFamily="17" charset="-127"/>
              </a:rPr>
              <a:t>“</a:t>
            </a:r>
            <a:r>
              <a:rPr lang="ko-KR" altLang="en-US" sz="3200" dirty="0">
                <a:ea typeface="문체부 쓰기 정체" panose="02030609000101010101" pitchFamily="17" charset="-127"/>
              </a:rPr>
              <a:t>다케시마</a:t>
            </a:r>
            <a:r>
              <a:rPr lang="en-US" altLang="ko-KR" sz="3200" dirty="0">
                <a:ea typeface="문체부 쓰기 정체" panose="02030609000101010101" pitchFamily="17" charset="-127"/>
              </a:rPr>
              <a:t>(</a:t>
            </a:r>
            <a:r>
              <a:rPr lang="ko-KR" altLang="en-US" sz="32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3200" dirty="0">
                <a:ea typeface="문체부 쓰기 정체" panose="02030609000101010101" pitchFamily="17" charset="-127"/>
              </a:rPr>
              <a:t>)</a:t>
            </a:r>
            <a:r>
              <a:rPr lang="ko-KR" altLang="en-US" sz="3200" dirty="0">
                <a:ea typeface="문체부 쓰기 정체" panose="02030609000101010101" pitchFamily="17" charset="-127"/>
              </a:rPr>
              <a:t>와 </a:t>
            </a:r>
            <a:r>
              <a:rPr lang="ko-KR" altLang="en-US" sz="3200" dirty="0" err="1">
                <a:ea typeface="문체부 쓰기 정체" panose="02030609000101010101" pitchFamily="17" charset="-127"/>
              </a:rPr>
              <a:t>마쓰시마</a:t>
            </a:r>
            <a:r>
              <a:rPr lang="en-US" altLang="ko-KR" sz="3200" dirty="0">
                <a:ea typeface="문체부 쓰기 정체" panose="02030609000101010101" pitchFamily="17" charset="-127"/>
              </a:rPr>
              <a:t>(</a:t>
            </a:r>
            <a:r>
              <a:rPr lang="ko-KR" altLang="en-US" sz="32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3200" dirty="0">
                <a:ea typeface="문체부 쓰기 정체" panose="02030609000101010101" pitchFamily="17" charset="-127"/>
              </a:rPr>
              <a:t>)</a:t>
            </a:r>
            <a:r>
              <a:rPr lang="ko-KR" altLang="en-US" sz="3200" dirty="0">
                <a:ea typeface="문체부 쓰기 정체" panose="02030609000101010101" pitchFamily="17" charset="-127"/>
              </a:rPr>
              <a:t>가 </a:t>
            </a:r>
            <a:r>
              <a:rPr lang="ko-KR" altLang="en-US" sz="32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조선의 부속 </a:t>
            </a:r>
            <a:r>
              <a:rPr lang="ko-KR" altLang="en-US" sz="3200" dirty="0">
                <a:ea typeface="문체부 쓰기 정체" panose="02030609000101010101" pitchFamily="17" charset="-127"/>
              </a:rPr>
              <a:t>된 전말에 대해 조사하라</a:t>
            </a:r>
            <a:r>
              <a:rPr lang="en-US" altLang="ko-KR" sz="3200" dirty="0">
                <a:ea typeface="문체부 쓰기 정체" panose="02030609000101010101" pitchFamily="17" charset="-127"/>
              </a:rPr>
              <a:t>.” </a:t>
            </a:r>
            <a:r>
              <a:rPr lang="ko-KR" altLang="en-US" sz="3200" dirty="0">
                <a:ea typeface="문체부 쓰기 정체" panose="02030609000101010101" pitchFamily="17" charset="-127"/>
              </a:rPr>
              <a:t>라고 명함</a:t>
            </a:r>
            <a:r>
              <a:rPr lang="en-US" altLang="ko-KR" sz="3200" dirty="0">
                <a:ea typeface="문체부 쓰기 정체" panose="02030609000101010101" pitchFamily="17" charset="-127"/>
              </a:rPr>
              <a:t>.</a:t>
            </a:r>
            <a:endParaRPr lang="ko-KR" altLang="en-US" sz="32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81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E253D0E4-8867-40DF-8552-040D5F26E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247" y="1252420"/>
            <a:ext cx="4200941" cy="5132625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B7F3BA1F-EFBE-4E37-95E2-860863F3A569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F414A-CC60-4833-BE6C-76109EEB1F9B}"/>
              </a:ext>
            </a:extLst>
          </p:cNvPr>
          <p:cNvSpPr txBox="1"/>
          <p:nvPr/>
        </p:nvSpPr>
        <p:spPr>
          <a:xfrm>
            <a:off x="536811" y="1648907"/>
            <a:ext cx="66965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9)</a:t>
            </a:r>
            <a:r>
              <a:rPr lang="ko-KR" altLang="en-US" sz="4000" dirty="0">
                <a:ea typeface="문체부 쓰기 정체" panose="02030609000101010101" pitchFamily="17" charset="-127"/>
              </a:rPr>
              <a:t> 태정관 지령</a:t>
            </a:r>
            <a:r>
              <a:rPr lang="en-US" altLang="ko-KR" sz="4000" dirty="0">
                <a:ea typeface="문체부 쓰기 정체" panose="02030609000101010101" pitchFamily="17" charset="-127"/>
              </a:rPr>
              <a:t>(1877)</a:t>
            </a:r>
          </a:p>
          <a:p>
            <a:pPr algn="ctr"/>
            <a:endParaRPr lang="en-US" altLang="ko-KR" sz="12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2800" dirty="0" err="1">
                <a:ea typeface="문체부 쓰기 정체" panose="02030609000101010101" pitchFamily="17" charset="-127"/>
              </a:rPr>
              <a:t>시마네현과</a:t>
            </a:r>
            <a:r>
              <a:rPr lang="ko-KR" altLang="en-US" sz="2800" dirty="0">
                <a:ea typeface="문체부 쓰기 정체" panose="02030609000101010101" pitchFamily="17" charset="-127"/>
              </a:rPr>
              <a:t> </a:t>
            </a:r>
            <a:r>
              <a:rPr lang="ko-KR" altLang="en-US" sz="2800" dirty="0" err="1">
                <a:ea typeface="문체부 쓰기 정체" panose="02030609000101010101" pitchFamily="17" charset="-127"/>
              </a:rPr>
              <a:t>내무성</a:t>
            </a:r>
            <a:r>
              <a:rPr lang="en-US" altLang="ko-KR" sz="2800" dirty="0">
                <a:ea typeface="문체부 쓰기 정체" panose="02030609000101010101" pitchFamily="17" charset="-127"/>
              </a:rPr>
              <a:t> “</a:t>
            </a:r>
            <a:r>
              <a:rPr lang="ko-KR" altLang="en-US" sz="2800" dirty="0">
                <a:ea typeface="문체부 쓰기 정체" panose="02030609000101010101" pitchFamily="17" charset="-127"/>
              </a:rPr>
              <a:t>다케시마</a:t>
            </a:r>
            <a:r>
              <a:rPr lang="en-US" altLang="ko-KR" sz="2800" dirty="0">
                <a:ea typeface="문체부 쓰기 정체" panose="02030609000101010101" pitchFamily="17" charset="-127"/>
              </a:rPr>
              <a:t>(</a:t>
            </a:r>
            <a:r>
              <a:rPr lang="ko-KR" altLang="en-US" sz="28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2800" dirty="0">
                <a:ea typeface="문체부 쓰기 정체" panose="02030609000101010101" pitchFamily="17" charset="-127"/>
              </a:rPr>
              <a:t>)</a:t>
            </a:r>
            <a:r>
              <a:rPr lang="ko-KR" altLang="en-US" sz="2800" dirty="0">
                <a:ea typeface="문체부 쓰기 정체" panose="02030609000101010101" pitchFamily="17" charset="-127"/>
              </a:rPr>
              <a:t>와 일도는 에도시대에 일본과 같게 없는 땅이 된 것으로 알고 있으나 이 점을 다시    여쭙겠다</a:t>
            </a:r>
            <a:r>
              <a:rPr lang="en-US" altLang="ko-KR" sz="2800" dirty="0">
                <a:ea typeface="문체부 쓰기 정체" panose="02030609000101010101" pitchFamily="17" charset="-127"/>
              </a:rPr>
              <a:t>.”</a:t>
            </a:r>
          </a:p>
          <a:p>
            <a:pPr algn="ctr"/>
            <a:endParaRPr lang="en-US" altLang="ko-KR" sz="2800" dirty="0">
              <a:ea typeface="문체부 쓰기 정체" panose="02030609000101010101" pitchFamily="17" charset="-127"/>
            </a:endParaRPr>
          </a:p>
          <a:p>
            <a:pPr algn="ctr"/>
            <a:endParaRPr lang="en-US" altLang="ko-KR" sz="28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2800" dirty="0">
                <a:ea typeface="문체부 쓰기 정체" panose="02030609000101010101" pitchFamily="17" charset="-127"/>
              </a:rPr>
              <a:t>태정관 </a:t>
            </a:r>
            <a:r>
              <a:rPr lang="en-US" altLang="ko-KR" sz="2800" dirty="0">
                <a:ea typeface="문체부 쓰기 정체" panose="02030609000101010101" pitchFamily="17" charset="-127"/>
              </a:rPr>
              <a:t>“</a:t>
            </a:r>
            <a:r>
              <a:rPr lang="ko-KR" altLang="en-US" sz="2800" dirty="0">
                <a:ea typeface="문체부 쓰기 정체" panose="02030609000101010101" pitchFamily="17" charset="-127"/>
              </a:rPr>
              <a:t>다케시마</a:t>
            </a:r>
            <a:r>
              <a:rPr lang="en-US" altLang="ko-KR" sz="2800" dirty="0">
                <a:ea typeface="문체부 쓰기 정체" panose="02030609000101010101" pitchFamily="17" charset="-127"/>
              </a:rPr>
              <a:t>(</a:t>
            </a:r>
            <a:r>
              <a:rPr lang="ko-KR" altLang="en-US" sz="28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2800" dirty="0">
                <a:ea typeface="문체부 쓰기 정체" panose="02030609000101010101" pitchFamily="17" charset="-127"/>
              </a:rPr>
              <a:t>)</a:t>
            </a:r>
            <a:r>
              <a:rPr lang="ko-KR" altLang="en-US" sz="2800" dirty="0">
                <a:ea typeface="문체부 쓰기 정체" panose="02030609000101010101" pitchFamily="17" charset="-127"/>
              </a:rPr>
              <a:t>와 일도는 </a:t>
            </a:r>
            <a:r>
              <a:rPr lang="ko-KR" altLang="en-US" sz="2800" dirty="0" err="1">
                <a:ea typeface="문체부 쓰기 정체" panose="02030609000101010101" pitchFamily="17" charset="-127"/>
              </a:rPr>
              <a:t>본방</a:t>
            </a:r>
            <a:r>
              <a:rPr lang="en-US" altLang="ko-KR" sz="2800" dirty="0">
                <a:ea typeface="문체부 쓰기 정체" panose="02030609000101010101" pitchFamily="17" charset="-127"/>
              </a:rPr>
              <a:t>(</a:t>
            </a:r>
            <a:r>
              <a:rPr lang="ko-KR" altLang="en-US" sz="2800" dirty="0">
                <a:ea typeface="문체부 쓰기 정체" panose="02030609000101010101" pitchFamily="17" charset="-127"/>
              </a:rPr>
              <a:t>일본</a:t>
            </a:r>
            <a:r>
              <a:rPr lang="en-US" altLang="ko-KR" sz="2800" dirty="0">
                <a:ea typeface="문체부 쓰기 정체" panose="02030609000101010101" pitchFamily="17" charset="-127"/>
              </a:rPr>
              <a:t>)</a:t>
            </a:r>
            <a:r>
              <a:rPr lang="ko-KR" altLang="en-US" sz="2800" dirty="0">
                <a:ea typeface="문체부 쓰기 정체" panose="02030609000101010101" pitchFamily="17" charset="-127"/>
              </a:rPr>
              <a:t>과 관계가 없는 것으로 명심할 것</a:t>
            </a:r>
            <a:r>
              <a:rPr lang="en-US" altLang="ko-KR" sz="2800" dirty="0">
                <a:ea typeface="문체부 쓰기 정체" panose="02030609000101010101" pitchFamily="17" charset="-127"/>
              </a:rPr>
              <a:t>.”</a:t>
            </a:r>
            <a:endParaRPr lang="ko-KR" altLang="en-US" sz="2800" dirty="0">
              <a:ea typeface="문체부 쓰기 정체" panose="02030609000101010101" pitchFamily="17" charset="-127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4A80B379-3FF2-4889-9A42-0B89DF5CCD4D}"/>
              </a:ext>
            </a:extLst>
          </p:cNvPr>
          <p:cNvSpPr/>
          <p:nvPr/>
        </p:nvSpPr>
        <p:spPr>
          <a:xfrm>
            <a:off x="3646225" y="4312693"/>
            <a:ext cx="477672" cy="6305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06EE628-E2BA-4CB4-B7F7-8E7AC30AC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2" y="1285895"/>
            <a:ext cx="4200941" cy="5099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EC2DA0-F304-4B89-B0A2-E70BFF2DFBF2}"/>
              </a:ext>
            </a:extLst>
          </p:cNvPr>
          <p:cNvSpPr txBox="1"/>
          <p:nvPr/>
        </p:nvSpPr>
        <p:spPr>
          <a:xfrm>
            <a:off x="5259688" y="1252420"/>
            <a:ext cx="669650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ea typeface="문체부 쓰기 정체" panose="02030609000101010101" pitchFamily="17" charset="-127"/>
              </a:rPr>
              <a:t>태정관의 별지의 일도 설명</a:t>
            </a:r>
            <a:endParaRPr lang="en-US" altLang="ko-KR" sz="4800" dirty="0">
              <a:ea typeface="문체부 쓰기 정체" panose="02030609000101010101" pitchFamily="17" charset="-127"/>
            </a:endParaRPr>
          </a:p>
          <a:p>
            <a:pPr algn="ctr"/>
            <a:endParaRPr lang="en-US" altLang="ko-KR" sz="2000" dirty="0">
              <a:ea typeface="문체부 쓰기 정체" panose="02030609000101010101" pitchFamily="17" charset="-127"/>
            </a:endParaRPr>
          </a:p>
          <a:p>
            <a:pPr algn="ctr"/>
            <a:r>
              <a:rPr lang="en-US" altLang="ko-KR" sz="36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600" dirty="0">
                <a:ea typeface="문체부 쓰기 정체" panose="02030609000101010101" pitchFamily="17" charset="-127"/>
              </a:rPr>
              <a:t>일도는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마쓰시마</a:t>
            </a:r>
            <a:r>
              <a:rPr lang="en-US" altLang="ko-KR" sz="3600" dirty="0">
                <a:ea typeface="문체부 쓰기 정체" panose="02030609000101010101" pitchFamily="17" charset="-127"/>
              </a:rPr>
              <a:t>(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)</a:t>
            </a:r>
            <a:r>
              <a:rPr lang="ko-KR" altLang="en-US" sz="3600" dirty="0">
                <a:ea typeface="문체부 쓰기 정체" panose="02030609000101010101" pitchFamily="17" charset="-127"/>
              </a:rPr>
              <a:t>라고도 부르며 주위에는 약 </a:t>
            </a:r>
            <a:r>
              <a:rPr lang="en-US" altLang="ko-KR" sz="3600" dirty="0">
                <a:ea typeface="문체부 쓰기 정체" panose="02030609000101010101" pitchFamily="17" charset="-127"/>
              </a:rPr>
              <a:t>30</a:t>
            </a:r>
            <a:r>
              <a:rPr lang="ko-KR" altLang="en-US" sz="3600" dirty="0">
                <a:ea typeface="문체부 쓰기 정체" panose="02030609000101010101" pitchFamily="17" charset="-127"/>
              </a:rPr>
              <a:t>정      </a:t>
            </a:r>
            <a:r>
              <a:rPr lang="en-US" altLang="ko-KR" sz="3600" dirty="0">
                <a:ea typeface="문체부 쓰기 정체" panose="02030609000101010101" pitchFamily="17" charset="-127"/>
              </a:rPr>
              <a:t>(</a:t>
            </a:r>
            <a:r>
              <a:rPr lang="ko-KR" altLang="en-US" sz="3600" dirty="0">
                <a:ea typeface="문체부 쓰기 정체" panose="02030609000101010101" pitchFamily="17" charset="-127"/>
              </a:rPr>
              <a:t>약</a:t>
            </a:r>
            <a:r>
              <a:rPr lang="en-US" altLang="ko-KR" sz="3600" dirty="0">
                <a:ea typeface="문체부 쓰기 정체" panose="02030609000101010101" pitchFamily="17" charset="-127"/>
              </a:rPr>
              <a:t>3.3km),  </a:t>
            </a:r>
            <a:r>
              <a:rPr lang="ko-KR" altLang="en-US" sz="3600" dirty="0">
                <a:ea typeface="문체부 쓰기 정체" panose="02030609000101010101" pitchFamily="17" charset="-127"/>
              </a:rPr>
              <a:t>다케시마와 동일  항로에 있고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오키</a:t>
            </a:r>
            <a:r>
              <a:rPr lang="ko-KR" altLang="en-US" sz="3600" dirty="0">
                <a:ea typeface="문체부 쓰기 정체" panose="02030609000101010101" pitchFamily="17" charset="-127"/>
              </a:rPr>
              <a:t> 섬에서 </a:t>
            </a:r>
            <a:r>
              <a:rPr lang="en-US" altLang="ko-KR" sz="3600" dirty="0">
                <a:ea typeface="문체부 쓰기 정체" panose="02030609000101010101" pitchFamily="17" charset="-127"/>
              </a:rPr>
              <a:t>80</a:t>
            </a:r>
            <a:r>
              <a:rPr lang="ko-KR" altLang="en-US" sz="3600" dirty="0">
                <a:ea typeface="문체부 쓰기 정체" panose="02030609000101010101" pitchFamily="17" charset="-127"/>
              </a:rPr>
              <a:t>리     </a:t>
            </a:r>
            <a:r>
              <a:rPr lang="en-US" altLang="ko-KR" sz="3600" dirty="0">
                <a:ea typeface="문체부 쓰기 정체" panose="02030609000101010101" pitchFamily="17" charset="-127"/>
              </a:rPr>
              <a:t>(</a:t>
            </a:r>
            <a:r>
              <a:rPr lang="ko-KR" altLang="en-US" sz="3600" dirty="0">
                <a:ea typeface="문체부 쓰기 정체" panose="02030609000101010101" pitchFamily="17" charset="-127"/>
              </a:rPr>
              <a:t>해리로 약 </a:t>
            </a:r>
            <a:r>
              <a:rPr lang="en-US" altLang="ko-KR" sz="3600" dirty="0">
                <a:ea typeface="문체부 쓰기 정체" panose="02030609000101010101" pitchFamily="17" charset="-127"/>
              </a:rPr>
              <a:t>148km)’        </a:t>
            </a:r>
          </a:p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-&gt; </a:t>
            </a:r>
            <a:r>
              <a:rPr lang="ko-KR" altLang="en-US" sz="54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독도</a:t>
            </a:r>
          </a:p>
        </p:txBody>
      </p:sp>
    </p:spTree>
    <p:extLst>
      <p:ext uri="{BB962C8B-B14F-4D97-AF65-F5344CB8AC3E}">
        <p14:creationId xmlns:p14="http://schemas.microsoft.com/office/powerpoint/2010/main" val="398649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29E5C6-0946-42DB-AFBE-C62A2F42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152" y="1826787"/>
            <a:ext cx="5312088" cy="4024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4400" dirty="0">
                <a:ea typeface="문체부 쓰기 정체" panose="02030609000101010101" pitchFamily="17" charset="-127"/>
              </a:rPr>
              <a:t>10) </a:t>
            </a:r>
            <a:r>
              <a:rPr lang="ko-KR" altLang="en-US" sz="4400" dirty="0" err="1">
                <a:ea typeface="문체부 쓰기 정체" panose="02030609000101010101" pitchFamily="17" charset="-127"/>
              </a:rPr>
              <a:t>대한제국칙령</a:t>
            </a:r>
            <a:r>
              <a:rPr lang="ko-KR" altLang="en-US" sz="4400" dirty="0">
                <a:ea typeface="문체부 쓰기 정체" panose="02030609000101010101" pitchFamily="17" charset="-127"/>
              </a:rPr>
              <a:t>  제 </a:t>
            </a:r>
            <a:r>
              <a:rPr lang="en-US" altLang="ko-KR" sz="4400" dirty="0">
                <a:ea typeface="문체부 쓰기 정체" panose="02030609000101010101" pitchFamily="17" charset="-127"/>
              </a:rPr>
              <a:t>41</a:t>
            </a:r>
            <a:r>
              <a:rPr lang="ko-KR" altLang="en-US" sz="4400" dirty="0">
                <a:ea typeface="문체부 쓰기 정체" panose="02030609000101010101" pitchFamily="17" charset="-127"/>
              </a:rPr>
              <a:t>호</a:t>
            </a:r>
            <a:r>
              <a:rPr lang="en-US" altLang="ko-KR" sz="4400" dirty="0">
                <a:ea typeface="문체부 쓰기 정체" panose="02030609000101010101" pitchFamily="17" charset="-127"/>
              </a:rPr>
              <a:t>(1900) </a:t>
            </a:r>
          </a:p>
          <a:p>
            <a:pPr marL="0" indent="0" algn="ctr">
              <a:buNone/>
            </a:pPr>
            <a:endParaRPr lang="en-US" altLang="ko-KR" sz="1200" dirty="0">
              <a:ea typeface="문체부 쓰기 정체" panose="02030609000101010101" pitchFamily="17" charset="-127"/>
            </a:endParaRPr>
          </a:p>
          <a:p>
            <a:pPr marL="0" indent="0" fontAlgn="base">
              <a:buNone/>
            </a:pPr>
            <a:r>
              <a:rPr lang="ko-KR" altLang="en-US" sz="3600" dirty="0">
                <a:ea typeface="문체부 쓰기 정체" panose="02030609000101010101" pitchFamily="17" charset="-127"/>
              </a:rPr>
              <a:t>고종황제 </a:t>
            </a:r>
            <a:r>
              <a:rPr lang="en-US" altLang="ko-KR" sz="3600" dirty="0">
                <a:ea typeface="문체부 쓰기 정체" panose="02030609000101010101" pitchFamily="17" charset="-127"/>
              </a:rPr>
              <a:t>＂</a:t>
            </a:r>
            <a:r>
              <a:rPr lang="ko-KR" altLang="en-US" sz="3600" dirty="0">
                <a:ea typeface="문체부 쓰기 정체" panose="02030609000101010101" pitchFamily="17" charset="-127"/>
              </a:rPr>
              <a:t>울릉도를  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울도로</a:t>
            </a:r>
            <a:r>
              <a:rPr lang="ko-KR" altLang="en-US" sz="3600" dirty="0">
                <a:ea typeface="문체부 쓰기 정체" panose="02030609000101010101" pitchFamily="17" charset="-127"/>
              </a:rPr>
              <a:t> 개칭하고 울도 군수가 울릉도와 석도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(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)</a:t>
            </a:r>
            <a:r>
              <a:rPr lang="ko-KR" altLang="en-US" sz="3600" dirty="0">
                <a:ea typeface="문체부 쓰기 정체" panose="02030609000101010101" pitchFamily="17" charset="-127"/>
              </a:rPr>
              <a:t>를 관할하도록 한다</a:t>
            </a:r>
            <a:r>
              <a:rPr lang="en-US" altLang="ko-KR" sz="3600" dirty="0">
                <a:ea typeface="문체부 쓰기 정체" panose="02030609000101010101" pitchFamily="17" charset="-127"/>
              </a:rPr>
              <a:t>.”</a:t>
            </a:r>
            <a:endParaRPr lang="ko-KR" altLang="en-US" sz="3600" dirty="0">
              <a:ea typeface="문체부 쓰기 정체" panose="02030609000101010101" pitchFamily="17" charset="-127"/>
            </a:endParaRPr>
          </a:p>
          <a:p>
            <a:pPr marL="0" indent="0" algn="ctr">
              <a:buNone/>
            </a:pPr>
            <a:endParaRPr lang="ko-KR" altLang="en-US" sz="3200" dirty="0">
              <a:ea typeface="문체부 쓰기 정체" panose="02030609000101010101" pitchFamily="17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6085587A-F49B-45F1-970B-C1473A4D450A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87EFA-98AD-433E-8E7C-B614C3CAB6AE}"/>
              </a:ext>
            </a:extLst>
          </p:cNvPr>
          <p:cNvSpPr txBox="1"/>
          <p:nvPr/>
        </p:nvSpPr>
        <p:spPr>
          <a:xfrm>
            <a:off x="6120962" y="1576926"/>
            <a:ext cx="56678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ea typeface="문체부 쓰기 정체" panose="02030609000101010101" pitchFamily="17" charset="-127"/>
              </a:rPr>
              <a:t>일본 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“’</a:t>
            </a:r>
            <a:r>
              <a:rPr lang="ko-KR" altLang="en-US" sz="3600" dirty="0">
                <a:ea typeface="문체부 쓰기 정체" panose="02030609000101010101" pitchFamily="17" charset="-127"/>
              </a:rPr>
              <a:t>석도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’</a:t>
            </a:r>
            <a:r>
              <a:rPr lang="ko-KR" altLang="en-US" sz="3600" dirty="0">
                <a:ea typeface="문체부 쓰기 정체" panose="02030609000101010101" pitchFamily="17" charset="-127"/>
              </a:rPr>
              <a:t>라는 단어가 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’</a:t>
            </a:r>
            <a:r>
              <a:rPr lang="ko-KR" altLang="en-US" sz="3600" dirty="0">
                <a:ea typeface="문체부 쓰기 정체" panose="02030609000101010101" pitchFamily="17" charset="-127"/>
              </a:rPr>
              <a:t>와 같다는 문헌 기록 없기에 인정 할 수 없음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”</a:t>
            </a:r>
          </a:p>
          <a:p>
            <a:endParaRPr lang="en-US" altLang="ko-KR" sz="3600" dirty="0">
              <a:ea typeface="문체부 쓰기 정체" panose="02030609000101010101" pitchFamily="17" charset="-127"/>
            </a:endParaRPr>
          </a:p>
          <a:p>
            <a:endParaRPr lang="en-US" altLang="ko-KR" sz="3600" dirty="0">
              <a:ea typeface="문체부 쓰기 정체" panose="02030609000101010101" pitchFamily="17" charset="-127"/>
            </a:endParaRPr>
          </a:p>
          <a:p>
            <a:pPr algn="ctr"/>
            <a:r>
              <a:rPr lang="en-US" altLang="ko-KR" sz="3600" dirty="0">
                <a:ea typeface="문체부 쓰기 정체" panose="02030609000101010101" pitchFamily="17" charset="-127"/>
              </a:rPr>
              <a:t>&lt;</a:t>
            </a:r>
            <a:r>
              <a:rPr lang="ko-KR" altLang="en-US" sz="3600" dirty="0">
                <a:ea typeface="문체부 쓰기 정체" panose="02030609000101010101" pitchFamily="17" charset="-127"/>
              </a:rPr>
              <a:t>조선어사전</a:t>
            </a:r>
            <a:r>
              <a:rPr lang="en-US" altLang="ko-KR" sz="3600" dirty="0">
                <a:ea typeface="문체부 쓰기 정체" panose="02030609000101010101" pitchFamily="17" charset="-127"/>
              </a:rPr>
              <a:t>(1929)&gt;</a:t>
            </a:r>
          </a:p>
          <a:p>
            <a:pPr algn="ctr"/>
            <a:r>
              <a:rPr lang="en-US" altLang="ko-KR" sz="3600" dirty="0">
                <a:ea typeface="문체부 쓰기 정체" panose="02030609000101010101" pitchFamily="17" charset="-127"/>
              </a:rPr>
              <a:t>P. 379</a:t>
            </a:r>
            <a:r>
              <a:rPr lang="ko-KR" altLang="en-US" sz="3600" dirty="0">
                <a:ea typeface="문체부 쓰기 정체" panose="02030609000101010101" pitchFamily="17" charset="-127"/>
              </a:rPr>
              <a:t>쪽 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독</a:t>
            </a:r>
            <a:r>
              <a:rPr lang="en-US" altLang="ko-KR" sz="3600" dirty="0">
                <a:ea typeface="문체부 쓰기 정체" panose="02030609000101010101" pitchFamily="17" charset="-127"/>
              </a:rPr>
              <a:t>: 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돌의 사투리</a:t>
            </a:r>
            <a:r>
              <a:rPr lang="en-US" altLang="ko-KR" sz="3600" dirty="0">
                <a:ea typeface="문체부 쓰기 정체" panose="02030609000101010101" pitchFamily="17" charset="-127"/>
              </a:rPr>
              <a:t>, </a:t>
            </a:r>
            <a:r>
              <a:rPr lang="ko-KR" altLang="en-US" sz="3600" dirty="0">
                <a:ea typeface="문체부 쓰기 정체" panose="02030609000101010101" pitchFamily="17" charset="-127"/>
              </a:rPr>
              <a:t>石</a:t>
            </a:r>
            <a:r>
              <a:rPr lang="en-US" altLang="ko-KR" sz="3600" dirty="0">
                <a:ea typeface="문체부 쓰기 정체" panose="02030609000101010101" pitchFamily="17" charset="-127"/>
              </a:rPr>
              <a:t>(</a:t>
            </a:r>
            <a:r>
              <a:rPr lang="ko-KR" altLang="en-US" sz="3600" dirty="0">
                <a:ea typeface="문체부 쓰기 정체" panose="02030609000101010101" pitchFamily="17" charset="-127"/>
              </a:rPr>
              <a:t>석</a:t>
            </a:r>
            <a:r>
              <a:rPr lang="en-US" altLang="ko-KR" sz="3600" dirty="0">
                <a:ea typeface="문체부 쓰기 정체" panose="02030609000101010101" pitchFamily="17" charset="-127"/>
              </a:rPr>
              <a:t>)’</a:t>
            </a: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59F511CF-1EFC-4BC0-AB52-283D85B013ED}"/>
              </a:ext>
            </a:extLst>
          </p:cNvPr>
          <p:cNvSpPr/>
          <p:nvPr/>
        </p:nvSpPr>
        <p:spPr>
          <a:xfrm>
            <a:off x="8535755" y="3372098"/>
            <a:ext cx="659130" cy="8858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397DE38-C00F-4BAA-AE9E-057381D40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9" y="1656934"/>
            <a:ext cx="5455379" cy="4364303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CDFEF322-12D1-419B-960A-CE91A44BFF91}"/>
              </a:ext>
            </a:extLst>
          </p:cNvPr>
          <p:cNvSpPr/>
          <p:nvPr/>
        </p:nvSpPr>
        <p:spPr>
          <a:xfrm>
            <a:off x="3933645" y="1949570"/>
            <a:ext cx="552091" cy="3830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E7E3378-F840-4EF4-BE7A-4A223E54D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9" y="1600999"/>
            <a:ext cx="5276258" cy="44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25A492-D71B-4B48-B5FA-C4A3751B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000" b="1" dirty="0">
                <a:ea typeface="문체부 쓰기 정체" panose="02030609000101010101" pitchFamily="17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E406-25BE-4735-A885-6A8534965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8706"/>
            <a:ext cx="10515600" cy="3734916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4000" dirty="0">
                <a:ea typeface="문체부 쓰기 정체" panose="02030609000101010101" pitchFamily="17" charset="-127"/>
              </a:rPr>
              <a:t>1. </a:t>
            </a:r>
            <a:r>
              <a:rPr lang="ko-KR" altLang="en-US" sz="4000" dirty="0">
                <a:ea typeface="문체부 쓰기 정체" panose="02030609000101010101" pitchFamily="17" charset="-127"/>
              </a:rPr>
              <a:t>이 주제를 선택하게 된 이유</a:t>
            </a:r>
            <a:endParaRPr lang="en-US" altLang="ko-KR" sz="40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4000" dirty="0">
                <a:ea typeface="문체부 쓰기 정체" panose="02030609000101010101" pitchFamily="17" charset="-127"/>
              </a:rPr>
              <a:t>2. </a:t>
            </a:r>
            <a:r>
              <a:rPr lang="ko-KR" altLang="en-US" sz="4000" dirty="0">
                <a:ea typeface="문체부 쓰기 정체" panose="02030609000101010101" pitchFamily="17" charset="-127"/>
              </a:rPr>
              <a:t>독도의 가치</a:t>
            </a:r>
            <a:endParaRPr lang="en-US" altLang="ko-KR" sz="40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4000" dirty="0">
                <a:ea typeface="문체부 쓰기 정체" panose="02030609000101010101" pitchFamily="17" charset="-127"/>
              </a:rPr>
              <a:t>3. </a:t>
            </a:r>
            <a:r>
              <a:rPr lang="ko-KR" altLang="en-US" sz="4000" dirty="0">
                <a:ea typeface="문체부 쓰기 정체" panose="02030609000101010101" pitchFamily="17" charset="-127"/>
              </a:rPr>
              <a:t>독도에 대한 일본의 주장</a:t>
            </a:r>
            <a:endParaRPr lang="en-US" altLang="ko-KR" sz="40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4000" dirty="0">
                <a:ea typeface="문체부 쓰기 정체" panose="02030609000101010101" pitchFamily="17" charset="-127"/>
              </a:rPr>
              <a:t>4. </a:t>
            </a:r>
            <a:r>
              <a:rPr lang="ko-KR" altLang="en-US" sz="4000" dirty="0">
                <a:ea typeface="문체부 쓰기 정체" panose="02030609000101010101" pitchFamily="17" charset="-127"/>
              </a:rPr>
              <a:t>독도가 한국 땅이라는 역사적 근거</a:t>
            </a:r>
            <a:endParaRPr lang="en-US" altLang="ko-KR" sz="40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48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CB21E0-B562-423B-A8AA-B25D16E0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68" y="1739360"/>
            <a:ext cx="597666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4400" dirty="0">
                <a:ea typeface="문체부 쓰기 정체" panose="02030609000101010101" pitchFamily="17" charset="-127"/>
              </a:rPr>
              <a:t>11)</a:t>
            </a:r>
            <a:r>
              <a:rPr lang="ko-KR" altLang="en-US" sz="4400" dirty="0">
                <a:ea typeface="문체부 쓰기 정체" panose="02030609000101010101" pitchFamily="17" charset="-127"/>
              </a:rPr>
              <a:t> 연합국 최고사령관 각서 제</a:t>
            </a:r>
            <a:r>
              <a:rPr lang="en-US" altLang="ko-KR" sz="4400" dirty="0">
                <a:ea typeface="문체부 쓰기 정체" panose="02030609000101010101" pitchFamily="17" charset="-127"/>
              </a:rPr>
              <a:t>677</a:t>
            </a:r>
            <a:r>
              <a:rPr lang="ko-KR" altLang="en-US" sz="4400" dirty="0">
                <a:ea typeface="문체부 쓰기 정체" panose="02030609000101010101" pitchFamily="17" charset="-127"/>
              </a:rPr>
              <a:t>호</a:t>
            </a:r>
            <a:r>
              <a:rPr lang="en-US" altLang="ko-KR" sz="4400" dirty="0">
                <a:ea typeface="문체부 쓰기 정체" panose="02030609000101010101" pitchFamily="17" charset="-127"/>
              </a:rPr>
              <a:t>(1946)</a:t>
            </a:r>
          </a:p>
          <a:p>
            <a:pPr marL="0" indent="0" algn="ctr">
              <a:buNone/>
            </a:pPr>
            <a:endParaRPr lang="en-US" altLang="ko-KR" sz="1400" dirty="0">
              <a:ea typeface="문체부 쓰기 정체" panose="02030609000101010101" pitchFamily="17" charset="-127"/>
            </a:endParaRPr>
          </a:p>
          <a:p>
            <a:pPr marL="0" indent="0" algn="ctr">
              <a:buNone/>
            </a:pPr>
            <a:r>
              <a:rPr lang="ko-KR" altLang="en-US" sz="3600" dirty="0">
                <a:ea typeface="문체부 쓰기 정체" panose="02030609000101010101" pitchFamily="17" charset="-127"/>
              </a:rPr>
              <a:t>일본의 영역에서 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6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, 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3600" dirty="0">
                <a:ea typeface="문체부 쓰기 정체" panose="02030609000101010101" pitchFamily="17" charset="-127"/>
              </a:rPr>
              <a:t>, </a:t>
            </a:r>
            <a:r>
              <a:rPr lang="ko-KR" altLang="en-US" sz="3600" dirty="0">
                <a:ea typeface="문체부 쓰기 정체" panose="02030609000101010101" pitchFamily="17" charset="-127"/>
              </a:rPr>
              <a:t>제주도는 제외된다</a:t>
            </a:r>
            <a:r>
              <a:rPr lang="en-US" altLang="ko-KR" sz="3600" dirty="0">
                <a:ea typeface="문체부 쓰기 정체" panose="02030609000101010101" pitchFamily="17" charset="-127"/>
              </a:rPr>
              <a:t>.’</a:t>
            </a:r>
            <a:endParaRPr lang="ko-KR" altLang="en-US" sz="3600" dirty="0">
              <a:ea typeface="문체부 쓰기 정체" panose="02030609000101010101" pitchFamily="17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6B5EDD1E-BE48-457D-A06A-651A8004D715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141D7A6-A907-4B80-9609-0EED42034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89" y="1441690"/>
            <a:ext cx="4966889" cy="46490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5BEF451-0D88-4F1D-8E08-BA5DE47FA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4" y="2721303"/>
            <a:ext cx="4947595" cy="3738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DB54F0-25A9-478D-A803-BFEDAD197F78}"/>
              </a:ext>
            </a:extLst>
          </p:cNvPr>
          <p:cNvSpPr txBox="1"/>
          <p:nvPr/>
        </p:nvSpPr>
        <p:spPr>
          <a:xfrm>
            <a:off x="5877464" y="1911334"/>
            <a:ext cx="59766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ea typeface="문체부 쓰기 정체" panose="02030609000101010101" pitchFamily="17" charset="-127"/>
              </a:rPr>
              <a:t>각서 제 </a:t>
            </a:r>
            <a:r>
              <a:rPr lang="en-US" altLang="ko-KR" sz="4400" dirty="0">
                <a:ea typeface="문체부 쓰기 정체" panose="02030609000101010101" pitchFamily="17" charset="-127"/>
              </a:rPr>
              <a:t>1033</a:t>
            </a:r>
            <a:r>
              <a:rPr lang="ko-KR" altLang="en-US" sz="4400" dirty="0">
                <a:ea typeface="문체부 쓰기 정체" panose="02030609000101010101" pitchFamily="17" charset="-127"/>
              </a:rPr>
              <a:t>호로 일명 ‘</a:t>
            </a:r>
            <a:r>
              <a:rPr lang="ko-KR" altLang="en-US" sz="44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맥아더 라인</a:t>
            </a:r>
            <a:r>
              <a:rPr lang="en-US" altLang="ko-KR" sz="4400" dirty="0">
                <a:ea typeface="문체부 쓰기 정체" panose="02030609000101010101" pitchFamily="17" charset="-127"/>
              </a:rPr>
              <a:t>’ </a:t>
            </a:r>
            <a:r>
              <a:rPr lang="ko-KR" altLang="en-US" sz="4400" dirty="0">
                <a:ea typeface="문체부 쓰기 정체" panose="02030609000101010101" pitchFamily="17" charset="-127"/>
              </a:rPr>
              <a:t>설치</a:t>
            </a:r>
            <a:endParaRPr lang="en-US" altLang="ko-KR" sz="4400" dirty="0">
              <a:ea typeface="문체부 쓰기 정체" panose="02030609000101010101" pitchFamily="17" charset="-127"/>
            </a:endParaRPr>
          </a:p>
          <a:p>
            <a:pPr algn="ctr"/>
            <a:endParaRPr lang="en-US" altLang="ko-KR" sz="16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4400" dirty="0">
                <a:ea typeface="문체부 쓰기 정체" panose="02030609000101010101" pitchFamily="17" charset="-127"/>
              </a:rPr>
              <a:t>일본어선의 </a:t>
            </a:r>
            <a:r>
              <a:rPr lang="ko-KR" altLang="en-US" sz="4400" dirty="0" err="1">
                <a:ea typeface="문체부 쓰기 정체" panose="02030609000101010101" pitchFamily="17" charset="-127"/>
              </a:rPr>
              <a:t>조업규역</a:t>
            </a:r>
            <a:r>
              <a:rPr lang="ko-KR" altLang="en-US" sz="4400" dirty="0">
                <a:ea typeface="문체부 쓰기 정체" panose="02030609000101010101" pitchFamily="17" charset="-127"/>
              </a:rPr>
              <a:t> 규정</a:t>
            </a:r>
            <a:r>
              <a:rPr lang="en-US" altLang="ko-KR" sz="4400" dirty="0">
                <a:ea typeface="문체부 쓰기 정체" panose="02030609000101010101" pitchFamily="17" charset="-127"/>
              </a:rPr>
              <a:t>, </a:t>
            </a:r>
            <a:r>
              <a:rPr lang="ko-KR" altLang="en-US" sz="4400" dirty="0">
                <a:ea typeface="문체부 쓰기 정체" panose="02030609000101010101" pitchFamily="17" charset="-127"/>
              </a:rPr>
              <a:t>독도에 대한 일본 측 접근 금지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15880A8-9F4D-431E-BF25-E449D16C7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5" y="1416378"/>
            <a:ext cx="47625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5780AC-B727-4426-BE7D-72A42D46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535" y="1656272"/>
            <a:ext cx="5221856" cy="452069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4000" dirty="0">
                <a:ea typeface="문체부 쓰기 정체" panose="02030609000101010101" pitchFamily="17" charset="-127"/>
              </a:rPr>
              <a:t>12) </a:t>
            </a:r>
            <a:r>
              <a:rPr lang="ko-KR" altLang="en-US" sz="4000" dirty="0" err="1">
                <a:ea typeface="문체부 쓰기 정체" panose="02030609000101010101" pitchFamily="17" charset="-127"/>
              </a:rPr>
              <a:t>한국방공식별구역</a:t>
            </a:r>
            <a:r>
              <a:rPr lang="en-US" altLang="ko-KR" sz="2500" dirty="0">
                <a:ea typeface="문체부 쓰기 정체" panose="02030609000101010101" pitchFamily="17" charset="-127"/>
              </a:rPr>
              <a:t>(KADIZ: Korea Air Defense Identification Zone)</a:t>
            </a:r>
          </a:p>
          <a:p>
            <a:pPr marL="0" indent="0">
              <a:buNone/>
            </a:pPr>
            <a:endParaRPr lang="en-US" altLang="ko-KR" sz="11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3200" dirty="0">
                <a:ea typeface="문체부 쓰기 정체" panose="02030609000101010101" pitchFamily="17" charset="-127"/>
              </a:rPr>
              <a:t>1950</a:t>
            </a:r>
            <a:r>
              <a:rPr lang="ko-KR" altLang="en-US" sz="3200" dirty="0">
                <a:ea typeface="문체부 쓰기 정체" panose="02030609000101010101" pitchFamily="17" charset="-127"/>
              </a:rPr>
              <a:t>년 </a:t>
            </a:r>
            <a:r>
              <a:rPr lang="en-US" altLang="ko-KR" sz="3200" dirty="0">
                <a:ea typeface="문체부 쓰기 정체" panose="02030609000101010101" pitchFamily="17" charset="-127"/>
              </a:rPr>
              <a:t>6.25 </a:t>
            </a:r>
            <a:r>
              <a:rPr lang="ko-KR" altLang="en-US" sz="3200" dirty="0">
                <a:ea typeface="문체부 쓰기 정체" panose="02030609000101010101" pitchFamily="17" charset="-127"/>
              </a:rPr>
              <a:t>전쟁이 발발하자 유엔군과 미국 태평양 공군 사령관이 설정</a:t>
            </a:r>
            <a:r>
              <a:rPr lang="en-US" altLang="ko-KR" sz="3200" dirty="0">
                <a:ea typeface="문체부 쓰기 정체" panose="02030609000101010101" pitchFamily="17" charset="-127"/>
              </a:rPr>
              <a:t> </a:t>
            </a:r>
            <a:r>
              <a:rPr lang="ko-KR" altLang="en-US" sz="3200" dirty="0">
                <a:ea typeface="문체부 쓰기 정체" panose="02030609000101010101" pitchFamily="17" charset="-127"/>
              </a:rPr>
              <a:t>했는데 독도가 포함되어 있음</a:t>
            </a:r>
            <a:endParaRPr lang="en-US" altLang="ko-KR" sz="32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ko-KR" altLang="en-US" sz="3200" dirty="0">
                <a:ea typeface="문체부 쓰기 정체" panose="02030609000101010101" pitchFamily="17" charset="-127"/>
              </a:rPr>
              <a:t>해당 라인은 지금도 국제사회에서 인정받고 있음</a:t>
            </a:r>
            <a:endParaRPr lang="en-US" altLang="ko-KR" sz="32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endParaRPr lang="en-US" altLang="ko-KR" sz="32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endParaRPr lang="en-US" altLang="ko-KR" sz="25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315353CE-24D7-40AE-B8D1-CFFBE9A0C17C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674BC32-3A98-4B17-B064-0E3581571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" y="1656272"/>
            <a:ext cx="5469147" cy="45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410BDBE4-57A6-4166-9CE8-57B9E06E3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8" y="1687603"/>
            <a:ext cx="5033432" cy="4351338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7DD9CAF8-68DF-408B-98AD-07C34AC66CFA}"/>
              </a:ext>
            </a:extLst>
          </p:cNvPr>
          <p:cNvSpPr txBox="1">
            <a:spLocks/>
          </p:cNvSpPr>
          <p:nvPr/>
        </p:nvSpPr>
        <p:spPr>
          <a:xfrm>
            <a:off x="208280" y="365759"/>
            <a:ext cx="479044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25130-D895-4B8B-BFD2-2EF7CE700D08}"/>
              </a:ext>
            </a:extLst>
          </p:cNvPr>
          <p:cNvSpPr txBox="1"/>
          <p:nvPr/>
        </p:nvSpPr>
        <p:spPr>
          <a:xfrm>
            <a:off x="5924828" y="2232056"/>
            <a:ext cx="58142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ea typeface="문체부 쓰기 정체" panose="02030609000101010101" pitchFamily="17" charset="-127"/>
              </a:rPr>
              <a:t>13) </a:t>
            </a:r>
            <a:r>
              <a:rPr lang="ko-KR" altLang="en-US" sz="4400" dirty="0" err="1">
                <a:ea typeface="문체부 쓰기 정체" panose="02030609000101010101" pitchFamily="17" charset="-127"/>
              </a:rPr>
              <a:t>신찬지지</a:t>
            </a:r>
            <a:r>
              <a:rPr lang="en-US" altLang="ko-KR" sz="4400" dirty="0">
                <a:ea typeface="문체부 쓰기 정체" panose="02030609000101010101" pitchFamily="17" charset="-127"/>
              </a:rPr>
              <a:t>(1887)</a:t>
            </a:r>
          </a:p>
          <a:p>
            <a:pPr algn="ctr"/>
            <a:endParaRPr lang="en-US" altLang="ko-KR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600" dirty="0">
                <a:ea typeface="문체부 쓰기 정체" panose="02030609000101010101" pitchFamily="17" charset="-127"/>
              </a:rPr>
              <a:t>일본 지리 교과서</a:t>
            </a:r>
            <a:endParaRPr lang="en-US" altLang="ko-KR" sz="36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600" dirty="0">
                <a:ea typeface="문체부 쓰기 정체" panose="02030609000101010101" pitchFamily="17" charset="-127"/>
              </a:rPr>
              <a:t>울릉도와 독도가 일본과  달리 한국의 영역임을     표시하는 가로줄에 표시함</a:t>
            </a:r>
          </a:p>
        </p:txBody>
      </p:sp>
    </p:spTree>
    <p:extLst>
      <p:ext uri="{BB962C8B-B14F-4D97-AF65-F5344CB8AC3E}">
        <p14:creationId xmlns:p14="http://schemas.microsoft.com/office/powerpoint/2010/main" val="20257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02F3A-231E-4C8C-8B9B-D07CD64F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6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6000" b="1" dirty="0" err="1">
                <a:ea typeface="문체부 쓰기 정체" panose="02030609000101010101" pitchFamily="17" charset="-127"/>
              </a:rPr>
              <a:t>걸리버</a:t>
            </a:r>
            <a:r>
              <a:rPr lang="ko-KR" altLang="en-US" sz="6000" b="1" dirty="0">
                <a:ea typeface="문체부 쓰기 정체" panose="02030609000101010101" pitchFamily="17" charset="-127"/>
              </a:rPr>
              <a:t> 여행기의 독도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806E591-AD10-40E7-8C47-87F475E2A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5" y="1829185"/>
            <a:ext cx="5719057" cy="3199629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1D5022C-CC76-4F26-8879-040B455D7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41" y="1690688"/>
            <a:ext cx="4681434" cy="4446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845AE-F270-4BC9-917F-53BECD92C004}"/>
              </a:ext>
            </a:extLst>
          </p:cNvPr>
          <p:cNvSpPr txBox="1"/>
          <p:nvPr/>
        </p:nvSpPr>
        <p:spPr>
          <a:xfrm>
            <a:off x="353961" y="5456903"/>
            <a:ext cx="609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hlinkClick r:id="rId4"/>
              </a:rPr>
              <a:t>https://www.youtube.com/watch?v=uDgMG9bQsww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1909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E2ACD8-B32D-4934-B44A-540031F9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8000" b="1" dirty="0">
                <a:ea typeface="문체부 쓰기 정체" panose="02030609000101010101" pitchFamily="17" charset="-127"/>
              </a:rPr>
              <a:t>Q&amp;A</a:t>
            </a:r>
            <a:endParaRPr lang="ko-KR" altLang="en-US" sz="8000" b="1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8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AFF99C-A333-4C4C-BD1A-AE264909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6612"/>
            <a:ext cx="10515600" cy="1864776"/>
          </a:xfrm>
        </p:spPr>
        <p:txBody>
          <a:bodyPr>
            <a:normAutofit/>
          </a:bodyPr>
          <a:lstStyle/>
          <a:p>
            <a:pPr algn="ctr"/>
            <a:r>
              <a:rPr lang="ko-KR" altLang="en-US" sz="8900" dirty="0">
                <a:ea typeface="문체부 쓰기 정체" panose="02030609000101010101" pitchFamily="17" charset="-127"/>
              </a:rPr>
              <a:t>감사합니다</a:t>
            </a:r>
            <a:br>
              <a:rPr lang="en-US" altLang="ko-KR" sz="7200" dirty="0">
                <a:ea typeface="문체부 쓰기 정체" panose="02030609000101010101" pitchFamily="17" charset="-127"/>
              </a:rPr>
            </a:br>
            <a:r>
              <a:rPr lang="en-US" altLang="ko-KR" sz="4000" dirty="0">
                <a:ea typeface="문체부 쓰기 정체" panose="02030609000101010101" pitchFamily="17" charset="-127"/>
              </a:rPr>
              <a:t>(Thank</a:t>
            </a:r>
            <a:r>
              <a:rPr lang="ko-KR" altLang="en-US" sz="4000" dirty="0">
                <a:ea typeface="문체부 쓰기 정체" panose="02030609000101010101" pitchFamily="17" charset="-127"/>
              </a:rPr>
              <a:t> </a:t>
            </a:r>
            <a:r>
              <a:rPr lang="en-US" altLang="ko-KR" sz="4000" dirty="0">
                <a:ea typeface="문체부 쓰기 정체" panose="02030609000101010101" pitchFamily="17" charset="-127"/>
              </a:rPr>
              <a:t>You</a:t>
            </a:r>
            <a:r>
              <a:rPr lang="ko-KR" altLang="en-US" sz="4000" dirty="0">
                <a:ea typeface="문체부 쓰기 정체" panose="02030609000101010101" pitchFamily="17" charset="-127"/>
              </a:rPr>
              <a:t> </a:t>
            </a:r>
            <a:r>
              <a:rPr lang="en-US" altLang="ko-KR" sz="4000" dirty="0">
                <a:ea typeface="문체부 쓰기 정체" panose="02030609000101010101" pitchFamily="17" charset="-127"/>
              </a:rPr>
              <a:t>For</a:t>
            </a:r>
            <a:r>
              <a:rPr lang="ko-KR" altLang="en-US" sz="4000" dirty="0">
                <a:ea typeface="문체부 쓰기 정체" panose="02030609000101010101" pitchFamily="17" charset="-127"/>
              </a:rPr>
              <a:t> </a:t>
            </a:r>
            <a:r>
              <a:rPr lang="en-US" altLang="ko-KR" sz="4000" dirty="0">
                <a:ea typeface="문체부 쓰기 정체" panose="02030609000101010101" pitchFamily="17" charset="-127"/>
              </a:rPr>
              <a:t>Listening)</a:t>
            </a:r>
            <a:endParaRPr lang="ko-KR" altLang="en-US" sz="40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11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B53C5-99E7-48A5-A237-C3B86B80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b="1" dirty="0">
                <a:ea typeface="문체부 쓰기 정체" panose="02030609000101010101" pitchFamily="17" charset="-127"/>
              </a:rPr>
              <a:t>1. </a:t>
            </a:r>
            <a:r>
              <a:rPr lang="ko-KR" altLang="en-US" sz="6000" b="1" dirty="0">
                <a:ea typeface="문체부 쓰기 정체" panose="02030609000101010101" pitchFamily="17" charset="-127"/>
              </a:rPr>
              <a:t>주제선택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529340-3E55-49A7-8F7D-20E1DDDB5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01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4000" dirty="0">
              <a:ea typeface="문체부 쓰기 정체" panose="02030609000101010101" pitchFamily="17" charset="-127"/>
            </a:endParaRPr>
          </a:p>
          <a:p>
            <a:pPr marL="0" indent="0" algn="ctr">
              <a:buNone/>
            </a:pPr>
            <a:r>
              <a:rPr lang="en-US" altLang="ko-KR" sz="4400" dirty="0">
                <a:ea typeface="문체부 쓰기 정체" panose="02030609000101010101" pitchFamily="17" charset="-127"/>
              </a:rPr>
              <a:t>“</a:t>
            </a:r>
            <a:r>
              <a:rPr lang="ko-KR" altLang="en-US" sz="4400" dirty="0">
                <a:ea typeface="문체부 쓰기 정체" panose="02030609000101010101" pitchFamily="17" charset="-127"/>
              </a:rPr>
              <a:t>독도는 왜 우리</a:t>
            </a:r>
            <a:r>
              <a:rPr lang="en-US" altLang="ko-KR" sz="4400" dirty="0">
                <a:ea typeface="문체부 쓰기 정체" panose="02030609000101010101" pitchFamily="17" charset="-127"/>
              </a:rPr>
              <a:t> </a:t>
            </a:r>
            <a:r>
              <a:rPr lang="ko-KR" altLang="en-US" sz="4400" dirty="0">
                <a:ea typeface="문체부 쓰기 정체" panose="02030609000101010101" pitchFamily="17" charset="-127"/>
              </a:rPr>
              <a:t>땅인가</a:t>
            </a:r>
            <a:r>
              <a:rPr lang="en-US" altLang="ko-KR" sz="4400" dirty="0">
                <a:ea typeface="문체부 쓰기 정체" panose="02030609000101010101" pitchFamily="17" charset="-127"/>
              </a:rPr>
              <a:t>?” </a:t>
            </a:r>
          </a:p>
          <a:p>
            <a:pPr marL="0" indent="0" algn="ctr">
              <a:buNone/>
            </a:pPr>
            <a:endParaRPr lang="en-US" altLang="ko-KR" sz="1000" dirty="0">
              <a:ea typeface="문체부 쓰기 정체" panose="02030609000101010101" pitchFamily="17" charset="-127"/>
            </a:endParaRPr>
          </a:p>
          <a:p>
            <a:pPr marL="0" indent="0" algn="ctr">
              <a:buNone/>
            </a:pPr>
            <a:r>
              <a:rPr lang="ko-KR" altLang="en-US" sz="4000" dirty="0">
                <a:ea typeface="문체부 쓰기 정체" panose="02030609000101010101" pitchFamily="17" charset="-127"/>
              </a:rPr>
              <a:t>한가지라도 정확한 근거를 들어 설명하지   못했음</a:t>
            </a:r>
            <a:endParaRPr lang="en-US" altLang="ko-KR" sz="40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43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C5B1B3-329E-431F-86C8-DB10F7EB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41" y="268136"/>
            <a:ext cx="11799517" cy="1325563"/>
          </a:xfrm>
        </p:spPr>
        <p:txBody>
          <a:bodyPr>
            <a:noAutofit/>
          </a:bodyPr>
          <a:lstStyle/>
          <a:p>
            <a:pPr algn="ctr"/>
            <a:r>
              <a:rPr lang="en-US" altLang="ko-KR" sz="6000" b="1" dirty="0">
                <a:ea typeface="문체부 쓰기 정체" panose="02030609000101010101" pitchFamily="17" charset="-127"/>
              </a:rPr>
              <a:t>2. </a:t>
            </a:r>
            <a:r>
              <a:rPr lang="ko-KR" altLang="en-US" sz="6000" b="1" dirty="0">
                <a:ea typeface="문체부 쓰기 정체" panose="02030609000101010101" pitchFamily="17" charset="-127"/>
              </a:rPr>
              <a:t>독도의 가치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E5A8558-B0C0-4823-9620-7BB00C526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3" y="1766887"/>
            <a:ext cx="5936116" cy="3324225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2144C02-3B83-4F7E-9C20-E00D4AE69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10" y="1766887"/>
            <a:ext cx="5217959" cy="3556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66AD51-378F-4C00-A9DC-85A480D9C70C}"/>
              </a:ext>
            </a:extLst>
          </p:cNvPr>
          <p:cNvSpPr txBox="1"/>
          <p:nvPr/>
        </p:nvSpPr>
        <p:spPr>
          <a:xfrm>
            <a:off x="187891" y="5756525"/>
            <a:ext cx="886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ea typeface="문체부 쓰기 정체" panose="02030609000101010101" pitchFamily="17" charset="-127"/>
              </a:rPr>
              <a:t>1) 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독도의 바다는 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6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황금어장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’</a:t>
            </a:r>
            <a:r>
              <a:rPr lang="ko-KR" altLang="en-US" sz="3600" dirty="0">
                <a:ea typeface="문체부 쓰기 정체" panose="02030609000101010101" pitchFamily="17" charset="-127"/>
              </a:rPr>
              <a:t>이라고 불림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99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E24367-DAE2-49DB-8387-7D255A7E9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2083388"/>
            <a:ext cx="54055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>
                <a:ea typeface="문체부 쓰기 정체" panose="02030609000101010101" pitchFamily="17" charset="-127"/>
              </a:rPr>
              <a:t>2) </a:t>
            </a:r>
            <a:r>
              <a:rPr lang="ko-KR" altLang="en-US" sz="3600" dirty="0">
                <a:ea typeface="문체부 쓰기 정체" panose="02030609000101010101" pitchFamily="17" charset="-127"/>
              </a:rPr>
              <a:t>원거리에서 북한</a:t>
            </a:r>
            <a:r>
              <a:rPr lang="en-US" altLang="ko-KR" sz="3600" dirty="0">
                <a:ea typeface="문체부 쓰기 정체" panose="02030609000101010101" pitchFamily="17" charset="-127"/>
              </a:rPr>
              <a:t>, </a:t>
            </a:r>
            <a:r>
              <a:rPr lang="ko-KR" altLang="en-US" sz="3600" dirty="0">
                <a:ea typeface="문체부 쓰기 정체" panose="02030609000101010101" pitchFamily="17" charset="-127"/>
              </a:rPr>
              <a:t>일본 및 러시아의 </a:t>
            </a:r>
            <a:r>
              <a:rPr lang="ko-KR" altLang="en-US" sz="36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군사활동</a:t>
            </a:r>
            <a:r>
              <a:rPr lang="ko-KR" altLang="en-US" sz="3600" dirty="0">
                <a:ea typeface="문체부 쓰기 정체" panose="02030609000101010101" pitchFamily="17" charset="-127"/>
              </a:rPr>
              <a:t>을 감시하고 견제 가능</a:t>
            </a:r>
            <a:r>
              <a:rPr lang="en-US" altLang="ko-KR" sz="3600" dirty="0">
                <a:ea typeface="문체부 쓰기 정체" panose="02030609000101010101" pitchFamily="17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3600" dirty="0">
                <a:ea typeface="문체부 쓰기 정체" panose="02030609000101010101" pitchFamily="17" charset="-127"/>
              </a:rPr>
              <a:t>3) </a:t>
            </a:r>
            <a:r>
              <a:rPr lang="ko-KR" altLang="en-US" sz="3600" dirty="0">
                <a:ea typeface="문체부 쓰기 정체" panose="02030609000101010101" pitchFamily="17" charset="-127"/>
              </a:rPr>
              <a:t>항공 및 통신기지</a:t>
            </a:r>
            <a:r>
              <a:rPr lang="en-US" altLang="ko-KR" sz="3600" dirty="0">
                <a:ea typeface="문체부 쓰기 정체" panose="02030609000101010101" pitchFamily="17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3600" dirty="0">
                <a:ea typeface="문체부 쓰기 정체" panose="02030609000101010101" pitchFamily="17" charset="-127"/>
              </a:rPr>
              <a:t>4) </a:t>
            </a:r>
            <a:r>
              <a:rPr lang="ko-KR" altLang="en-US" sz="3600" dirty="0">
                <a:ea typeface="문체부 쓰기 정체" panose="02030609000101010101" pitchFamily="17" charset="-127"/>
              </a:rPr>
              <a:t>해양과학기지</a:t>
            </a:r>
            <a:r>
              <a:rPr lang="en-US" altLang="ko-KR" sz="3600" dirty="0">
                <a:ea typeface="문체부 쓰기 정체" panose="02030609000101010101" pitchFamily="17" charset="-127"/>
              </a:rPr>
              <a:t>(</a:t>
            </a:r>
            <a:r>
              <a:rPr lang="ko-KR" altLang="en-US" sz="3600" dirty="0">
                <a:ea typeface="문체부 쓰기 정체" panose="02030609000101010101" pitchFamily="17" charset="-127"/>
              </a:rPr>
              <a:t>동해의 해양</a:t>
            </a:r>
            <a:r>
              <a:rPr lang="en-US" altLang="ko-KR" sz="3600" dirty="0">
                <a:ea typeface="문체부 쓰기 정체" panose="02030609000101010101" pitchFamily="17" charset="-127"/>
              </a:rPr>
              <a:t>, </a:t>
            </a:r>
            <a:r>
              <a:rPr lang="ko-KR" altLang="en-US" sz="3600" dirty="0">
                <a:ea typeface="문체부 쓰기 정체" panose="02030609000101010101" pitchFamily="17" charset="-127"/>
              </a:rPr>
              <a:t>기상 상태 관측</a:t>
            </a:r>
            <a:r>
              <a:rPr lang="en-US" altLang="ko-KR" sz="3600" dirty="0">
                <a:ea typeface="문체부 쓰기 정체" panose="02030609000101010101" pitchFamily="17" charset="-127"/>
              </a:rPr>
              <a:t>)</a:t>
            </a:r>
            <a:endParaRPr lang="ko-KR" altLang="en-US" sz="3600" dirty="0">
              <a:ea typeface="문체부 쓰기 정체" panose="02030609000101010101" pitchFamily="17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ECDBC6A8-F7B1-4377-A675-7BD73BF2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48" y="423274"/>
            <a:ext cx="3092215" cy="508331"/>
          </a:xfrm>
        </p:spPr>
        <p:txBody>
          <a:bodyPr>
            <a:noAutofit/>
          </a:bodyPr>
          <a:lstStyle/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2.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독도의 가치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783115C-663A-47C5-82E6-C7C95B004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11191"/>
            <a:ext cx="5715000" cy="52235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F95FE6D-363B-49F0-A44E-8E94FC285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3" y="1691365"/>
            <a:ext cx="5824090" cy="36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9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3E3EA4-6C31-4A42-8C36-E590E1411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26" y="2913135"/>
            <a:ext cx="6298953" cy="2573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4000" dirty="0">
                <a:ea typeface="문체부 쓰기 정체" panose="02030609000101010101" pitchFamily="17" charset="-127"/>
              </a:rPr>
              <a:t>5) </a:t>
            </a:r>
            <a:r>
              <a:rPr lang="ko-KR" altLang="en-US" sz="4000" dirty="0">
                <a:ea typeface="문체부 쓰기 정체" panose="02030609000101010101" pitchFamily="17" charset="-127"/>
              </a:rPr>
              <a:t>해양자원 </a:t>
            </a:r>
            <a:r>
              <a:rPr lang="en-US" altLang="ko-KR" sz="4000" dirty="0">
                <a:ea typeface="문체부 쓰기 정체" panose="02030609000101010101" pitchFamily="17" charset="-127"/>
              </a:rPr>
              <a:t>‘</a:t>
            </a:r>
            <a:r>
              <a:rPr lang="ko-KR" altLang="en-US" sz="4000" dirty="0">
                <a:solidFill>
                  <a:srgbClr val="FF0000"/>
                </a:solidFill>
                <a:ea typeface="문체부 쓰기 정체" panose="02030609000101010101" pitchFamily="17" charset="-127"/>
              </a:rPr>
              <a:t>메탄 </a:t>
            </a:r>
            <a:r>
              <a:rPr lang="ko-KR" altLang="en-US" sz="4000" dirty="0" err="1">
                <a:solidFill>
                  <a:srgbClr val="FF0000"/>
                </a:solidFill>
                <a:ea typeface="문체부 쓰기 정체" panose="02030609000101010101" pitchFamily="17" charset="-127"/>
              </a:rPr>
              <a:t>하이드레이트</a:t>
            </a:r>
            <a:r>
              <a:rPr lang="en-US" altLang="ko-KR" sz="4000" dirty="0">
                <a:ea typeface="문체부 쓰기 정체" panose="02030609000101010101" pitchFamily="17" charset="-127"/>
              </a:rPr>
              <a:t>(</a:t>
            </a:r>
            <a:r>
              <a:rPr lang="ko-KR" altLang="en-US" sz="4000" dirty="0">
                <a:ea typeface="문체부 쓰기 정체" panose="02030609000101010101" pitchFamily="17" charset="-127"/>
              </a:rPr>
              <a:t>천연가스가 얼음처럼 고체화 된 상태</a:t>
            </a:r>
            <a:r>
              <a:rPr lang="en-US" altLang="ko-KR" sz="4000" dirty="0">
                <a:ea typeface="문체부 쓰기 정체" panose="02030609000101010101" pitchFamily="17" charset="-127"/>
              </a:rPr>
              <a:t>)’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1D86212-493E-4415-8D7D-559883BB1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16" y="1825625"/>
            <a:ext cx="4483510" cy="448351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8C79FE7D-A037-4D14-8105-FC0296BB1837}"/>
              </a:ext>
            </a:extLst>
          </p:cNvPr>
          <p:cNvSpPr txBox="1">
            <a:spLocks/>
          </p:cNvSpPr>
          <p:nvPr/>
        </p:nvSpPr>
        <p:spPr>
          <a:xfrm>
            <a:off x="183248" y="423274"/>
            <a:ext cx="3092215" cy="508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1" dirty="0">
                <a:ea typeface="문체부 쓰기 정체" panose="02030609000101010101" pitchFamily="17" charset="-127"/>
              </a:rPr>
              <a:t>2. </a:t>
            </a:r>
            <a:r>
              <a:rPr lang="ko-KR" altLang="en-US" sz="3200" b="1" dirty="0">
                <a:ea typeface="문체부 쓰기 정체" panose="02030609000101010101" pitchFamily="17" charset="-127"/>
              </a:rPr>
              <a:t>독도의 가치</a:t>
            </a:r>
          </a:p>
        </p:txBody>
      </p:sp>
    </p:spTree>
    <p:extLst>
      <p:ext uri="{BB962C8B-B14F-4D97-AF65-F5344CB8AC3E}">
        <p14:creationId xmlns:p14="http://schemas.microsoft.com/office/powerpoint/2010/main" val="24169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9DBB1C8-F511-47F9-BBC2-1E363BC8E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3" y="1946394"/>
            <a:ext cx="5172653" cy="4351338"/>
          </a:xfr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721EFF86-61A1-422C-AF81-BD79ACB98B9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000" b="1" dirty="0">
                <a:ea typeface="문체부 쓰기 정체" panose="02030609000101010101" pitchFamily="17" charset="-127"/>
              </a:rPr>
              <a:t>3. </a:t>
            </a:r>
            <a:r>
              <a:rPr lang="ko-KR" altLang="en-US" sz="6000" b="1" dirty="0">
                <a:ea typeface="문체부 쓰기 정체" panose="02030609000101010101" pitchFamily="17" charset="-127"/>
              </a:rPr>
              <a:t>독도에 대한 일본의 주장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473A2-9609-45B3-896B-F8A3A01F7D61}"/>
              </a:ext>
            </a:extLst>
          </p:cNvPr>
          <p:cNvSpPr txBox="1"/>
          <p:nvPr/>
        </p:nvSpPr>
        <p:spPr>
          <a:xfrm>
            <a:off x="6481316" y="2752457"/>
            <a:ext cx="517265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>
                <a:ea typeface="문체부 쓰기 정체" panose="02030609000101010101" pitchFamily="17" charset="-127"/>
              </a:rPr>
              <a:t>시마네현</a:t>
            </a:r>
            <a:r>
              <a:rPr lang="ko-KR" altLang="en-US" sz="4400" dirty="0">
                <a:ea typeface="문체부 쓰기 정체" panose="02030609000101010101" pitchFamily="17" charset="-127"/>
              </a:rPr>
              <a:t> 고시</a:t>
            </a:r>
            <a:r>
              <a:rPr lang="en-US" altLang="ko-KR" sz="4400" dirty="0">
                <a:ea typeface="문체부 쓰기 정체" panose="02030609000101010101" pitchFamily="17" charset="-127"/>
              </a:rPr>
              <a:t>(1905)</a:t>
            </a:r>
          </a:p>
          <a:p>
            <a:pPr algn="ctr"/>
            <a:endParaRPr lang="en-US" altLang="ko-KR" sz="20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600" dirty="0">
                <a:ea typeface="문체부 쓰기 정체" panose="02030609000101010101" pitchFamily="17" charset="-127"/>
              </a:rPr>
              <a:t>독도를 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600" dirty="0">
                <a:ea typeface="문체부 쓰기 정체" panose="02030609000101010101" pitchFamily="17" charset="-127"/>
              </a:rPr>
              <a:t>다케시마</a:t>
            </a:r>
            <a:r>
              <a:rPr lang="en-US" altLang="ko-KR" sz="3600" dirty="0">
                <a:ea typeface="문체부 쓰기 정체" panose="02030609000101010101" pitchFamily="17" charset="-127"/>
              </a:rPr>
              <a:t>’</a:t>
            </a:r>
            <a:r>
              <a:rPr lang="ko-KR" altLang="en-US" sz="3600" dirty="0">
                <a:ea typeface="문체부 쓰기 정체" panose="02030609000101010101" pitchFamily="17" charset="-127"/>
              </a:rPr>
              <a:t>라고 칭하고 </a:t>
            </a:r>
            <a:r>
              <a:rPr lang="ko-KR" altLang="en-US" sz="3600" dirty="0" err="1">
                <a:ea typeface="문체부 쓰기 정체" panose="02030609000101010101" pitchFamily="17" charset="-127"/>
              </a:rPr>
              <a:t>시마네현</a:t>
            </a:r>
            <a:r>
              <a:rPr lang="ko-KR" altLang="en-US" sz="3600" dirty="0">
                <a:ea typeface="문체부 쓰기 정체" panose="02030609000101010101" pitchFamily="17" charset="-127"/>
              </a:rPr>
              <a:t> 관할에 든다는 고시가 내려옴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BBEC563-35E8-4DAA-BC51-3EE7CD37D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5599"/>
            <a:ext cx="5905500" cy="4032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8D1D64-50A0-4501-8EFF-9ADFC5B897CC}"/>
              </a:ext>
            </a:extLst>
          </p:cNvPr>
          <p:cNvSpPr txBox="1"/>
          <p:nvPr/>
        </p:nvSpPr>
        <p:spPr>
          <a:xfrm>
            <a:off x="190500" y="3012581"/>
            <a:ext cx="5943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ea typeface="문체부 쓰기 정체" panose="02030609000101010101" pitchFamily="17" charset="-127"/>
              </a:rPr>
              <a:t>‘</a:t>
            </a:r>
            <a:r>
              <a:rPr lang="ko-KR" altLang="en-US" sz="5400" dirty="0">
                <a:ea typeface="문체부 쓰기 정체" panose="02030609000101010101" pitchFamily="17" charset="-127"/>
              </a:rPr>
              <a:t>다케시마의 날</a:t>
            </a:r>
            <a:r>
              <a:rPr lang="en-US" altLang="ko-KR" sz="5400" dirty="0">
                <a:ea typeface="문체부 쓰기 정체" panose="02030609000101010101" pitchFamily="17" charset="-127"/>
              </a:rPr>
              <a:t>(1905)’</a:t>
            </a:r>
            <a:endParaRPr lang="ko-KR" altLang="en-US" sz="5400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8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78AE61-4BA3-4F81-A31A-C47B9F001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1811977"/>
            <a:ext cx="118871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3200" dirty="0">
                <a:ea typeface="문체부 쓰기 정체" panose="02030609000101010101" pitchFamily="17" charset="-127"/>
              </a:rPr>
              <a:t>1) </a:t>
            </a:r>
            <a:r>
              <a:rPr lang="ko-KR" altLang="en-US" sz="3200" dirty="0">
                <a:ea typeface="문체부 쓰기 정체" panose="02030609000101010101" pitchFamily="17" charset="-127"/>
              </a:rPr>
              <a:t>한국이 옛날부터 다케시마를 인식하고 있었다는 근거</a:t>
            </a:r>
            <a:r>
              <a:rPr lang="en-US" altLang="ko-KR" sz="3200" dirty="0">
                <a:ea typeface="문체부 쓰기 정체" panose="02030609000101010101" pitchFamily="17" charset="-127"/>
              </a:rPr>
              <a:t> </a:t>
            </a:r>
            <a:r>
              <a:rPr lang="ko-KR" altLang="en-US" sz="3200" dirty="0">
                <a:ea typeface="문체부 쓰기 정체" panose="02030609000101010101" pitchFamily="17" charset="-127"/>
              </a:rPr>
              <a:t>없음</a:t>
            </a:r>
            <a:endParaRPr lang="en-US" altLang="ko-KR" sz="32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3200" dirty="0">
                <a:ea typeface="문체부 쓰기 정체" panose="02030609000101010101" pitchFamily="17" charset="-127"/>
              </a:rPr>
              <a:t>2) </a:t>
            </a:r>
            <a:r>
              <a:rPr lang="ko-KR" altLang="en-US" sz="3200" dirty="0">
                <a:ea typeface="문체부 쓰기 정체" panose="02030609000101010101" pitchFamily="17" charset="-127"/>
              </a:rPr>
              <a:t>울릉도의 도항을 금지한 것이지 독도의 도항을 금지가</a:t>
            </a:r>
            <a:r>
              <a:rPr lang="en-US" altLang="ko-KR" sz="3200" dirty="0">
                <a:ea typeface="문체부 쓰기 정체" panose="02030609000101010101" pitchFamily="17" charset="-127"/>
              </a:rPr>
              <a:t> </a:t>
            </a:r>
            <a:r>
              <a:rPr lang="ko-KR" altLang="en-US" sz="3200" dirty="0">
                <a:ea typeface="문체부 쓰기 정체" panose="02030609000101010101" pitchFamily="17" charset="-127"/>
              </a:rPr>
              <a:t>아님</a:t>
            </a:r>
            <a:endParaRPr lang="en-US" altLang="ko-KR" sz="3200" dirty="0">
              <a:ea typeface="문체부 쓰기 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3200" dirty="0">
                <a:ea typeface="문체부 쓰기 정체" panose="02030609000101010101" pitchFamily="17" charset="-127"/>
              </a:rPr>
              <a:t>3) ‘</a:t>
            </a:r>
            <a:r>
              <a:rPr lang="ko-KR" altLang="en-US" sz="3200" dirty="0">
                <a:ea typeface="문체부 쓰기 정체" panose="02030609000101010101" pitchFamily="17" charset="-127"/>
              </a:rPr>
              <a:t>샌프란시스코 평화조약</a:t>
            </a:r>
            <a:r>
              <a:rPr lang="en-US" altLang="ko-KR" sz="3200" dirty="0">
                <a:ea typeface="문체부 쓰기 정체" panose="02030609000101010101" pitchFamily="17" charset="-127"/>
              </a:rPr>
              <a:t>(1951)’</a:t>
            </a:r>
            <a:r>
              <a:rPr lang="ko-KR" altLang="en-US" sz="3200" dirty="0">
                <a:ea typeface="문체부 쓰기 정체" panose="02030609000101010101" pitchFamily="17" charset="-127"/>
              </a:rPr>
              <a:t>에는 일본이 포기해야 하는   지역</a:t>
            </a:r>
            <a:r>
              <a:rPr lang="en-US" altLang="ko-KR" sz="3200" dirty="0">
                <a:ea typeface="문체부 쓰기 정체" panose="02030609000101010101" pitchFamily="17" charset="-127"/>
              </a:rPr>
              <a:t>-</a:t>
            </a:r>
            <a:r>
              <a:rPr lang="ko-KR" altLang="en-US" sz="3200" dirty="0">
                <a:ea typeface="문체부 쓰기 정체" panose="02030609000101010101" pitchFamily="17" charset="-127"/>
              </a:rPr>
              <a:t> </a:t>
            </a:r>
            <a:r>
              <a:rPr lang="en-US" altLang="ko-KR" sz="3200" dirty="0">
                <a:ea typeface="문체부 쓰기 정체" panose="02030609000101010101" pitchFamily="17" charset="-127"/>
              </a:rPr>
              <a:t>‘</a:t>
            </a:r>
            <a:r>
              <a:rPr lang="ko-KR" altLang="en-US" sz="3200" dirty="0">
                <a:ea typeface="문체부 쓰기 정체" panose="02030609000101010101" pitchFamily="17" charset="-127"/>
              </a:rPr>
              <a:t>제주도</a:t>
            </a:r>
            <a:r>
              <a:rPr lang="en-US" altLang="ko-KR" sz="3200" dirty="0">
                <a:ea typeface="문체부 쓰기 정체" panose="02030609000101010101" pitchFamily="17" charset="-127"/>
              </a:rPr>
              <a:t>, </a:t>
            </a:r>
            <a:r>
              <a:rPr lang="ko-KR" altLang="en-US" sz="3200" dirty="0">
                <a:ea typeface="문체부 쓰기 정체" panose="02030609000101010101" pitchFamily="17" charset="-127"/>
              </a:rPr>
              <a:t>거문도</a:t>
            </a:r>
            <a:r>
              <a:rPr lang="en-US" altLang="ko-KR" sz="3200" dirty="0">
                <a:ea typeface="문체부 쓰기 정체" panose="02030609000101010101" pitchFamily="17" charset="-127"/>
              </a:rPr>
              <a:t> </a:t>
            </a:r>
            <a:r>
              <a:rPr lang="ko-KR" altLang="en-US" sz="3200" dirty="0">
                <a:ea typeface="문체부 쓰기 정체" panose="02030609000101010101" pitchFamily="17" charset="-127"/>
              </a:rPr>
              <a:t>및 울릉도를 포함한 조선</a:t>
            </a:r>
            <a:r>
              <a:rPr lang="en-US" altLang="ko-KR" sz="3200" dirty="0">
                <a:ea typeface="문체부 쓰기 정체" panose="02030609000101010101" pitchFamily="17" charset="-127"/>
              </a:rPr>
              <a:t>’</a:t>
            </a:r>
            <a:r>
              <a:rPr lang="ko-KR" altLang="en-US" sz="3200" dirty="0">
                <a:ea typeface="문체부 쓰기 정체" panose="02030609000101010101" pitchFamily="17" charset="-127"/>
              </a:rPr>
              <a:t>으로 표기</a:t>
            </a:r>
            <a:r>
              <a:rPr lang="en-US" altLang="ko-KR" sz="3200" dirty="0">
                <a:ea typeface="문체부 쓰기 정체" panose="02030609000101010101" pitchFamily="17" charset="-127"/>
              </a:rPr>
              <a:t>,      </a:t>
            </a:r>
            <a:r>
              <a:rPr lang="ko-KR" altLang="en-US" sz="3200" dirty="0">
                <a:ea typeface="문체부 쓰기 정체" panose="02030609000101010101" pitchFamily="17" charset="-127"/>
              </a:rPr>
              <a:t>독도 표기</a:t>
            </a:r>
            <a:r>
              <a:rPr lang="en-US" altLang="ko-KR" sz="3200" dirty="0">
                <a:ea typeface="문체부 쓰기 정체" panose="02030609000101010101" pitchFamily="17" charset="-127"/>
              </a:rPr>
              <a:t>X</a:t>
            </a:r>
          </a:p>
          <a:p>
            <a:pPr marL="0" indent="0">
              <a:buNone/>
            </a:pPr>
            <a:r>
              <a:rPr lang="en-US" altLang="ko-KR" sz="3200" dirty="0">
                <a:ea typeface="문체부 쓰기 정체" panose="02030609000101010101" pitchFamily="17" charset="-127"/>
              </a:rPr>
              <a:t>4) </a:t>
            </a:r>
            <a:r>
              <a:rPr lang="ko-KR" altLang="en-US" sz="3200" dirty="0">
                <a:ea typeface="문체부 쓰기 정체" panose="02030609000101010101" pitchFamily="17" charset="-127"/>
              </a:rPr>
              <a:t>일본은 다케시마의 영유권을 둘러싼 문제를 국제사법재판소에 회부하자고 제안했지만 한국측은 모두 거부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6A9FCFD-B950-4DD2-9B79-0422FED3981B}"/>
              </a:ext>
            </a:extLst>
          </p:cNvPr>
          <p:cNvSpPr txBox="1">
            <a:spLocks/>
          </p:cNvSpPr>
          <p:nvPr/>
        </p:nvSpPr>
        <p:spPr>
          <a:xfrm>
            <a:off x="0" y="155275"/>
            <a:ext cx="4976004" cy="756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800" b="1">
                <a:ea typeface="문체부 쓰기 정체" panose="02030609000101010101" pitchFamily="17" charset="-127"/>
              </a:rPr>
              <a:t>3. </a:t>
            </a:r>
            <a:r>
              <a:rPr lang="ko-KR" altLang="en-US" sz="2800" b="1">
                <a:ea typeface="문체부 쓰기 정체" panose="02030609000101010101" pitchFamily="17" charset="-127"/>
              </a:rPr>
              <a:t>독도에 대한 일본의 주장</a:t>
            </a:r>
            <a:endParaRPr lang="ko-KR" altLang="en-US" sz="2800" b="1" dirty="0">
              <a:ea typeface="문체부 쓰기 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07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085C0E-4BA1-4110-A78B-F799C0E4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b="1" dirty="0">
                <a:ea typeface="문체부 쓰기 정체" panose="02030609000101010101" pitchFamily="17" charset="-127"/>
              </a:rPr>
              <a:t>4. </a:t>
            </a:r>
            <a:r>
              <a:rPr lang="ko-KR" altLang="en-US" sz="6000" b="1" dirty="0">
                <a:ea typeface="문체부 쓰기 정체" panose="02030609000101010101" pitchFamily="17" charset="-127"/>
              </a:rPr>
              <a:t>독도가 한국땅인 이유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6D8DBAC-617F-4AD6-8BDC-E892744BD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0" y="2041346"/>
            <a:ext cx="5805345" cy="429121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9FECF-D170-450E-93AC-06CA9CB5C75E}"/>
              </a:ext>
            </a:extLst>
          </p:cNvPr>
          <p:cNvSpPr txBox="1"/>
          <p:nvPr/>
        </p:nvSpPr>
        <p:spPr>
          <a:xfrm>
            <a:off x="6605516" y="1931355"/>
            <a:ext cx="51588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1) &lt;</a:t>
            </a:r>
            <a:r>
              <a:rPr lang="ko-KR" altLang="en-US" sz="4000" dirty="0">
                <a:ea typeface="문체부 쓰기 정체" panose="02030609000101010101" pitchFamily="17" charset="-127"/>
              </a:rPr>
              <a:t>삼국사기</a:t>
            </a:r>
            <a:r>
              <a:rPr lang="en-US" altLang="ko-KR" sz="4000" dirty="0">
                <a:ea typeface="문체부 쓰기 정체" panose="02030609000101010101" pitchFamily="17" charset="-127"/>
              </a:rPr>
              <a:t>(512)&gt;</a:t>
            </a:r>
          </a:p>
          <a:p>
            <a:pPr algn="ctr"/>
            <a:r>
              <a:rPr lang="en-US" altLang="ko-KR" sz="3000" dirty="0">
                <a:ea typeface="문체부 쓰기 정체" panose="02030609000101010101" pitchFamily="17" charset="-127"/>
              </a:rPr>
              <a:t>“</a:t>
            </a:r>
            <a:r>
              <a:rPr lang="ko-KR" altLang="en-US" sz="3000" dirty="0">
                <a:ea typeface="문체부 쓰기 정체" panose="02030609000101010101" pitchFamily="17" charset="-127"/>
              </a:rPr>
              <a:t>신라 이찬 이사부가 </a:t>
            </a:r>
            <a:endParaRPr lang="en-US" altLang="ko-KR" sz="30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000" dirty="0">
                <a:ea typeface="문체부 쓰기 정체" panose="02030609000101010101" pitchFamily="17" charset="-127"/>
              </a:rPr>
              <a:t>우산국</a:t>
            </a:r>
            <a:r>
              <a:rPr lang="en-US" altLang="ko-KR" sz="3000" dirty="0">
                <a:ea typeface="문체부 쓰기 정체" panose="02030609000101010101" pitchFamily="17" charset="-127"/>
              </a:rPr>
              <a:t>(</a:t>
            </a:r>
            <a:r>
              <a:rPr lang="ko-KR" altLang="en-US" sz="30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3000" dirty="0">
                <a:ea typeface="문체부 쓰기 정체" panose="02030609000101010101" pitchFamily="17" charset="-127"/>
              </a:rPr>
              <a:t>)</a:t>
            </a:r>
            <a:r>
              <a:rPr lang="ko-KR" altLang="en-US" sz="3000" dirty="0">
                <a:ea typeface="문체부 쓰기 정체" panose="02030609000101010101" pitchFamily="17" charset="-127"/>
              </a:rPr>
              <a:t>을 정벌하여 </a:t>
            </a:r>
            <a:endParaRPr lang="en-US" altLang="ko-KR" sz="30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000" dirty="0">
                <a:ea typeface="문체부 쓰기 정체" panose="02030609000101010101" pitchFamily="17" charset="-127"/>
              </a:rPr>
              <a:t>신라가 우산국</a:t>
            </a:r>
            <a:r>
              <a:rPr lang="en-US" altLang="ko-KR" sz="3000" dirty="0">
                <a:ea typeface="문체부 쓰기 정체" panose="02030609000101010101" pitchFamily="17" charset="-127"/>
              </a:rPr>
              <a:t>(</a:t>
            </a:r>
            <a:r>
              <a:rPr lang="ko-KR" altLang="en-US" sz="3000" dirty="0">
                <a:ea typeface="문체부 쓰기 정체" panose="02030609000101010101" pitchFamily="17" charset="-127"/>
              </a:rPr>
              <a:t>울릉도</a:t>
            </a:r>
            <a:r>
              <a:rPr lang="en-US" altLang="ko-KR" sz="3000" dirty="0">
                <a:ea typeface="문체부 쓰기 정체" panose="02030609000101010101" pitchFamily="17" charset="-127"/>
              </a:rPr>
              <a:t>)</a:t>
            </a:r>
            <a:r>
              <a:rPr lang="ko-KR" altLang="en-US" sz="3000" dirty="0">
                <a:ea typeface="문체부 쓰기 정체" panose="02030609000101010101" pitchFamily="17" charset="-127"/>
              </a:rPr>
              <a:t>을    복속했다</a:t>
            </a:r>
            <a:r>
              <a:rPr lang="en-US" altLang="ko-KR" sz="3000" dirty="0">
                <a:ea typeface="문체부 쓰기 정체" panose="02030609000101010101" pitchFamily="17" charset="-127"/>
              </a:rPr>
              <a:t>.”</a:t>
            </a:r>
          </a:p>
          <a:p>
            <a:pPr algn="ctr"/>
            <a:endParaRPr lang="en-US" altLang="ko-KR" sz="3000" dirty="0">
              <a:ea typeface="문체부 쓰기 정체" panose="02030609000101010101" pitchFamily="17" charset="-127"/>
            </a:endParaRPr>
          </a:p>
          <a:p>
            <a:pPr algn="ctr"/>
            <a:endParaRPr lang="en-US" altLang="ko-KR" sz="3000" dirty="0">
              <a:ea typeface="문체부 쓰기 정체" panose="02030609000101010101" pitchFamily="17" charset="-127"/>
            </a:endParaRPr>
          </a:p>
          <a:p>
            <a:pPr algn="ctr"/>
            <a:r>
              <a:rPr lang="ko-KR" altLang="en-US" sz="3000" dirty="0">
                <a:ea typeface="문체부 쓰기 정체" panose="02030609000101010101" pitchFamily="17" charset="-127"/>
              </a:rPr>
              <a:t>일본</a:t>
            </a:r>
            <a:r>
              <a:rPr lang="en-US" altLang="ko-KR" sz="3000" dirty="0">
                <a:ea typeface="문체부 쓰기 정체" panose="02030609000101010101" pitchFamily="17" charset="-127"/>
              </a:rPr>
              <a:t> ”</a:t>
            </a:r>
            <a:r>
              <a:rPr lang="ko-KR" altLang="en-US" sz="3000" dirty="0">
                <a:ea typeface="문체부 쓰기 정체" panose="02030609000101010101" pitchFamily="17" charset="-127"/>
              </a:rPr>
              <a:t>신라가 복속한 것은  울릉도이지 독도가 아님</a:t>
            </a:r>
            <a:r>
              <a:rPr lang="en-US" altLang="ko-KR" sz="3000" dirty="0">
                <a:ea typeface="문체부 쓰기 정체" panose="02030609000101010101" pitchFamily="17" charset="-127"/>
              </a:rPr>
              <a:t>”</a:t>
            </a:r>
            <a:endParaRPr lang="ko-KR" altLang="en-US" sz="3000" dirty="0">
              <a:ea typeface="문체부 쓰기 정체" panose="02030609000101010101" pitchFamily="17" charset="-127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3EF04438-978E-4DC9-B43A-48F60F270659}"/>
              </a:ext>
            </a:extLst>
          </p:cNvPr>
          <p:cNvSpPr/>
          <p:nvPr/>
        </p:nvSpPr>
        <p:spPr>
          <a:xfrm>
            <a:off x="8939283" y="4544705"/>
            <a:ext cx="409433" cy="6141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76333-2CE5-4243-8827-72FA536CECDB}"/>
              </a:ext>
            </a:extLst>
          </p:cNvPr>
          <p:cNvSpPr txBox="1"/>
          <p:nvPr/>
        </p:nvSpPr>
        <p:spPr>
          <a:xfrm>
            <a:off x="427630" y="2851232"/>
            <a:ext cx="6598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ea typeface="문체부 쓰기 정체" panose="02030609000101010101" pitchFamily="17" charset="-127"/>
              </a:rPr>
              <a:t>&lt;</a:t>
            </a:r>
            <a:r>
              <a:rPr lang="ko-KR" altLang="en-US" sz="4400" dirty="0" err="1">
                <a:ea typeface="문체부 쓰기 정체" panose="02030609000101010101" pitchFamily="17" charset="-127"/>
              </a:rPr>
              <a:t>동국문헌비고</a:t>
            </a:r>
            <a:r>
              <a:rPr lang="en-US" altLang="ko-KR" sz="4400" dirty="0">
                <a:ea typeface="문체부 쓰기 정체" panose="02030609000101010101" pitchFamily="17" charset="-127"/>
              </a:rPr>
              <a:t>(1770)&gt;</a:t>
            </a:r>
          </a:p>
          <a:p>
            <a:pPr algn="ctr"/>
            <a:endParaRPr lang="en-US" altLang="ko-KR" sz="2000" dirty="0">
              <a:ea typeface="문체부 쓰기 정체" panose="02030609000101010101" pitchFamily="17" charset="-127"/>
            </a:endParaRPr>
          </a:p>
          <a:p>
            <a:pPr algn="ctr"/>
            <a:r>
              <a:rPr lang="en-US" altLang="ko-KR" sz="4000" dirty="0">
                <a:ea typeface="문체부 쓰기 정체" panose="02030609000101010101" pitchFamily="17" charset="-127"/>
              </a:rPr>
              <a:t>“</a:t>
            </a:r>
            <a:r>
              <a:rPr lang="ko-KR" altLang="en-US" sz="4000" dirty="0">
                <a:ea typeface="문체부 쓰기 정체" panose="02030609000101010101" pitchFamily="17" charset="-127"/>
              </a:rPr>
              <a:t>울릉도와 우산도</a:t>
            </a:r>
            <a:r>
              <a:rPr lang="en-US" altLang="ko-KR" sz="4000" dirty="0">
                <a:ea typeface="문체부 쓰기 정체" panose="02030609000101010101" pitchFamily="17" charset="-127"/>
              </a:rPr>
              <a:t>(</a:t>
            </a:r>
            <a:r>
              <a:rPr lang="ko-KR" altLang="en-US" sz="4000" dirty="0">
                <a:ea typeface="문체부 쓰기 정체" panose="02030609000101010101" pitchFamily="17" charset="-127"/>
              </a:rPr>
              <a:t>독도</a:t>
            </a:r>
            <a:r>
              <a:rPr lang="en-US" altLang="ko-KR" sz="4000" dirty="0">
                <a:ea typeface="문체부 쓰기 정체" panose="02030609000101010101" pitchFamily="17" charset="-127"/>
              </a:rPr>
              <a:t>)</a:t>
            </a:r>
            <a:r>
              <a:rPr lang="ko-KR" altLang="en-US" sz="4000" dirty="0">
                <a:ea typeface="문체부 쓰기 정체" panose="02030609000101010101" pitchFamily="17" charset="-127"/>
              </a:rPr>
              <a:t>는 모두 우산국의 땅이다</a:t>
            </a:r>
            <a:r>
              <a:rPr lang="en-US" altLang="ko-KR" sz="4000" dirty="0">
                <a:ea typeface="문체부 쓰기 정체" panose="02030609000101010101" pitchFamily="17" charset="-127"/>
              </a:rPr>
              <a:t>.”</a:t>
            </a:r>
            <a:endParaRPr lang="ko-KR" altLang="en-US" sz="4000" dirty="0">
              <a:ea typeface="문체부 쓰기 정체" panose="02030609000101010101" pitchFamily="17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9B57934-EA38-4B5D-A212-684A2286D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70" y="1616689"/>
            <a:ext cx="4027530" cy="47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816</Words>
  <Application>Microsoft Office PowerPoint</Application>
  <PresentationFormat>와이드스크린</PresentationFormat>
  <Paragraphs>117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8" baseType="lpstr">
      <vt:lpstr>맑은 고딕</vt:lpstr>
      <vt:lpstr>Arial</vt:lpstr>
      <vt:lpstr>Office 테마</vt:lpstr>
      <vt:lpstr>한국의 영토 ‘독도’</vt:lpstr>
      <vt:lpstr>목차</vt:lpstr>
      <vt:lpstr>1. 주제선택 이유</vt:lpstr>
      <vt:lpstr>2. 독도의 가치</vt:lpstr>
      <vt:lpstr>2. 독도의 가치</vt:lpstr>
      <vt:lpstr>PowerPoint 프레젠테이션</vt:lpstr>
      <vt:lpstr>PowerPoint 프레젠테이션</vt:lpstr>
      <vt:lpstr>PowerPoint 프레젠테이션</vt:lpstr>
      <vt:lpstr>4. 독도가 한국땅인 이유</vt:lpstr>
      <vt:lpstr>4. 독도가 한국땅인 이유</vt:lpstr>
      <vt:lpstr>4. 독도가 한국땅인 이유</vt:lpstr>
      <vt:lpstr>4. 독도가 한국땅인 이유 3) &lt;팔도총도(1530)&gt;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걸리버 여행기의 독도</vt:lpstr>
      <vt:lpstr>Q&amp;A</vt:lpstr>
      <vt:lpstr>감사합니다 (Thank You For Listening)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 혜림</dc:creator>
  <cp:lastModifiedBy>신 혜림</cp:lastModifiedBy>
  <cp:revision>45</cp:revision>
  <dcterms:created xsi:type="dcterms:W3CDTF">2020-05-02T07:16:43Z</dcterms:created>
  <dcterms:modified xsi:type="dcterms:W3CDTF">2020-05-02T20:48:39Z</dcterms:modified>
</cp:coreProperties>
</file>