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66" r:id="rId3"/>
    <p:sldId id="267" r:id="rId4"/>
    <p:sldId id="268" r:id="rId5"/>
    <p:sldId id="28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86" r:id="rId14"/>
    <p:sldId id="277" r:id="rId15"/>
    <p:sldId id="278" r:id="rId16"/>
    <p:sldId id="280" r:id="rId17"/>
    <p:sldId id="279" r:id="rId18"/>
    <p:sldId id="283" r:id="rId19"/>
    <p:sldId id="281" r:id="rId20"/>
    <p:sldId id="282" r:id="rId21"/>
  </p:sldIdLst>
  <p:sldSz cx="12192000" cy="6858000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+mn-lt"/>
        <a:ea typeface="+mn-ea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9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-84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en-GB" altLang="en-US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02/05/2020</a:t>
            </a:fld>
            <a:endParaRPr lang="ko-KR" altLang="en-US" sz="1800" b="0" strike="noStrike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strike="noStrike" cap="none" dirty="0" smtClean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indent="0" algn="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b="0" strike="noStrike" cap="none" smtClean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marL="0" indent="0" algn="r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ko-KR" altLang="en-US" sz="1800" b="0" strike="noStrike" cap="none" dirty="0" smtClean="0"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hShI8P7Q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i.co.kr/arti/international/japan/933353.html" TargetMode="External"/><Relationship Id="rId2" Type="http://schemas.openxmlformats.org/officeDocument/2006/relationships/hyperlink" Target="https://news.joins.com/article/2369055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nto.go.jp/jpn/" TargetMode="External"/><Relationship Id="rId4" Type="http://schemas.openxmlformats.org/officeDocument/2006/relationships/hyperlink" Target="https://news.naver.com/main/read.nhn?oid=022&amp;aid=00034366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3%E3%82%B8%E3%83%83%E3%83%88%E3%83%BB%E3%82%B8%E3%83%A3%E3%83%91%E3%83%B3%E3%83%BB%E3%82%AD%E3%83%A3%E3%83%B3%E3%83%9A%E3%83%BC%E3%83%B3" TargetMode="External"/><Relationship Id="rId2" Type="http://schemas.openxmlformats.org/officeDocument/2006/relationships/hyperlink" Target="https://www.jnto.go.jp/jpn/news/press_releases/pdf/200415_monthly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914400" y="2643182"/>
            <a:ext cx="103638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 fontScale="90000"/>
          </a:bodyPr>
          <a:lstStyle/>
          <a:p>
            <a:pPr marL="0" indent="0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5600" smtClean="0">
                <a:latin typeface="맑은 고딕" charset="0"/>
                <a:ea typeface="맑은 고딕" charset="0"/>
              </a:rPr>
              <a:t>일본사회와 관광</a:t>
            </a:r>
            <a:r>
              <a:rPr lang="en-US" altLang="en-US" sz="5600" dirty="0" smtClean="0">
                <a:latin typeface="맑은 고딕" charset="0"/>
                <a:ea typeface="맑은 고딕" charset="0"/>
              </a:rPr>
              <a:t/>
            </a:r>
            <a:br>
              <a:rPr lang="en-US" altLang="en-US" sz="5600" dirty="0" smtClean="0">
                <a:latin typeface="맑은 고딕" charset="0"/>
                <a:ea typeface="맑은 고딕" charset="0"/>
              </a:rPr>
            </a:br>
            <a:r>
              <a:rPr lang="en-US" altLang="en-US" sz="5600" dirty="0" smtClean="0">
                <a:latin typeface="맑은 고딕" charset="0"/>
                <a:ea typeface="맑은 고딕" charset="0"/>
              </a:rPr>
              <a:t/>
            </a:r>
            <a:br>
              <a:rPr lang="en-US" altLang="en-US" sz="5600" dirty="0" smtClean="0">
                <a:latin typeface="맑은 고딕" charset="0"/>
                <a:ea typeface="맑은 고딕" charset="0"/>
              </a:rPr>
            </a:br>
            <a:r>
              <a:rPr altLang="en-US" sz="3000" smtClean="0">
                <a:latin typeface="맑은 고딕" charset="0"/>
                <a:ea typeface="맑은 고딕" charset="0"/>
              </a:rPr>
              <a:t>일본 관광의 현주소</a:t>
            </a:r>
            <a:r>
              <a:rPr lang="en-US" altLang="en-US" sz="3000" dirty="0" smtClean="0">
                <a:latin typeface="맑은 고딕" charset="0"/>
                <a:ea typeface="맑은 고딕" charset="0"/>
              </a:rPr>
              <a:t/>
            </a:r>
            <a:br>
              <a:rPr lang="en-US" altLang="en-US" sz="3000" dirty="0" smtClean="0">
                <a:latin typeface="맑은 고딕" charset="0"/>
                <a:ea typeface="맑은 고딕" charset="0"/>
              </a:rPr>
            </a:br>
            <a:endParaRPr lang="ko-KR" altLang="en-US" sz="5600" b="0" strike="noStrike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0710" y="4438277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altLang="en-US" smtClean="0"/>
              <a:t>일본어 일본학과</a:t>
            </a:r>
            <a:endParaRPr lang="en-US" altLang="en-US" dirty="0" smtClean="0"/>
          </a:p>
          <a:p>
            <a:r>
              <a:rPr lang="en-US" altLang="ko-KR" dirty="0" smtClean="0"/>
              <a:t>21602774 </a:t>
            </a:r>
            <a:r>
              <a:rPr altLang="en-US" smtClean="0"/>
              <a:t>손</a:t>
            </a:r>
            <a:r>
              <a:rPr altLang="en-US" dirty="0"/>
              <a:t>진</a:t>
            </a:r>
            <a:r>
              <a:rPr altLang="en-US" smtClean="0"/>
              <a:t>수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 Japan </a:t>
            </a:r>
            <a:r>
              <a:rPr lang="ko-KR" altLang="en-US" dirty="0" smtClean="0"/>
              <a:t>캠페인의 배경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관광 산업 고도화 전략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관광산업을 보다 발전화 시켜 나가기 위해 새로운 관광산업 전개 및 관광 산업의 연계 강화를 정부에서 지원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추진 전략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위의 전략을 민관이 연계하여 추진 및 각 전략을 목표 </a:t>
            </a:r>
            <a:r>
              <a:rPr lang="ko-KR" altLang="en-US" dirty="0" err="1" smtClean="0"/>
              <a:t>달성도를</a:t>
            </a:r>
            <a:r>
              <a:rPr lang="ko-KR" altLang="en-US" dirty="0" smtClean="0"/>
              <a:t> 항상 측정하고 새로운 전략을 추진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Visit Japan </a:t>
            </a:r>
            <a:r>
              <a:rPr lang="ko-KR" altLang="en-US" dirty="0" smtClean="0"/>
              <a:t>캠페인이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외국인 여행자 방일 촉진 전략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일환으로 진행됨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</a:t>
            </a:r>
            <a:r>
              <a:rPr lang="en-US" b="1" dirty="0" smtClean="0"/>
              <a:t>COVID-19(</a:t>
            </a:r>
            <a:r>
              <a:rPr lang="ko-KR" altLang="en-US" b="1" dirty="0" smtClean="0"/>
              <a:t>코로나 바이러스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인한 타격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95934" y="2249424"/>
            <a:ext cx="5986466" cy="4325112"/>
          </a:xfrm>
        </p:spPr>
        <p:txBody>
          <a:bodyPr/>
          <a:lstStyle/>
          <a:p>
            <a:r>
              <a:rPr lang="ko-KR" altLang="en-US" dirty="0" smtClean="0"/>
              <a:t>주말임에도 불구하고 </a:t>
            </a:r>
            <a:r>
              <a:rPr lang="ko-KR" altLang="en-US" dirty="0" err="1" smtClean="0"/>
              <a:t>텅빈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교토의</a:t>
            </a:r>
            <a:r>
              <a:rPr lang="ko-KR" altLang="en-US" dirty="0" smtClean="0"/>
              <a:t> 관광지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중국 정부가 코로나 바이러스로 인해 단체 여행을 금지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한국 또한 최근 한</a:t>
            </a:r>
            <a:r>
              <a:rPr lang="en-US" altLang="ko-KR" dirty="0" smtClean="0"/>
              <a:t>,</a:t>
            </a:r>
            <a:r>
              <a:rPr lang="ko-KR" altLang="en-US" dirty="0" smtClean="0"/>
              <a:t>일 관계가 악화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코로나 바이러스로 인해 일본 여행 자제를 권고</a:t>
            </a:r>
            <a:endParaRPr lang="ko-KR" altLang="en-US" dirty="0"/>
          </a:p>
        </p:txBody>
      </p:sp>
      <p:pic>
        <p:nvPicPr>
          <p:cNvPr id="6147" name="Picture 3" descr="C:\Users\user\Desktop\20200207507720_20200207135103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49424"/>
            <a:ext cx="4772020" cy="432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</a:t>
            </a:r>
            <a:r>
              <a:rPr lang="en-US" b="1" dirty="0" smtClean="0"/>
              <a:t>COVID-19(</a:t>
            </a:r>
            <a:r>
              <a:rPr lang="ko-KR" altLang="en-US" b="1" dirty="0" smtClean="0"/>
              <a:t>코로나 바이러스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인한 타격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38810" y="2249424"/>
            <a:ext cx="5843590" cy="4325112"/>
          </a:xfrm>
        </p:spPr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나라현</a:t>
            </a:r>
            <a:r>
              <a:rPr lang="ko-KR" altLang="en-US" dirty="0" smtClean="0"/>
              <a:t> 나라 공원에 붙은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신종 코로나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안내문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단체관광 </a:t>
            </a:r>
            <a:r>
              <a:rPr lang="ko-KR" altLang="en-US" dirty="0" smtClean="0"/>
              <a:t>금지령이 </a:t>
            </a:r>
            <a:r>
              <a:rPr lang="ko-KR" altLang="en-US" dirty="0" smtClean="0"/>
              <a:t>내려지고 </a:t>
            </a:r>
            <a:r>
              <a:rPr lang="ko-KR" altLang="en-US" dirty="0" smtClean="0"/>
              <a:t>당시 중국인 관광객을 유치한 일본의 한 여행사의 경우 </a:t>
            </a:r>
            <a:r>
              <a:rPr lang="en-US" altLang="ko-KR" dirty="0" smtClean="0"/>
              <a:t>27</a:t>
            </a:r>
            <a:r>
              <a:rPr lang="ko-KR" altLang="en-US" dirty="0" smtClean="0"/>
              <a:t>일 이후 약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만명분에</a:t>
            </a:r>
            <a:r>
              <a:rPr lang="ko-KR" altLang="en-US" dirty="0" smtClean="0"/>
              <a:t> 해당하는 </a:t>
            </a:r>
            <a:r>
              <a:rPr lang="en-US" altLang="ko-KR" dirty="0" smtClean="0"/>
              <a:t>480</a:t>
            </a:r>
            <a:r>
              <a:rPr lang="ko-KR" altLang="en-US" dirty="0" smtClean="0"/>
              <a:t>여건의 예약이 </a:t>
            </a:r>
            <a:r>
              <a:rPr lang="ko-KR" altLang="en-US" dirty="0" smtClean="0"/>
              <a:t>취소됨</a:t>
            </a:r>
            <a:endParaRPr lang="ko-KR" altLang="en-US" dirty="0"/>
          </a:p>
        </p:txBody>
      </p:sp>
      <p:pic>
        <p:nvPicPr>
          <p:cNvPr id="7170" name="Picture 2" descr="C:\Users\user\Desktop\20200207507718_20200207135103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2209800"/>
            <a:ext cx="3717567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</a:t>
            </a:r>
            <a:r>
              <a:rPr lang="en-US" b="1" dirty="0" smtClean="0"/>
              <a:t>COVID-19(</a:t>
            </a:r>
            <a:r>
              <a:rPr lang="ko-KR" altLang="en-US" b="1" dirty="0" smtClean="0"/>
              <a:t>코로나 바이러스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인한 타격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중국 국민들의 해외여행 가운데 단체여행이 차지하는 비중이 </a:t>
            </a:r>
            <a:r>
              <a:rPr lang="en-US" altLang="ko-KR" dirty="0" smtClean="0"/>
              <a:t>55%</a:t>
            </a:r>
            <a:r>
              <a:rPr lang="ko-KR" altLang="en-US" dirty="0" smtClean="0"/>
              <a:t>에 달해 단체여행 금지 조치의 </a:t>
            </a:r>
            <a:r>
              <a:rPr lang="ko-KR" altLang="en-US" dirty="0" smtClean="0"/>
              <a:t>영향이 매우 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"</a:t>
            </a:r>
            <a:r>
              <a:rPr lang="en-US" altLang="ko-KR" dirty="0" smtClean="0"/>
              <a:t>2019</a:t>
            </a:r>
            <a:r>
              <a:rPr lang="ko-KR" altLang="en-US" dirty="0" smtClean="0"/>
              <a:t>년 외국인 관광객들의 소비액은 </a:t>
            </a:r>
            <a:r>
              <a:rPr lang="en-US" altLang="ko-KR" dirty="0" smtClean="0"/>
              <a:t>4</a:t>
            </a:r>
            <a:r>
              <a:rPr lang="ko-KR" altLang="en-US" dirty="0" smtClean="0"/>
              <a:t>조</a:t>
            </a:r>
            <a:r>
              <a:rPr lang="en-US" altLang="ko-KR" dirty="0" smtClean="0"/>
              <a:t>813</a:t>
            </a:r>
            <a:r>
              <a:rPr lang="ko-KR" altLang="en-US" dirty="0" smtClean="0"/>
              <a:t>억엔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43</a:t>
            </a:r>
            <a:r>
              <a:rPr lang="ko-KR" altLang="en-US" dirty="0" smtClean="0"/>
              <a:t>조원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이중 중국이 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</a:t>
            </a:r>
            <a:r>
              <a:rPr lang="en-US" altLang="ko-KR" dirty="0" smtClean="0"/>
              <a:t>7718</a:t>
            </a:r>
            <a:r>
              <a:rPr lang="ko-KR" altLang="en-US" dirty="0" smtClean="0"/>
              <a:t>억엔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조</a:t>
            </a:r>
            <a:r>
              <a:rPr lang="en-US" altLang="ko-KR" dirty="0" smtClean="0"/>
              <a:t>8000</a:t>
            </a:r>
            <a:r>
              <a:rPr lang="ko-KR" altLang="en-US" dirty="0" err="1" smtClean="0"/>
              <a:t>억원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36.8</a:t>
            </a:r>
            <a:r>
              <a:rPr lang="en-US" altLang="ko-KR" dirty="0" smtClean="0"/>
              <a:t>%</a:t>
            </a:r>
            <a:r>
              <a:rPr lang="ko-KR" altLang="en-US" dirty="0" smtClean="0"/>
              <a:t>를 차지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"</a:t>
            </a:r>
            <a:r>
              <a:rPr lang="ko-KR" altLang="en-US" dirty="0" smtClean="0"/>
              <a:t>중국인의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인당 지출액도 </a:t>
            </a:r>
            <a:r>
              <a:rPr lang="en-US" altLang="ko-KR" dirty="0" smtClean="0"/>
              <a:t>21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(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222</a:t>
            </a:r>
            <a:r>
              <a:rPr lang="ko-KR" altLang="en-US" dirty="0" smtClean="0"/>
              <a:t>만원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으로 다른 </a:t>
            </a:r>
            <a:r>
              <a:rPr lang="ko-KR" altLang="en-US" dirty="0" smtClean="0"/>
              <a:t>아시아 지역에 </a:t>
            </a:r>
            <a:r>
              <a:rPr lang="ko-KR" altLang="en-US" dirty="0" smtClean="0"/>
              <a:t>비교해 </a:t>
            </a:r>
            <a:r>
              <a:rPr lang="ko-KR" altLang="en-US" dirty="0" smtClean="0"/>
              <a:t>비교적 큼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</a:t>
            </a:r>
            <a:r>
              <a:rPr lang="en-US" b="1" dirty="0" smtClean="0"/>
              <a:t>COVID-19(</a:t>
            </a:r>
            <a:r>
              <a:rPr lang="ko-KR" altLang="en-US" b="1" dirty="0" smtClean="0"/>
              <a:t>코로나 바이러스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인한 타격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 정부 관광국</a:t>
            </a:r>
            <a:r>
              <a:rPr lang="en-US" altLang="ko-KR" dirty="0" smtClean="0"/>
              <a:t>(JNTO)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 발표한 통계 자료에 의하면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전년도 대비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3</a:t>
            </a:r>
            <a:r>
              <a:rPr lang="ko-KR" altLang="en-US" dirty="0" smtClean="0"/>
              <a:t>월의 </a:t>
            </a:r>
            <a:r>
              <a:rPr lang="ko-KR" altLang="en-US" dirty="0" err="1" smtClean="0"/>
              <a:t>방월</a:t>
            </a:r>
            <a:r>
              <a:rPr lang="ko-KR" altLang="en-US" dirty="0" smtClean="0"/>
              <a:t> 외국인 수 추정치가 크게 </a:t>
            </a:r>
            <a:r>
              <a:rPr lang="ko-KR" altLang="en-US" dirty="0" smtClean="0"/>
              <a:t>하락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2,604,322</a:t>
            </a:r>
            <a:r>
              <a:rPr lang="ko-KR" altLang="en-US" dirty="0" smtClean="0"/>
              <a:t>명에 비해 </a:t>
            </a:r>
            <a:r>
              <a:rPr lang="en-US" altLang="ko-KR" dirty="0" smtClean="0"/>
              <a:t>58.3% </a:t>
            </a:r>
            <a:r>
              <a:rPr lang="ko-KR" altLang="en-US" dirty="0" smtClean="0"/>
              <a:t>감소한 </a:t>
            </a:r>
            <a:r>
              <a:rPr lang="en-US" altLang="ko-KR" dirty="0" smtClean="0"/>
              <a:t>1,085,100</a:t>
            </a:r>
            <a:r>
              <a:rPr lang="ko-KR" altLang="en-US" dirty="0" smtClean="0"/>
              <a:t>명으로 발표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2019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2,760,136</a:t>
            </a:r>
            <a:r>
              <a:rPr lang="ko-KR" altLang="en-US" dirty="0" smtClean="0"/>
              <a:t>명에 비해 무려 </a:t>
            </a:r>
            <a:r>
              <a:rPr lang="en-US" altLang="ko-KR" dirty="0" smtClean="0"/>
              <a:t>93.0% </a:t>
            </a:r>
            <a:r>
              <a:rPr lang="ko-KR" altLang="en-US" dirty="0" smtClean="0"/>
              <a:t>감소한 </a:t>
            </a:r>
            <a:r>
              <a:rPr lang="en-US" altLang="ko-KR" dirty="0" smtClean="0"/>
              <a:t>193,700</a:t>
            </a:r>
            <a:r>
              <a:rPr lang="ko-KR" altLang="en-US" dirty="0" smtClean="0"/>
              <a:t>명으로 발표</a:t>
            </a:r>
            <a:endParaRPr lang="en-US" altLang="ko-KR" dirty="0" smtClean="0"/>
          </a:p>
          <a:p>
            <a:pPr algn="r">
              <a:buNone/>
            </a:pPr>
            <a:r>
              <a:rPr lang="ko-KR" altLang="en-US" sz="2000" dirty="0" smtClean="0"/>
              <a:t>일본 정부 관광국</a:t>
            </a:r>
            <a:r>
              <a:rPr lang="en-US" altLang="ko-KR" sz="2000" dirty="0" smtClean="0"/>
              <a:t>(JNTO) </a:t>
            </a:r>
            <a:r>
              <a:rPr lang="ko-KR" altLang="en-US" sz="2000" dirty="0" smtClean="0"/>
              <a:t>보도발표 자료에서 인용</a:t>
            </a:r>
            <a:endParaRPr lang="en-US" altLang="ko-KR" sz="2000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</a:t>
            </a:r>
            <a:r>
              <a:rPr lang="en-US" b="1" dirty="0" smtClean="0"/>
              <a:t>COVID-19(</a:t>
            </a:r>
            <a:r>
              <a:rPr lang="ko-KR" altLang="en-US" b="1" dirty="0" smtClean="0"/>
              <a:t>코로나 바이러스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인한 타격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2020</a:t>
            </a:r>
            <a:r>
              <a:rPr lang="ko-KR" altLang="en-US" dirty="0" smtClean="0"/>
              <a:t>년 개최 </a:t>
            </a:r>
            <a:r>
              <a:rPr lang="ko-KR" altLang="en-US" dirty="0" err="1" smtClean="0"/>
              <a:t>예정이였던</a:t>
            </a:r>
            <a:r>
              <a:rPr lang="ko-KR" altLang="en-US" dirty="0" smtClean="0"/>
              <a:t> </a:t>
            </a:r>
            <a:r>
              <a:rPr lang="en-US" altLang="ko-KR" dirty="0" smtClean="0"/>
              <a:t>2020 </a:t>
            </a:r>
            <a:r>
              <a:rPr lang="ko-KR" altLang="en-US" dirty="0" smtClean="0"/>
              <a:t>도쿄 올림픽이 연기</a:t>
            </a:r>
            <a:endParaRPr lang="en-US" altLang="ko-KR" dirty="0" smtClean="0"/>
          </a:p>
          <a:p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신종코로나바이러스</a:t>
            </a:r>
            <a:r>
              <a:rPr lang="en-US" altLang="ko-KR" dirty="0" smtClean="0"/>
              <a:t>(</a:t>
            </a:r>
            <a:r>
              <a:rPr lang="ko-KR" altLang="en-US" dirty="0" smtClean="0"/>
              <a:t>코로나</a:t>
            </a:r>
            <a:r>
              <a:rPr lang="en-US" altLang="ko-KR" dirty="0" smtClean="0"/>
              <a:t>19) </a:t>
            </a:r>
            <a:r>
              <a:rPr lang="ko-KR" altLang="en-US" dirty="0" smtClean="0"/>
              <a:t>사태 확산으로 </a:t>
            </a:r>
            <a:r>
              <a:rPr lang="en-US" altLang="ko-KR" dirty="0" smtClean="0"/>
              <a:t>2020</a:t>
            </a:r>
            <a:r>
              <a:rPr lang="ko-KR" altLang="en-US" dirty="0" smtClean="0"/>
              <a:t>년 도쿄 올림픽이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 </a:t>
            </a:r>
            <a:r>
              <a:rPr lang="ko-KR" altLang="en-US" dirty="0" smtClean="0"/>
              <a:t>연기됨  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국제올림픽위원회</a:t>
            </a:r>
            <a:r>
              <a:rPr lang="en-US" altLang="ko-KR" dirty="0" smtClean="0"/>
              <a:t>(IOC)</a:t>
            </a:r>
            <a:r>
              <a:rPr lang="ko-KR" altLang="en-US" dirty="0" smtClean="0"/>
              <a:t>는 오는 </a:t>
            </a:r>
            <a:r>
              <a:rPr lang="en-US" altLang="ko-KR" dirty="0" smtClean="0"/>
              <a:t>7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 개최 예정이었던 올림픽이 </a:t>
            </a:r>
            <a:r>
              <a:rPr lang="en-US" altLang="ko-KR" dirty="0" smtClean="0"/>
              <a:t>"2021</a:t>
            </a:r>
            <a:r>
              <a:rPr lang="ko-KR" altLang="en-US" dirty="0" smtClean="0"/>
              <a:t>년 여름 이전에는 열릴 것</a:t>
            </a:r>
            <a:r>
              <a:rPr lang="en-US" altLang="ko-KR" dirty="0" smtClean="0"/>
              <a:t>"</a:t>
            </a:r>
            <a:r>
              <a:rPr lang="ko-KR" altLang="en-US" dirty="0" smtClean="0"/>
              <a:t>이라고 공식 입장을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https://www.youtube.com/watch?v=6hShI8P7QOM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news.joins.com/article/23690559</a:t>
            </a:r>
            <a:endParaRPr lang="en-US" dirty="0" smtClean="0"/>
          </a:p>
          <a:p>
            <a:endParaRPr lang="en-US" altLang="ko-KR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www.hani.co.kr/arti/international/japan/933353.html</a:t>
            </a:r>
            <a:endParaRPr lang="en-US" dirty="0" smtClean="0"/>
          </a:p>
          <a:p>
            <a:endParaRPr lang="en-US" altLang="ko-KR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news.naver.com/main/read.nhn?oid=022&amp;aid=0003436623</a:t>
            </a:r>
            <a:endParaRPr lang="en-US" dirty="0" smtClean="0"/>
          </a:p>
          <a:p>
            <a:endParaRPr lang="en-US" altLang="ko-KR" dirty="0" smtClean="0"/>
          </a:p>
          <a:p>
            <a:r>
              <a:rPr lang="en-US" dirty="0" smtClean="0">
                <a:hlinkClick r:id="rId5"/>
              </a:rPr>
              <a:t>https://www.jnto.go.jp/jpn/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www.jnto.go.jp/jpn/news/press_releases/pdf/200415_monthly.pdf</a:t>
            </a:r>
            <a:endParaRPr lang="en-US" dirty="0" smtClean="0"/>
          </a:p>
          <a:p>
            <a:endParaRPr lang="en-US" altLang="ko-KR" dirty="0" smtClean="0"/>
          </a:p>
          <a:p>
            <a:r>
              <a:rPr lang="en-US" u="sng" dirty="0" smtClean="0">
                <a:hlinkClick r:id="rId3"/>
              </a:rPr>
              <a:t>https://ja.wikipedia.org/wiki/%E3%83%93%E3%82%B8%E3%83%83%E3%83%88%E3%83%BB%E3%82%B8%E3%83%A3%E3%83%91%E3%83%B3%E3%83%BB%E3%82%AD%E3%83%A3%E3%83%B3%E3%83%9A%E3%83%BC%E3%83%B3</a:t>
            </a:r>
            <a:endParaRPr lang="en-US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</a:t>
            </a:r>
            <a:r>
              <a:rPr lang="ko-KR" altLang="en-US" dirty="0" smtClean="0"/>
              <a:t>마무리 하며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자료를 조사하면서 일본 관광에 현황에 대해 보다 </a:t>
            </a:r>
            <a:r>
              <a:rPr lang="ko-KR" altLang="en-US" dirty="0" err="1" smtClean="0"/>
              <a:t>많은것을</a:t>
            </a:r>
            <a:r>
              <a:rPr lang="ko-KR" altLang="en-US" dirty="0" smtClean="0"/>
              <a:t> 배웠음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이번 코로나 바이러스로 인해 일본의 관광 산업 전반에 큰 타격을 </a:t>
            </a:r>
            <a:r>
              <a:rPr lang="ko-KR" altLang="en-US" dirty="0" err="1" smtClean="0"/>
              <a:t>입은것에</a:t>
            </a:r>
            <a:r>
              <a:rPr lang="ko-KR" altLang="en-US" dirty="0" smtClean="0"/>
              <a:t> 깊은 조의를 표함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이번에 </a:t>
            </a:r>
            <a:r>
              <a:rPr lang="en-US" altLang="ko-KR" dirty="0" smtClean="0"/>
              <a:t>PPT</a:t>
            </a:r>
            <a:r>
              <a:rPr lang="ko-KR" altLang="en-US" dirty="0" smtClean="0"/>
              <a:t>를 준비하면서 인터넷에 </a:t>
            </a:r>
            <a:r>
              <a:rPr lang="ko-KR" altLang="en-US" dirty="0" err="1" smtClean="0"/>
              <a:t>생각했던것보다</a:t>
            </a:r>
            <a:r>
              <a:rPr lang="ko-KR" altLang="en-US" dirty="0" smtClean="0"/>
              <a:t> 유익하고 좋은 정보들이 많아 자료조사하기 수월했음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000108"/>
            <a:ext cx="10972800" cy="106680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2066908"/>
            <a:ext cx="10972800" cy="4325112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일본 관광의 현주소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dirty="0" smtClean="0"/>
              <a:t>0. </a:t>
            </a:r>
            <a:r>
              <a:rPr lang="ko-KR" altLang="en-US" dirty="0" smtClean="0"/>
              <a:t>일본이란</a:t>
            </a:r>
            <a:r>
              <a:rPr lang="en-US" altLang="ko-KR" dirty="0" smtClean="0"/>
              <a:t>? </a:t>
            </a:r>
          </a:p>
          <a:p>
            <a:pPr marL="624078" indent="-514350">
              <a:buAutoNum type="arabicPeriod"/>
            </a:pPr>
            <a:r>
              <a:rPr lang="ko-KR" altLang="en-US" dirty="0" smtClean="0"/>
              <a:t>일본 관광의 현황 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동영상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출처</a:t>
            </a:r>
            <a:endParaRPr lang="en-US" altLang="ko-KR" dirty="0" smtClean="0"/>
          </a:p>
          <a:p>
            <a:pPr marL="624078" indent="-514350">
              <a:buAutoNum type="arabicPeriod"/>
            </a:pPr>
            <a:r>
              <a:rPr lang="ko-KR" altLang="en-US" dirty="0" smtClean="0"/>
              <a:t>마무리하며</a:t>
            </a:r>
            <a:r>
              <a:rPr lang="en-US" altLang="ko-KR" dirty="0" smtClean="0"/>
              <a:t>..</a:t>
            </a:r>
          </a:p>
          <a:p>
            <a:pPr marL="624078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이 세계의 파괴를 막기위해, 이 세계의 평화를 지키기위해, 사랑과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714356"/>
            <a:ext cx="10429948" cy="578647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119370" y="4572008"/>
            <a:ext cx="10972800" cy="1066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/>
                </a:solidFill>
              </a:rPr>
              <a:t>감사합니다</a:t>
            </a:r>
            <a:r>
              <a:rPr lang="en-US" altLang="ko-KR" sz="5400" b="1" dirty="0" smtClean="0">
                <a:solidFill>
                  <a:schemeClr val="tx1"/>
                </a:solidFill>
              </a:rPr>
              <a:t>.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0.</a:t>
            </a:r>
            <a:r>
              <a:rPr lang="ko-KR" altLang="en-US" dirty="0" smtClean="0"/>
              <a:t>일본이란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96132" y="2249424"/>
            <a:ext cx="4486268" cy="4325112"/>
          </a:xfrm>
        </p:spPr>
        <p:txBody>
          <a:bodyPr/>
          <a:lstStyle/>
          <a:p>
            <a:r>
              <a:rPr lang="ko-KR" altLang="en-US" dirty="0" err="1" smtClean="0"/>
              <a:t>일본국</a:t>
            </a:r>
            <a:r>
              <a:rPr lang="en-US" altLang="ko-KR" dirty="0" smtClean="0"/>
              <a:t>,  </a:t>
            </a:r>
            <a:r>
              <a:rPr lang="ko-KR" altLang="en-US" dirty="0" smtClean="0"/>
              <a:t>약칭으로 일본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동아시아에 속해있는 국가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큰섬과</a:t>
            </a:r>
            <a:r>
              <a:rPr lang="ko-KR" altLang="en-US" dirty="0" smtClean="0"/>
              <a:t>  주변의 </a:t>
            </a:r>
            <a:r>
              <a:rPr lang="ko-KR" altLang="en-US" dirty="0" err="1" smtClean="0"/>
              <a:t>작은섬들로</a:t>
            </a:r>
            <a:r>
              <a:rPr lang="ko-KR" altLang="en-US" dirty="0" smtClean="0"/>
              <a:t> 이루어진 국가</a:t>
            </a:r>
            <a:endParaRPr lang="ko-KR" altLang="en-US" dirty="0" smtClean="0"/>
          </a:p>
        </p:txBody>
      </p:sp>
      <p:pic>
        <p:nvPicPr>
          <p:cNvPr id="1026" name="Picture 2" descr="C:\Users\user\Desktop\data=2bTmm9_MyEM8cLf2gc33rPYwRsLCBlQalRbtofKS0AvGC9SIwsDvuSjS9mR0joe4__i7UlaDO0s77OeyC4VG_I6rOwXKsC1zFtqZgDaWZ_GaUzw3aYacdDT6Gyw-rTerCHVwpWahkTLbgOjM7_2Rz_B5h5wd67KfacCI1tL4r6XVkh0lVJi0OXdzf2Oevh49Ck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2428868"/>
            <a:ext cx="6348452" cy="3679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67504" y="785794"/>
            <a:ext cx="4914896" cy="5788742"/>
          </a:xfrm>
        </p:spPr>
        <p:txBody>
          <a:bodyPr/>
          <a:lstStyle/>
          <a:p>
            <a:r>
              <a:rPr lang="ko-KR" altLang="en-US" dirty="0" smtClean="0"/>
              <a:t>수도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도쿄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일본의 전체 면적은 </a:t>
            </a:r>
            <a:r>
              <a:rPr lang="en-US" altLang="ko-KR" dirty="0" smtClean="0"/>
              <a:t>37</a:t>
            </a:r>
            <a:r>
              <a:rPr lang="ko-KR" altLang="en-US" dirty="0" smtClean="0"/>
              <a:t>만 </a:t>
            </a:r>
            <a:r>
              <a:rPr lang="en-US" altLang="ko-KR" dirty="0" smtClean="0"/>
              <a:t>7973 </a:t>
            </a:r>
            <a:r>
              <a:rPr lang="en-US" altLang="ko-KR" dirty="0" smtClean="0"/>
              <a:t>km²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2018</a:t>
            </a:r>
            <a:r>
              <a:rPr lang="ko-KR" altLang="en-US" dirty="0" smtClean="0"/>
              <a:t>년 기준 국내총생산은 </a:t>
            </a:r>
            <a:r>
              <a:rPr lang="en-US" altLang="ko-KR" dirty="0" smtClean="0"/>
              <a:t>4.971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USD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총 인구는 </a:t>
            </a:r>
            <a:r>
              <a:rPr lang="en-US" altLang="ko-KR" dirty="0" smtClean="0"/>
              <a:t>1.265</a:t>
            </a:r>
            <a:r>
              <a:rPr lang="ko-KR" altLang="en-US" dirty="0" smtClean="0"/>
              <a:t>억 명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 descr="C:\Users\user\Desktop\2316FA4553FB397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928670"/>
            <a:ext cx="5715040" cy="5502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일본 관광의 현황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96132" y="2209800"/>
            <a:ext cx="4486268" cy="4364736"/>
          </a:xfrm>
        </p:spPr>
        <p:txBody>
          <a:bodyPr/>
          <a:lstStyle/>
          <a:p>
            <a:r>
              <a:rPr lang="ko-KR" altLang="en-US" dirty="0" smtClean="0"/>
              <a:t>과거의 일본 관광은 주로 온천 혹은 주요 관광지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최근 일본의 다양한 관광 자원 과 관광 요소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47</a:t>
            </a:r>
            <a:r>
              <a:rPr lang="ko-KR" altLang="en-US" dirty="0" smtClean="0"/>
              <a:t>개의 </a:t>
            </a:r>
            <a:r>
              <a:rPr lang="ko-KR" altLang="en-US" dirty="0" err="1" smtClean="0"/>
              <a:t>도도부현의</a:t>
            </a:r>
            <a:r>
              <a:rPr lang="ko-KR" altLang="en-US" dirty="0" smtClean="0"/>
              <a:t> 다양하고 </a:t>
            </a:r>
            <a:r>
              <a:rPr lang="ko-KR" altLang="en-US" dirty="0" err="1" smtClean="0"/>
              <a:t>특색있는</a:t>
            </a:r>
            <a:r>
              <a:rPr lang="ko-KR" altLang="en-US" dirty="0" smtClean="0"/>
              <a:t> 관광자원</a:t>
            </a:r>
            <a:endParaRPr lang="ko-KR" altLang="en-US" dirty="0"/>
          </a:p>
        </p:txBody>
      </p:sp>
      <p:pic>
        <p:nvPicPr>
          <p:cNvPr id="3074" name="Picture 2" descr="C:\Users\user\Desktop\4e9a9366d2d9ad9cbc103651709b42bde7b38d8b680f4e0da8a6d468454d134b7315ad6e33afd0785b02eca83a76947c2818be637e4039df26d93864949bea090621751cbf2840285ae27e8c671b16ae5a01e50fbbf7ffb42aadaee0db091fd01d7da760265327b641d02cc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95654"/>
            <a:ext cx="6137258" cy="4378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C:\Users\user\Desktop\img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857232"/>
            <a:ext cx="11715832" cy="571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000108"/>
            <a:ext cx="10596594" cy="10668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연도별 </a:t>
            </a:r>
            <a:r>
              <a:rPr lang="ko-KR" altLang="en-US" dirty="0" smtClean="0"/>
              <a:t>방일 외국인 </a:t>
            </a:r>
            <a:r>
              <a:rPr lang="ko-KR" altLang="en-US" dirty="0" smtClean="0"/>
              <a:t>관광</a:t>
            </a:r>
            <a:r>
              <a:rPr lang="ko-KR" altLang="en-US" dirty="0" smtClean="0"/>
              <a:t>객</a:t>
            </a:r>
            <a:r>
              <a:rPr lang="ko-KR" altLang="en-US" dirty="0" smtClean="0"/>
              <a:t>수 </a:t>
            </a:r>
            <a:r>
              <a:rPr lang="ko-KR" altLang="en-US" dirty="0" smtClean="0"/>
              <a:t>추이</a:t>
            </a:r>
            <a:r>
              <a:rPr lang="en-US" altLang="ko-KR" dirty="0" smtClean="0"/>
              <a:t>(2003</a:t>
            </a:r>
            <a:r>
              <a:rPr lang="ko-KR" altLang="en-US" dirty="0" smtClean="0"/>
              <a:t>년</a:t>
            </a:r>
            <a:r>
              <a:rPr lang="en-US" altLang="ko-KR" dirty="0" smtClean="0"/>
              <a:t>~2018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 정부관광국 </a:t>
            </a:r>
            <a:r>
              <a:rPr lang="en-US" altLang="ko-KR" dirty="0" smtClean="0"/>
              <a:t>(JNTO)</a:t>
            </a:r>
            <a:r>
              <a:rPr lang="ko-KR" altLang="en-US" dirty="0" smtClean="0"/>
              <a:t>에서 통계 조사를 시각화한 그래프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캠페인을 개최하고 </a:t>
            </a:r>
            <a:r>
              <a:rPr lang="en-US" altLang="ko-KR" dirty="0" smtClean="0"/>
              <a:t>10</a:t>
            </a:r>
            <a:r>
              <a:rPr lang="ko-KR" altLang="en-US" dirty="0" err="1" smtClean="0"/>
              <a:t>년후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년도에 방일 외국인 관광객수 </a:t>
            </a:r>
            <a:r>
              <a:rPr lang="en-US" altLang="ko-KR" dirty="0" smtClean="0"/>
              <a:t>1000</a:t>
            </a:r>
            <a:r>
              <a:rPr lang="ko-KR" altLang="en-US" dirty="0" err="1" smtClean="0"/>
              <a:t>만명</a:t>
            </a:r>
            <a:r>
              <a:rPr lang="ko-KR" altLang="en-US" dirty="0" smtClean="0"/>
              <a:t> 달성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2019</a:t>
            </a:r>
            <a:r>
              <a:rPr lang="ko-KR" altLang="en-US" dirty="0" smtClean="0"/>
              <a:t>년도에 방일 외국인 관광객수 </a:t>
            </a:r>
            <a:r>
              <a:rPr lang="en-US" altLang="ko-KR" dirty="0" smtClean="0"/>
              <a:t>3000</a:t>
            </a:r>
            <a:r>
              <a:rPr lang="ko-KR" altLang="en-US" dirty="0" err="1" smtClean="0"/>
              <a:t>만명을</a:t>
            </a:r>
            <a:r>
              <a:rPr lang="ko-KR" altLang="en-US" dirty="0" smtClean="0"/>
              <a:t> 달성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 Japan </a:t>
            </a:r>
            <a:r>
              <a:rPr lang="ko-KR" altLang="en-US" dirty="0" smtClean="0"/>
              <a:t>캠페인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95868" y="2249424"/>
            <a:ext cx="6486532" cy="432511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Visit </a:t>
            </a:r>
            <a:r>
              <a:rPr lang="en-US" altLang="ko-KR" dirty="0" smtClean="0"/>
              <a:t>Japan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그 당시 일본의 총리였던 </a:t>
            </a:r>
            <a:r>
              <a:rPr lang="ko-KR" altLang="en-US" dirty="0" err="1" smtClean="0"/>
              <a:t>고이즈미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신이치로가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2010</a:t>
            </a:r>
            <a:r>
              <a:rPr lang="ko-KR" altLang="en-US" dirty="0" smtClean="0"/>
              <a:t>년 방일 외국인 여행자를 </a:t>
            </a:r>
            <a:r>
              <a:rPr lang="en-US" altLang="ko-KR" dirty="0" smtClean="0"/>
              <a:t>1000</a:t>
            </a:r>
            <a:r>
              <a:rPr lang="ko-KR" altLang="en-US" dirty="0" err="1" smtClean="0"/>
              <a:t>만명으로</a:t>
            </a:r>
            <a:r>
              <a:rPr lang="ko-KR" altLang="en-US" dirty="0" smtClean="0"/>
              <a:t> 관광입국을 목표로 구상하여 발표한 관광 정책</a:t>
            </a:r>
          </a:p>
          <a:p>
            <a:endParaRPr lang="ko-KR" altLang="en-US" dirty="0"/>
          </a:p>
        </p:txBody>
      </p:sp>
      <p:pic>
        <p:nvPicPr>
          <p:cNvPr id="5122" name="Picture 2" descr="C:\Users\user\Desktop\다운로드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2209800"/>
            <a:ext cx="3287698" cy="1998920"/>
          </a:xfrm>
          <a:prstGeom prst="rect">
            <a:avLst/>
          </a:prstGeom>
          <a:noFill/>
        </p:spPr>
      </p:pic>
      <p:pic>
        <p:nvPicPr>
          <p:cNvPr id="5123" name="Picture 3" descr="C:\Users\user\Desktop\다운로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21163"/>
            <a:ext cx="4059912" cy="235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Visit Japan </a:t>
            </a:r>
            <a:r>
              <a:rPr lang="ko-KR" altLang="en-US" dirty="0" smtClean="0"/>
              <a:t>캠페인의 배경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국토 </a:t>
            </a:r>
            <a:r>
              <a:rPr lang="ko-KR" altLang="en-US" dirty="0" err="1" smtClean="0"/>
              <a:t>교통성이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2003 </a:t>
            </a:r>
            <a:r>
              <a:rPr lang="ko-KR" altLang="en-US" dirty="0" smtClean="0"/>
              <a:t>년부터 </a:t>
            </a:r>
            <a:r>
              <a:rPr lang="ko-KR" altLang="en-US" dirty="0" smtClean="0"/>
              <a:t>외국인 여행자의 방일을 촉진하기 위해 글로벌 관광 전략을 </a:t>
            </a:r>
            <a:r>
              <a:rPr lang="ko-KR" altLang="en-US" dirty="0" err="1" smtClean="0"/>
              <a:t>실시할것으로</a:t>
            </a:r>
            <a:r>
              <a:rPr lang="ko-KR" altLang="en-US" dirty="0" smtClean="0"/>
              <a:t> 책정한 것이 아래의 </a:t>
            </a:r>
            <a:r>
              <a:rPr lang="en-US" altLang="ko-KR" dirty="0" smtClean="0"/>
              <a:t>4</a:t>
            </a:r>
            <a:r>
              <a:rPr lang="ko-KR" altLang="en-US" dirty="0" smtClean="0"/>
              <a:t>대 전략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1.</a:t>
            </a:r>
            <a:r>
              <a:rPr lang="ko-KR" altLang="en-US" dirty="0" smtClean="0"/>
              <a:t>외국인 여행자 방일 촉진 전략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보다 많은 여행상품을 개발 및 여행 비자 취득의 부담을 경감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외국인 여행자 수용 전략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외국어로 된 안내 등을 포함한 여행자를 위한 정보를 제공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221</TotalTime>
  <Pages>9</Pages>
  <Words>638</Words>
  <Characters>0</Characters>
  <Application>Polaris Office Slide</Application>
  <DocSecurity>0</DocSecurity>
  <PresentationFormat>사용자 지정</PresentationFormat>
  <Lines>0</Lines>
  <Paragraphs>117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도시</vt:lpstr>
      <vt:lpstr>일본사회와 관광  일본 관광의 현주소 </vt:lpstr>
      <vt:lpstr>목차</vt:lpstr>
      <vt:lpstr>0.일본이란? </vt:lpstr>
      <vt:lpstr>슬라이드 4</vt:lpstr>
      <vt:lpstr>1.일본 관광의 현황</vt:lpstr>
      <vt:lpstr>슬라이드 6</vt:lpstr>
      <vt:lpstr>연도별 방일 외국인 관광객수 추이(2003년~2018년 12월 18일) </vt:lpstr>
      <vt:lpstr>Visit Japan 캠페인</vt:lpstr>
      <vt:lpstr>Visit Japan 캠페인의 배경</vt:lpstr>
      <vt:lpstr>Visit Japan 캠페인의 배경</vt:lpstr>
      <vt:lpstr>2020년 COVID-19(코로나 바이러스)로 인한 타격</vt:lpstr>
      <vt:lpstr>2020년 COVID-19(코로나 바이러스)로 인한 타격</vt:lpstr>
      <vt:lpstr>2020년 COVID-19(코로나 바이러스)로 인한 타격</vt:lpstr>
      <vt:lpstr>2020년 COVID-19(코로나 바이러스)로 인한 타격</vt:lpstr>
      <vt:lpstr>2020년 COVID-19(코로나 바이러스)로 인한 타격</vt:lpstr>
      <vt:lpstr>5. 동영상</vt:lpstr>
      <vt:lpstr>출처</vt:lpstr>
      <vt:lpstr>출처</vt:lpstr>
      <vt:lpstr>6.마무리 하며..</vt:lpstr>
      <vt:lpstr>감사합니다.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일본사회와 관광  일본 관광의 현주소 </dc:title>
  <dc:creator>진수 손</dc:creator>
  <cp:lastModifiedBy>user</cp:lastModifiedBy>
  <cp:revision>26</cp:revision>
  <dcterms:modified xsi:type="dcterms:W3CDTF">2020-05-02T11:06:04Z</dcterms:modified>
</cp:coreProperties>
</file>