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0" r:id="rId13"/>
    <p:sldId id="267" r:id="rId14"/>
    <p:sldId id="268" r:id="rId15"/>
    <p:sldId id="269" r:id="rId16"/>
    <p:sldId id="272" r:id="rId17"/>
    <p:sldId id="273" r:id="rId18"/>
    <p:sldId id="271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" initials="l" lastIdx="1" clrIdx="0">
    <p:extLst>
      <p:ext uri="{19B8F6BF-5375-455C-9EA6-DF929625EA0E}">
        <p15:presenceInfo xmlns:p15="http://schemas.microsoft.com/office/powerpoint/2012/main" userId="l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8T15:27:40.089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AB189-6436-4D6D-AEDC-FA4B6A68B265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E0BDA-6F73-4A2B-A785-D3203694C7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69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FJreugfgJUw&amp;feature=emb_titl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opH3xw0dTE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bdgK4rQP0_8&amp;feature=emb_tit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23453" y="2514598"/>
            <a:ext cx="8915399" cy="2262781"/>
          </a:xfrm>
        </p:spPr>
        <p:txBody>
          <a:bodyPr/>
          <a:lstStyle/>
          <a:p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군사제도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28402" y="4986384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21501532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일본어일본학과 이원준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137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83028" y="454293"/>
            <a:ext cx="8911687" cy="1280890"/>
          </a:xfrm>
        </p:spPr>
        <p:txBody>
          <a:bodyPr/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자위대의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99509" y="2629989"/>
            <a:ext cx="8915400" cy="3777622"/>
          </a:xfrm>
        </p:spPr>
        <p:txBody>
          <a:bodyPr>
            <a:normAutofit/>
          </a:bodyPr>
          <a:lstStyle/>
          <a:p>
            <a:pPr fontAlgn="base" latinLnBrk="0"/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일본군에 대한 일본정부의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예산지원의 차이</a:t>
            </a:r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/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/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미국의 이익을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큰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폭으로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대표함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/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/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철저히 방어 위주의 군대 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표면적으로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028" y="1735183"/>
            <a:ext cx="73282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 일본군과 비교하여 다음의 차이점이 있음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52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69965" y="441230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자위대의 특징 </a:t>
            </a:r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(2)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753962"/>
              </p:ext>
            </p:extLst>
          </p:nvPr>
        </p:nvGraphicFramePr>
        <p:xfrm>
          <a:off x="1907177" y="2061755"/>
          <a:ext cx="9505996" cy="82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99">
                  <a:extLst>
                    <a:ext uri="{9D8B030D-6E8A-4147-A177-3AD203B41FA5}">
                      <a16:colId xmlns:a16="http://schemas.microsoft.com/office/drawing/2014/main" val="58193703"/>
                    </a:ext>
                  </a:extLst>
                </a:gridCol>
                <a:gridCol w="2376499">
                  <a:extLst>
                    <a:ext uri="{9D8B030D-6E8A-4147-A177-3AD203B41FA5}">
                      <a16:colId xmlns:a16="http://schemas.microsoft.com/office/drawing/2014/main" val="4173812786"/>
                    </a:ext>
                  </a:extLst>
                </a:gridCol>
                <a:gridCol w="2376499">
                  <a:extLst>
                    <a:ext uri="{9D8B030D-6E8A-4147-A177-3AD203B41FA5}">
                      <a16:colId xmlns:a16="http://schemas.microsoft.com/office/drawing/2014/main" val="3881907908"/>
                    </a:ext>
                  </a:extLst>
                </a:gridCol>
                <a:gridCol w="2376499">
                  <a:extLst>
                    <a:ext uri="{9D8B030D-6E8A-4147-A177-3AD203B41FA5}">
                      <a16:colId xmlns:a16="http://schemas.microsoft.com/office/drawing/2014/main" val="3881345771"/>
                    </a:ext>
                  </a:extLst>
                </a:gridCol>
              </a:tblGrid>
              <a:tr h="4125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장교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부사관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034858"/>
                  </a:ext>
                </a:extLst>
              </a:tr>
              <a:tr h="4125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자위대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47,544</a:t>
                      </a:r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138,626</a:t>
                      </a:r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38,356</a:t>
                      </a:r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64002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8433" y="3526971"/>
            <a:ext cx="77462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기형적인 </a:t>
            </a:r>
            <a:r>
              <a:rPr lang="ko-KR" altLang="en-US" sz="2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인원배치</a:t>
            </a:r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자위대의 장성 수는 세계적 기준으로도 많은 수준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41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2216" y="457927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95796" y="1677350"/>
            <a:ext cx="8624753" cy="3777622"/>
          </a:xfrm>
        </p:spPr>
        <p:txBody>
          <a:bodyPr/>
          <a:lstStyle/>
          <a:p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공식적 자위대기념일은 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년에 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회씩 </a:t>
            </a:r>
            <a:r>
              <a:rPr lang="ko-KR" altLang="en-US" sz="2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중앙관열식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관함식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햐쿠리기지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항공제를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돌아가며 치름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500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9" y="3749041"/>
            <a:ext cx="5411905" cy="2925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6" y="3749041"/>
            <a:ext cx="5081452" cy="29253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21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96880" y="545732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자위대가</a:t>
            </a:r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歌</a:t>
            </a:r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96880" y="1715588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 일본군의 군가 일부를 그대로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이어받음</a:t>
            </a:r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아래의 </a:t>
            </a:r>
            <a:r>
              <a:rPr lang="ko-KR" altLang="en-US" sz="2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자위대가인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보병의 본령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은 일본군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육군의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군가로서 현재의 자위대가로도 쓰이고 있음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814693"/>
            <a:ext cx="5258534" cy="284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85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2217" y="513075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자위대의 </a:t>
            </a:r>
            <a:r>
              <a:rPr lang="ko-KR" altLang="en-US" sz="4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과거인식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75703" y="1793965"/>
            <a:ext cx="9598433" cy="3777622"/>
          </a:xfrm>
        </p:spPr>
        <p:txBody>
          <a:bodyPr>
            <a:normAutofit/>
          </a:bodyPr>
          <a:lstStyle/>
          <a:p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해자대에서는 일본군의 교리를 일부 교육하고 있음</a:t>
            </a:r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대표적인 것으로는 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3S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정신</a:t>
            </a:r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3S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정신 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Smart (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기민함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Steady (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착실함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Silent (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정숙함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육자대의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경우 구일본군시절 군가는 암묵적으로 금지하고 있음</a:t>
            </a:r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31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83028" y="545733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자위대의 </a:t>
            </a:r>
            <a:r>
              <a:rPr lang="ko-KR" altLang="en-US" sz="4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과거인식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(2)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8971" y="1826623"/>
            <a:ext cx="8915400" cy="4430486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자위대의 </a:t>
            </a:r>
            <a:r>
              <a:rPr lang="en-US" altLang="ko-KR" sz="2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</a:t>
            </a:r>
            <a:endParaRPr lang="en-US" altLang="ko-KR" sz="25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base" latinLnBrk="0">
              <a:buNone/>
            </a:pP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1.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진심에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반하는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것은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없었던가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0" indent="0" fontAlgn="base" latinLnBrk="0">
              <a:buNone/>
            </a:pP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2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언행에 부끄러움은 없었던가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base" latinLnBrk="0">
              <a:buNone/>
            </a:pP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3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기력이 부족하지는 않았는가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base" latinLnBrk="0">
              <a:buNone/>
            </a:pP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4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노력이 부족하지는 않았는가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base" latinLnBrk="0">
              <a:buNone/>
            </a:pP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5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게을러지지는 않았는가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59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09153" y="519608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자위대의 현황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5258" y="1396540"/>
            <a:ext cx="8915400" cy="3777622"/>
          </a:xfrm>
        </p:spPr>
        <p:txBody>
          <a:bodyPr/>
          <a:lstStyle/>
          <a:p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최근 공격용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무기 개발 및 도입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예산이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전부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집행됨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2014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 일본 자위대가 집단적 자위권 행사가 가능하도록 각료회의에서 의결</a:t>
            </a:r>
          </a:p>
          <a:p>
            <a:endParaRPr lang="ko-KR" altLang="en-US" dirty="0"/>
          </a:p>
        </p:txBody>
      </p:sp>
      <p:pic>
        <p:nvPicPr>
          <p:cNvPr id="4" name="그림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32" y="3415979"/>
            <a:ext cx="5879652" cy="330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767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56902" y="480419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인원 문제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75" y="0"/>
            <a:ext cx="4554460" cy="6693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81329" y="1761309"/>
            <a:ext cx="38404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자위관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지원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채용 비율은 점점 하강세를 보이는 중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1329" y="4204793"/>
            <a:ext cx="38404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현재는 자위대 </a:t>
            </a:r>
            <a:r>
              <a:rPr lang="ko-KR" altLang="en-US" sz="2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충원율이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60%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그치는 수준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624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87531" y="506544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해결을 위한 노력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99" y="2972933"/>
            <a:ext cx="5334000" cy="366712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67" y="3160682"/>
            <a:ext cx="4915580" cy="3479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6549" y="1685109"/>
            <a:ext cx="97318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일본은 자위대의 인식을 개선하기 위해 노력을 기울이고 있음</a:t>
            </a:r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홍보용 일러스트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모바일 게임 등이 그의 근거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9742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50987" y="493482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 홍보영상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내용 개체 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52" y="2087880"/>
            <a:ext cx="8303356" cy="347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170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자위대란</a:t>
            </a:r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3" y="1905000"/>
            <a:ext cx="4902966" cy="3255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51715" y="2052460"/>
            <a:ext cx="664028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</a:t>
            </a:r>
            <a:r>
              <a:rPr lang="ko-KR" altLang="en-US" sz="2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방위성에서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운영하는 </a:t>
            </a:r>
            <a:r>
              <a:rPr lang="ko-KR" altLang="en-US" sz="2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준군사조직</a:t>
            </a:r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/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/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1952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년에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편성되었던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경찰예비대가 시초</a:t>
            </a:r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/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/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정식 편성은 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1954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/>
            <a:endParaRPr lang="en-US" altLang="ko-KR" sz="2500" dirty="0" smtClean="0"/>
          </a:p>
          <a:p>
            <a:pPr fontAlgn="base"/>
            <a:endParaRPr lang="en-US" altLang="ko-KR" sz="2500" dirty="0"/>
          </a:p>
          <a:p>
            <a:pPr fontAlgn="base"/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4262814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749A68-9D54-490B-A85D-B8DF6F2D0FF8}"/>
              </a:ext>
            </a:extLst>
          </p:cNvPr>
          <p:cNvSpPr txBox="1"/>
          <p:nvPr/>
        </p:nvSpPr>
        <p:spPr>
          <a:xfrm>
            <a:off x="2961894" y="2828835"/>
            <a:ext cx="626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>
                <a:latin typeface="a장미다방" panose="02020600000000000000" pitchFamily="18" charset="-127"/>
                <a:ea typeface="a장미다방" panose="02020600000000000000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59616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</a:t>
            </a:r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自衛</a:t>
            </a:r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)?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6" y="1905000"/>
            <a:ext cx="5062212" cy="33392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52160" y="2428174"/>
            <a:ext cx="617873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자기 방위의 </a:t>
            </a:r>
            <a:r>
              <a:rPr lang="ko-KR" altLang="en-US" sz="2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줄임말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방어를 위하여 무력을 행사하는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조직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일본어로는 </a:t>
            </a:r>
            <a:r>
              <a:rPr lang="ko-KR" altLang="en-US" sz="2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지에이타이</a:t>
            </a:r>
            <a:r>
              <a:rPr lang="en-US" altLang="ko-KR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自衛隊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라고 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읽음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381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17714" y="519607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자위대에 대한 </a:t>
            </a:r>
            <a:r>
              <a:rPr lang="ko-KR" altLang="en-US" sz="4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일본국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헌법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60858" y="1402080"/>
            <a:ext cx="10917782" cy="4998720"/>
          </a:xfrm>
        </p:spPr>
        <p:txBody>
          <a:bodyPr>
            <a:normAutofit/>
          </a:bodyPr>
          <a:lstStyle/>
          <a:p>
            <a:pPr marL="0" indent="0" fontAlgn="base" latinLnBrk="0">
              <a:buNone/>
            </a:pPr>
            <a:r>
              <a:rPr lang="ko-KR" altLang="en-US" sz="24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日本國憲法 </a:t>
            </a:r>
            <a:r>
              <a:rPr lang="ko-KR" altLang="en-US" sz="24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第九條</a:t>
            </a:r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 err="1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일본국헌법</a:t>
            </a:r>
            <a:r>
              <a:rPr lang="ko-KR" altLang="en-US" sz="24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</a:t>
            </a:r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24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24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indent="0" fontAlgn="base" latinLnBrk="0">
              <a:buNone/>
            </a:pPr>
            <a:endParaRPr lang="en-US" altLang="ko-KR" sz="2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/>
            <a:r>
              <a:rPr lang="en-US" altLang="ko-KR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일본국민은</a:t>
            </a:r>
            <a:r>
              <a:rPr lang="ko-KR" altLang="en-US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정의와 질서를 기조로 하는 국제평화를 성실히 희망하며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국권이 발동되는 전쟁과 무력에 의한 위협 및 무력 행사는 국제분쟁을 해결하는 수단으로서 영구히 포기한다</a:t>
            </a:r>
            <a:r>
              <a:rPr lang="en-US" altLang="ko-KR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</a:p>
          <a:p>
            <a:pPr fontAlgn="base" latinLnBrk="0"/>
            <a:endParaRPr lang="en-US" altLang="ko-KR" sz="2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/>
            <a:r>
              <a:rPr lang="en-US" altLang="ko-KR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전항의 목적을 달성하기 위해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육해공군 및 기타 전력을 보유하지 않는다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국가 교전권은 인정하지 않는다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062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6274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평화헌법으로 인하여</a:t>
            </a:r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…</a:t>
            </a:r>
            <a:b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사진은 자위대의 깃발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28353" y="2513870"/>
            <a:ext cx="9588137" cy="3777622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타국으로부터 침략이 있지 않은 한은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전쟁 선포가 불가능함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따라서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자위대라는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명칭을 사용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자위대는 기본적으로 경찰경비대에서 출발</a:t>
            </a:r>
          </a:p>
          <a:p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강도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높은 무장을 요하는 상황이 발생했을 경우에 투입되는 조직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24" y="189349"/>
            <a:ext cx="2566124" cy="215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60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83028" y="558796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평화헌법으로 인하여</a:t>
            </a:r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… (2)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자위대는 군인이 아니기 때문에 병사라고 불릴 수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자위대의 계급엔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병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兵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)'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들어가지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않음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병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대신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官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)'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이라는 명칭으로 대체</a:t>
            </a:r>
          </a:p>
          <a:p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내각총리대신이 자위대 최고지휘감독권을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가짐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88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1405" y="566051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최고 통수권자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30677" y="1591491"/>
            <a:ext cx="8915400" cy="3777622"/>
          </a:xfrm>
        </p:spPr>
        <p:txBody>
          <a:bodyPr/>
          <a:lstStyle/>
          <a:p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최고 통수권자는 일본의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내각총리대신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총리대신은 최고지휘감독권을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지님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한국의 대통령이 맡는 군 통수권에 해당</a:t>
            </a:r>
          </a:p>
          <a:p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19" y="3383280"/>
            <a:ext cx="5098081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04799" y="5251547"/>
            <a:ext cx="4389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현재의 최고 통수권자는 현 일본의 내각총리대신인 아베 신조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安倍 晋三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237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09154" y="571859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타국의 인식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2133600"/>
            <a:ext cx="5026434" cy="3777622"/>
          </a:xfrm>
        </p:spPr>
        <p:txBody>
          <a:bodyPr>
            <a:normAutofit/>
          </a:bodyPr>
          <a:lstStyle/>
          <a:p>
            <a:pPr fontAlgn="base" latinLnBrk="0"/>
            <a:r>
              <a:rPr lang="en-US" altLang="ko-KR" sz="2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일본에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공권력만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있고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군사력은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존재하지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않는다고</a:t>
            </a:r>
            <a:r>
              <a: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말하</a:t>
            </a:r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곳은 없음</a:t>
            </a:r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/>
            <a:endParaRPr lang="en-US" altLang="ko-KR" sz="2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/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/>
            <a:r>
              <a:rPr lang="ko-KR" altLang="en-US" sz="2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자위대를 </a:t>
            </a:r>
            <a:r>
              <a: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우호 전력의 하나로 계산</a:t>
            </a:r>
          </a:p>
          <a:p>
            <a:pPr fontAlgn="base" latinLnBrk="0"/>
            <a:endParaRPr lang="en-US" altLang="ko-KR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7" y="0"/>
            <a:ext cx="352320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63687" y="3331028"/>
            <a:ext cx="475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자위대가 다른 준군사조직과는 비교되는 큰 규모를 갖고 있기 때문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805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48342" y="508721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타국의 인식 </a:t>
            </a:r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(2)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23257" y="1789611"/>
            <a:ext cx="11168743" cy="4023360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서적이나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방송 등에서는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일본군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이라는 표현을 더 많이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3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군사조직의 일부로 본다는 뜻으로 해석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가능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일본에서는 자위대를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정식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군대로 바꾸려는 움직임이 활발</a:t>
            </a: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310" y="4153989"/>
            <a:ext cx="5747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결국 재집권에 성공했고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2013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년에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들어서 선제공격을 위한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무기를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보유하는 단계까지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추진하는 중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2083639"/>
      </p:ext>
    </p:extLst>
  </p:cSld>
  <p:clrMapOvr>
    <a:masterClrMapping/>
  </p:clrMapOvr>
</p:sld>
</file>

<file path=ppt/theme/theme1.xml><?xml version="1.0" encoding="utf-8"?>
<a:theme xmlns:a="http://schemas.openxmlformats.org/drawingml/2006/main" name="줄기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</TotalTime>
  <Words>503</Words>
  <Application>Microsoft Office PowerPoint</Application>
  <PresentationFormat>와이드스크린</PresentationFormat>
  <Paragraphs>116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a장미다방</vt:lpstr>
      <vt:lpstr>HY중고딕</vt:lpstr>
      <vt:lpstr>Arial</vt:lpstr>
      <vt:lpstr>Century Gothic</vt:lpstr>
      <vt:lpstr>Wingdings 3</vt:lpstr>
      <vt:lpstr>맑은 고딕</vt:lpstr>
      <vt:lpstr>줄기</vt:lpstr>
      <vt:lpstr>일본의 군사제도</vt:lpstr>
      <vt:lpstr>자위대란?</vt:lpstr>
      <vt:lpstr>자위(自衛)? </vt:lpstr>
      <vt:lpstr>자위대에 대한 일본국 헌법</vt:lpstr>
      <vt:lpstr>평화헌법으로 인하여…                                (사진은 자위대의 깃발)</vt:lpstr>
      <vt:lpstr>평화헌법으로 인하여… (2)</vt:lpstr>
      <vt:lpstr>최고 통수권자</vt:lpstr>
      <vt:lpstr>타국의 인식</vt:lpstr>
      <vt:lpstr>타국의 인식 (2)</vt:lpstr>
      <vt:lpstr>자위대의 특징</vt:lpstr>
      <vt:lpstr>자위대의 특징 (2)</vt:lpstr>
      <vt:lpstr>행사</vt:lpstr>
      <vt:lpstr>자위대가(歌)</vt:lpstr>
      <vt:lpstr>자위대의 과거인식</vt:lpstr>
      <vt:lpstr>자위대의 과거인식 (2)</vt:lpstr>
      <vt:lpstr>자위대의 현황</vt:lpstr>
      <vt:lpstr>인원 문제</vt:lpstr>
      <vt:lpstr>해결을 위한 노력</vt:lpstr>
      <vt:lpstr>자위대 홍보영상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군사제도</dc:title>
  <dc:creator>lee</dc:creator>
  <cp:lastModifiedBy>lee</cp:lastModifiedBy>
  <cp:revision>17</cp:revision>
  <dcterms:created xsi:type="dcterms:W3CDTF">2020-04-28T06:23:34Z</dcterms:created>
  <dcterms:modified xsi:type="dcterms:W3CDTF">2020-04-29T01:13:09Z</dcterms:modified>
</cp:coreProperties>
</file>