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5" r:id="rId4"/>
    <p:sldId id="266" r:id="rId5"/>
    <p:sldId id="258" r:id="rId6"/>
    <p:sldId id="262" r:id="rId7"/>
    <p:sldId id="268" r:id="rId8"/>
    <p:sldId id="269" r:id="rId9"/>
    <p:sldId id="267" r:id="rId10"/>
    <p:sldId id="272" r:id="rId11"/>
    <p:sldId id="273" r:id="rId12"/>
    <p:sldId id="274" r:id="rId13"/>
    <p:sldId id="275" r:id="rId14"/>
    <p:sldId id="276" r:id="rId15"/>
    <p:sldId id="277" r:id="rId16"/>
    <p:sldId id="271" r:id="rId17"/>
    <p:sldId id="264" r:id="rId18"/>
    <p:sldId id="261" r:id="rId19"/>
    <p:sldId id="263" r:id="rId20"/>
    <p:sldId id="278" r:id="rId21"/>
    <p:sldId id="259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CC3300"/>
    <a:srgbClr val="CC66FF"/>
    <a:srgbClr val="FF99FF"/>
    <a:srgbClr val="FF7C80"/>
    <a:srgbClr val="66FF99"/>
    <a:srgbClr val="0099FF"/>
    <a:srgbClr val="FF6FFF"/>
    <a:srgbClr val="FF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07" autoAdjust="0"/>
    <p:restoredTop sz="94660"/>
  </p:normalViewPr>
  <p:slideViewPr>
    <p:cSldViewPr showGuides="1">
      <p:cViewPr varScale="1">
        <p:scale>
          <a:sx n="151" d="100"/>
          <a:sy n="151" d="100"/>
        </p:scale>
        <p:origin x="804" y="132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1C7AF2-9ACD-43A2-91E2-A677E3DECFA9}" type="doc">
      <dgm:prSet loTypeId="urn:microsoft.com/office/officeart/2005/8/layout/vProcess5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51D2B5EE-C007-4A93-9370-624625914F3B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2"/>
              </a:solidFill>
            </a:rPr>
            <a:t>현대생활을 하는 일본인들 사이에서 </a:t>
          </a:r>
          <a:r>
            <a:rPr lang="ko-KR" altLang="en-US" sz="1800" dirty="0" err="1">
              <a:solidFill>
                <a:schemeClr val="tx2"/>
              </a:solidFill>
            </a:rPr>
            <a:t>그들만의</a:t>
          </a:r>
          <a:r>
            <a:rPr lang="ko-KR" altLang="en-US" sz="1800" dirty="0">
              <a:solidFill>
                <a:schemeClr val="tx2"/>
              </a:solidFill>
            </a:rPr>
            <a:t> 전통문화는</a:t>
          </a:r>
          <a:r>
            <a:rPr lang="en-US" altLang="ko-KR" sz="1800" dirty="0">
              <a:solidFill>
                <a:schemeClr val="tx2"/>
              </a:solidFill>
            </a:rPr>
            <a:t>? </a:t>
          </a:r>
          <a:r>
            <a:rPr lang="ko-KR" altLang="en-US" sz="1800" dirty="0">
              <a:solidFill>
                <a:schemeClr val="tx2"/>
              </a:solidFill>
            </a:rPr>
            <a:t>바로 일본 전통 의상 기모노</a:t>
          </a:r>
          <a:r>
            <a:rPr lang="en-US" altLang="ko-KR" sz="2000" dirty="0">
              <a:solidFill>
                <a:schemeClr val="tx2"/>
              </a:solidFill>
            </a:rPr>
            <a:t>.</a:t>
          </a:r>
          <a:endParaRPr lang="ko-KR" altLang="en-US" sz="2000" dirty="0">
            <a:solidFill>
              <a:schemeClr val="tx2"/>
            </a:solidFill>
          </a:endParaRPr>
        </a:p>
      </dgm:t>
    </dgm:pt>
    <dgm:pt modelId="{4AC5B059-0771-426F-98CE-ADE4BB248783}" type="parTrans" cxnId="{C5A10CDF-CA15-47C2-AFF2-7B3283D70955}">
      <dgm:prSet/>
      <dgm:spPr/>
      <dgm:t>
        <a:bodyPr/>
        <a:lstStyle/>
        <a:p>
          <a:pPr latinLnBrk="1"/>
          <a:endParaRPr lang="ko-KR" altLang="en-US"/>
        </a:p>
      </dgm:t>
    </dgm:pt>
    <dgm:pt modelId="{5FF39096-BC43-43B6-85A2-D3C0696C9CD0}" type="sibTrans" cxnId="{C5A10CDF-CA15-47C2-AFF2-7B3283D70955}">
      <dgm:prSet/>
      <dgm:spPr/>
      <dgm:t>
        <a:bodyPr/>
        <a:lstStyle/>
        <a:p>
          <a:pPr latinLnBrk="1"/>
          <a:endParaRPr lang="ko-KR" altLang="en-US"/>
        </a:p>
      </dgm:t>
    </dgm:pt>
    <dgm:pt modelId="{97A0A758-769A-4470-9EFD-42CB6DD91F70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2"/>
              </a:solidFill>
            </a:rPr>
            <a:t>옛 시대에서부터 입었던 의상으로 현대생활 속 축제나 격식을 갖춘 자리 등 종종 기모노를 입을 때가 존재</a:t>
          </a:r>
          <a:r>
            <a:rPr lang="en-US" altLang="ko-KR" sz="1800" dirty="0">
              <a:solidFill>
                <a:schemeClr val="tx2"/>
              </a:solidFill>
            </a:rPr>
            <a:t>.</a:t>
          </a:r>
          <a:endParaRPr lang="ko-KR" altLang="en-US" sz="1800" dirty="0">
            <a:solidFill>
              <a:schemeClr val="tx2"/>
            </a:solidFill>
          </a:endParaRPr>
        </a:p>
      </dgm:t>
    </dgm:pt>
    <dgm:pt modelId="{3E6C248F-4E34-46A0-8C6C-B0C6EB53D013}" type="parTrans" cxnId="{E0274AA0-9C8F-4BAA-90E4-7705836A6ADA}">
      <dgm:prSet/>
      <dgm:spPr/>
      <dgm:t>
        <a:bodyPr/>
        <a:lstStyle/>
        <a:p>
          <a:pPr latinLnBrk="1"/>
          <a:endParaRPr lang="ko-KR" altLang="en-US"/>
        </a:p>
      </dgm:t>
    </dgm:pt>
    <dgm:pt modelId="{D70F2955-5ED9-4A04-B93A-366BEC53F921}" type="sibTrans" cxnId="{E0274AA0-9C8F-4BAA-90E4-7705836A6ADA}">
      <dgm:prSet/>
      <dgm:spPr/>
      <dgm:t>
        <a:bodyPr/>
        <a:lstStyle/>
        <a:p>
          <a:pPr latinLnBrk="1"/>
          <a:endParaRPr lang="ko-KR" altLang="en-US"/>
        </a:p>
      </dgm:t>
    </dgm:pt>
    <dgm:pt modelId="{05E70F12-71AB-4267-BB35-54BD04AB81EB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2"/>
              </a:solidFill>
            </a:rPr>
            <a:t>이 기모노를 살펴보면 그 속에서도 일본의 전통문화  엿볼 수 있음</a:t>
          </a:r>
          <a:r>
            <a:rPr lang="en-US" altLang="ko-KR" sz="1800" dirty="0">
              <a:solidFill>
                <a:schemeClr val="tx2"/>
              </a:solidFill>
            </a:rPr>
            <a:t>.</a:t>
          </a:r>
          <a:endParaRPr lang="ko-KR" altLang="en-US" sz="1800" dirty="0">
            <a:solidFill>
              <a:schemeClr val="tx2"/>
            </a:solidFill>
          </a:endParaRPr>
        </a:p>
      </dgm:t>
    </dgm:pt>
    <dgm:pt modelId="{7B3D9E3D-DD43-46BC-900A-A231D6BF26D4}" type="parTrans" cxnId="{8DE9B813-121C-4B98-9D3D-687F843411E0}">
      <dgm:prSet/>
      <dgm:spPr/>
      <dgm:t>
        <a:bodyPr/>
        <a:lstStyle/>
        <a:p>
          <a:pPr latinLnBrk="1"/>
          <a:endParaRPr lang="ko-KR" altLang="en-US"/>
        </a:p>
      </dgm:t>
    </dgm:pt>
    <dgm:pt modelId="{E8CBA0B4-4E88-4970-A854-0DE3CC4CA044}" type="sibTrans" cxnId="{8DE9B813-121C-4B98-9D3D-687F843411E0}">
      <dgm:prSet/>
      <dgm:spPr/>
      <dgm:t>
        <a:bodyPr/>
        <a:lstStyle/>
        <a:p>
          <a:pPr latinLnBrk="1"/>
          <a:endParaRPr lang="ko-KR" altLang="en-US"/>
        </a:p>
      </dgm:t>
    </dgm:pt>
    <dgm:pt modelId="{7D0D2231-F2CF-48BD-916A-13F0DDB0B9F2}" type="pres">
      <dgm:prSet presAssocID="{DB1C7AF2-9ACD-43A2-91E2-A677E3DECFA9}" presName="outerComposite" presStyleCnt="0">
        <dgm:presLayoutVars>
          <dgm:chMax val="5"/>
          <dgm:dir/>
          <dgm:resizeHandles val="exact"/>
        </dgm:presLayoutVars>
      </dgm:prSet>
      <dgm:spPr/>
    </dgm:pt>
    <dgm:pt modelId="{39170DED-FC1E-44C7-83A7-4B80B474CF31}" type="pres">
      <dgm:prSet presAssocID="{DB1C7AF2-9ACD-43A2-91E2-A677E3DECFA9}" presName="dummyMaxCanvas" presStyleCnt="0">
        <dgm:presLayoutVars/>
      </dgm:prSet>
      <dgm:spPr/>
    </dgm:pt>
    <dgm:pt modelId="{91B51D2B-BBC6-4E86-812A-CBD2C3747AE1}" type="pres">
      <dgm:prSet presAssocID="{DB1C7AF2-9ACD-43A2-91E2-A677E3DECFA9}" presName="ThreeNodes_1" presStyleLbl="node1" presStyleIdx="0" presStyleCnt="3">
        <dgm:presLayoutVars>
          <dgm:bulletEnabled val="1"/>
        </dgm:presLayoutVars>
      </dgm:prSet>
      <dgm:spPr/>
    </dgm:pt>
    <dgm:pt modelId="{B5A4E11C-EAB1-453F-95AF-A5C85AFBDB71}" type="pres">
      <dgm:prSet presAssocID="{DB1C7AF2-9ACD-43A2-91E2-A677E3DECFA9}" presName="ThreeNodes_2" presStyleLbl="node1" presStyleIdx="1" presStyleCnt="3">
        <dgm:presLayoutVars>
          <dgm:bulletEnabled val="1"/>
        </dgm:presLayoutVars>
      </dgm:prSet>
      <dgm:spPr/>
    </dgm:pt>
    <dgm:pt modelId="{A221D3C3-79D0-4A1A-AED5-A9084CE06DCB}" type="pres">
      <dgm:prSet presAssocID="{DB1C7AF2-9ACD-43A2-91E2-A677E3DECFA9}" presName="ThreeNodes_3" presStyleLbl="node1" presStyleIdx="2" presStyleCnt="3">
        <dgm:presLayoutVars>
          <dgm:bulletEnabled val="1"/>
        </dgm:presLayoutVars>
      </dgm:prSet>
      <dgm:spPr/>
    </dgm:pt>
    <dgm:pt modelId="{1EC245B4-FD85-4AD6-A89C-0ED8230F8D5A}" type="pres">
      <dgm:prSet presAssocID="{DB1C7AF2-9ACD-43A2-91E2-A677E3DECFA9}" presName="ThreeConn_1-2" presStyleLbl="fgAccFollowNode1" presStyleIdx="0" presStyleCnt="2">
        <dgm:presLayoutVars>
          <dgm:bulletEnabled val="1"/>
        </dgm:presLayoutVars>
      </dgm:prSet>
      <dgm:spPr/>
    </dgm:pt>
    <dgm:pt modelId="{CF38D906-194D-48AF-8BD1-55CAC0B4EF21}" type="pres">
      <dgm:prSet presAssocID="{DB1C7AF2-9ACD-43A2-91E2-A677E3DECFA9}" presName="ThreeConn_2-3" presStyleLbl="fgAccFollowNode1" presStyleIdx="1" presStyleCnt="2">
        <dgm:presLayoutVars>
          <dgm:bulletEnabled val="1"/>
        </dgm:presLayoutVars>
      </dgm:prSet>
      <dgm:spPr/>
    </dgm:pt>
    <dgm:pt modelId="{76B0025B-0262-4E40-AE78-25B68AE1DD44}" type="pres">
      <dgm:prSet presAssocID="{DB1C7AF2-9ACD-43A2-91E2-A677E3DECFA9}" presName="ThreeNodes_1_text" presStyleLbl="node1" presStyleIdx="2" presStyleCnt="3">
        <dgm:presLayoutVars>
          <dgm:bulletEnabled val="1"/>
        </dgm:presLayoutVars>
      </dgm:prSet>
      <dgm:spPr/>
    </dgm:pt>
    <dgm:pt modelId="{55776FD9-F66E-4F11-9E35-7649BD41B7F1}" type="pres">
      <dgm:prSet presAssocID="{DB1C7AF2-9ACD-43A2-91E2-A677E3DECFA9}" presName="ThreeNodes_2_text" presStyleLbl="node1" presStyleIdx="2" presStyleCnt="3">
        <dgm:presLayoutVars>
          <dgm:bulletEnabled val="1"/>
        </dgm:presLayoutVars>
      </dgm:prSet>
      <dgm:spPr/>
    </dgm:pt>
    <dgm:pt modelId="{24FB6E5D-4EDF-4C6C-8713-EDC7A1AD58D4}" type="pres">
      <dgm:prSet presAssocID="{DB1C7AF2-9ACD-43A2-91E2-A677E3DECFA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DE9B813-121C-4B98-9D3D-687F843411E0}" srcId="{DB1C7AF2-9ACD-43A2-91E2-A677E3DECFA9}" destId="{05E70F12-71AB-4267-BB35-54BD04AB81EB}" srcOrd="2" destOrd="0" parTransId="{7B3D9E3D-DD43-46BC-900A-A231D6BF26D4}" sibTransId="{E8CBA0B4-4E88-4970-A854-0DE3CC4CA044}"/>
    <dgm:cxn modelId="{BE7F3820-1CA3-427E-BE49-680078531869}" type="presOf" srcId="{51D2B5EE-C007-4A93-9370-624625914F3B}" destId="{91B51D2B-BBC6-4E86-812A-CBD2C3747AE1}" srcOrd="0" destOrd="0" presId="urn:microsoft.com/office/officeart/2005/8/layout/vProcess5"/>
    <dgm:cxn modelId="{49E5A629-B059-4CDD-8599-33DC29618E0D}" type="presOf" srcId="{5FF39096-BC43-43B6-85A2-D3C0696C9CD0}" destId="{1EC245B4-FD85-4AD6-A89C-0ED8230F8D5A}" srcOrd="0" destOrd="0" presId="urn:microsoft.com/office/officeart/2005/8/layout/vProcess5"/>
    <dgm:cxn modelId="{60BAB931-F2B1-4D6D-B368-79D3D4DCD553}" type="presOf" srcId="{97A0A758-769A-4470-9EFD-42CB6DD91F70}" destId="{B5A4E11C-EAB1-453F-95AF-A5C85AFBDB71}" srcOrd="0" destOrd="0" presId="urn:microsoft.com/office/officeart/2005/8/layout/vProcess5"/>
    <dgm:cxn modelId="{0253E932-4839-4899-A3D2-E4BE020DD084}" type="presOf" srcId="{05E70F12-71AB-4267-BB35-54BD04AB81EB}" destId="{A221D3C3-79D0-4A1A-AED5-A9084CE06DCB}" srcOrd="0" destOrd="0" presId="urn:microsoft.com/office/officeart/2005/8/layout/vProcess5"/>
    <dgm:cxn modelId="{1734D45D-6504-4D1C-8050-3B0BCC33C712}" type="presOf" srcId="{D70F2955-5ED9-4A04-B93A-366BEC53F921}" destId="{CF38D906-194D-48AF-8BD1-55CAC0B4EF21}" srcOrd="0" destOrd="0" presId="urn:microsoft.com/office/officeart/2005/8/layout/vProcess5"/>
    <dgm:cxn modelId="{21036B57-7AC1-46BF-96B4-6CDF865DA2E8}" type="presOf" srcId="{05E70F12-71AB-4267-BB35-54BD04AB81EB}" destId="{24FB6E5D-4EDF-4C6C-8713-EDC7A1AD58D4}" srcOrd="1" destOrd="0" presId="urn:microsoft.com/office/officeart/2005/8/layout/vProcess5"/>
    <dgm:cxn modelId="{C7967A94-F3F3-47CF-8ED8-426C9FC21A25}" type="presOf" srcId="{97A0A758-769A-4470-9EFD-42CB6DD91F70}" destId="{55776FD9-F66E-4F11-9E35-7649BD41B7F1}" srcOrd="1" destOrd="0" presId="urn:microsoft.com/office/officeart/2005/8/layout/vProcess5"/>
    <dgm:cxn modelId="{E0274AA0-9C8F-4BAA-90E4-7705836A6ADA}" srcId="{DB1C7AF2-9ACD-43A2-91E2-A677E3DECFA9}" destId="{97A0A758-769A-4470-9EFD-42CB6DD91F70}" srcOrd="1" destOrd="0" parTransId="{3E6C248F-4E34-46A0-8C6C-B0C6EB53D013}" sibTransId="{D70F2955-5ED9-4A04-B93A-366BEC53F921}"/>
    <dgm:cxn modelId="{3B3C85D6-F0BA-476D-A20B-77400E8130D1}" type="presOf" srcId="{51D2B5EE-C007-4A93-9370-624625914F3B}" destId="{76B0025B-0262-4E40-AE78-25B68AE1DD44}" srcOrd="1" destOrd="0" presId="urn:microsoft.com/office/officeart/2005/8/layout/vProcess5"/>
    <dgm:cxn modelId="{C5A10CDF-CA15-47C2-AFF2-7B3283D70955}" srcId="{DB1C7AF2-9ACD-43A2-91E2-A677E3DECFA9}" destId="{51D2B5EE-C007-4A93-9370-624625914F3B}" srcOrd="0" destOrd="0" parTransId="{4AC5B059-0771-426F-98CE-ADE4BB248783}" sibTransId="{5FF39096-BC43-43B6-85A2-D3C0696C9CD0}"/>
    <dgm:cxn modelId="{39D508F6-510C-468F-97BE-C8FC7ED963B7}" type="presOf" srcId="{DB1C7AF2-9ACD-43A2-91E2-A677E3DECFA9}" destId="{7D0D2231-F2CF-48BD-916A-13F0DDB0B9F2}" srcOrd="0" destOrd="0" presId="urn:microsoft.com/office/officeart/2005/8/layout/vProcess5"/>
    <dgm:cxn modelId="{9CA38AE8-C166-4522-9EE3-5B47C4D4A3CE}" type="presParOf" srcId="{7D0D2231-F2CF-48BD-916A-13F0DDB0B9F2}" destId="{39170DED-FC1E-44C7-83A7-4B80B474CF31}" srcOrd="0" destOrd="0" presId="urn:microsoft.com/office/officeart/2005/8/layout/vProcess5"/>
    <dgm:cxn modelId="{1BDE7EDA-56FF-45F3-97BA-EB3AC453FCBB}" type="presParOf" srcId="{7D0D2231-F2CF-48BD-916A-13F0DDB0B9F2}" destId="{91B51D2B-BBC6-4E86-812A-CBD2C3747AE1}" srcOrd="1" destOrd="0" presId="urn:microsoft.com/office/officeart/2005/8/layout/vProcess5"/>
    <dgm:cxn modelId="{7CB7202C-199F-4470-B4E0-FD4C1447848D}" type="presParOf" srcId="{7D0D2231-F2CF-48BD-916A-13F0DDB0B9F2}" destId="{B5A4E11C-EAB1-453F-95AF-A5C85AFBDB71}" srcOrd="2" destOrd="0" presId="urn:microsoft.com/office/officeart/2005/8/layout/vProcess5"/>
    <dgm:cxn modelId="{EC4CFB76-6AE8-43B5-9C3E-2E9CCB01E706}" type="presParOf" srcId="{7D0D2231-F2CF-48BD-916A-13F0DDB0B9F2}" destId="{A221D3C3-79D0-4A1A-AED5-A9084CE06DCB}" srcOrd="3" destOrd="0" presId="urn:microsoft.com/office/officeart/2005/8/layout/vProcess5"/>
    <dgm:cxn modelId="{3E258489-EB69-4C4D-9089-B75C6E6479EA}" type="presParOf" srcId="{7D0D2231-F2CF-48BD-916A-13F0DDB0B9F2}" destId="{1EC245B4-FD85-4AD6-A89C-0ED8230F8D5A}" srcOrd="4" destOrd="0" presId="urn:microsoft.com/office/officeart/2005/8/layout/vProcess5"/>
    <dgm:cxn modelId="{4EA3BD66-E130-4BAF-A70C-D6B65087C36B}" type="presParOf" srcId="{7D0D2231-F2CF-48BD-916A-13F0DDB0B9F2}" destId="{CF38D906-194D-48AF-8BD1-55CAC0B4EF21}" srcOrd="5" destOrd="0" presId="urn:microsoft.com/office/officeart/2005/8/layout/vProcess5"/>
    <dgm:cxn modelId="{8FC0A722-A829-4B40-8829-D055DD881F1A}" type="presParOf" srcId="{7D0D2231-F2CF-48BD-916A-13F0DDB0B9F2}" destId="{76B0025B-0262-4E40-AE78-25B68AE1DD44}" srcOrd="6" destOrd="0" presId="urn:microsoft.com/office/officeart/2005/8/layout/vProcess5"/>
    <dgm:cxn modelId="{BE8DB53A-DE92-4CCF-BF0F-0221E9582E8D}" type="presParOf" srcId="{7D0D2231-F2CF-48BD-916A-13F0DDB0B9F2}" destId="{55776FD9-F66E-4F11-9E35-7649BD41B7F1}" srcOrd="7" destOrd="0" presId="urn:microsoft.com/office/officeart/2005/8/layout/vProcess5"/>
    <dgm:cxn modelId="{113D00E4-C43B-49E2-931E-D64611922F22}" type="presParOf" srcId="{7D0D2231-F2CF-48BD-916A-13F0DDB0B9F2}" destId="{24FB6E5D-4EDF-4C6C-8713-EDC7A1AD58D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F4CE2-B2ED-4ED3-9B22-535325F0B491}" type="doc">
      <dgm:prSet loTypeId="urn:microsoft.com/office/officeart/2005/8/layout/arrow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4A02599F-751A-4105-9DF2-92803E2EFEB3}">
      <dgm:prSet phldrT="[텍스트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latinLnBrk="1"/>
          <a:r>
            <a:rPr lang="ko-KR" altLang="en-US" sz="19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기모노는 일본의 전통 의상</a:t>
          </a:r>
          <a:r>
            <a:rPr lang="en-US" altLang="ko-KR" sz="19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 </a:t>
          </a:r>
          <a:r>
            <a:rPr lang="ko-KR" altLang="en-US" sz="19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일본 옷 이라는 </a:t>
          </a:r>
          <a:r>
            <a:rPr lang="ko-KR" altLang="en-US" sz="1900" b="0" cap="none" spc="0" dirty="0" err="1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와후쿠</a:t>
          </a:r>
          <a:r>
            <a:rPr lang="ko-KR" altLang="en-US" sz="19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라고도 함</a:t>
          </a:r>
          <a:r>
            <a:rPr lang="en-US" altLang="ko-KR" sz="19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  <a:r>
            <a:rPr lang="ko-KR" altLang="en-US" sz="19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</a:p>
      </dgm:t>
    </dgm:pt>
    <dgm:pt modelId="{9778B9A2-50F8-46F0-B10A-0362BA6093C7}" type="parTrans" cxnId="{7D3707B0-C9C0-4021-8D10-34296059F3C6}">
      <dgm:prSet/>
      <dgm:spPr/>
      <dgm:t>
        <a:bodyPr/>
        <a:lstStyle/>
        <a:p>
          <a:pPr latinLnBrk="1"/>
          <a:endParaRPr lang="ko-KR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5D97F31-2765-44B9-AC31-17757703381E}" type="sibTrans" cxnId="{7D3707B0-C9C0-4021-8D10-34296059F3C6}">
      <dgm:prSet/>
      <dgm:spPr/>
      <dgm:t>
        <a:bodyPr/>
        <a:lstStyle/>
        <a:p>
          <a:pPr latinLnBrk="1"/>
          <a:endParaRPr lang="ko-KR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60DCD42-A6F6-47C6-BE1D-61ECA81032D6}">
      <dgm:prSet phldrT="[텍스트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latinLnBrk="1"/>
          <a:r>
            <a:rPr lang="ko-KR" altLang="en-US" sz="13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기모노 본래의 뜻은 </a:t>
          </a:r>
          <a:r>
            <a:rPr lang="en-US" altLang="ko-KR" sz="13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‘</a:t>
          </a:r>
          <a:r>
            <a:rPr lang="ko-KR" altLang="en-US" sz="13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입는 것</a:t>
          </a:r>
          <a:r>
            <a:rPr lang="en-US" altLang="ko-KR" sz="13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’ </a:t>
          </a:r>
          <a:r>
            <a:rPr lang="ko-KR" altLang="en-US" sz="13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으로 메이지 유신을 거쳐서 서양 의복이 도입된 후 현대에 와서는 일본만의 독자적인 전통의상을 뜻하는 것으로 의미 축소</a:t>
          </a:r>
          <a:r>
            <a:rPr lang="en-US" altLang="ko-KR" sz="13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  <a:endParaRPr lang="ko-KR" altLang="en-US" sz="1300" b="0" cap="none" spc="0" dirty="0">
            <a:ln w="0"/>
            <a:solidFill>
              <a:schemeClr val="tx2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5BFD206-B1C5-4FE9-934B-E604A878255C}" type="parTrans" cxnId="{46AEBA60-AFCD-4B41-8832-AB2F002E2EC5}">
      <dgm:prSet/>
      <dgm:spPr/>
      <dgm:t>
        <a:bodyPr/>
        <a:lstStyle/>
        <a:p>
          <a:pPr latinLnBrk="1"/>
          <a:endParaRPr lang="ko-KR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B73737C-B753-48E5-8DD0-00FA9AB87772}" type="sibTrans" cxnId="{46AEBA60-AFCD-4B41-8832-AB2F002E2EC5}">
      <dgm:prSet/>
      <dgm:spPr/>
      <dgm:t>
        <a:bodyPr/>
        <a:lstStyle/>
        <a:p>
          <a:pPr latinLnBrk="1"/>
          <a:endParaRPr lang="ko-KR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DC1F49E-3643-4C1F-B027-6099C02193A3}" type="pres">
      <dgm:prSet presAssocID="{D97F4CE2-B2ED-4ED3-9B22-535325F0B491}" presName="diagram" presStyleCnt="0">
        <dgm:presLayoutVars>
          <dgm:dir/>
          <dgm:resizeHandles val="exact"/>
        </dgm:presLayoutVars>
      </dgm:prSet>
      <dgm:spPr/>
    </dgm:pt>
    <dgm:pt modelId="{0B25FEEC-A5B8-47C8-9D73-3490881BCD95}" type="pres">
      <dgm:prSet presAssocID="{4A02599F-751A-4105-9DF2-92803E2EFEB3}" presName="arrow" presStyleLbl="node1" presStyleIdx="0" presStyleCnt="2">
        <dgm:presLayoutVars>
          <dgm:bulletEnabled val="1"/>
        </dgm:presLayoutVars>
      </dgm:prSet>
      <dgm:spPr/>
    </dgm:pt>
    <dgm:pt modelId="{53892E60-D669-4EC7-8E97-F8333432BDEE}" type="pres">
      <dgm:prSet presAssocID="{160DCD42-A6F6-47C6-BE1D-61ECA81032D6}" presName="arrow" presStyleLbl="node1" presStyleIdx="1" presStyleCnt="2">
        <dgm:presLayoutVars>
          <dgm:bulletEnabled val="1"/>
        </dgm:presLayoutVars>
      </dgm:prSet>
      <dgm:spPr/>
    </dgm:pt>
  </dgm:ptLst>
  <dgm:cxnLst>
    <dgm:cxn modelId="{F06F5E02-1196-4395-AEE2-0AD2F02F3916}" type="presOf" srcId="{160DCD42-A6F6-47C6-BE1D-61ECA81032D6}" destId="{53892E60-D669-4EC7-8E97-F8333432BDEE}" srcOrd="0" destOrd="0" presId="urn:microsoft.com/office/officeart/2005/8/layout/arrow5"/>
    <dgm:cxn modelId="{46AEBA60-AFCD-4B41-8832-AB2F002E2EC5}" srcId="{D97F4CE2-B2ED-4ED3-9B22-535325F0B491}" destId="{160DCD42-A6F6-47C6-BE1D-61ECA81032D6}" srcOrd="1" destOrd="0" parTransId="{85BFD206-B1C5-4FE9-934B-E604A878255C}" sibTransId="{5B73737C-B753-48E5-8DD0-00FA9AB87772}"/>
    <dgm:cxn modelId="{2B84F255-8002-4749-8547-E963D4CC0012}" type="presOf" srcId="{D97F4CE2-B2ED-4ED3-9B22-535325F0B491}" destId="{DDC1F49E-3643-4C1F-B027-6099C02193A3}" srcOrd="0" destOrd="0" presId="urn:microsoft.com/office/officeart/2005/8/layout/arrow5"/>
    <dgm:cxn modelId="{7D3707B0-C9C0-4021-8D10-34296059F3C6}" srcId="{D97F4CE2-B2ED-4ED3-9B22-535325F0B491}" destId="{4A02599F-751A-4105-9DF2-92803E2EFEB3}" srcOrd="0" destOrd="0" parTransId="{9778B9A2-50F8-46F0-B10A-0362BA6093C7}" sibTransId="{15D97F31-2765-44B9-AC31-17757703381E}"/>
    <dgm:cxn modelId="{361C29B5-CF16-40CB-A9B5-87F86A128BD7}" type="presOf" srcId="{4A02599F-751A-4105-9DF2-92803E2EFEB3}" destId="{0B25FEEC-A5B8-47C8-9D73-3490881BCD95}" srcOrd="0" destOrd="0" presId="urn:microsoft.com/office/officeart/2005/8/layout/arrow5"/>
    <dgm:cxn modelId="{459456A4-4154-4BB3-8CD3-4AF9AD223C9D}" type="presParOf" srcId="{DDC1F49E-3643-4C1F-B027-6099C02193A3}" destId="{0B25FEEC-A5B8-47C8-9D73-3490881BCD95}" srcOrd="0" destOrd="0" presId="urn:microsoft.com/office/officeart/2005/8/layout/arrow5"/>
    <dgm:cxn modelId="{53B1E9EA-E77A-4450-8664-8408282DCF8B}" type="presParOf" srcId="{DDC1F49E-3643-4C1F-B027-6099C02193A3}" destId="{53892E60-D669-4EC7-8E97-F8333432BDE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E3A11C-462A-431A-9982-3D7232579EF0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065234EB-73E8-4459-ABE2-2B1B35ACFAED}">
      <dgm:prSet phldrT="[텍스트]" custT="1"/>
      <dgm:spPr>
        <a:solidFill>
          <a:srgbClr val="FF6699"/>
        </a:solidFill>
        <a:ln>
          <a:solidFill>
            <a:schemeClr val="tx1">
              <a:lumMod val="50000"/>
            </a:schemeClr>
          </a:solidFill>
        </a:ln>
        <a:effectLst>
          <a:softEdge rad="63500"/>
        </a:effectLst>
      </dgm:spPr>
      <dgm:t>
        <a:bodyPr/>
        <a:lstStyle/>
        <a:p>
          <a:pPr latinLnBrk="1"/>
          <a:r>
            <a:rPr lang="ko-KR" altLang="en-US" sz="1800" dirty="0">
              <a:solidFill>
                <a:schemeClr val="bg2">
                  <a:lumMod val="10000"/>
                </a:schemeClr>
              </a:solidFill>
            </a:rPr>
            <a:t>대체로 </a:t>
          </a:r>
          <a:r>
            <a:rPr lang="en-US" altLang="ko-KR" sz="1800" dirty="0">
              <a:solidFill>
                <a:schemeClr val="bg2">
                  <a:lumMod val="10000"/>
                </a:schemeClr>
              </a:solidFill>
            </a:rPr>
            <a:t>10</a:t>
          </a:r>
          <a:r>
            <a:rPr lang="ko-KR" altLang="en-US" sz="1800" dirty="0">
              <a:solidFill>
                <a:schemeClr val="bg2">
                  <a:lumMod val="10000"/>
                </a:schemeClr>
              </a:solidFill>
            </a:rPr>
            <a:t>만엔</a:t>
          </a:r>
          <a:r>
            <a:rPr lang="en-US" altLang="ko-KR" sz="1800" dirty="0">
              <a:solidFill>
                <a:schemeClr val="bg2">
                  <a:lumMod val="10000"/>
                </a:schemeClr>
              </a:solidFill>
            </a:rPr>
            <a:t>(100</a:t>
          </a:r>
          <a:r>
            <a:rPr lang="ko-KR" altLang="en-US" sz="1800" dirty="0">
              <a:solidFill>
                <a:schemeClr val="bg2">
                  <a:lumMod val="10000"/>
                </a:schemeClr>
              </a:solidFill>
            </a:rPr>
            <a:t>만원</a:t>
          </a:r>
          <a:r>
            <a:rPr lang="en-US" altLang="ko-KR" sz="1800" dirty="0">
              <a:solidFill>
                <a:schemeClr val="bg2">
                  <a:lumMod val="10000"/>
                </a:schemeClr>
              </a:solidFill>
            </a:rPr>
            <a:t>)</a:t>
          </a:r>
          <a:r>
            <a:rPr lang="ko-KR" altLang="en-US" sz="1800" dirty="0">
              <a:solidFill>
                <a:schemeClr val="bg2">
                  <a:lumMod val="10000"/>
                </a:schemeClr>
              </a:solidFill>
            </a:rPr>
            <a:t>을 넘어갈 정도로 비쌈</a:t>
          </a:r>
          <a:r>
            <a:rPr lang="en-US" altLang="ko-KR" sz="1800" dirty="0">
              <a:solidFill>
                <a:schemeClr val="bg2">
                  <a:lumMod val="10000"/>
                </a:schemeClr>
              </a:solidFill>
            </a:rPr>
            <a:t>.</a:t>
          </a:r>
          <a:endParaRPr lang="ko-KR" altLang="en-US" sz="1800" dirty="0">
            <a:solidFill>
              <a:schemeClr val="bg2">
                <a:lumMod val="10000"/>
              </a:schemeClr>
            </a:solidFill>
          </a:endParaRPr>
        </a:p>
      </dgm:t>
    </dgm:pt>
    <dgm:pt modelId="{22B8AFDE-FA0C-42EF-BE73-9A7CE0BC7F56}" type="parTrans" cxnId="{9012CDAD-A2D3-43C3-9282-CF4C4A05940B}">
      <dgm:prSet/>
      <dgm:spPr/>
      <dgm:t>
        <a:bodyPr/>
        <a:lstStyle/>
        <a:p>
          <a:pPr latinLnBrk="1"/>
          <a:endParaRPr lang="ko-KR" altLang="en-US"/>
        </a:p>
      </dgm:t>
    </dgm:pt>
    <dgm:pt modelId="{765A709F-5FF6-4CBF-9D50-0FD399761F1D}" type="sibTrans" cxnId="{9012CDAD-A2D3-43C3-9282-CF4C4A05940B}">
      <dgm:prSet/>
      <dgm:spPr/>
      <dgm:t>
        <a:bodyPr/>
        <a:lstStyle/>
        <a:p>
          <a:pPr latinLnBrk="1"/>
          <a:endParaRPr lang="ko-KR" altLang="en-US"/>
        </a:p>
      </dgm:t>
    </dgm:pt>
    <dgm:pt modelId="{70C9198A-7156-455F-8970-3160DBC2ABDD}">
      <dgm:prSet phldrT="[텍스트]" custT="1"/>
      <dgm:spPr>
        <a:solidFill>
          <a:srgbClr val="FF6699"/>
        </a:solidFill>
        <a:ln>
          <a:solidFill>
            <a:schemeClr val="tx1">
              <a:lumMod val="50000"/>
            </a:schemeClr>
          </a:solidFill>
        </a:ln>
        <a:effectLst>
          <a:softEdge rad="63500"/>
        </a:effectLst>
      </dgm:spPr>
      <dgm:t>
        <a:bodyPr/>
        <a:lstStyle/>
        <a:p>
          <a:pPr latinLnBrk="1"/>
          <a:r>
            <a:rPr lang="ko-KR" altLang="en-US" sz="1400" dirty="0">
              <a:solidFill>
                <a:schemeClr val="bg2">
                  <a:lumMod val="10000"/>
                </a:schemeClr>
              </a:solidFill>
            </a:rPr>
            <a:t>고급 여자 기모노의 가격은 천만원 이상</a:t>
          </a:r>
          <a:r>
            <a:rPr lang="en-US" altLang="ko-KR" sz="1400" dirty="0">
              <a:solidFill>
                <a:schemeClr val="bg2">
                  <a:lumMod val="10000"/>
                </a:schemeClr>
              </a:solidFill>
            </a:rPr>
            <a:t>.</a:t>
          </a:r>
          <a:r>
            <a:rPr lang="ko-KR" altLang="en-US" sz="1400" dirty="0" err="1">
              <a:solidFill>
                <a:schemeClr val="bg2">
                  <a:lumMod val="10000"/>
                </a:schemeClr>
              </a:solidFill>
            </a:rPr>
            <a:t>오비</a:t>
          </a:r>
          <a:r>
            <a:rPr lang="en-US" altLang="ko-KR" sz="1400" dirty="0">
              <a:solidFill>
                <a:schemeClr val="bg2">
                  <a:lumMod val="10000"/>
                </a:schemeClr>
              </a:solidFill>
            </a:rPr>
            <a:t>,</a:t>
          </a:r>
          <a:r>
            <a:rPr lang="ko-KR" altLang="en-US" sz="1400" dirty="0">
              <a:solidFill>
                <a:schemeClr val="bg2">
                  <a:lumMod val="10000"/>
                </a:schemeClr>
              </a:solidFill>
            </a:rPr>
            <a:t>신발</a:t>
          </a:r>
          <a:r>
            <a:rPr lang="en-US" altLang="ko-KR" sz="1400" dirty="0">
              <a:solidFill>
                <a:schemeClr val="bg2">
                  <a:lumMod val="10000"/>
                </a:schemeClr>
              </a:solidFill>
            </a:rPr>
            <a:t>,</a:t>
          </a:r>
          <a:r>
            <a:rPr lang="ko-KR" altLang="en-US" sz="1400" dirty="0">
              <a:solidFill>
                <a:schemeClr val="bg2">
                  <a:lumMod val="10000"/>
                </a:schemeClr>
              </a:solidFill>
            </a:rPr>
            <a:t>버선</a:t>
          </a:r>
          <a:r>
            <a:rPr lang="en-US" altLang="ko-KR" sz="1400" dirty="0">
              <a:solidFill>
                <a:schemeClr val="bg2">
                  <a:lumMod val="10000"/>
                </a:schemeClr>
              </a:solidFill>
            </a:rPr>
            <a:t>,</a:t>
          </a:r>
          <a:r>
            <a:rPr lang="ko-KR" altLang="en-US" sz="1400" dirty="0">
              <a:solidFill>
                <a:schemeClr val="bg2">
                  <a:lumMod val="10000"/>
                </a:schemeClr>
              </a:solidFill>
            </a:rPr>
            <a:t>장신구를 합치면 </a:t>
          </a:r>
          <a:r>
            <a:rPr lang="en-US" altLang="ko-KR" sz="1400" dirty="0">
              <a:solidFill>
                <a:schemeClr val="bg2">
                  <a:lumMod val="10000"/>
                </a:schemeClr>
              </a:solidFill>
            </a:rPr>
            <a:t>2</a:t>
          </a:r>
          <a:r>
            <a:rPr lang="ko-KR" altLang="en-US" sz="1400" dirty="0">
              <a:solidFill>
                <a:schemeClr val="bg2">
                  <a:lumMod val="10000"/>
                </a:schemeClr>
              </a:solidFill>
            </a:rPr>
            <a:t>천만원 넘음</a:t>
          </a:r>
          <a:r>
            <a:rPr lang="en-US" altLang="ko-KR" sz="1400" dirty="0">
              <a:solidFill>
                <a:schemeClr val="bg2">
                  <a:lumMod val="10000"/>
                </a:schemeClr>
              </a:solidFill>
            </a:rPr>
            <a:t>.</a:t>
          </a:r>
        </a:p>
      </dgm:t>
    </dgm:pt>
    <dgm:pt modelId="{A652D3DA-03C7-448B-BD3B-3F3C37203E2B}" type="parTrans" cxnId="{228ACF86-2FBC-4332-B1DF-1F34ED536162}">
      <dgm:prSet/>
      <dgm:spPr/>
      <dgm:t>
        <a:bodyPr/>
        <a:lstStyle/>
        <a:p>
          <a:pPr latinLnBrk="1"/>
          <a:endParaRPr lang="ko-KR" altLang="en-US"/>
        </a:p>
      </dgm:t>
    </dgm:pt>
    <dgm:pt modelId="{96833B44-4D64-4818-9177-A6E5C3DEF586}" type="sibTrans" cxnId="{228ACF86-2FBC-4332-B1DF-1F34ED536162}">
      <dgm:prSet/>
      <dgm:spPr/>
      <dgm:t>
        <a:bodyPr/>
        <a:lstStyle/>
        <a:p>
          <a:pPr latinLnBrk="1"/>
          <a:endParaRPr lang="ko-KR" altLang="en-US"/>
        </a:p>
      </dgm:t>
    </dgm:pt>
    <dgm:pt modelId="{D395A0C1-48BA-4745-AC48-CCD9E4FA5B49}">
      <dgm:prSet phldrT="[텍스트]" custT="1"/>
      <dgm:spPr>
        <a:solidFill>
          <a:srgbClr val="FF6699"/>
        </a:solidFill>
        <a:ln>
          <a:solidFill>
            <a:schemeClr val="tx1">
              <a:lumMod val="50000"/>
            </a:schemeClr>
          </a:solidFill>
        </a:ln>
        <a:effectLst>
          <a:softEdge rad="63500"/>
        </a:effectLst>
      </dgm:spPr>
      <dgm:t>
        <a:bodyPr/>
        <a:lstStyle/>
        <a:p>
          <a:pPr latinLnBrk="1"/>
          <a:r>
            <a:rPr lang="ko-KR" altLang="en-US" sz="1100" dirty="0">
              <a:solidFill>
                <a:schemeClr val="bg2">
                  <a:lumMod val="10000"/>
                </a:schemeClr>
              </a:solidFill>
            </a:rPr>
            <a:t>그러나 기모노 애호가</a:t>
          </a:r>
          <a:r>
            <a:rPr lang="en-US" altLang="ko-KR" sz="1100" dirty="0">
              <a:solidFill>
                <a:schemeClr val="bg2">
                  <a:lumMod val="10000"/>
                </a:schemeClr>
              </a:solidFill>
            </a:rPr>
            <a:t>, </a:t>
          </a:r>
          <a:r>
            <a:rPr lang="ko-KR" altLang="en-US" sz="1100" dirty="0">
              <a:solidFill>
                <a:schemeClr val="bg2">
                  <a:lumMod val="10000"/>
                </a:schemeClr>
              </a:solidFill>
            </a:rPr>
            <a:t>전통예술 전문가가 소유하는 기모노는 이에 비해 저렴</a:t>
          </a:r>
          <a:r>
            <a:rPr lang="en-US" altLang="ko-KR" sz="1100" dirty="0">
              <a:solidFill>
                <a:schemeClr val="bg2">
                  <a:lumMod val="10000"/>
                </a:schemeClr>
              </a:solidFill>
            </a:rPr>
            <a:t>.</a:t>
          </a:r>
          <a:r>
            <a:rPr lang="ko-KR" altLang="en-US" sz="1100" dirty="0">
              <a:solidFill>
                <a:schemeClr val="bg2">
                  <a:lumMod val="10000"/>
                </a:schemeClr>
              </a:solidFill>
            </a:rPr>
            <a:t>일부 사람들은 기모노를 직접 제작하여 저렴한 재료로 만들어 몇 만원에 구입 가능</a:t>
          </a:r>
          <a:r>
            <a:rPr lang="en-US" altLang="ko-KR" sz="1100" dirty="0">
              <a:solidFill>
                <a:schemeClr val="bg2">
                  <a:lumMod val="10000"/>
                </a:schemeClr>
              </a:solidFill>
            </a:rPr>
            <a:t>. </a:t>
          </a:r>
        </a:p>
      </dgm:t>
    </dgm:pt>
    <dgm:pt modelId="{9D1DC229-8829-4F67-8E49-199859AD121A}" type="parTrans" cxnId="{0A374730-E956-4DB9-8D51-C8AE80F174B5}">
      <dgm:prSet/>
      <dgm:spPr/>
      <dgm:t>
        <a:bodyPr/>
        <a:lstStyle/>
        <a:p>
          <a:pPr latinLnBrk="1"/>
          <a:endParaRPr lang="ko-KR" altLang="en-US"/>
        </a:p>
      </dgm:t>
    </dgm:pt>
    <dgm:pt modelId="{F0167E3B-6F20-4B42-B53E-B5EC19665413}" type="sibTrans" cxnId="{0A374730-E956-4DB9-8D51-C8AE80F174B5}">
      <dgm:prSet/>
      <dgm:spPr/>
      <dgm:t>
        <a:bodyPr/>
        <a:lstStyle/>
        <a:p>
          <a:pPr latinLnBrk="1"/>
          <a:endParaRPr lang="ko-KR" altLang="en-US"/>
        </a:p>
      </dgm:t>
    </dgm:pt>
    <dgm:pt modelId="{EDD13FA2-D1A2-48DB-B8BB-9DC9F58D6F9B}" type="pres">
      <dgm:prSet presAssocID="{3FE3A11C-462A-431A-9982-3D7232579EF0}" presName="CompostProcess" presStyleCnt="0">
        <dgm:presLayoutVars>
          <dgm:dir/>
          <dgm:resizeHandles val="exact"/>
        </dgm:presLayoutVars>
      </dgm:prSet>
      <dgm:spPr/>
    </dgm:pt>
    <dgm:pt modelId="{456FF35A-F530-48A7-950C-4D8CF4079CA7}" type="pres">
      <dgm:prSet presAssocID="{3FE3A11C-462A-431A-9982-3D7232579EF0}" presName="arrow" presStyleLbl="bgShp" presStyleIdx="0" presStyleCnt="1"/>
      <dgm:spPr/>
    </dgm:pt>
    <dgm:pt modelId="{5B4D2B81-511D-4CA7-9B1A-D7BDBB9E3874}" type="pres">
      <dgm:prSet presAssocID="{3FE3A11C-462A-431A-9982-3D7232579EF0}" presName="linearProcess" presStyleCnt="0"/>
      <dgm:spPr/>
    </dgm:pt>
    <dgm:pt modelId="{21D8AC87-7703-40D5-A5A7-5B3C14A01722}" type="pres">
      <dgm:prSet presAssocID="{065234EB-73E8-4459-ABE2-2B1B35ACFAED}" presName="textNode" presStyleLbl="node1" presStyleIdx="0" presStyleCnt="3" custLinFactNeighborY="-1274">
        <dgm:presLayoutVars>
          <dgm:bulletEnabled val="1"/>
        </dgm:presLayoutVars>
      </dgm:prSet>
      <dgm:spPr/>
    </dgm:pt>
    <dgm:pt modelId="{1B4A584A-7643-4871-97FA-DEBFC0B4EA68}" type="pres">
      <dgm:prSet presAssocID="{765A709F-5FF6-4CBF-9D50-0FD399761F1D}" presName="sibTrans" presStyleCnt="0"/>
      <dgm:spPr/>
    </dgm:pt>
    <dgm:pt modelId="{690C4E0E-0FB3-4FDC-B9CD-5AFF69855D3B}" type="pres">
      <dgm:prSet presAssocID="{70C9198A-7156-455F-8970-3160DBC2ABDD}" presName="textNode" presStyleLbl="node1" presStyleIdx="1" presStyleCnt="3">
        <dgm:presLayoutVars>
          <dgm:bulletEnabled val="1"/>
        </dgm:presLayoutVars>
      </dgm:prSet>
      <dgm:spPr/>
    </dgm:pt>
    <dgm:pt modelId="{BAD5CAF8-C205-4298-9732-B4DC6365687C}" type="pres">
      <dgm:prSet presAssocID="{96833B44-4D64-4818-9177-A6E5C3DEF586}" presName="sibTrans" presStyleCnt="0"/>
      <dgm:spPr/>
    </dgm:pt>
    <dgm:pt modelId="{5777FEFA-BC0E-415B-8EBA-4751800763A2}" type="pres">
      <dgm:prSet presAssocID="{D395A0C1-48BA-4745-AC48-CCD9E4FA5B4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E2E9B0D-5B28-4D67-AE87-DFE31DDC5D60}" type="presOf" srcId="{3FE3A11C-462A-431A-9982-3D7232579EF0}" destId="{EDD13FA2-D1A2-48DB-B8BB-9DC9F58D6F9B}" srcOrd="0" destOrd="0" presId="urn:microsoft.com/office/officeart/2005/8/layout/hProcess9"/>
    <dgm:cxn modelId="{0A374730-E956-4DB9-8D51-C8AE80F174B5}" srcId="{3FE3A11C-462A-431A-9982-3D7232579EF0}" destId="{D395A0C1-48BA-4745-AC48-CCD9E4FA5B49}" srcOrd="2" destOrd="0" parTransId="{9D1DC229-8829-4F67-8E49-199859AD121A}" sibTransId="{F0167E3B-6F20-4B42-B53E-B5EC19665413}"/>
    <dgm:cxn modelId="{4920A148-E93A-4103-8CF4-0B3E4C4D02D7}" type="presOf" srcId="{065234EB-73E8-4459-ABE2-2B1B35ACFAED}" destId="{21D8AC87-7703-40D5-A5A7-5B3C14A01722}" srcOrd="0" destOrd="0" presId="urn:microsoft.com/office/officeart/2005/8/layout/hProcess9"/>
    <dgm:cxn modelId="{5F319B6A-68A1-4F2F-A352-D1225A15112F}" type="presOf" srcId="{D395A0C1-48BA-4745-AC48-CCD9E4FA5B49}" destId="{5777FEFA-BC0E-415B-8EBA-4751800763A2}" srcOrd="0" destOrd="0" presId="urn:microsoft.com/office/officeart/2005/8/layout/hProcess9"/>
    <dgm:cxn modelId="{228ACF86-2FBC-4332-B1DF-1F34ED536162}" srcId="{3FE3A11C-462A-431A-9982-3D7232579EF0}" destId="{70C9198A-7156-455F-8970-3160DBC2ABDD}" srcOrd="1" destOrd="0" parTransId="{A652D3DA-03C7-448B-BD3B-3F3C37203E2B}" sibTransId="{96833B44-4D64-4818-9177-A6E5C3DEF586}"/>
    <dgm:cxn modelId="{9012CDAD-A2D3-43C3-9282-CF4C4A05940B}" srcId="{3FE3A11C-462A-431A-9982-3D7232579EF0}" destId="{065234EB-73E8-4459-ABE2-2B1B35ACFAED}" srcOrd="0" destOrd="0" parTransId="{22B8AFDE-FA0C-42EF-BE73-9A7CE0BC7F56}" sibTransId="{765A709F-5FF6-4CBF-9D50-0FD399761F1D}"/>
    <dgm:cxn modelId="{69BBD7D2-7B85-4C82-8470-BE0091907885}" type="presOf" srcId="{70C9198A-7156-455F-8970-3160DBC2ABDD}" destId="{690C4E0E-0FB3-4FDC-B9CD-5AFF69855D3B}" srcOrd="0" destOrd="0" presId="urn:microsoft.com/office/officeart/2005/8/layout/hProcess9"/>
    <dgm:cxn modelId="{88D2FD73-A0DC-42B9-A329-74C1ADD7B00C}" type="presParOf" srcId="{EDD13FA2-D1A2-48DB-B8BB-9DC9F58D6F9B}" destId="{456FF35A-F530-48A7-950C-4D8CF4079CA7}" srcOrd="0" destOrd="0" presId="urn:microsoft.com/office/officeart/2005/8/layout/hProcess9"/>
    <dgm:cxn modelId="{90F6A657-B5A8-43FD-9ACE-1025B56D247C}" type="presParOf" srcId="{EDD13FA2-D1A2-48DB-B8BB-9DC9F58D6F9B}" destId="{5B4D2B81-511D-4CA7-9B1A-D7BDBB9E3874}" srcOrd="1" destOrd="0" presId="urn:microsoft.com/office/officeart/2005/8/layout/hProcess9"/>
    <dgm:cxn modelId="{4E5B2C40-05A4-419E-8640-7EB863050EBF}" type="presParOf" srcId="{5B4D2B81-511D-4CA7-9B1A-D7BDBB9E3874}" destId="{21D8AC87-7703-40D5-A5A7-5B3C14A01722}" srcOrd="0" destOrd="0" presId="urn:microsoft.com/office/officeart/2005/8/layout/hProcess9"/>
    <dgm:cxn modelId="{869AD9C4-79E0-4F78-9C01-F1B148369EA4}" type="presParOf" srcId="{5B4D2B81-511D-4CA7-9B1A-D7BDBB9E3874}" destId="{1B4A584A-7643-4871-97FA-DEBFC0B4EA68}" srcOrd="1" destOrd="0" presId="urn:microsoft.com/office/officeart/2005/8/layout/hProcess9"/>
    <dgm:cxn modelId="{75D1690B-EC99-46AE-87E1-505D748CBC21}" type="presParOf" srcId="{5B4D2B81-511D-4CA7-9B1A-D7BDBB9E3874}" destId="{690C4E0E-0FB3-4FDC-B9CD-5AFF69855D3B}" srcOrd="2" destOrd="0" presId="urn:microsoft.com/office/officeart/2005/8/layout/hProcess9"/>
    <dgm:cxn modelId="{BCC9B017-D17B-472D-AA5B-A4CBAD51B48A}" type="presParOf" srcId="{5B4D2B81-511D-4CA7-9B1A-D7BDBB9E3874}" destId="{BAD5CAF8-C205-4298-9732-B4DC6365687C}" srcOrd="3" destOrd="0" presId="urn:microsoft.com/office/officeart/2005/8/layout/hProcess9"/>
    <dgm:cxn modelId="{A70EACF2-6049-41C7-A4F4-2F17E053830F}" type="presParOf" srcId="{5B4D2B81-511D-4CA7-9B1A-D7BDBB9E3874}" destId="{5777FEFA-BC0E-415B-8EBA-4751800763A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51D2B-BBC6-4E86-812A-CBD2C3747AE1}">
      <dsp:nvSpPr>
        <dsp:cNvPr id="0" name=""/>
        <dsp:cNvSpPr/>
      </dsp:nvSpPr>
      <dsp:spPr>
        <a:xfrm>
          <a:off x="0" y="0"/>
          <a:ext cx="6703695" cy="9786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2"/>
              </a:solidFill>
            </a:rPr>
            <a:t>현대생활을 하는 일본인들 사이에서 </a:t>
          </a:r>
          <a:r>
            <a:rPr lang="ko-KR" altLang="en-US" sz="1800" kern="1200" dirty="0" err="1">
              <a:solidFill>
                <a:schemeClr val="tx2"/>
              </a:solidFill>
            </a:rPr>
            <a:t>그들만의</a:t>
          </a:r>
          <a:r>
            <a:rPr lang="ko-KR" altLang="en-US" sz="1800" kern="1200" dirty="0">
              <a:solidFill>
                <a:schemeClr val="tx2"/>
              </a:solidFill>
            </a:rPr>
            <a:t> 전통문화는</a:t>
          </a:r>
          <a:r>
            <a:rPr lang="en-US" altLang="ko-KR" sz="1800" kern="1200" dirty="0">
              <a:solidFill>
                <a:schemeClr val="tx2"/>
              </a:solidFill>
            </a:rPr>
            <a:t>? </a:t>
          </a:r>
          <a:r>
            <a:rPr lang="ko-KR" altLang="en-US" sz="1800" kern="1200" dirty="0">
              <a:solidFill>
                <a:schemeClr val="tx2"/>
              </a:solidFill>
            </a:rPr>
            <a:t>바로 일본 전통 의상 기모노</a:t>
          </a:r>
          <a:r>
            <a:rPr lang="en-US" altLang="ko-KR" sz="2000" kern="1200" dirty="0">
              <a:solidFill>
                <a:schemeClr val="tx2"/>
              </a:solidFill>
            </a:rPr>
            <a:t>.</a:t>
          </a:r>
          <a:endParaRPr lang="ko-KR" altLang="en-US" sz="2000" kern="1200" dirty="0">
            <a:solidFill>
              <a:schemeClr val="tx2"/>
            </a:solidFill>
          </a:endParaRPr>
        </a:p>
      </dsp:txBody>
      <dsp:txXfrm>
        <a:off x="28665" y="28665"/>
        <a:ext cx="5647608" cy="921363"/>
      </dsp:txXfrm>
    </dsp:sp>
    <dsp:sp modelId="{B5A4E11C-EAB1-453F-95AF-A5C85AFBDB71}">
      <dsp:nvSpPr>
        <dsp:cNvPr id="0" name=""/>
        <dsp:cNvSpPr/>
      </dsp:nvSpPr>
      <dsp:spPr>
        <a:xfrm>
          <a:off x="591502" y="1141809"/>
          <a:ext cx="6703695" cy="9786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2"/>
              </a:solidFill>
            </a:rPr>
            <a:t>옛 시대에서부터 입었던 의상으로 현대생활 속 축제나 격식을 갖춘 자리 등 종종 기모노를 입을 때가 존재</a:t>
          </a:r>
          <a:r>
            <a:rPr lang="en-US" altLang="ko-KR" sz="1800" kern="1200" dirty="0">
              <a:solidFill>
                <a:schemeClr val="tx2"/>
              </a:solidFill>
            </a:rPr>
            <a:t>.</a:t>
          </a:r>
          <a:endParaRPr lang="ko-KR" altLang="en-US" sz="1800" kern="1200" dirty="0">
            <a:solidFill>
              <a:schemeClr val="tx2"/>
            </a:solidFill>
          </a:endParaRPr>
        </a:p>
      </dsp:txBody>
      <dsp:txXfrm>
        <a:off x="620167" y="1170474"/>
        <a:ext cx="5418711" cy="921363"/>
      </dsp:txXfrm>
    </dsp:sp>
    <dsp:sp modelId="{A221D3C3-79D0-4A1A-AED5-A9084CE06DCB}">
      <dsp:nvSpPr>
        <dsp:cNvPr id="0" name=""/>
        <dsp:cNvSpPr/>
      </dsp:nvSpPr>
      <dsp:spPr>
        <a:xfrm>
          <a:off x="1183004" y="2283618"/>
          <a:ext cx="6703695" cy="9786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2"/>
              </a:solidFill>
            </a:rPr>
            <a:t>이 기모노를 살펴보면 그 속에서도 일본의 전통문화  엿볼 수 있음</a:t>
          </a:r>
          <a:r>
            <a:rPr lang="en-US" altLang="ko-KR" sz="1800" kern="1200" dirty="0">
              <a:solidFill>
                <a:schemeClr val="tx2"/>
              </a:solidFill>
            </a:rPr>
            <a:t>.</a:t>
          </a:r>
          <a:endParaRPr lang="ko-KR" altLang="en-US" sz="1800" kern="1200" dirty="0">
            <a:solidFill>
              <a:schemeClr val="tx2"/>
            </a:solidFill>
          </a:endParaRPr>
        </a:p>
      </dsp:txBody>
      <dsp:txXfrm>
        <a:off x="1211669" y="2312283"/>
        <a:ext cx="5418711" cy="921363"/>
      </dsp:txXfrm>
    </dsp:sp>
    <dsp:sp modelId="{1EC245B4-FD85-4AD6-A89C-0ED8230F8D5A}">
      <dsp:nvSpPr>
        <dsp:cNvPr id="0" name=""/>
        <dsp:cNvSpPr/>
      </dsp:nvSpPr>
      <dsp:spPr>
        <a:xfrm>
          <a:off x="6067544" y="742175"/>
          <a:ext cx="636150" cy="63615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900" kern="1200"/>
        </a:p>
      </dsp:txBody>
      <dsp:txXfrm>
        <a:off x="6210678" y="742175"/>
        <a:ext cx="349882" cy="478703"/>
      </dsp:txXfrm>
    </dsp:sp>
    <dsp:sp modelId="{CF38D906-194D-48AF-8BD1-55CAC0B4EF21}">
      <dsp:nvSpPr>
        <dsp:cNvPr id="0" name=""/>
        <dsp:cNvSpPr/>
      </dsp:nvSpPr>
      <dsp:spPr>
        <a:xfrm>
          <a:off x="6659046" y="1877460"/>
          <a:ext cx="636150" cy="63615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900" kern="1200"/>
        </a:p>
      </dsp:txBody>
      <dsp:txXfrm>
        <a:off x="6802180" y="1877460"/>
        <a:ext cx="349882" cy="478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5FEEC-A5B8-47C8-9D73-3490881BCD95}">
      <dsp:nvSpPr>
        <dsp:cNvPr id="0" name=""/>
        <dsp:cNvSpPr/>
      </dsp:nvSpPr>
      <dsp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b="0" kern="120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기모노는 일본의 전통 의상</a:t>
          </a:r>
          <a:r>
            <a:rPr lang="en-US" altLang="ko-KR" sz="1900" b="0" kern="120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 </a:t>
          </a:r>
          <a:r>
            <a:rPr lang="ko-KR" altLang="en-US" sz="1900" b="0" kern="120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일본 옷 이라는 </a:t>
          </a:r>
          <a:r>
            <a:rPr lang="ko-KR" altLang="en-US" sz="1900" b="0" kern="1200" cap="none" spc="0" dirty="0" err="1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와후쿠</a:t>
          </a:r>
          <a:r>
            <a:rPr lang="ko-KR" altLang="en-US" sz="1900" b="0" kern="120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라고도 함</a:t>
          </a:r>
          <a:r>
            <a:rPr lang="en-US" altLang="ko-KR" sz="1900" b="0" kern="120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  <a:r>
            <a:rPr lang="ko-KR" altLang="en-US" sz="1900" b="0" kern="120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</a:p>
      </dsp:txBody>
      <dsp:txXfrm rot="5400000">
        <a:off x="1323" y="1295299"/>
        <a:ext cx="2431107" cy="1473398"/>
      </dsp:txXfrm>
    </dsp:sp>
    <dsp:sp modelId="{53892E60-D669-4EC7-8E97-F8333432BDEE}">
      <dsp:nvSpPr>
        <dsp:cNvPr id="0" name=""/>
        <dsp:cNvSpPr/>
      </dsp:nvSpPr>
      <dsp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b="0" kern="120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기모노 본래의 뜻은 </a:t>
          </a:r>
          <a:r>
            <a:rPr lang="en-US" altLang="ko-KR" sz="1300" b="0" kern="120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‘</a:t>
          </a:r>
          <a:r>
            <a:rPr lang="ko-KR" altLang="en-US" sz="1300" b="0" kern="120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입는 것</a:t>
          </a:r>
          <a:r>
            <a:rPr lang="en-US" altLang="ko-KR" sz="1300" b="0" kern="120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’ </a:t>
          </a:r>
          <a:r>
            <a:rPr lang="ko-KR" altLang="en-US" sz="1300" b="0" kern="120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으로 메이지 유신을 거쳐서 서양 의복이 도입된 후 현대에 와서는 일본만의 독자적인 전통의상을 뜻하는 것으로 의미 축소</a:t>
          </a:r>
          <a:r>
            <a:rPr lang="en-US" altLang="ko-KR" sz="1300" b="0" kern="120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  <a:endParaRPr lang="ko-KR" altLang="en-US" sz="1300" b="0" kern="1200" cap="none" spc="0" dirty="0">
            <a:ln w="0"/>
            <a:solidFill>
              <a:schemeClr val="tx2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3663570" y="1295300"/>
        <a:ext cx="2431107" cy="1473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FF35A-F530-48A7-950C-4D8CF4079CA7}">
      <dsp:nvSpPr>
        <dsp:cNvPr id="0" name=""/>
        <dsp:cNvSpPr/>
      </dsp:nvSpPr>
      <dsp:spPr>
        <a:xfrm>
          <a:off x="480653" y="0"/>
          <a:ext cx="5447405" cy="3744416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8AC87-7703-40D5-A5A7-5B3C14A01722}">
      <dsp:nvSpPr>
        <dsp:cNvPr id="0" name=""/>
        <dsp:cNvSpPr/>
      </dsp:nvSpPr>
      <dsp:spPr>
        <a:xfrm>
          <a:off x="1878" y="1104243"/>
          <a:ext cx="1955991" cy="1497766"/>
        </a:xfrm>
        <a:prstGeom prst="roundRect">
          <a:avLst/>
        </a:prstGeom>
        <a:solidFill>
          <a:srgbClr val="FF6699"/>
        </a:solidFill>
        <a:ln w="12700" cap="flat" cmpd="sng" algn="ctr">
          <a:solidFill>
            <a:schemeClr val="tx1">
              <a:lumMod val="5000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bg2">
                  <a:lumMod val="10000"/>
                </a:schemeClr>
              </a:solidFill>
            </a:rPr>
            <a:t>대체로 </a:t>
          </a:r>
          <a:r>
            <a:rPr lang="en-US" altLang="ko-KR" sz="1800" kern="1200" dirty="0">
              <a:solidFill>
                <a:schemeClr val="bg2">
                  <a:lumMod val="10000"/>
                </a:schemeClr>
              </a:solidFill>
            </a:rPr>
            <a:t>10</a:t>
          </a:r>
          <a:r>
            <a:rPr lang="ko-KR" altLang="en-US" sz="1800" kern="1200" dirty="0">
              <a:solidFill>
                <a:schemeClr val="bg2">
                  <a:lumMod val="10000"/>
                </a:schemeClr>
              </a:solidFill>
            </a:rPr>
            <a:t>만엔</a:t>
          </a:r>
          <a:r>
            <a:rPr lang="en-US" altLang="ko-KR" sz="1800" kern="1200" dirty="0">
              <a:solidFill>
                <a:schemeClr val="bg2">
                  <a:lumMod val="10000"/>
                </a:schemeClr>
              </a:solidFill>
            </a:rPr>
            <a:t>(100</a:t>
          </a:r>
          <a:r>
            <a:rPr lang="ko-KR" altLang="en-US" sz="1800" kern="1200" dirty="0">
              <a:solidFill>
                <a:schemeClr val="bg2">
                  <a:lumMod val="10000"/>
                </a:schemeClr>
              </a:solidFill>
            </a:rPr>
            <a:t>만원</a:t>
          </a:r>
          <a:r>
            <a:rPr lang="en-US" altLang="ko-KR" sz="1800" kern="1200" dirty="0">
              <a:solidFill>
                <a:schemeClr val="bg2">
                  <a:lumMod val="10000"/>
                </a:schemeClr>
              </a:solidFill>
            </a:rPr>
            <a:t>)</a:t>
          </a:r>
          <a:r>
            <a:rPr lang="ko-KR" altLang="en-US" sz="1800" kern="1200" dirty="0">
              <a:solidFill>
                <a:schemeClr val="bg2">
                  <a:lumMod val="10000"/>
                </a:schemeClr>
              </a:solidFill>
            </a:rPr>
            <a:t>을 넘어갈 정도로 비쌈</a:t>
          </a:r>
          <a:r>
            <a:rPr lang="en-US" altLang="ko-KR" sz="1800" kern="1200" dirty="0">
              <a:solidFill>
                <a:schemeClr val="bg2">
                  <a:lumMod val="10000"/>
                </a:schemeClr>
              </a:solidFill>
            </a:rPr>
            <a:t>.</a:t>
          </a:r>
          <a:endParaRPr lang="ko-KR" altLang="en-US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74993" y="1177358"/>
        <a:ext cx="1809761" cy="1351536"/>
      </dsp:txXfrm>
    </dsp:sp>
    <dsp:sp modelId="{690C4E0E-0FB3-4FDC-B9CD-5AFF69855D3B}">
      <dsp:nvSpPr>
        <dsp:cNvPr id="0" name=""/>
        <dsp:cNvSpPr/>
      </dsp:nvSpPr>
      <dsp:spPr>
        <a:xfrm>
          <a:off x="2226360" y="1123324"/>
          <a:ext cx="1955991" cy="1497766"/>
        </a:xfrm>
        <a:prstGeom prst="roundRect">
          <a:avLst/>
        </a:prstGeom>
        <a:solidFill>
          <a:srgbClr val="FF6699"/>
        </a:solidFill>
        <a:ln w="12700" cap="flat" cmpd="sng" algn="ctr">
          <a:solidFill>
            <a:schemeClr val="tx1">
              <a:lumMod val="5000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solidFill>
                <a:schemeClr val="bg2">
                  <a:lumMod val="10000"/>
                </a:schemeClr>
              </a:solidFill>
            </a:rPr>
            <a:t>고급 여자 기모노의 가격은 천만원 이상</a:t>
          </a:r>
          <a:r>
            <a:rPr lang="en-US" altLang="ko-KR" sz="1400" kern="1200" dirty="0">
              <a:solidFill>
                <a:schemeClr val="bg2">
                  <a:lumMod val="10000"/>
                </a:schemeClr>
              </a:solidFill>
            </a:rPr>
            <a:t>.</a:t>
          </a:r>
          <a:r>
            <a:rPr lang="ko-KR" altLang="en-US" sz="1400" kern="1200" dirty="0" err="1">
              <a:solidFill>
                <a:schemeClr val="bg2">
                  <a:lumMod val="10000"/>
                </a:schemeClr>
              </a:solidFill>
            </a:rPr>
            <a:t>오비</a:t>
          </a:r>
          <a:r>
            <a:rPr lang="en-US" altLang="ko-KR" sz="1400" kern="1200" dirty="0">
              <a:solidFill>
                <a:schemeClr val="bg2">
                  <a:lumMod val="10000"/>
                </a:schemeClr>
              </a:solidFill>
            </a:rPr>
            <a:t>,</a:t>
          </a:r>
          <a:r>
            <a:rPr lang="ko-KR" altLang="en-US" sz="1400" kern="1200" dirty="0">
              <a:solidFill>
                <a:schemeClr val="bg2">
                  <a:lumMod val="10000"/>
                </a:schemeClr>
              </a:solidFill>
            </a:rPr>
            <a:t>신발</a:t>
          </a:r>
          <a:r>
            <a:rPr lang="en-US" altLang="ko-KR" sz="1400" kern="1200" dirty="0">
              <a:solidFill>
                <a:schemeClr val="bg2">
                  <a:lumMod val="10000"/>
                </a:schemeClr>
              </a:solidFill>
            </a:rPr>
            <a:t>,</a:t>
          </a:r>
          <a:r>
            <a:rPr lang="ko-KR" altLang="en-US" sz="1400" kern="1200" dirty="0">
              <a:solidFill>
                <a:schemeClr val="bg2">
                  <a:lumMod val="10000"/>
                </a:schemeClr>
              </a:solidFill>
            </a:rPr>
            <a:t>버선</a:t>
          </a:r>
          <a:r>
            <a:rPr lang="en-US" altLang="ko-KR" sz="1400" kern="1200" dirty="0">
              <a:solidFill>
                <a:schemeClr val="bg2">
                  <a:lumMod val="10000"/>
                </a:schemeClr>
              </a:solidFill>
            </a:rPr>
            <a:t>,</a:t>
          </a:r>
          <a:r>
            <a:rPr lang="ko-KR" altLang="en-US" sz="1400" kern="1200" dirty="0">
              <a:solidFill>
                <a:schemeClr val="bg2">
                  <a:lumMod val="10000"/>
                </a:schemeClr>
              </a:solidFill>
            </a:rPr>
            <a:t>장신구를 합치면 </a:t>
          </a:r>
          <a:r>
            <a:rPr lang="en-US" altLang="ko-KR" sz="1400" kern="1200" dirty="0">
              <a:solidFill>
                <a:schemeClr val="bg2">
                  <a:lumMod val="10000"/>
                </a:schemeClr>
              </a:solidFill>
            </a:rPr>
            <a:t>2</a:t>
          </a:r>
          <a:r>
            <a:rPr lang="ko-KR" altLang="en-US" sz="1400" kern="1200" dirty="0">
              <a:solidFill>
                <a:schemeClr val="bg2">
                  <a:lumMod val="10000"/>
                </a:schemeClr>
              </a:solidFill>
            </a:rPr>
            <a:t>천만원 넘음</a:t>
          </a:r>
          <a:r>
            <a:rPr lang="en-US" altLang="ko-KR" sz="1400" kern="1200" dirty="0">
              <a:solidFill>
                <a:schemeClr val="bg2">
                  <a:lumMod val="10000"/>
                </a:schemeClr>
              </a:solidFill>
            </a:rPr>
            <a:t>.</a:t>
          </a:r>
        </a:p>
      </dsp:txBody>
      <dsp:txXfrm>
        <a:off x="2299475" y="1196439"/>
        <a:ext cx="1809761" cy="1351536"/>
      </dsp:txXfrm>
    </dsp:sp>
    <dsp:sp modelId="{5777FEFA-BC0E-415B-8EBA-4751800763A2}">
      <dsp:nvSpPr>
        <dsp:cNvPr id="0" name=""/>
        <dsp:cNvSpPr/>
      </dsp:nvSpPr>
      <dsp:spPr>
        <a:xfrm>
          <a:off x="4450841" y="1123324"/>
          <a:ext cx="1955991" cy="1497766"/>
        </a:xfrm>
        <a:prstGeom prst="roundRect">
          <a:avLst/>
        </a:prstGeom>
        <a:solidFill>
          <a:srgbClr val="FF6699"/>
        </a:solidFill>
        <a:ln w="12700" cap="flat" cmpd="sng" algn="ctr">
          <a:solidFill>
            <a:schemeClr val="tx1">
              <a:lumMod val="5000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 dirty="0">
              <a:solidFill>
                <a:schemeClr val="bg2">
                  <a:lumMod val="10000"/>
                </a:schemeClr>
              </a:solidFill>
            </a:rPr>
            <a:t>그러나 기모노 애호가</a:t>
          </a:r>
          <a:r>
            <a:rPr lang="en-US" altLang="ko-KR" sz="1100" kern="1200" dirty="0">
              <a:solidFill>
                <a:schemeClr val="bg2">
                  <a:lumMod val="10000"/>
                </a:schemeClr>
              </a:solidFill>
            </a:rPr>
            <a:t>, </a:t>
          </a:r>
          <a:r>
            <a:rPr lang="ko-KR" altLang="en-US" sz="1100" kern="1200" dirty="0">
              <a:solidFill>
                <a:schemeClr val="bg2">
                  <a:lumMod val="10000"/>
                </a:schemeClr>
              </a:solidFill>
            </a:rPr>
            <a:t>전통예술 전문가가 소유하는 기모노는 이에 비해 저렴</a:t>
          </a:r>
          <a:r>
            <a:rPr lang="en-US" altLang="ko-KR" sz="1100" kern="1200" dirty="0">
              <a:solidFill>
                <a:schemeClr val="bg2">
                  <a:lumMod val="10000"/>
                </a:schemeClr>
              </a:solidFill>
            </a:rPr>
            <a:t>.</a:t>
          </a:r>
          <a:r>
            <a:rPr lang="ko-KR" altLang="en-US" sz="1100" kern="1200" dirty="0">
              <a:solidFill>
                <a:schemeClr val="bg2">
                  <a:lumMod val="10000"/>
                </a:schemeClr>
              </a:solidFill>
            </a:rPr>
            <a:t>일부 사람들은 기모노를 직접 제작하여 저렴한 재료로 만들어 몇 만원에 구입 가능</a:t>
          </a:r>
          <a:r>
            <a:rPr lang="en-US" altLang="ko-KR" sz="1100" kern="1200" dirty="0">
              <a:solidFill>
                <a:schemeClr val="bg2">
                  <a:lumMod val="10000"/>
                </a:schemeClr>
              </a:solidFill>
            </a:rPr>
            <a:t>. </a:t>
          </a:r>
        </a:p>
      </dsp:txBody>
      <dsp:txXfrm>
        <a:off x="4523956" y="1196439"/>
        <a:ext cx="1809761" cy="1351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9676-1381-41EC-83DA-1C6CC6079B64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3A10-2376-4BF1-8C62-CF24EE9FA5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910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9676-1381-41EC-83DA-1C6CC6079B64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3A10-2376-4BF1-8C62-CF24EE9FA5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2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9676-1381-41EC-83DA-1C6CC6079B64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3A10-2376-4BF1-8C62-CF24EE9FA5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644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9676-1381-41EC-83DA-1C6CC6079B64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3A10-2376-4BF1-8C62-CF24EE9FA5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73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9676-1381-41EC-83DA-1C6CC6079B64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3A10-2376-4BF1-8C62-CF24EE9FA5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70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9676-1381-41EC-83DA-1C6CC6079B64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3A10-2376-4BF1-8C62-CF24EE9FA5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495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9676-1381-41EC-83DA-1C6CC6079B64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3A10-2376-4BF1-8C62-CF24EE9FA5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23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9676-1381-41EC-83DA-1C6CC6079B64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3A10-2376-4BF1-8C62-CF24EE9FA5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87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9676-1381-41EC-83DA-1C6CC6079B64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3A10-2376-4BF1-8C62-CF24EE9FA5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16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9676-1381-41EC-83DA-1C6CC6079B64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3A10-2376-4BF1-8C62-CF24EE9FA5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08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9676-1381-41EC-83DA-1C6CC6079B64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3A10-2376-4BF1-8C62-CF24EE9FA5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492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49676-1381-41EC-83DA-1C6CC6079B64}" type="datetimeFigureOut">
              <a:rPr lang="ko-KR" altLang="en-US" smtClean="0"/>
              <a:t>2020-04-23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C3A10-2376-4BF1-8C62-CF24EE9FA5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6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B_qzRnrlew" TargetMode="External"/><Relationship Id="rId2" Type="http://schemas.openxmlformats.org/officeDocument/2006/relationships/hyperlink" Target="https://youtu.be/xaTFPTOZcc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D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6724C1D7-0CE7-4181-9809-103EDC76CAA2}"/>
              </a:ext>
            </a:extLst>
          </p:cNvPr>
          <p:cNvSpPr/>
          <p:nvPr/>
        </p:nvSpPr>
        <p:spPr>
          <a:xfrm>
            <a:off x="683568" y="699541"/>
            <a:ext cx="3744417" cy="3744417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E6BE66C-8750-4E2C-ABE7-7C35B2DBD735}"/>
              </a:ext>
            </a:extLst>
          </p:cNvPr>
          <p:cNvSpPr txBox="1">
            <a:spLocks/>
          </p:cNvSpPr>
          <p:nvPr/>
        </p:nvSpPr>
        <p:spPr>
          <a:xfrm>
            <a:off x="755577" y="1779662"/>
            <a:ext cx="3744416" cy="5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200" dirty="0">
                <a:solidFill>
                  <a:schemeClr val="bg2">
                    <a:lumMod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일본의 전통의상 기모노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199AE74-DDCF-4286-B6AA-454F80D9DFFA}"/>
              </a:ext>
            </a:extLst>
          </p:cNvPr>
          <p:cNvSpPr txBox="1">
            <a:spLocks/>
          </p:cNvSpPr>
          <p:nvPr/>
        </p:nvSpPr>
        <p:spPr>
          <a:xfrm>
            <a:off x="755429" y="2901310"/>
            <a:ext cx="3744416" cy="82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>
                <a:solidFill>
                  <a:srgbClr val="FF7D7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현대생활 속의 일본의 전통문화는 어떠한 것이 있는가</a:t>
            </a:r>
            <a:r>
              <a:rPr lang="en-US" altLang="ko-KR" sz="2000" dirty="0">
                <a:solidFill>
                  <a:srgbClr val="FF7D7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4" name="Heart 38">
            <a:extLst>
              <a:ext uri="{FF2B5EF4-FFF2-40B4-BE49-F238E27FC236}">
                <a16:creationId xmlns:a16="http://schemas.microsoft.com/office/drawing/2014/main" id="{6A2E6990-7C4B-4A19-A67D-462B6D9732AC}"/>
              </a:ext>
            </a:extLst>
          </p:cNvPr>
          <p:cNvSpPr/>
          <p:nvPr/>
        </p:nvSpPr>
        <p:spPr>
          <a:xfrm>
            <a:off x="2317611" y="1059582"/>
            <a:ext cx="382181" cy="382181"/>
          </a:xfrm>
          <a:prstGeom prst="heart">
            <a:avLst/>
          </a:prstGeom>
          <a:solidFill>
            <a:srgbClr val="FF7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EF5520BB-182E-48D3-81D0-2C1726C18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1510"/>
            <a:ext cx="2992425" cy="4511238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0E594D4-3F3B-4ECF-B49E-810B90CE5575}"/>
              </a:ext>
            </a:extLst>
          </p:cNvPr>
          <p:cNvSpPr/>
          <p:nvPr/>
        </p:nvSpPr>
        <p:spPr>
          <a:xfrm>
            <a:off x="-540568" y="4630365"/>
            <a:ext cx="5400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0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21702124 </a:t>
            </a:r>
            <a:r>
              <a:rPr lang="ko-KR" altLang="en-US" sz="2000" b="0" cap="none" spc="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일본어일본학과</a:t>
            </a:r>
            <a:r>
              <a:rPr lang="en-US" altLang="ko-KR" sz="20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sz="20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이지현</a:t>
            </a:r>
            <a:endParaRPr lang="en-US" altLang="ko-KR" sz="2000" b="0" cap="none" spc="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63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423ACF1-CC51-423F-A572-4BCC4A522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592"/>
            <a:ext cx="2823530" cy="5113908"/>
          </a:xfrm>
          <a:prstGeom prst="rect">
            <a:avLst/>
          </a:prstGeom>
        </p:spPr>
      </p:pic>
      <p:sp>
        <p:nvSpPr>
          <p:cNvPr id="8" name="생각 풍선: 구름 모양 7">
            <a:extLst>
              <a:ext uri="{FF2B5EF4-FFF2-40B4-BE49-F238E27FC236}">
                <a16:creationId xmlns:a16="http://schemas.microsoft.com/office/drawing/2014/main" id="{B950475F-FE50-4A9D-BED2-A266CA1A8AB6}"/>
              </a:ext>
            </a:extLst>
          </p:cNvPr>
          <p:cNvSpPr/>
          <p:nvPr/>
        </p:nvSpPr>
        <p:spPr>
          <a:xfrm>
            <a:off x="3291074" y="29592"/>
            <a:ext cx="4104456" cy="2808312"/>
          </a:xfrm>
          <a:prstGeom prst="cloudCallout">
            <a:avLst>
              <a:gd name="adj1" fmla="val -44194"/>
              <a:gd name="adj2" fmla="val 6159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B96AD5-580C-4427-AD52-34BBF8FDF962}"/>
              </a:ext>
            </a:extLst>
          </p:cNvPr>
          <p:cNvSpPr txBox="1"/>
          <p:nvPr/>
        </p:nvSpPr>
        <p:spPr>
          <a:xfrm>
            <a:off x="4067944" y="77155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bg2">
                    <a:lumMod val="10000"/>
                  </a:schemeClr>
                </a:solidFill>
              </a:rPr>
              <a:t>후리소데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</a:rPr>
              <a:t>미혼여성 착용</a:t>
            </a:r>
          </a:p>
        </p:txBody>
      </p:sp>
    </p:spTree>
    <p:extLst>
      <p:ext uri="{BB962C8B-B14F-4D97-AF65-F5344CB8AC3E}">
        <p14:creationId xmlns:p14="http://schemas.microsoft.com/office/powerpoint/2010/main" val="28286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2E6575D-7995-418D-B503-37D4BDB4E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9" y="0"/>
            <a:ext cx="3003901" cy="5143500"/>
          </a:xfrm>
          <a:prstGeom prst="rect">
            <a:avLst/>
          </a:prstGeom>
        </p:spPr>
      </p:pic>
      <p:sp>
        <p:nvSpPr>
          <p:cNvPr id="9" name="생각 풍선: 구름 모양 8">
            <a:extLst>
              <a:ext uri="{FF2B5EF4-FFF2-40B4-BE49-F238E27FC236}">
                <a16:creationId xmlns:a16="http://schemas.microsoft.com/office/drawing/2014/main" id="{3B63CD95-75DB-49C3-B41E-224719207195}"/>
              </a:ext>
            </a:extLst>
          </p:cNvPr>
          <p:cNvSpPr/>
          <p:nvPr/>
        </p:nvSpPr>
        <p:spPr>
          <a:xfrm>
            <a:off x="3291074" y="29592"/>
            <a:ext cx="4104456" cy="2808312"/>
          </a:xfrm>
          <a:prstGeom prst="cloudCallout">
            <a:avLst>
              <a:gd name="adj1" fmla="val -44194"/>
              <a:gd name="adj2" fmla="val 6159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A0655-D1CF-4BBB-8C78-655E6EA034A3}"/>
              </a:ext>
            </a:extLst>
          </p:cNvPr>
          <p:cNvSpPr txBox="1"/>
          <p:nvPr/>
        </p:nvSpPr>
        <p:spPr>
          <a:xfrm>
            <a:off x="3995936" y="77155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bg2">
                    <a:lumMod val="10000"/>
                  </a:schemeClr>
                </a:solidFill>
              </a:rPr>
              <a:t>도메소데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</a:rPr>
              <a:t>기혼 여성 착용</a:t>
            </a:r>
          </a:p>
        </p:txBody>
      </p:sp>
    </p:spTree>
    <p:extLst>
      <p:ext uri="{BB962C8B-B14F-4D97-AF65-F5344CB8AC3E}">
        <p14:creationId xmlns:p14="http://schemas.microsoft.com/office/powerpoint/2010/main" val="340530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5A589BE-BFFD-4FF2-AD64-7D625AE6B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7744" cy="5143500"/>
          </a:xfrm>
          <a:prstGeom prst="rect">
            <a:avLst/>
          </a:prstGeom>
        </p:spPr>
      </p:pic>
      <p:sp>
        <p:nvSpPr>
          <p:cNvPr id="7" name="생각 풍선: 구름 모양 6">
            <a:extLst>
              <a:ext uri="{FF2B5EF4-FFF2-40B4-BE49-F238E27FC236}">
                <a16:creationId xmlns:a16="http://schemas.microsoft.com/office/drawing/2014/main" id="{29B0B6D9-77D4-4C7E-BA37-C31264C9EE45}"/>
              </a:ext>
            </a:extLst>
          </p:cNvPr>
          <p:cNvSpPr/>
          <p:nvPr/>
        </p:nvSpPr>
        <p:spPr>
          <a:xfrm>
            <a:off x="3291074" y="29592"/>
            <a:ext cx="4104456" cy="2808312"/>
          </a:xfrm>
          <a:prstGeom prst="cloudCallout">
            <a:avLst>
              <a:gd name="adj1" fmla="val -44194"/>
              <a:gd name="adj2" fmla="val 615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EDCC2-AA0D-4943-ACDD-EB46A75FAEF1}"/>
              </a:ext>
            </a:extLst>
          </p:cNvPr>
          <p:cNvSpPr txBox="1"/>
          <p:nvPr/>
        </p:nvSpPr>
        <p:spPr>
          <a:xfrm>
            <a:off x="3995936" y="77155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bg2">
                    <a:lumMod val="10000"/>
                  </a:schemeClr>
                </a:solidFill>
              </a:rPr>
              <a:t>호몬기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</a:rPr>
              <a:t>결혼 여부 상관없이 행사 때 착용하는 예복</a:t>
            </a:r>
          </a:p>
        </p:txBody>
      </p:sp>
    </p:spTree>
    <p:extLst>
      <p:ext uri="{BB962C8B-B14F-4D97-AF65-F5344CB8AC3E}">
        <p14:creationId xmlns:p14="http://schemas.microsoft.com/office/powerpoint/2010/main" val="200173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8B37237-D55E-40B2-86AD-3A81C836B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734"/>
            <a:ext cx="2664296" cy="5128766"/>
          </a:xfrm>
          <a:prstGeom prst="rect">
            <a:avLst/>
          </a:prstGeom>
        </p:spPr>
      </p:pic>
      <p:sp>
        <p:nvSpPr>
          <p:cNvPr id="6" name="생각 풍선: 구름 모양 5">
            <a:extLst>
              <a:ext uri="{FF2B5EF4-FFF2-40B4-BE49-F238E27FC236}">
                <a16:creationId xmlns:a16="http://schemas.microsoft.com/office/drawing/2014/main" id="{AFC97585-11F9-48A9-AE00-6404E2E63938}"/>
              </a:ext>
            </a:extLst>
          </p:cNvPr>
          <p:cNvSpPr/>
          <p:nvPr/>
        </p:nvSpPr>
        <p:spPr>
          <a:xfrm>
            <a:off x="3291074" y="29592"/>
            <a:ext cx="4104456" cy="2808312"/>
          </a:xfrm>
          <a:prstGeom prst="cloudCallout">
            <a:avLst>
              <a:gd name="adj1" fmla="val -44194"/>
              <a:gd name="adj2" fmla="val 61596"/>
            </a:avLst>
          </a:prstGeom>
          <a:solidFill>
            <a:srgbClr val="D4BEC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76934-6D3C-4D51-9B3E-E30FFDF83F4E}"/>
              </a:ext>
            </a:extLst>
          </p:cNvPr>
          <p:cNvSpPr txBox="1"/>
          <p:nvPr/>
        </p:nvSpPr>
        <p:spPr>
          <a:xfrm>
            <a:off x="4067944" y="555526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</a:rPr>
              <a:t>여성용 </a:t>
            </a:r>
            <a:r>
              <a:rPr lang="ko-KR" altLang="en-US" sz="2400" dirty="0" err="1">
                <a:solidFill>
                  <a:schemeClr val="bg2">
                    <a:lumMod val="10000"/>
                  </a:schemeClr>
                </a:solidFill>
              </a:rPr>
              <a:t>하카마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</a:rPr>
              <a:t>여성의 예복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</a:rPr>
              <a:t>넓은 바지 모양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</a:rPr>
              <a:t>주로 졸업식 때 착용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ko-KR" alt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120BF4A-627C-4E7E-A2F8-3E19568F7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5143500"/>
          </a:xfrm>
          <a:prstGeom prst="rect">
            <a:avLst/>
          </a:prstGeom>
        </p:spPr>
      </p:pic>
      <p:sp>
        <p:nvSpPr>
          <p:cNvPr id="6" name="생각 풍선: 구름 모양 5">
            <a:extLst>
              <a:ext uri="{FF2B5EF4-FFF2-40B4-BE49-F238E27FC236}">
                <a16:creationId xmlns:a16="http://schemas.microsoft.com/office/drawing/2014/main" id="{988A08F2-0F14-49E3-91D6-B4A52BDC5499}"/>
              </a:ext>
            </a:extLst>
          </p:cNvPr>
          <p:cNvSpPr/>
          <p:nvPr/>
        </p:nvSpPr>
        <p:spPr>
          <a:xfrm>
            <a:off x="3291074" y="29592"/>
            <a:ext cx="4104456" cy="2808312"/>
          </a:xfrm>
          <a:prstGeom prst="cloudCallout">
            <a:avLst>
              <a:gd name="adj1" fmla="val -44194"/>
              <a:gd name="adj2" fmla="val 6159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BCB12-AC51-45AA-8491-1FCFA8B53594}"/>
              </a:ext>
            </a:extLst>
          </p:cNvPr>
          <p:cNvSpPr txBox="1"/>
          <p:nvPr/>
        </p:nvSpPr>
        <p:spPr>
          <a:xfrm>
            <a:off x="3923928" y="555526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</a:rPr>
              <a:t>남성용 </a:t>
            </a:r>
            <a:r>
              <a:rPr lang="ko-KR" altLang="en-US" sz="2400" dirty="0" err="1">
                <a:solidFill>
                  <a:schemeClr val="bg2">
                    <a:lumMod val="10000"/>
                  </a:schemeClr>
                </a:solidFill>
              </a:rPr>
              <a:t>하카마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</a:rPr>
              <a:t>남성의 예복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</a:rPr>
              <a:t>나가기 위에 치마처럼 덧입음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</a:rPr>
              <a:t>넓은 바지 모양</a:t>
            </a:r>
          </a:p>
        </p:txBody>
      </p:sp>
    </p:spTree>
    <p:extLst>
      <p:ext uri="{BB962C8B-B14F-4D97-AF65-F5344CB8AC3E}">
        <p14:creationId xmlns:p14="http://schemas.microsoft.com/office/powerpoint/2010/main" val="156683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4F72096-961B-4B56-BCC6-1C0A33216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15816" cy="5143500"/>
          </a:xfrm>
          <a:prstGeom prst="rect">
            <a:avLst/>
          </a:prstGeom>
        </p:spPr>
      </p:pic>
      <p:sp>
        <p:nvSpPr>
          <p:cNvPr id="6" name="생각 풍선: 구름 모양 5">
            <a:extLst>
              <a:ext uri="{FF2B5EF4-FFF2-40B4-BE49-F238E27FC236}">
                <a16:creationId xmlns:a16="http://schemas.microsoft.com/office/drawing/2014/main" id="{2D2E11E6-5FA1-4C6F-AE8E-06A45751040F}"/>
              </a:ext>
            </a:extLst>
          </p:cNvPr>
          <p:cNvSpPr/>
          <p:nvPr/>
        </p:nvSpPr>
        <p:spPr>
          <a:xfrm>
            <a:off x="3291074" y="29592"/>
            <a:ext cx="4104456" cy="2808312"/>
          </a:xfrm>
          <a:prstGeom prst="cloudCallout">
            <a:avLst>
              <a:gd name="adj1" fmla="val -44194"/>
              <a:gd name="adj2" fmla="val 61596"/>
            </a:avLst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0ABB05-3686-40B7-8251-03D106007975}"/>
              </a:ext>
            </a:extLst>
          </p:cNvPr>
          <p:cNvSpPr txBox="1"/>
          <p:nvPr/>
        </p:nvSpPr>
        <p:spPr>
          <a:xfrm>
            <a:off x="3995936" y="795357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</a:rPr>
              <a:t>유카타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</a:rPr>
              <a:t> 여름축제나 목욕 후에 입는 가벼운 </a:t>
            </a:r>
            <a:r>
              <a:rPr lang="ko-KR" altLang="en-US" sz="2400" dirty="0" err="1">
                <a:solidFill>
                  <a:schemeClr val="bg2">
                    <a:lumMod val="10000"/>
                  </a:schemeClr>
                </a:solidFill>
              </a:rPr>
              <a:t>목면옷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2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B5A9DC9D-C597-41EA-A085-B269F1535BE4}"/>
              </a:ext>
            </a:extLst>
          </p:cNvPr>
          <p:cNvSpPr/>
          <p:nvPr/>
        </p:nvSpPr>
        <p:spPr>
          <a:xfrm>
            <a:off x="0" y="1414"/>
            <a:ext cx="9144000" cy="1058168"/>
          </a:xfrm>
          <a:prstGeom prst="rect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2"/>
                </a:solidFill>
              </a:rPr>
              <a:t>기모노의 범위</a:t>
            </a:r>
            <a:r>
              <a:rPr lang="en-US" altLang="ko-KR" sz="3200" dirty="0">
                <a:solidFill>
                  <a:schemeClr val="tx2"/>
                </a:solidFill>
              </a:rPr>
              <a:t>(</a:t>
            </a:r>
            <a:r>
              <a:rPr lang="ko-KR" altLang="en-US" sz="3200" dirty="0">
                <a:solidFill>
                  <a:schemeClr val="tx2"/>
                </a:solidFill>
              </a:rPr>
              <a:t>격식 수준</a:t>
            </a:r>
            <a:r>
              <a:rPr lang="en-US" altLang="ko-KR" sz="3200" dirty="0">
                <a:solidFill>
                  <a:schemeClr val="tx2"/>
                </a:solidFill>
              </a:rPr>
              <a:t>)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D1B3F05-B2FD-4F33-BC41-22C4606EE021}"/>
              </a:ext>
            </a:extLst>
          </p:cNvPr>
          <p:cNvGrpSpPr/>
          <p:nvPr/>
        </p:nvGrpSpPr>
        <p:grpSpPr>
          <a:xfrm>
            <a:off x="395536" y="1491630"/>
            <a:ext cx="2088232" cy="3014223"/>
            <a:chOff x="1588242" y="1781185"/>
            <a:chExt cx="2765052" cy="4256088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2791F1B0-0E2F-41AD-A89B-42679DA50B00}"/>
                </a:ext>
              </a:extLst>
            </p:cNvPr>
            <p:cNvSpPr/>
            <p:nvPr/>
          </p:nvSpPr>
          <p:spPr>
            <a:xfrm>
              <a:off x="1588242" y="1781185"/>
              <a:ext cx="2765052" cy="4256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순서도: 다른 페이지 연결선 19">
              <a:extLst>
                <a:ext uri="{FF2B5EF4-FFF2-40B4-BE49-F238E27FC236}">
                  <a16:creationId xmlns:a16="http://schemas.microsoft.com/office/drawing/2014/main" id="{CC17F9B2-64C7-4691-8B49-95383BC1708F}"/>
                </a:ext>
              </a:extLst>
            </p:cNvPr>
            <p:cNvSpPr/>
            <p:nvPr/>
          </p:nvSpPr>
          <p:spPr>
            <a:xfrm>
              <a:off x="3657600" y="1783610"/>
              <a:ext cx="478531" cy="743460"/>
            </a:xfrm>
            <a:prstGeom prst="flowChartOffpageConnector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48ECF68-D4E8-41A8-A189-A6D6116AE923}"/>
              </a:ext>
            </a:extLst>
          </p:cNvPr>
          <p:cNvGrpSpPr/>
          <p:nvPr/>
        </p:nvGrpSpPr>
        <p:grpSpPr>
          <a:xfrm>
            <a:off x="3203848" y="1491630"/>
            <a:ext cx="2232248" cy="3014223"/>
            <a:chOff x="4713474" y="1781185"/>
            <a:chExt cx="2765052" cy="4256088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456ED51C-20E2-4D43-858F-6FCAC77656FD}"/>
                </a:ext>
              </a:extLst>
            </p:cNvPr>
            <p:cNvSpPr/>
            <p:nvPr/>
          </p:nvSpPr>
          <p:spPr>
            <a:xfrm>
              <a:off x="4713474" y="1781185"/>
              <a:ext cx="2765052" cy="4256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순서도: 다른 페이지 연결선 22">
              <a:extLst>
                <a:ext uri="{FF2B5EF4-FFF2-40B4-BE49-F238E27FC236}">
                  <a16:creationId xmlns:a16="http://schemas.microsoft.com/office/drawing/2014/main" id="{F80A6355-924F-41D9-BAB5-21A6A1D483F4}"/>
                </a:ext>
              </a:extLst>
            </p:cNvPr>
            <p:cNvSpPr/>
            <p:nvPr/>
          </p:nvSpPr>
          <p:spPr>
            <a:xfrm>
              <a:off x="6772501" y="1783610"/>
              <a:ext cx="478531" cy="743460"/>
            </a:xfrm>
            <a:prstGeom prst="flowChartOffpage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E1CD1780-249E-4203-A208-ED29E97F55C5}"/>
              </a:ext>
            </a:extLst>
          </p:cNvPr>
          <p:cNvGrpSpPr/>
          <p:nvPr/>
        </p:nvGrpSpPr>
        <p:grpSpPr>
          <a:xfrm>
            <a:off x="6084168" y="1491628"/>
            <a:ext cx="2232248" cy="3014224"/>
            <a:chOff x="7838706" y="1781185"/>
            <a:chExt cx="2765052" cy="4256088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12C3F307-3BED-4207-A23C-463ADD7E2AEA}"/>
                </a:ext>
              </a:extLst>
            </p:cNvPr>
            <p:cNvSpPr/>
            <p:nvPr/>
          </p:nvSpPr>
          <p:spPr>
            <a:xfrm>
              <a:off x="7838706" y="1781185"/>
              <a:ext cx="2765052" cy="4256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순서도: 다른 페이지 연결선 25">
              <a:extLst>
                <a:ext uri="{FF2B5EF4-FFF2-40B4-BE49-F238E27FC236}">
                  <a16:creationId xmlns:a16="http://schemas.microsoft.com/office/drawing/2014/main" id="{E31678E8-1D3A-4E92-923B-4E8B767104A1}"/>
                </a:ext>
              </a:extLst>
            </p:cNvPr>
            <p:cNvSpPr/>
            <p:nvPr/>
          </p:nvSpPr>
          <p:spPr>
            <a:xfrm>
              <a:off x="9898086" y="1783610"/>
              <a:ext cx="478531" cy="743460"/>
            </a:xfrm>
            <a:prstGeom prst="flowChartOffpageConnector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0C23B14-2DCE-43D5-A90A-A6C7639C9CEB}"/>
              </a:ext>
            </a:extLst>
          </p:cNvPr>
          <p:cNvSpPr txBox="1"/>
          <p:nvPr/>
        </p:nvSpPr>
        <p:spPr>
          <a:xfrm>
            <a:off x="6918038" y="1904174"/>
            <a:ext cx="22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</a:t>
            </a:r>
            <a:endParaRPr lang="ko-KR" altLang="en-US" sz="24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23ED38-FECF-4364-BB9F-C9CF78A66092}"/>
              </a:ext>
            </a:extLst>
          </p:cNvPr>
          <p:cNvSpPr txBox="1"/>
          <p:nvPr/>
        </p:nvSpPr>
        <p:spPr>
          <a:xfrm>
            <a:off x="467544" y="2675574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</a:rPr>
              <a:t>정장에서 평상복에 이르기까지 매우 다양</a:t>
            </a: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en-US" altLang="ko-KR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0252E1-DB70-428A-856C-CE315372C6DE}"/>
              </a:ext>
            </a:extLst>
          </p:cNvPr>
          <p:cNvSpPr txBox="1"/>
          <p:nvPr/>
        </p:nvSpPr>
        <p:spPr>
          <a:xfrm>
            <a:off x="3347864" y="2283718"/>
            <a:ext cx="19045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</a:rPr>
              <a:t>여자 기모노 격식수준</a:t>
            </a: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</a:rPr>
              <a:t>옷감의 무늬</a:t>
            </a: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</a:rPr>
              <a:t>색상에 따라 결정</a:t>
            </a: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ko-KR" altLang="en-US" sz="1600" dirty="0" err="1">
                <a:solidFill>
                  <a:schemeClr val="bg2">
                    <a:lumMod val="10000"/>
                  </a:schemeClr>
                </a:solidFill>
              </a:rPr>
              <a:t>도메소데보다</a:t>
            </a:r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ko-KR" altLang="en-US" sz="1600" dirty="0" err="1">
                <a:solidFill>
                  <a:schemeClr val="bg2">
                    <a:lumMod val="10000"/>
                  </a:schemeClr>
                </a:solidFill>
              </a:rPr>
              <a:t>후리소데가</a:t>
            </a:r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</a:rPr>
              <a:t> 훨씬 화려함</a:t>
            </a: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ko-KR" alt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7E7A89-03B4-492D-A657-FB05A580537C}"/>
              </a:ext>
            </a:extLst>
          </p:cNvPr>
          <p:cNvSpPr txBox="1"/>
          <p:nvPr/>
        </p:nvSpPr>
        <p:spPr>
          <a:xfrm>
            <a:off x="6156176" y="1995686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</a:rPr>
              <a:t>남자 기모노 격식 수준</a:t>
            </a: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</a:rPr>
              <a:t>보통 한가지 기본 형태</a:t>
            </a: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</a:rPr>
              <a:t>단조로운 색상</a:t>
            </a: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</a:rPr>
              <a:t>장신구 색상의 종류</a:t>
            </a: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</a:rPr>
              <a:t>옷감</a:t>
            </a: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</a:rPr>
              <a:t>기문의 모양인 </a:t>
            </a:r>
            <a:r>
              <a:rPr lang="ko-KR" altLang="en-US" sz="1600" dirty="0" err="1">
                <a:solidFill>
                  <a:schemeClr val="bg2">
                    <a:lumMod val="10000"/>
                  </a:schemeClr>
                </a:solidFill>
              </a:rPr>
              <a:t>가몬의</a:t>
            </a:r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</a:rPr>
              <a:t> 개수가 격식을 결정짓는 요소</a:t>
            </a: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ko-KR" altLang="en-US" sz="1600" dirty="0" err="1">
                <a:solidFill>
                  <a:schemeClr val="bg2">
                    <a:lumMod val="10000"/>
                  </a:schemeClr>
                </a:solidFill>
              </a:rPr>
              <a:t>가몬이</a:t>
            </a:r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ko-KR" altLang="en-US" sz="1600" dirty="0" err="1">
                <a:solidFill>
                  <a:schemeClr val="bg2">
                    <a:lumMod val="10000"/>
                  </a:schemeClr>
                </a:solidFill>
              </a:rPr>
              <a:t>다섯개</a:t>
            </a: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</a:rPr>
              <a:t>= </a:t>
            </a:r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</a:rPr>
              <a:t>최고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3640696D-38CD-472D-9B22-2ACB47CAA644}"/>
              </a:ext>
            </a:extLst>
          </p:cNvPr>
          <p:cNvSpPr/>
          <p:nvPr/>
        </p:nvSpPr>
        <p:spPr>
          <a:xfrm>
            <a:off x="1924254" y="156363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chemeClr val="bg2">
                    <a:lumMod val="10000"/>
                  </a:schemeClr>
                </a:solidFill>
              </a:rPr>
              <a:t>♥</a:t>
            </a:r>
            <a:endParaRPr lang="en-US" altLang="ko-K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7EC456E-1899-4EBD-B3DA-C8AC8B424AA4}"/>
              </a:ext>
            </a:extLst>
          </p:cNvPr>
          <p:cNvSpPr/>
          <p:nvPr/>
        </p:nvSpPr>
        <p:spPr>
          <a:xfrm>
            <a:off x="4860032" y="156363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chemeClr val="bg2">
                    <a:lumMod val="10000"/>
                  </a:schemeClr>
                </a:solidFill>
              </a:rPr>
              <a:t>♥</a:t>
            </a:r>
            <a:endParaRPr lang="en-US" altLang="ko-K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595DC52A-B3DD-42A4-AB7E-5F42E78E530A}"/>
              </a:ext>
            </a:extLst>
          </p:cNvPr>
          <p:cNvSpPr/>
          <p:nvPr/>
        </p:nvSpPr>
        <p:spPr>
          <a:xfrm>
            <a:off x="7740352" y="156363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chemeClr val="bg2">
                    <a:lumMod val="10000"/>
                  </a:schemeClr>
                </a:solidFill>
              </a:rPr>
              <a:t>♥</a:t>
            </a:r>
            <a:endParaRPr lang="en-US" altLang="ko-K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9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6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7ADCF73-5CA0-4F04-B65F-DA2A483FA0CF}"/>
              </a:ext>
            </a:extLst>
          </p:cNvPr>
          <p:cNvGrpSpPr/>
          <p:nvPr/>
        </p:nvGrpSpPr>
        <p:grpSpPr>
          <a:xfrm>
            <a:off x="3768701" y="1705582"/>
            <a:ext cx="1580694" cy="2573783"/>
            <a:chOff x="3347864" y="1043588"/>
            <a:chExt cx="2127894" cy="346476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D5565C-3358-4554-B2ED-97210B0C74D4}"/>
                </a:ext>
              </a:extLst>
            </p:cNvPr>
            <p:cNvGrpSpPr/>
            <p:nvPr/>
          </p:nvGrpSpPr>
          <p:grpSpPr>
            <a:xfrm>
              <a:off x="3347864" y="1043588"/>
              <a:ext cx="1807516" cy="1944216"/>
              <a:chOff x="3347864" y="1043588"/>
              <a:chExt cx="1807516" cy="1944216"/>
            </a:xfrm>
          </p:grpSpPr>
          <p:sp>
            <p:nvSpPr>
              <p:cNvPr id="9" name="Up Arrow 8">
                <a:extLst>
                  <a:ext uri="{FF2B5EF4-FFF2-40B4-BE49-F238E27FC236}">
                    <a16:creationId xmlns:a16="http://schemas.microsoft.com/office/drawing/2014/main" id="{F6B5B987-003D-4B95-A08C-F76F4A7BA3B3}"/>
                  </a:ext>
                </a:extLst>
              </p:cNvPr>
              <p:cNvSpPr/>
              <p:nvPr/>
            </p:nvSpPr>
            <p:spPr>
              <a:xfrm>
                <a:off x="3347864" y="1043588"/>
                <a:ext cx="864096" cy="1152128"/>
              </a:xfrm>
              <a:prstGeom prst="upArrow">
                <a:avLst>
                  <a:gd name="adj1" fmla="val 50000"/>
                  <a:gd name="adj2" fmla="val 68625"/>
                </a:avLst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64673426-30A5-463C-BD5D-2861EC5725D6}"/>
                  </a:ext>
                </a:extLst>
              </p:cNvPr>
              <p:cNvSpPr/>
              <p:nvPr/>
            </p:nvSpPr>
            <p:spPr>
              <a:xfrm rot="10800000">
                <a:off x="3571204" y="1403628"/>
                <a:ext cx="1584176" cy="1584176"/>
              </a:xfrm>
              <a:prstGeom prst="blockArc">
                <a:avLst>
                  <a:gd name="adj1" fmla="val 16074307"/>
                  <a:gd name="adj2" fmla="val 209627"/>
                  <a:gd name="adj3" fmla="val 27266"/>
                </a:avLst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4EB8D0-80A2-4A2D-8D9A-512A522ADE2C}"/>
                </a:ext>
              </a:extLst>
            </p:cNvPr>
            <p:cNvGrpSpPr/>
            <p:nvPr/>
          </p:nvGrpSpPr>
          <p:grpSpPr>
            <a:xfrm rot="10800000">
              <a:off x="3668242" y="2564140"/>
              <a:ext cx="1807516" cy="1944216"/>
              <a:chOff x="3347864" y="1043588"/>
              <a:chExt cx="1807516" cy="1944216"/>
            </a:xfrm>
          </p:grpSpPr>
          <p:sp>
            <p:nvSpPr>
              <p:cNvPr id="7" name="Up Arrow 6">
                <a:extLst>
                  <a:ext uri="{FF2B5EF4-FFF2-40B4-BE49-F238E27FC236}">
                    <a16:creationId xmlns:a16="http://schemas.microsoft.com/office/drawing/2014/main" id="{40591521-E35A-46F0-B971-99880EB075B3}"/>
                  </a:ext>
                </a:extLst>
              </p:cNvPr>
              <p:cNvSpPr/>
              <p:nvPr/>
            </p:nvSpPr>
            <p:spPr>
              <a:xfrm>
                <a:off x="3347864" y="1043588"/>
                <a:ext cx="864096" cy="1152128"/>
              </a:xfrm>
              <a:prstGeom prst="upArrow">
                <a:avLst>
                  <a:gd name="adj1" fmla="val 50000"/>
                  <a:gd name="adj2" fmla="val 68625"/>
                </a:avLst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0EC7AA8E-8C00-483B-94DE-AE0617447A32}"/>
                  </a:ext>
                </a:extLst>
              </p:cNvPr>
              <p:cNvSpPr/>
              <p:nvPr/>
            </p:nvSpPr>
            <p:spPr>
              <a:xfrm rot="10800000">
                <a:off x="3571204" y="1403628"/>
                <a:ext cx="1584176" cy="1584176"/>
              </a:xfrm>
              <a:prstGeom prst="blockArc">
                <a:avLst>
                  <a:gd name="adj1" fmla="val 16074307"/>
                  <a:gd name="adj2" fmla="val 209627"/>
                  <a:gd name="adj3" fmla="val 27266"/>
                </a:avLst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7CF73B8-011E-47B7-9124-2CB52909494E}"/>
              </a:ext>
            </a:extLst>
          </p:cNvPr>
          <p:cNvSpPr txBox="1"/>
          <p:nvPr/>
        </p:nvSpPr>
        <p:spPr>
          <a:xfrm>
            <a:off x="3304872" y="1346905"/>
            <a:ext cx="15695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남자 기모노 의상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E3232D-AFBD-46A8-BB45-698B6758DEC1}"/>
              </a:ext>
            </a:extLst>
          </p:cNvPr>
          <p:cNvSpPr txBox="1"/>
          <p:nvPr/>
        </p:nvSpPr>
        <p:spPr>
          <a:xfrm>
            <a:off x="4243677" y="4371950"/>
            <a:ext cx="15695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여자 기모노 의상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E18A35-D316-4752-AEFB-0FB73A4D8096}"/>
              </a:ext>
            </a:extLst>
          </p:cNvPr>
          <p:cNvSpPr/>
          <p:nvPr/>
        </p:nvSpPr>
        <p:spPr>
          <a:xfrm>
            <a:off x="6012160" y="2441399"/>
            <a:ext cx="576064" cy="576064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3D8343-A80E-47D9-BE1C-340771464E7E}"/>
              </a:ext>
            </a:extLst>
          </p:cNvPr>
          <p:cNvSpPr/>
          <p:nvPr/>
        </p:nvSpPr>
        <p:spPr>
          <a:xfrm>
            <a:off x="2555776" y="3006433"/>
            <a:ext cx="576064" cy="576064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85D8DE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DFF1EEC-B95A-4982-A074-9447B0D55EFE}"/>
              </a:ext>
            </a:extLst>
          </p:cNvPr>
          <p:cNvSpPr/>
          <p:nvPr/>
        </p:nvSpPr>
        <p:spPr>
          <a:xfrm>
            <a:off x="0" y="1414"/>
            <a:ext cx="9144000" cy="1058168"/>
          </a:xfrm>
          <a:prstGeom prst="rect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남녀 기모노 의상</a:t>
            </a:r>
          </a:p>
        </p:txBody>
      </p:sp>
      <p:sp>
        <p:nvSpPr>
          <p:cNvPr id="25" name="Round Same Side Corner Rectangle 8">
            <a:extLst>
              <a:ext uri="{FF2B5EF4-FFF2-40B4-BE49-F238E27FC236}">
                <a16:creationId xmlns:a16="http://schemas.microsoft.com/office/drawing/2014/main" id="{865DCEE2-57DF-4EDA-B50D-A4B64F83D6CA}"/>
              </a:ext>
            </a:extLst>
          </p:cNvPr>
          <p:cNvSpPr/>
          <p:nvPr/>
        </p:nvSpPr>
        <p:spPr>
          <a:xfrm>
            <a:off x="2755578" y="3073370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Round Same Side Corner Rectangle 20">
            <a:extLst>
              <a:ext uri="{FF2B5EF4-FFF2-40B4-BE49-F238E27FC236}">
                <a16:creationId xmlns:a16="http://schemas.microsoft.com/office/drawing/2014/main" id="{9CE68CAF-FA48-4551-9ACE-4C22588386BE}"/>
              </a:ext>
            </a:extLst>
          </p:cNvPr>
          <p:cNvSpPr/>
          <p:nvPr/>
        </p:nvSpPr>
        <p:spPr>
          <a:xfrm rot="10800000">
            <a:off x="6190252" y="2494908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A2FF4-DD6D-459E-ADE2-1A030A0416B7}"/>
              </a:ext>
            </a:extLst>
          </p:cNvPr>
          <p:cNvSpPr txBox="1"/>
          <p:nvPr/>
        </p:nvSpPr>
        <p:spPr>
          <a:xfrm>
            <a:off x="6732240" y="2494908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</a:rPr>
              <a:t>특별한 행사가 있을 때 착용함이 일반적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</a:rPr>
              <a:t>현대의 일본 여성들은 과거와는 달리 기모노를 입을 수 있는 기회가 적기에 입는 과정이 복잡한 기모노를 직접 입는 것 힘듦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</a:rPr>
              <a:t>전문 기모노 의상인의 도움 필요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ko-KR" alt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E2E78-EC12-43E0-911E-EF1968404E0F}"/>
              </a:ext>
            </a:extLst>
          </p:cNvPr>
          <p:cNvSpPr txBox="1"/>
          <p:nvPr/>
        </p:nvSpPr>
        <p:spPr>
          <a:xfrm>
            <a:off x="323528" y="2283718"/>
            <a:ext cx="21344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</a:rPr>
              <a:t>여자 기모노에 비해 단순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</a:rPr>
              <a:t>전형적으로 신발을 제외한 다섯부분으로 나뉨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</a:rPr>
              <a:t>현대남자 기모노는 옷감이 기존과 다르고 밝은 보라색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</a:rPr>
              <a:t>녹색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</a:rPr>
              <a:t>파란색으로 염색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ko-KR" alt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5" grpId="0" animBg="1"/>
      <p:bldP spid="26" grpId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직사각형 97">
            <a:extLst>
              <a:ext uri="{FF2B5EF4-FFF2-40B4-BE49-F238E27FC236}">
                <a16:creationId xmlns:a16="http://schemas.microsoft.com/office/drawing/2014/main" id="{194F3EEA-DF7C-49D1-A11B-54A431F33425}"/>
              </a:ext>
            </a:extLst>
          </p:cNvPr>
          <p:cNvSpPr/>
          <p:nvPr/>
        </p:nvSpPr>
        <p:spPr>
          <a:xfrm>
            <a:off x="0" y="1414"/>
            <a:ext cx="9144000" cy="1058168"/>
          </a:xfrm>
          <a:prstGeom prst="rect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기모노 제작 방식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BA4EEF8-5A3D-4985-8A1E-AE380E86F002}"/>
              </a:ext>
            </a:extLst>
          </p:cNvPr>
          <p:cNvSpPr/>
          <p:nvPr/>
        </p:nvSpPr>
        <p:spPr>
          <a:xfrm>
            <a:off x="1452836" y="1212676"/>
            <a:ext cx="6912768" cy="751185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</a:rPr>
              <a:t>전통적으로 기모노는 직접 손으로 만듦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</a:rPr>
              <a:t>기계로 만들어지는 기모노도 손으로 꿰매야 하는 부분이 많음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</a:rPr>
              <a:t>기모노 옷감 또한 손으로 짜거나 장식하는 경우가 많음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ko-KR" alt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36E039B7-3BC3-497A-8483-9ACB4A59456E}"/>
              </a:ext>
            </a:extLst>
          </p:cNvPr>
          <p:cNvSpPr/>
          <p:nvPr/>
        </p:nvSpPr>
        <p:spPr>
          <a:xfrm>
            <a:off x="1475656" y="2139702"/>
            <a:ext cx="6912768" cy="751185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다양한 기법으로 옷감을 장식하고 무늬를 새김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기모노의 많은 부분에 새겨지는 반복되는 무늬는 전통적으로 유젠 염직 기법과 스텐실 기법이 사용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기모노는 처음 생겨난 이후 시간이 흐르면서 오늘날에 이르기까지 </a:t>
            </a:r>
            <a:r>
              <a:rPr lang="ko-KR" altLang="en-US" sz="1200" dirty="0" err="1">
                <a:solidFill>
                  <a:schemeClr val="bg2">
                    <a:lumMod val="10000"/>
                  </a:schemeClr>
                </a:solidFill>
              </a:rPr>
              <a:t>오비를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 비롯하여 색깔과 옷감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형식에 다양한 종류가 생겨남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ko-KR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F0E8217F-254E-4455-B809-7505960656B7}"/>
              </a:ext>
            </a:extLst>
          </p:cNvPr>
          <p:cNvSpPr/>
          <p:nvPr/>
        </p:nvSpPr>
        <p:spPr>
          <a:xfrm>
            <a:off x="1475656" y="3075806"/>
            <a:ext cx="6912768" cy="751185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</a:rPr>
              <a:t>관습적으로 직물과 염색을 규칙적인 형태로 가공한 기모노는 격식을 차리지 않은 것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ctr"/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</a:rPr>
              <a:t>격식을 차린 기모노는 전체 면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</a:rPr>
              <a:t>가장자리에 자유로운 형태의 디자인 염색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</a:rPr>
              <a:t>.  </a:t>
            </a:r>
            <a:endParaRPr lang="ko-KR" alt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눈물 방울 8">
            <a:extLst>
              <a:ext uri="{FF2B5EF4-FFF2-40B4-BE49-F238E27FC236}">
                <a16:creationId xmlns:a16="http://schemas.microsoft.com/office/drawing/2014/main" id="{AF9A948C-DC70-4F6C-98C2-FBB69E96A962}"/>
              </a:ext>
            </a:extLst>
          </p:cNvPr>
          <p:cNvSpPr/>
          <p:nvPr/>
        </p:nvSpPr>
        <p:spPr>
          <a:xfrm>
            <a:off x="683568" y="1212675"/>
            <a:ext cx="869268" cy="904280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</a:rPr>
              <a:t>1</a:t>
            </a:r>
            <a:endParaRPr lang="ko-KR" alt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E0E9F502-D08B-4611-AF26-9B1926803731}"/>
              </a:ext>
            </a:extLst>
          </p:cNvPr>
          <p:cNvSpPr/>
          <p:nvPr/>
        </p:nvSpPr>
        <p:spPr>
          <a:xfrm>
            <a:off x="1475656" y="4011910"/>
            <a:ext cx="6912768" cy="751185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</a:rPr>
              <a:t>헤이안 시대에는 기모노를 색채가 풍부한 두개 혹은 그 이상의 겉옷을 각 옷의 색깔이 드러나도록 덧입음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</a:rPr>
              <a:t>이러한 색상이 조합을 이루어 무늬를 나타냄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ko-KR" alt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3" name="눈물 방울 52">
            <a:extLst>
              <a:ext uri="{FF2B5EF4-FFF2-40B4-BE49-F238E27FC236}">
                <a16:creationId xmlns:a16="http://schemas.microsoft.com/office/drawing/2014/main" id="{64496B1D-9460-4799-AA68-D6C42305A4EF}"/>
              </a:ext>
            </a:extLst>
          </p:cNvPr>
          <p:cNvSpPr/>
          <p:nvPr/>
        </p:nvSpPr>
        <p:spPr>
          <a:xfrm>
            <a:off x="678396" y="2139702"/>
            <a:ext cx="869268" cy="904280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ko-KR" alt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4" name="눈물 방울 53">
            <a:extLst>
              <a:ext uri="{FF2B5EF4-FFF2-40B4-BE49-F238E27FC236}">
                <a16:creationId xmlns:a16="http://schemas.microsoft.com/office/drawing/2014/main" id="{395DD2E2-FF13-4D14-8950-025D527482FD}"/>
              </a:ext>
            </a:extLst>
          </p:cNvPr>
          <p:cNvSpPr/>
          <p:nvPr/>
        </p:nvSpPr>
        <p:spPr>
          <a:xfrm>
            <a:off x="683568" y="3075806"/>
            <a:ext cx="869268" cy="904280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</a:rPr>
              <a:t>3</a:t>
            </a:r>
            <a:endParaRPr lang="ko-KR" alt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5" name="눈물 방울 54">
            <a:extLst>
              <a:ext uri="{FF2B5EF4-FFF2-40B4-BE49-F238E27FC236}">
                <a16:creationId xmlns:a16="http://schemas.microsoft.com/office/drawing/2014/main" id="{20AA7792-2FF0-46C4-990A-34568B17932B}"/>
              </a:ext>
            </a:extLst>
          </p:cNvPr>
          <p:cNvSpPr/>
          <p:nvPr/>
        </p:nvSpPr>
        <p:spPr>
          <a:xfrm>
            <a:off x="683568" y="4011910"/>
            <a:ext cx="869268" cy="904280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</a:rPr>
              <a:t>4</a:t>
            </a:r>
            <a:endParaRPr lang="ko-KR" alt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0" grpId="0" animBg="1"/>
      <p:bldP spid="51" grpId="0" animBg="1"/>
      <p:bldP spid="9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CBD44ED9-6F66-45EF-AFCE-A461BFE7B0ED}"/>
              </a:ext>
            </a:extLst>
          </p:cNvPr>
          <p:cNvSpPr/>
          <p:nvPr/>
        </p:nvSpPr>
        <p:spPr>
          <a:xfrm>
            <a:off x="0" y="1414"/>
            <a:ext cx="9144000" cy="1058168"/>
          </a:xfrm>
          <a:prstGeom prst="rect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기모노 가격대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30BD606-8B5B-4921-B65B-B6878CC1E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059582"/>
            <a:ext cx="2325495" cy="3960440"/>
          </a:xfrm>
          <a:prstGeom prst="rect">
            <a:avLst/>
          </a:prstGeom>
        </p:spPr>
      </p:pic>
      <p:graphicFrame>
        <p:nvGraphicFramePr>
          <p:cNvPr id="6" name="다이어그램 5">
            <a:extLst>
              <a:ext uri="{FF2B5EF4-FFF2-40B4-BE49-F238E27FC236}">
                <a16:creationId xmlns:a16="http://schemas.microsoft.com/office/drawing/2014/main" id="{2CAA3559-E35A-4132-9EBF-BF6DC6A04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869378"/>
              </p:ext>
            </p:extLst>
          </p:nvPr>
        </p:nvGraphicFramePr>
        <p:xfrm>
          <a:off x="395536" y="1275606"/>
          <a:ext cx="640871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41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>
            <a:extLst>
              <a:ext uri="{FF2B5EF4-FFF2-40B4-BE49-F238E27FC236}">
                <a16:creationId xmlns:a16="http://schemas.microsoft.com/office/drawing/2014/main" id="{BD867656-55B0-4366-89A5-D10BFAE71689}"/>
              </a:ext>
            </a:extLst>
          </p:cNvPr>
          <p:cNvGrpSpPr/>
          <p:nvPr/>
        </p:nvGrpSpPr>
        <p:grpSpPr>
          <a:xfrm>
            <a:off x="2771800" y="389241"/>
            <a:ext cx="5611091" cy="576000"/>
            <a:chOff x="3203848" y="1563638"/>
            <a:chExt cx="5611091" cy="576000"/>
          </a:xfrm>
        </p:grpSpPr>
        <p:sp>
          <p:nvSpPr>
            <p:cNvPr id="29" name="Round Same Side Corner Rectangle 3">
              <a:extLst>
                <a:ext uri="{FF2B5EF4-FFF2-40B4-BE49-F238E27FC236}">
                  <a16:creationId xmlns:a16="http://schemas.microsoft.com/office/drawing/2014/main" id="{7A5EFAB1-7E1F-4680-B29E-99DED3F919B5}"/>
                </a:ext>
              </a:extLst>
            </p:cNvPr>
            <p:cNvSpPr/>
            <p:nvPr/>
          </p:nvSpPr>
          <p:spPr>
            <a:xfrm rot="5400000">
              <a:off x="5938811" y="-808466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6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0" name="AutoShape 92">
              <a:extLst>
                <a:ext uri="{FF2B5EF4-FFF2-40B4-BE49-F238E27FC236}">
                  <a16:creationId xmlns:a16="http://schemas.microsoft.com/office/drawing/2014/main" id="{9CDF94F0-681E-403A-9B40-D38B2D1B4B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3203848" y="1563638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6F6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085EF6-7CB3-4A7D-AE9C-582AA60C82C5}"/>
                </a:ext>
              </a:extLst>
            </p:cNvPr>
            <p:cNvSpPr txBox="1"/>
            <p:nvPr/>
          </p:nvSpPr>
          <p:spPr>
            <a:xfrm>
              <a:off x="3206947" y="1666972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FF6F6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01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3C1E5CE-4DF1-4E00-A319-B228FD14F02E}"/>
                </a:ext>
              </a:extLst>
            </p:cNvPr>
            <p:cNvSpPr txBox="1"/>
            <p:nvPr/>
          </p:nvSpPr>
          <p:spPr bwMode="auto">
            <a:xfrm>
              <a:off x="3886123" y="1690309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기모노의 정의 및 의미</a:t>
              </a:r>
              <a:endPara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  <p:grpSp>
        <p:nvGrpSpPr>
          <p:cNvPr id="34" name="Group 30">
            <a:extLst>
              <a:ext uri="{FF2B5EF4-FFF2-40B4-BE49-F238E27FC236}">
                <a16:creationId xmlns:a16="http://schemas.microsoft.com/office/drawing/2014/main" id="{6907F203-6425-4734-AA86-91C5016678D2}"/>
              </a:ext>
            </a:extLst>
          </p:cNvPr>
          <p:cNvGrpSpPr/>
          <p:nvPr/>
        </p:nvGrpSpPr>
        <p:grpSpPr>
          <a:xfrm>
            <a:off x="2771800" y="1131590"/>
            <a:ext cx="5611091" cy="576000"/>
            <a:chOff x="2984973" y="2023433"/>
            <a:chExt cx="5611091" cy="576000"/>
          </a:xfrm>
        </p:grpSpPr>
        <p:sp>
          <p:nvSpPr>
            <p:cNvPr id="35" name="Round Same Side Corner Rectangle 14">
              <a:extLst>
                <a:ext uri="{FF2B5EF4-FFF2-40B4-BE49-F238E27FC236}">
                  <a16:creationId xmlns:a16="http://schemas.microsoft.com/office/drawing/2014/main" id="{A1E0077A-F64C-46AF-8591-191AFB8C59CF}"/>
                </a:ext>
              </a:extLst>
            </p:cNvPr>
            <p:cNvSpPr/>
            <p:nvPr/>
          </p:nvSpPr>
          <p:spPr>
            <a:xfrm rot="5400000">
              <a:off x="5719936" y="-348671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6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6" name="AutoShape 92">
              <a:extLst>
                <a:ext uri="{FF2B5EF4-FFF2-40B4-BE49-F238E27FC236}">
                  <a16:creationId xmlns:a16="http://schemas.microsoft.com/office/drawing/2014/main" id="{16CC4F10-D67C-4589-85AD-00161957D4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2984973" y="2023433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6F6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0861DE-5E84-448B-B746-640CD084965C}"/>
                </a:ext>
              </a:extLst>
            </p:cNvPr>
            <p:cNvSpPr txBox="1"/>
            <p:nvPr/>
          </p:nvSpPr>
          <p:spPr>
            <a:xfrm>
              <a:off x="2988072" y="2126767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FF6F6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02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35C065-4E90-47D2-97F1-28564E24C03C}"/>
                </a:ext>
              </a:extLst>
            </p:cNvPr>
            <p:cNvSpPr txBox="1"/>
            <p:nvPr/>
          </p:nvSpPr>
          <p:spPr bwMode="auto">
            <a:xfrm>
              <a:off x="3667248" y="2150104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기모노의 모양</a:t>
              </a:r>
              <a:endPara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  <p:grpSp>
        <p:nvGrpSpPr>
          <p:cNvPr id="40" name="Group 31">
            <a:extLst>
              <a:ext uri="{FF2B5EF4-FFF2-40B4-BE49-F238E27FC236}">
                <a16:creationId xmlns:a16="http://schemas.microsoft.com/office/drawing/2014/main" id="{900BA416-E4BC-4AE0-8E2F-0DA83A4D7F5B}"/>
              </a:ext>
            </a:extLst>
          </p:cNvPr>
          <p:cNvGrpSpPr/>
          <p:nvPr/>
        </p:nvGrpSpPr>
        <p:grpSpPr>
          <a:xfrm>
            <a:off x="2771800" y="1923678"/>
            <a:ext cx="5611091" cy="576000"/>
            <a:chOff x="2984973" y="2915275"/>
            <a:chExt cx="5611091" cy="576000"/>
          </a:xfrm>
        </p:grpSpPr>
        <p:sp>
          <p:nvSpPr>
            <p:cNvPr id="41" name="Round Same Side Corner Rectangle 19">
              <a:extLst>
                <a:ext uri="{FF2B5EF4-FFF2-40B4-BE49-F238E27FC236}">
                  <a16:creationId xmlns:a16="http://schemas.microsoft.com/office/drawing/2014/main" id="{8072D26F-68F1-47AB-9148-04520A7F0AA9}"/>
                </a:ext>
              </a:extLst>
            </p:cNvPr>
            <p:cNvSpPr/>
            <p:nvPr/>
          </p:nvSpPr>
          <p:spPr>
            <a:xfrm rot="5400000">
              <a:off x="5719936" y="543171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6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2" name="AutoShape 92">
              <a:extLst>
                <a:ext uri="{FF2B5EF4-FFF2-40B4-BE49-F238E27FC236}">
                  <a16:creationId xmlns:a16="http://schemas.microsoft.com/office/drawing/2014/main" id="{8FA2EA91-2017-46E4-8A14-5081092D69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2984973" y="2915275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6F6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A2A8D3B-864F-442B-B064-21F19D00E397}"/>
                </a:ext>
              </a:extLst>
            </p:cNvPr>
            <p:cNvSpPr txBox="1"/>
            <p:nvPr/>
          </p:nvSpPr>
          <p:spPr>
            <a:xfrm>
              <a:off x="2988072" y="3018609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FF6F6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03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5CA678B-D6C8-4589-A99D-6F29832B6DB4}"/>
                </a:ext>
              </a:extLst>
            </p:cNvPr>
            <p:cNvSpPr txBox="1"/>
            <p:nvPr/>
          </p:nvSpPr>
          <p:spPr bwMode="auto">
            <a:xfrm>
              <a:off x="3667248" y="3041946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기모노의 역사</a:t>
              </a:r>
              <a:endPara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  <p:grpSp>
        <p:nvGrpSpPr>
          <p:cNvPr id="46" name="Group 32">
            <a:extLst>
              <a:ext uri="{FF2B5EF4-FFF2-40B4-BE49-F238E27FC236}">
                <a16:creationId xmlns:a16="http://schemas.microsoft.com/office/drawing/2014/main" id="{A4F79823-A302-41D9-A690-6FA6CFCD7357}"/>
              </a:ext>
            </a:extLst>
          </p:cNvPr>
          <p:cNvGrpSpPr/>
          <p:nvPr/>
        </p:nvGrpSpPr>
        <p:grpSpPr>
          <a:xfrm>
            <a:off x="2771800" y="2715766"/>
            <a:ext cx="5611091" cy="576000"/>
            <a:chOff x="2984973" y="3807117"/>
            <a:chExt cx="5611091" cy="576000"/>
          </a:xfrm>
        </p:grpSpPr>
        <p:sp>
          <p:nvSpPr>
            <p:cNvPr id="47" name="Round Same Side Corner Rectangle 24">
              <a:extLst>
                <a:ext uri="{FF2B5EF4-FFF2-40B4-BE49-F238E27FC236}">
                  <a16:creationId xmlns:a16="http://schemas.microsoft.com/office/drawing/2014/main" id="{9E24F943-347E-4DC6-9B7A-D6121F613DFE}"/>
                </a:ext>
              </a:extLst>
            </p:cNvPr>
            <p:cNvSpPr/>
            <p:nvPr/>
          </p:nvSpPr>
          <p:spPr>
            <a:xfrm rot="5400000">
              <a:off x="5719936" y="14350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6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8" name="AutoShape 92">
              <a:extLst>
                <a:ext uri="{FF2B5EF4-FFF2-40B4-BE49-F238E27FC236}">
                  <a16:creationId xmlns:a16="http://schemas.microsoft.com/office/drawing/2014/main" id="{8C02A008-5F51-417F-B3FB-AC8DE4CCFF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2984973" y="3807117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6F6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3C834D8-2DD6-4DD0-8D13-B5800F3965DB}"/>
                </a:ext>
              </a:extLst>
            </p:cNvPr>
            <p:cNvSpPr txBox="1"/>
            <p:nvPr/>
          </p:nvSpPr>
          <p:spPr>
            <a:xfrm>
              <a:off x="2988072" y="3910451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FF6F6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04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0A25E08-9508-48B3-B51D-F01B85F2FF48}"/>
                </a:ext>
              </a:extLst>
            </p:cNvPr>
            <p:cNvSpPr txBox="1"/>
            <p:nvPr/>
          </p:nvSpPr>
          <p:spPr bwMode="auto">
            <a:xfrm>
              <a:off x="3667248" y="3933788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기모노의 범위</a:t>
              </a:r>
              <a:endPara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5A7F4F12-4CFB-4799-864B-8F05AEE9FF22}"/>
              </a:ext>
            </a:extLst>
          </p:cNvPr>
          <p:cNvSpPr/>
          <p:nvPr/>
        </p:nvSpPr>
        <p:spPr>
          <a:xfrm>
            <a:off x="323528" y="339502"/>
            <a:ext cx="18133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5400" b="1" dirty="0">
                <a:solidFill>
                  <a:srgbClr val="FF6F6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목 차</a:t>
            </a:r>
            <a:endParaRPr lang="en-US" altLang="ko-KR" sz="5400" b="1" dirty="0">
              <a:solidFill>
                <a:srgbClr val="FF6F6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grpSp>
        <p:nvGrpSpPr>
          <p:cNvPr id="27" name="Group 32">
            <a:extLst>
              <a:ext uri="{FF2B5EF4-FFF2-40B4-BE49-F238E27FC236}">
                <a16:creationId xmlns:a16="http://schemas.microsoft.com/office/drawing/2014/main" id="{84A565E1-19E0-4EB9-AC44-4E13A00C77B6}"/>
              </a:ext>
            </a:extLst>
          </p:cNvPr>
          <p:cNvGrpSpPr/>
          <p:nvPr/>
        </p:nvGrpSpPr>
        <p:grpSpPr>
          <a:xfrm>
            <a:off x="2771800" y="3507854"/>
            <a:ext cx="5611091" cy="576000"/>
            <a:chOff x="2984973" y="3807117"/>
            <a:chExt cx="5611091" cy="576000"/>
          </a:xfrm>
        </p:grpSpPr>
        <p:sp>
          <p:nvSpPr>
            <p:cNvPr id="28" name="Round Same Side Corner Rectangle 24">
              <a:extLst>
                <a:ext uri="{FF2B5EF4-FFF2-40B4-BE49-F238E27FC236}">
                  <a16:creationId xmlns:a16="http://schemas.microsoft.com/office/drawing/2014/main" id="{2A5AF05A-0AD8-41C9-84C5-FF0D3013BEA4}"/>
                </a:ext>
              </a:extLst>
            </p:cNvPr>
            <p:cNvSpPr/>
            <p:nvPr/>
          </p:nvSpPr>
          <p:spPr>
            <a:xfrm rot="5400000">
              <a:off x="5719936" y="14350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6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3" name="AutoShape 92">
              <a:extLst>
                <a:ext uri="{FF2B5EF4-FFF2-40B4-BE49-F238E27FC236}">
                  <a16:creationId xmlns:a16="http://schemas.microsoft.com/office/drawing/2014/main" id="{259087A3-B39D-4854-9CCA-C981954CFC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2984973" y="3807117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6F6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3CAE778-0023-4EAC-B935-DBBFF38D62A2}"/>
                </a:ext>
              </a:extLst>
            </p:cNvPr>
            <p:cNvSpPr txBox="1"/>
            <p:nvPr/>
          </p:nvSpPr>
          <p:spPr>
            <a:xfrm>
              <a:off x="2988072" y="3910451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FF6F6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05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D16ECAE-A5F1-4D89-BE76-E960DD6AB99A}"/>
                </a:ext>
              </a:extLst>
            </p:cNvPr>
            <p:cNvSpPr txBox="1"/>
            <p:nvPr/>
          </p:nvSpPr>
          <p:spPr bwMode="auto">
            <a:xfrm>
              <a:off x="3667248" y="3933788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남녀 기모노 의상</a:t>
              </a:r>
              <a:endPara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  <p:grpSp>
        <p:nvGrpSpPr>
          <p:cNvPr id="58" name="Group 32">
            <a:extLst>
              <a:ext uri="{FF2B5EF4-FFF2-40B4-BE49-F238E27FC236}">
                <a16:creationId xmlns:a16="http://schemas.microsoft.com/office/drawing/2014/main" id="{B2E260F9-9D8A-4F84-891A-4258C011887E}"/>
              </a:ext>
            </a:extLst>
          </p:cNvPr>
          <p:cNvGrpSpPr/>
          <p:nvPr/>
        </p:nvGrpSpPr>
        <p:grpSpPr>
          <a:xfrm>
            <a:off x="2771800" y="4299942"/>
            <a:ext cx="5611091" cy="576000"/>
            <a:chOff x="2984973" y="3807117"/>
            <a:chExt cx="5611091" cy="576000"/>
          </a:xfrm>
        </p:grpSpPr>
        <p:sp>
          <p:nvSpPr>
            <p:cNvPr id="59" name="Round Same Side Corner Rectangle 24">
              <a:extLst>
                <a:ext uri="{FF2B5EF4-FFF2-40B4-BE49-F238E27FC236}">
                  <a16:creationId xmlns:a16="http://schemas.microsoft.com/office/drawing/2014/main" id="{016A0889-0027-4889-A078-8E7672990883}"/>
                </a:ext>
              </a:extLst>
            </p:cNvPr>
            <p:cNvSpPr/>
            <p:nvPr/>
          </p:nvSpPr>
          <p:spPr>
            <a:xfrm rot="5400000">
              <a:off x="5719936" y="14350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6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0" name="AutoShape 92">
              <a:extLst>
                <a:ext uri="{FF2B5EF4-FFF2-40B4-BE49-F238E27FC236}">
                  <a16:creationId xmlns:a16="http://schemas.microsoft.com/office/drawing/2014/main" id="{C25D3196-B093-4116-83C5-14730BF35E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2984973" y="3807117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6F6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200789A-3F22-4649-B875-3330449021E7}"/>
                </a:ext>
              </a:extLst>
            </p:cNvPr>
            <p:cNvSpPr txBox="1"/>
            <p:nvPr/>
          </p:nvSpPr>
          <p:spPr>
            <a:xfrm>
              <a:off x="2988072" y="3910451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FF6F6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06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F2693D4-F498-4C7E-8953-EA119438D221}"/>
                </a:ext>
              </a:extLst>
            </p:cNvPr>
            <p:cNvSpPr txBox="1"/>
            <p:nvPr/>
          </p:nvSpPr>
          <p:spPr bwMode="auto">
            <a:xfrm>
              <a:off x="3667248" y="3933788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기모노 제작방식 및 가격대</a:t>
              </a:r>
              <a:endPara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13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68F8BD4-50DE-4BF9-8AE2-FF95E31CEDFB}"/>
              </a:ext>
            </a:extLst>
          </p:cNvPr>
          <p:cNvSpPr/>
          <p:nvPr/>
        </p:nvSpPr>
        <p:spPr>
          <a:xfrm>
            <a:off x="0" y="1414"/>
            <a:ext cx="9144000" cy="1058168"/>
          </a:xfrm>
          <a:prstGeom prst="rect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기모노 관련 동영상</a:t>
            </a:r>
          </a:p>
        </p:txBody>
      </p:sp>
      <p:sp>
        <p:nvSpPr>
          <p:cNvPr id="8" name="직사각형 7">
            <a:hlinkClick r:id="rId2"/>
            <a:extLst>
              <a:ext uri="{FF2B5EF4-FFF2-40B4-BE49-F238E27FC236}">
                <a16:creationId xmlns:a16="http://schemas.microsoft.com/office/drawing/2014/main" id="{B48892D7-3B08-4B5E-8C22-8C9D5DB8AC31}"/>
              </a:ext>
            </a:extLst>
          </p:cNvPr>
          <p:cNvSpPr/>
          <p:nvPr/>
        </p:nvSpPr>
        <p:spPr>
          <a:xfrm>
            <a:off x="2339752" y="1419622"/>
            <a:ext cx="42017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</a:rPr>
              <a:t>♥</a:t>
            </a:r>
            <a:r>
              <a:rPr lang="ko-KR" altLang="en-US" sz="2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유카타</a:t>
            </a:r>
            <a:r>
              <a:rPr lang="en-US" altLang="ko-KR" sz="2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ko-KR" altLang="en-US" sz="2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기모노</a:t>
            </a:r>
            <a:r>
              <a:rPr lang="en-US" altLang="ko-KR" sz="2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</a:t>
            </a:r>
            <a:r>
              <a:rPr lang="ko-KR" altLang="en-US" sz="2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오비</a:t>
            </a:r>
            <a:r>
              <a:rPr lang="ko-KR" altLang="en-US" sz="2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ko-KR" altLang="en-US" sz="2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매는법</a:t>
            </a:r>
            <a:endParaRPr lang="en-US" altLang="ko-KR" sz="2400" b="0" cap="none" spc="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직사각형 9">
            <a:hlinkClick r:id="rId3"/>
            <a:extLst>
              <a:ext uri="{FF2B5EF4-FFF2-40B4-BE49-F238E27FC236}">
                <a16:creationId xmlns:a16="http://schemas.microsoft.com/office/drawing/2014/main" id="{B3A65C08-5A9E-42B5-8B3A-EE6910C6572A}"/>
              </a:ext>
            </a:extLst>
          </p:cNvPr>
          <p:cNvSpPr/>
          <p:nvPr/>
        </p:nvSpPr>
        <p:spPr>
          <a:xfrm>
            <a:off x="2339752" y="2110085"/>
            <a:ext cx="32784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</a:rPr>
              <a:t>♥</a:t>
            </a:r>
            <a:r>
              <a:rPr lang="ko-KR" altLang="en-US" sz="2400" b="0" cap="none" spc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기모노 이야기</a:t>
            </a:r>
            <a:r>
              <a:rPr lang="en-US" altLang="ko-KR" sz="2400" b="0" cap="none" spc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ko-KR" altLang="en-US" sz="2400" b="0" cap="none" spc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역사</a:t>
            </a:r>
            <a:r>
              <a:rPr lang="en-US" altLang="ko-KR" sz="2400" b="0" cap="none" spc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altLang="ko-KR" sz="2400" b="0" cap="none" spc="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603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EF86940-0416-431A-B099-8D40803228E1}"/>
              </a:ext>
            </a:extLst>
          </p:cNvPr>
          <p:cNvSpPr txBox="1">
            <a:spLocks/>
          </p:cNvSpPr>
          <p:nvPr/>
        </p:nvSpPr>
        <p:spPr>
          <a:xfrm>
            <a:off x="2699792" y="2067694"/>
            <a:ext cx="3744416" cy="5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감사합니다</a:t>
            </a:r>
            <a:r>
              <a:rPr lang="en-US" altLang="ko-KR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3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239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EC5990-9BD0-4C53-9BF2-F925DE10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/>
              <a:t>먼</a:t>
            </a:r>
            <a:r>
              <a:rPr lang="ko-KR" altLang="en-US" dirty="0"/>
              <a:t>저 들어가기에 앞서</a:t>
            </a:r>
            <a:r>
              <a:rPr lang="en-US" altLang="ko-KR" dirty="0"/>
              <a:t>…</a:t>
            </a:r>
            <a:endParaRPr lang="ko-KR" altLang="en-US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32E29B7B-2FCD-4F6D-9F44-5B080B2DE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677213"/>
              </p:ext>
            </p:extLst>
          </p:nvPr>
        </p:nvGraphicFramePr>
        <p:xfrm>
          <a:off x="628650" y="1370013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97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F3321-50B1-4CBB-A3F5-D15567667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8B829F48-06F6-44FC-9CCC-F323F98B6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806587"/>
              </p:ext>
            </p:extLst>
          </p:nvPr>
        </p:nvGraphicFramePr>
        <p:xfrm>
          <a:off x="1524000" y="66799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452B6B46-DF5F-4ECF-B40A-D095928AF066}"/>
              </a:ext>
            </a:extLst>
          </p:cNvPr>
          <p:cNvSpPr/>
          <p:nvPr/>
        </p:nvSpPr>
        <p:spPr>
          <a:xfrm>
            <a:off x="0" y="-20538"/>
            <a:ext cx="9144000" cy="1058168"/>
          </a:xfrm>
          <a:prstGeom prst="rect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2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C9E920A-CC77-4254-8627-EFED1369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00" y="51470"/>
            <a:ext cx="7886700" cy="994172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tx2"/>
                </a:solidFill>
              </a:rPr>
              <a:t>기모노의 정의 및 의미</a:t>
            </a:r>
          </a:p>
        </p:txBody>
      </p:sp>
    </p:spTree>
    <p:extLst>
      <p:ext uri="{BB962C8B-B14F-4D97-AF65-F5344CB8AC3E}">
        <p14:creationId xmlns:p14="http://schemas.microsoft.com/office/powerpoint/2010/main" val="375008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CBD44ED9-6F66-45EF-AFCE-A461BFE7B0ED}"/>
              </a:ext>
            </a:extLst>
          </p:cNvPr>
          <p:cNvSpPr/>
          <p:nvPr/>
        </p:nvSpPr>
        <p:spPr>
          <a:xfrm>
            <a:off x="0" y="1414"/>
            <a:ext cx="9144000" cy="1058168"/>
          </a:xfrm>
          <a:prstGeom prst="rect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2"/>
                </a:solidFill>
              </a:rPr>
              <a:t>기모노의 모양</a:t>
            </a:r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9EBC2557-727F-498C-8AF9-47F55FE507C5}"/>
              </a:ext>
            </a:extLst>
          </p:cNvPr>
          <p:cNvSpPr/>
          <p:nvPr/>
        </p:nvSpPr>
        <p:spPr>
          <a:xfrm>
            <a:off x="4849012" y="1690289"/>
            <a:ext cx="693414" cy="693414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6B07FB69-55DC-4ED1-8CB3-61B9A3B297E3}"/>
              </a:ext>
            </a:extLst>
          </p:cNvPr>
          <p:cNvSpPr/>
          <p:nvPr/>
        </p:nvSpPr>
        <p:spPr>
          <a:xfrm>
            <a:off x="672724" y="1690289"/>
            <a:ext cx="693414" cy="693414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F8230D9A-8F3D-4C18-A184-1AADE174B45E}"/>
              </a:ext>
            </a:extLst>
          </p:cNvPr>
          <p:cNvSpPr/>
          <p:nvPr/>
        </p:nvSpPr>
        <p:spPr>
          <a:xfrm>
            <a:off x="693076" y="3378912"/>
            <a:ext cx="693414" cy="693414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4CFA1AEE-9F21-4C75-B9B6-69FA8DD0FABB}"/>
              </a:ext>
            </a:extLst>
          </p:cNvPr>
          <p:cNvSpPr/>
          <p:nvPr/>
        </p:nvSpPr>
        <p:spPr>
          <a:xfrm>
            <a:off x="4849012" y="3417624"/>
            <a:ext cx="693414" cy="693414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EC3DBE-B542-4C3F-AA41-C09B491889A4}"/>
              </a:ext>
            </a:extLst>
          </p:cNvPr>
          <p:cNvSpPr txBox="1"/>
          <p:nvPr/>
        </p:nvSpPr>
        <p:spPr>
          <a:xfrm>
            <a:off x="717112" y="1852331"/>
            <a:ext cx="604639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788F07-587D-417F-BFB0-9270D71B6F88}"/>
              </a:ext>
            </a:extLst>
          </p:cNvPr>
          <p:cNvSpPr txBox="1"/>
          <p:nvPr/>
        </p:nvSpPr>
        <p:spPr>
          <a:xfrm>
            <a:off x="737463" y="3540954"/>
            <a:ext cx="604639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EA5512-31F8-4265-AE1B-F21C2D3CA9B3}"/>
              </a:ext>
            </a:extLst>
          </p:cNvPr>
          <p:cNvSpPr txBox="1"/>
          <p:nvPr/>
        </p:nvSpPr>
        <p:spPr>
          <a:xfrm>
            <a:off x="4893400" y="1852331"/>
            <a:ext cx="604639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23F9A8-6120-4C2D-B109-DB812FF23297}"/>
              </a:ext>
            </a:extLst>
          </p:cNvPr>
          <p:cNvSpPr txBox="1"/>
          <p:nvPr/>
        </p:nvSpPr>
        <p:spPr>
          <a:xfrm>
            <a:off x="4893400" y="3579666"/>
            <a:ext cx="604639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04</a:t>
            </a: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2A44D137-7D3C-45FA-8927-709639AAC33B}"/>
              </a:ext>
            </a:extLst>
          </p:cNvPr>
          <p:cNvGrpSpPr/>
          <p:nvPr/>
        </p:nvGrpSpPr>
        <p:grpSpPr>
          <a:xfrm>
            <a:off x="1432669" y="1419622"/>
            <a:ext cx="2932815" cy="986706"/>
            <a:chOff x="1448989" y="1531904"/>
            <a:chExt cx="3030085" cy="9867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CF2C6F-EB1D-499C-9B2D-09C497B12D26}"/>
                </a:ext>
              </a:extLst>
            </p:cNvPr>
            <p:cNvSpPr txBox="1"/>
            <p:nvPr/>
          </p:nvSpPr>
          <p:spPr>
            <a:xfrm>
              <a:off x="1454023" y="2056945"/>
              <a:ext cx="302367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길고 넓은 소매</a:t>
              </a:r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</a:t>
              </a:r>
              <a:r>
                <a: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깃이 있는 일직선으로 된 </a:t>
              </a:r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T</a:t>
              </a:r>
              <a:r>
                <a: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자형의 겉옷으로 구성</a:t>
              </a:r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. </a:t>
              </a:r>
              <a:r>
                <a: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60BC6C-F5AE-44B2-9762-2FBA843681FC}"/>
                </a:ext>
              </a:extLst>
            </p:cNvPr>
            <p:cNvSpPr txBox="1"/>
            <p:nvPr/>
          </p:nvSpPr>
          <p:spPr>
            <a:xfrm>
              <a:off x="1448989" y="1531904"/>
              <a:ext cx="30300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1200" b="1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기모노의 모양</a:t>
              </a:r>
            </a:p>
          </p:txBody>
        </p:sp>
      </p:grpSp>
      <p:grpSp>
        <p:nvGrpSpPr>
          <p:cNvPr id="21" name="Group 14">
            <a:extLst>
              <a:ext uri="{FF2B5EF4-FFF2-40B4-BE49-F238E27FC236}">
                <a16:creationId xmlns:a16="http://schemas.microsoft.com/office/drawing/2014/main" id="{B0A7BD7F-D859-4DBC-B39A-F670C9D453FC}"/>
              </a:ext>
            </a:extLst>
          </p:cNvPr>
          <p:cNvGrpSpPr/>
          <p:nvPr/>
        </p:nvGrpSpPr>
        <p:grpSpPr>
          <a:xfrm>
            <a:off x="1482387" y="2955597"/>
            <a:ext cx="2932815" cy="1416353"/>
            <a:chOff x="1448988" y="1379256"/>
            <a:chExt cx="3030085" cy="141635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916DEA-92BD-4503-BB0F-89A866CF4D0F}"/>
                </a:ext>
              </a:extLst>
            </p:cNvPr>
            <p:cNvSpPr txBox="1"/>
            <p:nvPr/>
          </p:nvSpPr>
          <p:spPr>
            <a:xfrm>
              <a:off x="1454023" y="1779946"/>
              <a:ext cx="302367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여성들</a:t>
              </a:r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: </a:t>
              </a:r>
              <a:r>
                <a: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의례</a:t>
              </a:r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</a:t>
              </a:r>
              <a:r>
                <a: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결혼식과 같은 특별한 행사일 때 많이 착용</a:t>
              </a:r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. </a:t>
              </a:r>
              <a:r>
                <a: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미혼의 여성의 경우 </a:t>
              </a:r>
              <a:r>
                <a:rPr lang="ko-KR" altLang="en-US" sz="1200" dirty="0" err="1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후리소데</a:t>
              </a:r>
              <a:r>
                <a: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라는 전통적인 기모노 착용</a:t>
              </a:r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→</a:t>
              </a:r>
              <a:r>
                <a: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소매가 길고 매우 넓으며 화려한 무늬</a:t>
              </a:r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C27D13-4630-4E2D-BF8F-3A0175A157C7}"/>
                </a:ext>
              </a:extLst>
            </p:cNvPr>
            <p:cNvSpPr txBox="1"/>
            <p:nvPr/>
          </p:nvSpPr>
          <p:spPr>
            <a:xfrm>
              <a:off x="1448988" y="1379256"/>
              <a:ext cx="30300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1200" b="1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오늘날의 기모노는</a:t>
              </a:r>
              <a:r>
                <a:rPr lang="en-US" altLang="ko-KR" sz="1200" b="1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?</a:t>
              </a:r>
              <a:endParaRPr lang="ko-KR" altLang="en-US" sz="1200" b="1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  <p:grpSp>
        <p:nvGrpSpPr>
          <p:cNvPr id="24" name="Group 17">
            <a:extLst>
              <a:ext uri="{FF2B5EF4-FFF2-40B4-BE49-F238E27FC236}">
                <a16:creationId xmlns:a16="http://schemas.microsoft.com/office/drawing/2014/main" id="{ABA99E5A-0E55-4A8D-8DBE-8F920FA0A005}"/>
              </a:ext>
            </a:extLst>
          </p:cNvPr>
          <p:cNvGrpSpPr/>
          <p:nvPr/>
        </p:nvGrpSpPr>
        <p:grpSpPr>
          <a:xfrm>
            <a:off x="5656236" y="1376667"/>
            <a:ext cx="2932815" cy="1532420"/>
            <a:chOff x="1448989" y="1507585"/>
            <a:chExt cx="3030085" cy="12824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058A72-8584-4320-BC87-56EAE4D44E0F}"/>
                </a:ext>
              </a:extLst>
            </p:cNvPr>
            <p:cNvSpPr txBox="1"/>
            <p:nvPr/>
          </p:nvSpPr>
          <p:spPr>
            <a:xfrm>
              <a:off x="1454023" y="1785507"/>
              <a:ext cx="3023679" cy="10045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남녀 모두 기모노를 착용하기에 발목까지 내려간 옷단</a:t>
              </a:r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.</a:t>
              </a:r>
            </a:p>
            <a:p>
              <a:r>
                <a: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항상 왼쪽 부분이 오른쪽 부분을 여미도록 착용해야 함</a:t>
              </a:r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. </a:t>
              </a:r>
            </a:p>
            <a:p>
              <a:r>
                <a: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오비라는 넓은 허리띠를 두른 후 등 뒤로 묶어 고정</a:t>
              </a:r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86720C-34C9-4432-84ED-4DD6D336B408}"/>
                </a:ext>
              </a:extLst>
            </p:cNvPr>
            <p:cNvSpPr txBox="1"/>
            <p:nvPr/>
          </p:nvSpPr>
          <p:spPr>
            <a:xfrm>
              <a:off x="1448989" y="1507585"/>
              <a:ext cx="30300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1200" b="1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착용방법</a:t>
              </a:r>
            </a:p>
          </p:txBody>
        </p:sp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id="{4E0860D1-5E60-429B-96BB-B69E2CE8F218}"/>
              </a:ext>
            </a:extLst>
          </p:cNvPr>
          <p:cNvGrpSpPr/>
          <p:nvPr/>
        </p:nvGrpSpPr>
        <p:grpSpPr>
          <a:xfrm>
            <a:off x="5705955" y="3075806"/>
            <a:ext cx="2932815" cy="1240979"/>
            <a:chOff x="1448989" y="1462297"/>
            <a:chExt cx="3030085" cy="12409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27D1F6-3F73-4B43-A104-727F576FBD86}"/>
                </a:ext>
              </a:extLst>
            </p:cNvPr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남성들</a:t>
              </a:r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: </a:t>
              </a:r>
              <a:r>
                <a: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보통 결혼식과 다도</a:t>
              </a:r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</a:t>
              </a:r>
              <a:r>
                <a: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공식적인 행사일 때 착용</a:t>
              </a:r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.</a:t>
              </a:r>
              <a:r>
                <a:rPr lang="ko-KR" altLang="en-US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전문 스모 선수들의 경우 공식 석상에서 항상 일본 전통 의상을 착용해야 함</a:t>
              </a:r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C73636-6840-4A59-BBBF-84F2052251B0}"/>
                </a:ext>
              </a:extLst>
            </p:cNvPr>
            <p:cNvSpPr txBox="1"/>
            <p:nvPr/>
          </p:nvSpPr>
          <p:spPr>
            <a:xfrm>
              <a:off x="1448989" y="1462297"/>
              <a:ext cx="30300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1200" b="1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오늘날의 기모노는</a:t>
              </a:r>
              <a:r>
                <a:rPr lang="en-US" altLang="ko-KR" sz="1200" b="1" dirty="0">
                  <a:solidFill>
                    <a:schemeClr val="bg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?</a:t>
              </a:r>
              <a:endParaRPr lang="ko-KR" altLang="en-US" sz="1200" b="1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874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CBD44ED9-6F66-45EF-AFCE-A461BFE7B0ED}"/>
              </a:ext>
            </a:extLst>
          </p:cNvPr>
          <p:cNvSpPr/>
          <p:nvPr/>
        </p:nvSpPr>
        <p:spPr>
          <a:xfrm>
            <a:off x="0" y="1414"/>
            <a:ext cx="9144000" cy="1058168"/>
          </a:xfrm>
          <a:prstGeom prst="rect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기모노의 역사</a:t>
            </a:r>
          </a:p>
        </p:txBody>
      </p:sp>
      <p:cxnSp>
        <p:nvCxnSpPr>
          <p:cNvPr id="27" name="Straight Connector 3">
            <a:extLst>
              <a:ext uri="{FF2B5EF4-FFF2-40B4-BE49-F238E27FC236}">
                <a16:creationId xmlns:a16="http://schemas.microsoft.com/office/drawing/2014/main" id="{5CDE0D06-7618-4C01-8CED-86B757FA1F71}"/>
              </a:ext>
            </a:extLst>
          </p:cNvPr>
          <p:cNvCxnSpPr/>
          <p:nvPr/>
        </p:nvCxnSpPr>
        <p:spPr>
          <a:xfrm>
            <a:off x="4552588" y="2053064"/>
            <a:ext cx="1073" cy="1512000"/>
          </a:xfrm>
          <a:prstGeom prst="line">
            <a:avLst/>
          </a:prstGeom>
          <a:ln w="38100">
            <a:solidFill>
              <a:srgbClr val="FF6F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">
            <a:extLst>
              <a:ext uri="{FF2B5EF4-FFF2-40B4-BE49-F238E27FC236}">
                <a16:creationId xmlns:a16="http://schemas.microsoft.com/office/drawing/2014/main" id="{937EBAEB-C077-4280-A58C-C435A64F2484}"/>
              </a:ext>
            </a:extLst>
          </p:cNvPr>
          <p:cNvCxnSpPr/>
          <p:nvPr/>
        </p:nvCxnSpPr>
        <p:spPr>
          <a:xfrm>
            <a:off x="7598373" y="2053064"/>
            <a:ext cx="1073" cy="1512000"/>
          </a:xfrm>
          <a:prstGeom prst="line">
            <a:avLst/>
          </a:prstGeom>
          <a:ln w="38100">
            <a:solidFill>
              <a:srgbClr val="FF6F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7">
            <a:extLst>
              <a:ext uri="{FF2B5EF4-FFF2-40B4-BE49-F238E27FC236}">
                <a16:creationId xmlns:a16="http://schemas.microsoft.com/office/drawing/2014/main" id="{FD87B8A8-694D-4CF2-B10E-BA2687553F21}"/>
              </a:ext>
            </a:extLst>
          </p:cNvPr>
          <p:cNvCxnSpPr/>
          <p:nvPr/>
        </p:nvCxnSpPr>
        <p:spPr>
          <a:xfrm>
            <a:off x="1513179" y="2053064"/>
            <a:ext cx="0" cy="1512000"/>
          </a:xfrm>
          <a:prstGeom prst="line">
            <a:avLst/>
          </a:prstGeom>
          <a:ln w="38100">
            <a:solidFill>
              <a:srgbClr val="FF6F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8">
            <a:extLst>
              <a:ext uri="{FF2B5EF4-FFF2-40B4-BE49-F238E27FC236}">
                <a16:creationId xmlns:a16="http://schemas.microsoft.com/office/drawing/2014/main" id="{7198C550-7C80-4261-A5F2-32FC7200B29D}"/>
              </a:ext>
            </a:extLst>
          </p:cNvPr>
          <p:cNvCxnSpPr/>
          <p:nvPr/>
        </p:nvCxnSpPr>
        <p:spPr>
          <a:xfrm>
            <a:off x="0" y="2862618"/>
            <a:ext cx="9144000" cy="769"/>
          </a:xfrm>
          <a:prstGeom prst="line">
            <a:avLst/>
          </a:prstGeom>
          <a:ln w="38100">
            <a:solidFill>
              <a:srgbClr val="FF6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9">
            <a:extLst>
              <a:ext uri="{FF2B5EF4-FFF2-40B4-BE49-F238E27FC236}">
                <a16:creationId xmlns:a16="http://schemas.microsoft.com/office/drawing/2014/main" id="{62A744C4-F8B3-4C5C-894D-A9C088E0BEE0}"/>
              </a:ext>
            </a:extLst>
          </p:cNvPr>
          <p:cNvSpPr/>
          <p:nvPr/>
        </p:nvSpPr>
        <p:spPr>
          <a:xfrm>
            <a:off x="1153139" y="2502578"/>
            <a:ext cx="720080" cy="720080"/>
          </a:xfrm>
          <a:prstGeom prst="ellipse">
            <a:avLst/>
          </a:prstGeom>
          <a:solidFill>
            <a:srgbClr val="FF6F6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Oval 10">
            <a:extLst>
              <a:ext uri="{FF2B5EF4-FFF2-40B4-BE49-F238E27FC236}">
                <a16:creationId xmlns:a16="http://schemas.microsoft.com/office/drawing/2014/main" id="{21ACDCF5-822C-4E6F-AC8E-800150D1BB02}"/>
              </a:ext>
            </a:extLst>
          </p:cNvPr>
          <p:cNvSpPr/>
          <p:nvPr/>
        </p:nvSpPr>
        <p:spPr>
          <a:xfrm>
            <a:off x="4192548" y="2502578"/>
            <a:ext cx="720080" cy="720080"/>
          </a:xfrm>
          <a:prstGeom prst="ellipse">
            <a:avLst/>
          </a:prstGeom>
          <a:solidFill>
            <a:srgbClr val="FF6F6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Oval 11">
            <a:extLst>
              <a:ext uri="{FF2B5EF4-FFF2-40B4-BE49-F238E27FC236}">
                <a16:creationId xmlns:a16="http://schemas.microsoft.com/office/drawing/2014/main" id="{659B3F99-69E0-4D7A-898B-661C8023D04E}"/>
              </a:ext>
            </a:extLst>
          </p:cNvPr>
          <p:cNvSpPr/>
          <p:nvPr/>
        </p:nvSpPr>
        <p:spPr>
          <a:xfrm>
            <a:off x="7238331" y="2487193"/>
            <a:ext cx="720080" cy="720080"/>
          </a:xfrm>
          <a:prstGeom prst="ellipse">
            <a:avLst/>
          </a:prstGeom>
          <a:solidFill>
            <a:srgbClr val="FF6F6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60" name="Group 14">
            <a:extLst>
              <a:ext uri="{FF2B5EF4-FFF2-40B4-BE49-F238E27FC236}">
                <a16:creationId xmlns:a16="http://schemas.microsoft.com/office/drawing/2014/main" id="{FAD0EEA2-2C5D-474E-98CB-C6FCB1FF7168}"/>
              </a:ext>
            </a:extLst>
          </p:cNvPr>
          <p:cNvGrpSpPr/>
          <p:nvPr/>
        </p:nvGrpSpPr>
        <p:grpSpPr>
          <a:xfrm>
            <a:off x="973464" y="1722739"/>
            <a:ext cx="1079430" cy="360040"/>
            <a:chOff x="604227" y="3014852"/>
            <a:chExt cx="1079430" cy="360040"/>
          </a:xfrm>
        </p:grpSpPr>
        <p:sp>
          <p:nvSpPr>
            <p:cNvPr id="61" name="Rounded Rectangle 15">
              <a:extLst>
                <a:ext uri="{FF2B5EF4-FFF2-40B4-BE49-F238E27FC236}">
                  <a16:creationId xmlns:a16="http://schemas.microsoft.com/office/drawing/2014/main" id="{7A483E79-F067-4717-8EAD-04873D71EEF3}"/>
                </a:ext>
              </a:extLst>
            </p:cNvPr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rgbClr val="FF6F6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09F67CE-2EED-4DC6-AF19-82E8F05F107F}"/>
                </a:ext>
              </a:extLst>
            </p:cNvPr>
            <p:cNvSpPr txBox="1"/>
            <p:nvPr/>
          </p:nvSpPr>
          <p:spPr>
            <a:xfrm>
              <a:off x="795129" y="3025595"/>
              <a:ext cx="595035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1600" b="1" dirty="0">
                  <a:solidFill>
                    <a:schemeClr val="bg1"/>
                  </a:solidFill>
                  <a:cs typeface="Arial" pitchFamily="34" charset="0"/>
                </a:rPr>
                <a:t>고대</a:t>
              </a:r>
            </a:p>
          </p:txBody>
        </p:sp>
      </p:grpSp>
      <p:grpSp>
        <p:nvGrpSpPr>
          <p:cNvPr id="63" name="Group 17">
            <a:extLst>
              <a:ext uri="{FF2B5EF4-FFF2-40B4-BE49-F238E27FC236}">
                <a16:creationId xmlns:a16="http://schemas.microsoft.com/office/drawing/2014/main" id="{81B59532-3E72-4C67-99B6-73F0BAE95FB3}"/>
              </a:ext>
            </a:extLst>
          </p:cNvPr>
          <p:cNvGrpSpPr/>
          <p:nvPr/>
        </p:nvGrpSpPr>
        <p:grpSpPr>
          <a:xfrm>
            <a:off x="4013946" y="1722739"/>
            <a:ext cx="1079430" cy="360040"/>
            <a:chOff x="604227" y="3014852"/>
            <a:chExt cx="1079430" cy="360040"/>
          </a:xfrm>
        </p:grpSpPr>
        <p:sp>
          <p:nvSpPr>
            <p:cNvPr id="64" name="Rounded Rectangle 18">
              <a:extLst>
                <a:ext uri="{FF2B5EF4-FFF2-40B4-BE49-F238E27FC236}">
                  <a16:creationId xmlns:a16="http://schemas.microsoft.com/office/drawing/2014/main" id="{05684C5D-9D22-4818-9265-8856F26C810E}"/>
                </a:ext>
              </a:extLst>
            </p:cNvPr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rgbClr val="FF6F6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E7060F0-0FA0-49BF-9813-2FE9C87E9578}"/>
                </a:ext>
              </a:extLst>
            </p:cNvPr>
            <p:cNvSpPr txBox="1"/>
            <p:nvPr/>
          </p:nvSpPr>
          <p:spPr>
            <a:xfrm>
              <a:off x="658961" y="3056372"/>
              <a:ext cx="989373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헤이안 시대</a:t>
              </a:r>
            </a:p>
          </p:txBody>
        </p:sp>
      </p:grpSp>
      <p:grpSp>
        <p:nvGrpSpPr>
          <p:cNvPr id="66" name="Group 20">
            <a:extLst>
              <a:ext uri="{FF2B5EF4-FFF2-40B4-BE49-F238E27FC236}">
                <a16:creationId xmlns:a16="http://schemas.microsoft.com/office/drawing/2014/main" id="{D3111D3A-CD5F-43C2-ABD3-B08F3E031B2E}"/>
              </a:ext>
            </a:extLst>
          </p:cNvPr>
          <p:cNvGrpSpPr/>
          <p:nvPr/>
        </p:nvGrpSpPr>
        <p:grpSpPr>
          <a:xfrm>
            <a:off x="7036986" y="1722739"/>
            <a:ext cx="1143262" cy="360040"/>
            <a:chOff x="580409" y="3014852"/>
            <a:chExt cx="1143262" cy="360040"/>
          </a:xfrm>
        </p:grpSpPr>
        <p:sp>
          <p:nvSpPr>
            <p:cNvPr id="67" name="Rounded Rectangle 21">
              <a:extLst>
                <a:ext uri="{FF2B5EF4-FFF2-40B4-BE49-F238E27FC236}">
                  <a16:creationId xmlns:a16="http://schemas.microsoft.com/office/drawing/2014/main" id="{8E49C512-3E48-48F5-BE84-BC32347F0CE9}"/>
                </a:ext>
              </a:extLst>
            </p:cNvPr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rgbClr val="FF6F6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2CDE583-BC8B-487C-BA11-AB49579EF1DB}"/>
                </a:ext>
              </a:extLst>
            </p:cNvPr>
            <p:cNvSpPr txBox="1"/>
            <p:nvPr/>
          </p:nvSpPr>
          <p:spPr>
            <a:xfrm>
              <a:off x="580409" y="3056372"/>
              <a:ext cx="114326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무로마치 시대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566E142-B04B-43A1-AE9A-662F7BD1C361}"/>
              </a:ext>
            </a:extLst>
          </p:cNvPr>
          <p:cNvSpPr txBox="1"/>
          <p:nvPr/>
        </p:nvSpPr>
        <p:spPr>
          <a:xfrm>
            <a:off x="611633" y="3582698"/>
            <a:ext cx="1872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일본 의복은 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5C 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초기 부터 중국의 영향을 받았으며 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8C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경에는 특히 여성층의 복식에서 당나라의 영향을 받아 옷깃 여미는 법에 변화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4196F-68B3-4698-A271-74620CC9BAAF}"/>
              </a:ext>
            </a:extLst>
          </p:cNvPr>
          <p:cNvSpPr txBox="1"/>
          <p:nvPr/>
        </p:nvSpPr>
        <p:spPr>
          <a:xfrm>
            <a:off x="3780648" y="3579862"/>
            <a:ext cx="1799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귀족중심의 문화 헤이안 시대에는 중국의 의상을 일본의 풍토에 맞추어 개량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의복이 양식화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화려해짐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ko-KR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0B6A2-981C-455C-9FA3-292C84D6A1EF}"/>
              </a:ext>
            </a:extLst>
          </p:cNvPr>
          <p:cNvSpPr txBox="1"/>
          <p:nvPr/>
        </p:nvSpPr>
        <p:spPr>
          <a:xfrm>
            <a:off x="7028120" y="3579862"/>
            <a:ext cx="186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오늘날 소매가 좁은 기모노인 고소데를 속옷에서 일상복으로 입기 시작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허리띠 </a:t>
            </a:r>
            <a:r>
              <a:rPr lang="ko-KR" altLang="en-US" sz="1200" dirty="0" err="1">
                <a:solidFill>
                  <a:schemeClr val="bg2">
                    <a:lumMod val="10000"/>
                  </a:schemeClr>
                </a:solidFill>
              </a:rPr>
              <a:t>오비의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 초기 형태도 등장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ko-KR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74A0157-CDCC-4EDC-B3A0-083068580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59" y="2612851"/>
            <a:ext cx="499534" cy="49953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240F5FC-ACD3-40D7-BED4-D57E8ADEE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68" y="2538214"/>
            <a:ext cx="609600" cy="6096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4CF8115-4824-4687-963D-5CBC8E2F3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84" y="25382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3DE3D9D-AB3F-4D5F-8DC9-4F40DF19D42B}"/>
              </a:ext>
            </a:extLst>
          </p:cNvPr>
          <p:cNvSpPr/>
          <p:nvPr/>
        </p:nvSpPr>
        <p:spPr>
          <a:xfrm>
            <a:off x="0" y="1414"/>
            <a:ext cx="9144000" cy="1058168"/>
          </a:xfrm>
          <a:prstGeom prst="rect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기모노의 역사</a:t>
            </a:r>
          </a:p>
        </p:txBody>
      </p:sp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74C1A9DF-4524-41B6-9423-ED5285B10C71}"/>
              </a:ext>
            </a:extLst>
          </p:cNvPr>
          <p:cNvCxnSpPr/>
          <p:nvPr/>
        </p:nvCxnSpPr>
        <p:spPr>
          <a:xfrm>
            <a:off x="0" y="2862618"/>
            <a:ext cx="9144000" cy="769"/>
          </a:xfrm>
          <a:prstGeom prst="line">
            <a:avLst/>
          </a:prstGeom>
          <a:ln w="38100">
            <a:solidFill>
              <a:srgbClr val="FF6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12">
            <a:extLst>
              <a:ext uri="{FF2B5EF4-FFF2-40B4-BE49-F238E27FC236}">
                <a16:creationId xmlns:a16="http://schemas.microsoft.com/office/drawing/2014/main" id="{16A80CA0-AAE5-459C-A1D4-9A685AF42DEB}"/>
              </a:ext>
            </a:extLst>
          </p:cNvPr>
          <p:cNvSpPr/>
          <p:nvPr/>
        </p:nvSpPr>
        <p:spPr>
          <a:xfrm>
            <a:off x="1159971" y="2501125"/>
            <a:ext cx="720080" cy="720080"/>
          </a:xfrm>
          <a:prstGeom prst="ellipse">
            <a:avLst/>
          </a:prstGeom>
          <a:solidFill>
            <a:srgbClr val="FF6F6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4" name="Group 23">
            <a:extLst>
              <a:ext uri="{FF2B5EF4-FFF2-40B4-BE49-F238E27FC236}">
                <a16:creationId xmlns:a16="http://schemas.microsoft.com/office/drawing/2014/main" id="{E2F28E43-E273-42CF-BF0B-617917E79346}"/>
              </a:ext>
            </a:extLst>
          </p:cNvPr>
          <p:cNvGrpSpPr/>
          <p:nvPr/>
        </p:nvGrpSpPr>
        <p:grpSpPr>
          <a:xfrm>
            <a:off x="972290" y="1712300"/>
            <a:ext cx="1079430" cy="360040"/>
            <a:chOff x="604227" y="3014852"/>
            <a:chExt cx="1079430" cy="360040"/>
          </a:xfrm>
        </p:grpSpPr>
        <p:sp>
          <p:nvSpPr>
            <p:cNvPr id="46" name="Rounded Rectangle 24">
              <a:extLst>
                <a:ext uri="{FF2B5EF4-FFF2-40B4-BE49-F238E27FC236}">
                  <a16:creationId xmlns:a16="http://schemas.microsoft.com/office/drawing/2014/main" id="{891DEDB1-884A-4C9D-8E97-B7AAD6A49119}"/>
                </a:ext>
              </a:extLst>
            </p:cNvPr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rgbClr val="FF6F6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2D62DD9-CBEE-4210-A21C-848EE184677E}"/>
                </a:ext>
              </a:extLst>
            </p:cNvPr>
            <p:cNvSpPr txBox="1"/>
            <p:nvPr/>
          </p:nvSpPr>
          <p:spPr>
            <a:xfrm>
              <a:off x="628140" y="3025595"/>
              <a:ext cx="100540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1600" b="1" dirty="0">
                  <a:solidFill>
                    <a:schemeClr val="bg1"/>
                  </a:solidFill>
                  <a:cs typeface="Arial" pitchFamily="34" charset="0"/>
                </a:rPr>
                <a:t>에도시대</a:t>
              </a:r>
            </a:p>
          </p:txBody>
        </p:sp>
      </p:grpSp>
      <p:cxnSp>
        <p:nvCxnSpPr>
          <p:cNvPr id="49" name="Straight Connector 5">
            <a:extLst>
              <a:ext uri="{FF2B5EF4-FFF2-40B4-BE49-F238E27FC236}">
                <a16:creationId xmlns:a16="http://schemas.microsoft.com/office/drawing/2014/main" id="{81B32450-9E88-4848-B7A1-C9FA45D388F7}"/>
              </a:ext>
            </a:extLst>
          </p:cNvPr>
          <p:cNvCxnSpPr/>
          <p:nvPr/>
        </p:nvCxnSpPr>
        <p:spPr>
          <a:xfrm>
            <a:off x="1508785" y="2053064"/>
            <a:ext cx="1073" cy="1512000"/>
          </a:xfrm>
          <a:prstGeom prst="line">
            <a:avLst/>
          </a:prstGeom>
          <a:ln w="38100">
            <a:solidFill>
              <a:srgbClr val="FF6F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그림 49">
            <a:extLst>
              <a:ext uri="{FF2B5EF4-FFF2-40B4-BE49-F238E27FC236}">
                <a16:creationId xmlns:a16="http://schemas.microsoft.com/office/drawing/2014/main" id="{CF2943E8-0ACB-4B0D-8BFD-9504A7916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27" y="2538214"/>
            <a:ext cx="609600" cy="6096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B64ED27-7F25-43AD-A556-6B0FC5528140}"/>
              </a:ext>
            </a:extLst>
          </p:cNvPr>
          <p:cNvSpPr txBox="1"/>
          <p:nvPr/>
        </p:nvSpPr>
        <p:spPr>
          <a:xfrm>
            <a:off x="712241" y="3603669"/>
            <a:ext cx="1843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가부키나 </a:t>
            </a:r>
            <a:r>
              <a:rPr lang="ko-KR" altLang="en-US" sz="1200" dirty="0" err="1">
                <a:solidFill>
                  <a:schemeClr val="bg2">
                    <a:lumMod val="10000"/>
                  </a:schemeClr>
                </a:solidFill>
              </a:rPr>
              <a:t>우키요에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 같은 서민문화 발달로 옷을 넉넉하게 입는 형태가 유행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미혼 여성의 소매 길어졌고 </a:t>
            </a:r>
            <a:r>
              <a:rPr lang="ko-KR" altLang="en-US" sz="1200" dirty="0" err="1">
                <a:solidFill>
                  <a:schemeClr val="bg2">
                    <a:lumMod val="10000"/>
                  </a:schemeClr>
                </a:solidFill>
              </a:rPr>
              <a:t>오비의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 묶는 방법도 다양하게 발전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ko-KR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52" name="Straight Connector 6">
            <a:extLst>
              <a:ext uri="{FF2B5EF4-FFF2-40B4-BE49-F238E27FC236}">
                <a16:creationId xmlns:a16="http://schemas.microsoft.com/office/drawing/2014/main" id="{D17E1E12-FB27-46A2-988C-82B89554040F}"/>
              </a:ext>
            </a:extLst>
          </p:cNvPr>
          <p:cNvCxnSpPr/>
          <p:nvPr/>
        </p:nvCxnSpPr>
        <p:spPr>
          <a:xfrm>
            <a:off x="4551531" y="2067862"/>
            <a:ext cx="0" cy="1512000"/>
          </a:xfrm>
          <a:prstGeom prst="line">
            <a:avLst/>
          </a:prstGeom>
          <a:ln w="38100">
            <a:solidFill>
              <a:srgbClr val="FF6F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12">
            <a:extLst>
              <a:ext uri="{FF2B5EF4-FFF2-40B4-BE49-F238E27FC236}">
                <a16:creationId xmlns:a16="http://schemas.microsoft.com/office/drawing/2014/main" id="{862A24B7-BC83-43D4-B8A9-A042C84DD6B9}"/>
              </a:ext>
            </a:extLst>
          </p:cNvPr>
          <p:cNvSpPr/>
          <p:nvPr/>
        </p:nvSpPr>
        <p:spPr>
          <a:xfrm>
            <a:off x="4201902" y="2515923"/>
            <a:ext cx="720080" cy="720080"/>
          </a:xfrm>
          <a:prstGeom prst="ellipse">
            <a:avLst/>
          </a:prstGeom>
          <a:solidFill>
            <a:srgbClr val="FF6F6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4" name="Group 23">
            <a:extLst>
              <a:ext uri="{FF2B5EF4-FFF2-40B4-BE49-F238E27FC236}">
                <a16:creationId xmlns:a16="http://schemas.microsoft.com/office/drawing/2014/main" id="{977A794B-DED3-41EA-8787-32BDC6091360}"/>
              </a:ext>
            </a:extLst>
          </p:cNvPr>
          <p:cNvGrpSpPr/>
          <p:nvPr/>
        </p:nvGrpSpPr>
        <p:grpSpPr>
          <a:xfrm>
            <a:off x="4022386" y="1722452"/>
            <a:ext cx="1082348" cy="360040"/>
            <a:chOff x="603537" y="3014852"/>
            <a:chExt cx="1082348" cy="360040"/>
          </a:xfrm>
        </p:grpSpPr>
        <p:sp>
          <p:nvSpPr>
            <p:cNvPr id="55" name="Rounded Rectangle 24">
              <a:extLst>
                <a:ext uri="{FF2B5EF4-FFF2-40B4-BE49-F238E27FC236}">
                  <a16:creationId xmlns:a16="http://schemas.microsoft.com/office/drawing/2014/main" id="{4693A167-FA02-4A22-9D1C-9E6971E2CAE5}"/>
                </a:ext>
              </a:extLst>
            </p:cNvPr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rgbClr val="FF6F6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40601CA-6DF0-4181-987C-AEECF184065B}"/>
                </a:ext>
              </a:extLst>
            </p:cNvPr>
            <p:cNvSpPr txBox="1"/>
            <p:nvPr/>
          </p:nvSpPr>
          <p:spPr>
            <a:xfrm>
              <a:off x="603537" y="3040983"/>
              <a:ext cx="1082348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1400" b="1" dirty="0">
                  <a:solidFill>
                    <a:schemeClr val="bg1"/>
                  </a:solidFill>
                  <a:cs typeface="Arial" pitchFamily="34" charset="0"/>
                </a:rPr>
                <a:t>메이지시대</a:t>
              </a:r>
            </a:p>
          </p:txBody>
        </p:sp>
      </p:grpSp>
      <p:pic>
        <p:nvPicPr>
          <p:cNvPr id="57" name="그림 56">
            <a:extLst>
              <a:ext uri="{FF2B5EF4-FFF2-40B4-BE49-F238E27FC236}">
                <a16:creationId xmlns:a16="http://schemas.microsoft.com/office/drawing/2014/main" id="{30D31745-5F33-4950-BE1A-E85CE58D1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82" y="2553012"/>
            <a:ext cx="609600" cy="6096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7526B3C-B292-4BAD-837D-C59C719E9B54}"/>
              </a:ext>
            </a:extLst>
          </p:cNvPr>
          <p:cNvSpPr txBox="1"/>
          <p:nvPr/>
        </p:nvSpPr>
        <p:spPr>
          <a:xfrm>
            <a:off x="3880598" y="3586706"/>
            <a:ext cx="1843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격식을 갖춘 기모노 차림은 현대적인 서양 의복과 일상복인 </a:t>
            </a:r>
            <a:r>
              <a:rPr lang="ko-KR" altLang="en-US" sz="1200" dirty="0" err="1">
                <a:solidFill>
                  <a:schemeClr val="bg2">
                    <a:lumMod val="10000"/>
                  </a:schemeClr>
                </a:solidFill>
              </a:rPr>
              <a:t>유카타로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 교체되기 시작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경찰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역무원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선생 등의 복장이 서양식으로 변화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ko-KR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59" name="Straight Connector 7">
            <a:extLst>
              <a:ext uri="{FF2B5EF4-FFF2-40B4-BE49-F238E27FC236}">
                <a16:creationId xmlns:a16="http://schemas.microsoft.com/office/drawing/2014/main" id="{6A079841-47F5-4D44-B4C3-C86076A47778}"/>
              </a:ext>
            </a:extLst>
          </p:cNvPr>
          <p:cNvCxnSpPr/>
          <p:nvPr/>
        </p:nvCxnSpPr>
        <p:spPr>
          <a:xfrm>
            <a:off x="7559987" y="2053064"/>
            <a:ext cx="0" cy="1512000"/>
          </a:xfrm>
          <a:prstGeom prst="line">
            <a:avLst/>
          </a:prstGeom>
          <a:ln w="38100">
            <a:solidFill>
              <a:srgbClr val="FF6F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9">
            <a:extLst>
              <a:ext uri="{FF2B5EF4-FFF2-40B4-BE49-F238E27FC236}">
                <a16:creationId xmlns:a16="http://schemas.microsoft.com/office/drawing/2014/main" id="{D8E3D2FF-3E74-49EE-968B-1EF779DE041B}"/>
              </a:ext>
            </a:extLst>
          </p:cNvPr>
          <p:cNvSpPr/>
          <p:nvPr/>
        </p:nvSpPr>
        <p:spPr>
          <a:xfrm>
            <a:off x="7199947" y="2502578"/>
            <a:ext cx="720080" cy="720080"/>
          </a:xfrm>
          <a:prstGeom prst="ellipse">
            <a:avLst/>
          </a:prstGeom>
          <a:solidFill>
            <a:srgbClr val="FF6F6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1" name="Group 14">
            <a:extLst>
              <a:ext uri="{FF2B5EF4-FFF2-40B4-BE49-F238E27FC236}">
                <a16:creationId xmlns:a16="http://schemas.microsoft.com/office/drawing/2014/main" id="{EB9685E5-36F4-46A0-8B7C-808B26B937BF}"/>
              </a:ext>
            </a:extLst>
          </p:cNvPr>
          <p:cNvGrpSpPr/>
          <p:nvPr/>
        </p:nvGrpSpPr>
        <p:grpSpPr>
          <a:xfrm>
            <a:off x="7020272" y="1722739"/>
            <a:ext cx="1079430" cy="360040"/>
            <a:chOff x="604227" y="3014852"/>
            <a:chExt cx="1079430" cy="360040"/>
          </a:xfrm>
        </p:grpSpPr>
        <p:sp>
          <p:nvSpPr>
            <p:cNvPr id="62" name="Rounded Rectangle 15">
              <a:extLst>
                <a:ext uri="{FF2B5EF4-FFF2-40B4-BE49-F238E27FC236}">
                  <a16:creationId xmlns:a16="http://schemas.microsoft.com/office/drawing/2014/main" id="{A6E844FD-6698-42DB-8B72-31D8FC8D035F}"/>
                </a:ext>
              </a:extLst>
            </p:cNvPr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rgbClr val="FF6F6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B509FEE-4453-4847-BA44-EABF4485F44F}"/>
                </a:ext>
              </a:extLst>
            </p:cNvPr>
            <p:cNvSpPr txBox="1"/>
            <p:nvPr/>
          </p:nvSpPr>
          <p:spPr>
            <a:xfrm>
              <a:off x="701252" y="3040983"/>
              <a:ext cx="909223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1920</a:t>
              </a:r>
              <a:r>
                <a:rPr lang="ko-KR" altLang="en-US" sz="1400" b="1" dirty="0">
                  <a:solidFill>
                    <a:schemeClr val="bg1"/>
                  </a:solidFill>
                  <a:cs typeface="Arial" pitchFamily="34" charset="0"/>
                </a:rPr>
                <a:t>년대</a:t>
              </a:r>
            </a:p>
          </p:txBody>
        </p:sp>
      </p:grpSp>
      <p:pic>
        <p:nvPicPr>
          <p:cNvPr id="64" name="그림 63">
            <a:extLst>
              <a:ext uri="{FF2B5EF4-FFF2-40B4-BE49-F238E27FC236}">
                <a16:creationId xmlns:a16="http://schemas.microsoft.com/office/drawing/2014/main" id="{C8931948-88FF-4EF2-B155-509FC1A23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04" y="2538214"/>
            <a:ext cx="609600" cy="60960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7EDB6B5-646E-4E97-92A0-5C7C929E75A3}"/>
              </a:ext>
            </a:extLst>
          </p:cNvPr>
          <p:cNvSpPr txBox="1"/>
          <p:nvPr/>
        </p:nvSpPr>
        <p:spPr>
          <a:xfrm>
            <a:off x="6804321" y="3642457"/>
            <a:ext cx="1872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여학생들이 학교 내외에서 일상복으로 원피스 형태의 </a:t>
            </a:r>
            <a:r>
              <a:rPr lang="ko-KR" altLang="en-US" sz="1200" dirty="0" err="1">
                <a:solidFill>
                  <a:schemeClr val="bg2">
                    <a:lumMod val="10000"/>
                  </a:schemeClr>
                </a:solidFill>
              </a:rPr>
              <a:t>하카마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 많이 착용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ko-KR" altLang="en-US" sz="1200" dirty="0" err="1">
                <a:solidFill>
                  <a:schemeClr val="bg2">
                    <a:lumMod val="10000"/>
                  </a:schemeClr>
                </a:solidFill>
              </a:rPr>
              <a:t>다이쇼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 시대 후반부터 세일러복을 제복으로 입음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ko-KR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1" grpId="0"/>
      <p:bldP spid="53" grpId="0" animBg="1"/>
      <p:bldP spid="58" grpId="0"/>
      <p:bldP spid="60" grpId="0" animBg="1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6EB74FB-08D0-4582-BBFE-A26D9D13810B}"/>
              </a:ext>
            </a:extLst>
          </p:cNvPr>
          <p:cNvSpPr/>
          <p:nvPr/>
        </p:nvSpPr>
        <p:spPr>
          <a:xfrm>
            <a:off x="0" y="1414"/>
            <a:ext cx="9144000" cy="1058168"/>
          </a:xfrm>
          <a:prstGeom prst="rect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기모노의 역사</a:t>
            </a:r>
          </a:p>
        </p:txBody>
      </p:sp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08E0C480-BE2E-4F5A-852E-57AB21D84798}"/>
              </a:ext>
            </a:extLst>
          </p:cNvPr>
          <p:cNvCxnSpPr/>
          <p:nvPr/>
        </p:nvCxnSpPr>
        <p:spPr>
          <a:xfrm>
            <a:off x="0" y="2862618"/>
            <a:ext cx="9144000" cy="769"/>
          </a:xfrm>
          <a:prstGeom prst="line">
            <a:avLst/>
          </a:prstGeom>
          <a:ln w="38100">
            <a:solidFill>
              <a:srgbClr val="FF6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46B098DD-7E72-4B8C-A9F7-A4810ADECCC7}"/>
              </a:ext>
            </a:extLst>
          </p:cNvPr>
          <p:cNvCxnSpPr/>
          <p:nvPr/>
        </p:nvCxnSpPr>
        <p:spPr>
          <a:xfrm>
            <a:off x="1599524" y="2053064"/>
            <a:ext cx="1073" cy="1512000"/>
          </a:xfrm>
          <a:prstGeom prst="line">
            <a:avLst/>
          </a:prstGeom>
          <a:ln w="38100">
            <a:solidFill>
              <a:srgbClr val="FF6F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0">
            <a:extLst>
              <a:ext uri="{FF2B5EF4-FFF2-40B4-BE49-F238E27FC236}">
                <a16:creationId xmlns:a16="http://schemas.microsoft.com/office/drawing/2014/main" id="{034039C1-B4D2-4507-9404-D49ED50AE30D}"/>
              </a:ext>
            </a:extLst>
          </p:cNvPr>
          <p:cNvSpPr/>
          <p:nvPr/>
        </p:nvSpPr>
        <p:spPr>
          <a:xfrm>
            <a:off x="1239484" y="2502578"/>
            <a:ext cx="720080" cy="720080"/>
          </a:xfrm>
          <a:prstGeom prst="ellipse">
            <a:avLst/>
          </a:prstGeom>
          <a:solidFill>
            <a:srgbClr val="FF6F6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1D9731-36AF-439B-B2A2-ACD133F81B19}"/>
              </a:ext>
            </a:extLst>
          </p:cNvPr>
          <p:cNvGrpSpPr/>
          <p:nvPr/>
        </p:nvGrpSpPr>
        <p:grpSpPr>
          <a:xfrm>
            <a:off x="1060882" y="1722739"/>
            <a:ext cx="1079430" cy="360040"/>
            <a:chOff x="604227" y="3014852"/>
            <a:chExt cx="1079430" cy="360040"/>
          </a:xfrm>
        </p:grpSpPr>
        <p:sp>
          <p:nvSpPr>
            <p:cNvPr id="22" name="Rounded Rectangle 18">
              <a:extLst>
                <a:ext uri="{FF2B5EF4-FFF2-40B4-BE49-F238E27FC236}">
                  <a16:creationId xmlns:a16="http://schemas.microsoft.com/office/drawing/2014/main" id="{AB7E02C3-C690-4985-B066-EEC9F17C2349}"/>
                </a:ext>
              </a:extLst>
            </p:cNvPr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rgbClr val="FF6F6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CA6212-3836-4B6A-BD49-A8A06D2AAFF2}"/>
                </a:ext>
              </a:extLst>
            </p:cNvPr>
            <p:cNvSpPr txBox="1"/>
            <p:nvPr/>
          </p:nvSpPr>
          <p:spPr>
            <a:xfrm>
              <a:off x="793370" y="3040983"/>
              <a:ext cx="729687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1923</a:t>
              </a:r>
              <a:r>
                <a:rPr lang="ko-KR" altLang="en-US" sz="1400" b="1" dirty="0">
                  <a:solidFill>
                    <a:schemeClr val="bg1"/>
                  </a:solidFill>
                  <a:cs typeface="Arial" pitchFamily="34" charset="0"/>
                </a:rPr>
                <a:t>년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6433DD8-7582-436F-8260-A0AAB8FC6E89}"/>
              </a:ext>
            </a:extLst>
          </p:cNvPr>
          <p:cNvSpPr txBox="1"/>
          <p:nvPr/>
        </p:nvSpPr>
        <p:spPr>
          <a:xfrm>
            <a:off x="827584" y="3579862"/>
            <a:ext cx="1799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1923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년 간토대지진 당시 동작이 불편한 기모노를 입은 여성들이 약탈의 대상이 되기도 하여 여성의복의 서양화를 추진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ko-KR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20910F8A-5A89-496E-9678-AF9B1CDC5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04" y="2538214"/>
            <a:ext cx="609600" cy="609600"/>
          </a:xfrm>
          <a:prstGeom prst="rect">
            <a:avLst/>
          </a:prstGeom>
        </p:spPr>
      </p:pic>
      <p:cxnSp>
        <p:nvCxnSpPr>
          <p:cNvPr id="26" name="Straight Connector 4">
            <a:extLst>
              <a:ext uri="{FF2B5EF4-FFF2-40B4-BE49-F238E27FC236}">
                <a16:creationId xmlns:a16="http://schemas.microsoft.com/office/drawing/2014/main" id="{8EADA285-D7C6-437F-90C1-6677B526C47C}"/>
              </a:ext>
            </a:extLst>
          </p:cNvPr>
          <p:cNvCxnSpPr/>
          <p:nvPr/>
        </p:nvCxnSpPr>
        <p:spPr>
          <a:xfrm>
            <a:off x="4606203" y="2053064"/>
            <a:ext cx="1073" cy="1512000"/>
          </a:xfrm>
          <a:prstGeom prst="line">
            <a:avLst/>
          </a:prstGeom>
          <a:ln w="38100">
            <a:solidFill>
              <a:srgbClr val="FF6F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11">
            <a:extLst>
              <a:ext uri="{FF2B5EF4-FFF2-40B4-BE49-F238E27FC236}">
                <a16:creationId xmlns:a16="http://schemas.microsoft.com/office/drawing/2014/main" id="{9C9C490F-0ECF-4F14-BDFA-84BFD78A4A52}"/>
              </a:ext>
            </a:extLst>
          </p:cNvPr>
          <p:cNvSpPr/>
          <p:nvPr/>
        </p:nvSpPr>
        <p:spPr>
          <a:xfrm>
            <a:off x="4246161" y="2487193"/>
            <a:ext cx="720080" cy="720080"/>
          </a:xfrm>
          <a:prstGeom prst="ellipse">
            <a:avLst/>
          </a:prstGeom>
          <a:solidFill>
            <a:srgbClr val="FF6F6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31" name="Group 20">
            <a:extLst>
              <a:ext uri="{FF2B5EF4-FFF2-40B4-BE49-F238E27FC236}">
                <a16:creationId xmlns:a16="http://schemas.microsoft.com/office/drawing/2014/main" id="{1CFAB05A-CE67-4119-B499-F69B9A49B43E}"/>
              </a:ext>
            </a:extLst>
          </p:cNvPr>
          <p:cNvGrpSpPr/>
          <p:nvPr/>
        </p:nvGrpSpPr>
        <p:grpSpPr>
          <a:xfrm>
            <a:off x="4068634" y="1722739"/>
            <a:ext cx="1079430" cy="360040"/>
            <a:chOff x="604227" y="3014852"/>
            <a:chExt cx="1079430" cy="360040"/>
          </a:xfrm>
        </p:grpSpPr>
        <p:sp>
          <p:nvSpPr>
            <p:cNvPr id="32" name="Rounded Rectangle 21">
              <a:extLst>
                <a:ext uri="{FF2B5EF4-FFF2-40B4-BE49-F238E27FC236}">
                  <a16:creationId xmlns:a16="http://schemas.microsoft.com/office/drawing/2014/main" id="{AD4073D5-4EA1-458D-8559-DB0D7A007007}"/>
                </a:ext>
              </a:extLst>
            </p:cNvPr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rgbClr val="FF6F6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D2BC75-796F-4677-B252-C482CE360B1B}"/>
                </a:ext>
              </a:extLst>
            </p:cNvPr>
            <p:cNvSpPr txBox="1"/>
            <p:nvPr/>
          </p:nvSpPr>
          <p:spPr>
            <a:xfrm>
              <a:off x="782896" y="3040983"/>
              <a:ext cx="729687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1940</a:t>
              </a:r>
              <a:r>
                <a:rPr lang="ko-KR" altLang="en-US" sz="1400" b="1" dirty="0">
                  <a:solidFill>
                    <a:schemeClr val="bg1"/>
                  </a:solidFill>
                  <a:cs typeface="Arial" pitchFamily="34" charset="0"/>
                </a:rPr>
                <a:t>년</a:t>
              </a:r>
            </a:p>
          </p:txBody>
        </p:sp>
      </p:grpSp>
      <p:pic>
        <p:nvPicPr>
          <p:cNvPr id="34" name="그림 33">
            <a:extLst>
              <a:ext uri="{FF2B5EF4-FFF2-40B4-BE49-F238E27FC236}">
                <a16:creationId xmlns:a16="http://schemas.microsoft.com/office/drawing/2014/main" id="{594DC083-CB6C-4972-B340-C1AC1D85B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14" y="2538214"/>
            <a:ext cx="609600" cy="6096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1A060C3-EAF7-463A-99B6-A80F55C57ADF}"/>
              </a:ext>
            </a:extLst>
          </p:cNvPr>
          <p:cNvSpPr txBox="1"/>
          <p:nvPr/>
        </p:nvSpPr>
        <p:spPr>
          <a:xfrm>
            <a:off x="3635896" y="3579862"/>
            <a:ext cx="1864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1940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년 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11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월 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22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일에는 일본정부가 남성들이 서양식 의상인 국민복을 입도록 권장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 1945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년 종전 때 까지 대량 생산하여 착용비율 높았음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ko-KR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38" name="Straight Connector 5">
            <a:extLst>
              <a:ext uri="{FF2B5EF4-FFF2-40B4-BE49-F238E27FC236}">
                <a16:creationId xmlns:a16="http://schemas.microsoft.com/office/drawing/2014/main" id="{59DD27DC-1774-4748-838F-BA3FC0361EDC}"/>
              </a:ext>
            </a:extLst>
          </p:cNvPr>
          <p:cNvCxnSpPr/>
          <p:nvPr/>
        </p:nvCxnSpPr>
        <p:spPr>
          <a:xfrm>
            <a:off x="7536042" y="2067862"/>
            <a:ext cx="1073" cy="1512000"/>
          </a:xfrm>
          <a:prstGeom prst="line">
            <a:avLst/>
          </a:prstGeom>
          <a:ln w="38100">
            <a:solidFill>
              <a:srgbClr val="FF6F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12">
            <a:extLst>
              <a:ext uri="{FF2B5EF4-FFF2-40B4-BE49-F238E27FC236}">
                <a16:creationId xmlns:a16="http://schemas.microsoft.com/office/drawing/2014/main" id="{7D9AE703-8031-42C6-8265-B4E87364021F}"/>
              </a:ext>
            </a:extLst>
          </p:cNvPr>
          <p:cNvSpPr/>
          <p:nvPr/>
        </p:nvSpPr>
        <p:spPr>
          <a:xfrm>
            <a:off x="7164288" y="2499742"/>
            <a:ext cx="720080" cy="720080"/>
          </a:xfrm>
          <a:prstGeom prst="ellipse">
            <a:avLst/>
          </a:prstGeom>
          <a:solidFill>
            <a:srgbClr val="FF6F6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0" name="Group 23">
            <a:extLst>
              <a:ext uri="{FF2B5EF4-FFF2-40B4-BE49-F238E27FC236}">
                <a16:creationId xmlns:a16="http://schemas.microsoft.com/office/drawing/2014/main" id="{45FABA78-5AA5-40B9-9138-CA732BB3340F}"/>
              </a:ext>
            </a:extLst>
          </p:cNvPr>
          <p:cNvGrpSpPr/>
          <p:nvPr/>
        </p:nvGrpSpPr>
        <p:grpSpPr>
          <a:xfrm>
            <a:off x="7020272" y="1711085"/>
            <a:ext cx="1091834" cy="360040"/>
            <a:chOff x="604227" y="3014852"/>
            <a:chExt cx="1091834" cy="360040"/>
          </a:xfrm>
        </p:grpSpPr>
        <p:sp>
          <p:nvSpPr>
            <p:cNvPr id="41" name="Rounded Rectangle 24">
              <a:extLst>
                <a:ext uri="{FF2B5EF4-FFF2-40B4-BE49-F238E27FC236}">
                  <a16:creationId xmlns:a16="http://schemas.microsoft.com/office/drawing/2014/main" id="{B20E4EF4-08CB-4797-A741-15C058817F59}"/>
                </a:ext>
              </a:extLst>
            </p:cNvPr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rgbClr val="FF6F6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998496F-E69F-477A-9FA7-85108F265005}"/>
                </a:ext>
              </a:extLst>
            </p:cNvPr>
            <p:cNvSpPr txBox="1"/>
            <p:nvPr/>
          </p:nvSpPr>
          <p:spPr>
            <a:xfrm>
              <a:off x="628140" y="3056372"/>
              <a:ext cx="1067921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차 세계대전</a:t>
              </a:r>
            </a:p>
          </p:txBody>
        </p:sp>
      </p:grpSp>
      <p:pic>
        <p:nvPicPr>
          <p:cNvPr id="43" name="그림 42">
            <a:extLst>
              <a:ext uri="{FF2B5EF4-FFF2-40B4-BE49-F238E27FC236}">
                <a16:creationId xmlns:a16="http://schemas.microsoft.com/office/drawing/2014/main" id="{4623E6F7-6358-4670-994A-F1DF9EB7B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538214"/>
            <a:ext cx="609600" cy="6096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60BC439-4C80-4895-A6AA-D59448FA5859}"/>
              </a:ext>
            </a:extLst>
          </p:cNvPr>
          <p:cNvSpPr txBox="1"/>
          <p:nvPr/>
        </p:nvSpPr>
        <p:spPr>
          <a:xfrm>
            <a:off x="6732240" y="3579862"/>
            <a:ext cx="1843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전쟁 중에는 공습의 피해로 여성들은 기모노를 입는 경우가 줄어들고 </a:t>
            </a:r>
            <a:r>
              <a:rPr lang="ko-KR" altLang="en-US" sz="1200" dirty="0" err="1">
                <a:solidFill>
                  <a:schemeClr val="bg2">
                    <a:lumMod val="10000"/>
                  </a:schemeClr>
                </a:solidFill>
              </a:rPr>
              <a:t>몸빼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 같은 활동성 높은 옷 많이 착용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ko-KR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7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  <p:bldP spid="27" grpId="0" animBg="1"/>
      <p:bldP spid="36" grpId="0"/>
      <p:bldP spid="39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8">
            <a:extLst>
              <a:ext uri="{FF2B5EF4-FFF2-40B4-BE49-F238E27FC236}">
                <a16:creationId xmlns:a16="http://schemas.microsoft.com/office/drawing/2014/main" id="{4934061B-5C46-49BF-AE2E-EA3AE943C798}"/>
              </a:ext>
            </a:extLst>
          </p:cNvPr>
          <p:cNvCxnSpPr/>
          <p:nvPr/>
        </p:nvCxnSpPr>
        <p:spPr>
          <a:xfrm>
            <a:off x="0" y="2862618"/>
            <a:ext cx="9144000" cy="769"/>
          </a:xfrm>
          <a:prstGeom prst="line">
            <a:avLst/>
          </a:prstGeom>
          <a:ln w="38100">
            <a:solidFill>
              <a:srgbClr val="FF6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1E9FFEB6-DB9E-4756-AE3B-0929B51BAD06}"/>
              </a:ext>
            </a:extLst>
          </p:cNvPr>
          <p:cNvSpPr/>
          <p:nvPr/>
        </p:nvSpPr>
        <p:spPr>
          <a:xfrm>
            <a:off x="0" y="1414"/>
            <a:ext cx="9144000" cy="1058168"/>
          </a:xfrm>
          <a:prstGeom prst="rect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2"/>
                </a:solidFill>
              </a:rPr>
              <a:t>기모노의 역사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F0B236-7450-47CC-A05F-0BA59A06C5B9}"/>
              </a:ext>
            </a:extLst>
          </p:cNvPr>
          <p:cNvSpPr txBox="1"/>
          <p:nvPr/>
        </p:nvSpPr>
        <p:spPr>
          <a:xfrm>
            <a:off x="611563" y="3603669"/>
            <a:ext cx="1728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전쟁의 종식 후 이러한 간소한 복장이 전쟁에 대한 기억으로 남게 되어 기피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일본인들은 다시 기모노 착용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ko-KR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54" name="Straight Connector 6">
            <a:extLst>
              <a:ext uri="{FF2B5EF4-FFF2-40B4-BE49-F238E27FC236}">
                <a16:creationId xmlns:a16="http://schemas.microsoft.com/office/drawing/2014/main" id="{AB1C54FF-0C6C-4C5C-80F9-700C5D3CA6B4}"/>
              </a:ext>
            </a:extLst>
          </p:cNvPr>
          <p:cNvCxnSpPr/>
          <p:nvPr/>
        </p:nvCxnSpPr>
        <p:spPr>
          <a:xfrm>
            <a:off x="1366215" y="1995854"/>
            <a:ext cx="0" cy="1512000"/>
          </a:xfrm>
          <a:prstGeom prst="line">
            <a:avLst/>
          </a:prstGeom>
          <a:ln w="38100">
            <a:solidFill>
              <a:srgbClr val="FF6F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12">
            <a:extLst>
              <a:ext uri="{FF2B5EF4-FFF2-40B4-BE49-F238E27FC236}">
                <a16:creationId xmlns:a16="http://schemas.microsoft.com/office/drawing/2014/main" id="{D71E15C9-C9D1-4853-82BA-3059AE3C73E0}"/>
              </a:ext>
            </a:extLst>
          </p:cNvPr>
          <p:cNvSpPr/>
          <p:nvPr/>
        </p:nvSpPr>
        <p:spPr>
          <a:xfrm>
            <a:off x="971600" y="2427734"/>
            <a:ext cx="720080" cy="720080"/>
          </a:xfrm>
          <a:prstGeom prst="ellipse">
            <a:avLst/>
          </a:prstGeom>
          <a:solidFill>
            <a:srgbClr val="FF6F6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6" name="Group 23">
            <a:extLst>
              <a:ext uri="{FF2B5EF4-FFF2-40B4-BE49-F238E27FC236}">
                <a16:creationId xmlns:a16="http://schemas.microsoft.com/office/drawing/2014/main" id="{6215E78D-5C8E-4A1B-9FE6-6CC500BAC201}"/>
              </a:ext>
            </a:extLst>
          </p:cNvPr>
          <p:cNvGrpSpPr/>
          <p:nvPr/>
        </p:nvGrpSpPr>
        <p:grpSpPr>
          <a:xfrm>
            <a:off x="827584" y="1650444"/>
            <a:ext cx="1079430" cy="360040"/>
            <a:chOff x="604227" y="3014852"/>
            <a:chExt cx="1079430" cy="360040"/>
          </a:xfrm>
        </p:grpSpPr>
        <p:sp>
          <p:nvSpPr>
            <p:cNvPr id="57" name="Rounded Rectangle 24">
              <a:extLst>
                <a:ext uri="{FF2B5EF4-FFF2-40B4-BE49-F238E27FC236}">
                  <a16:creationId xmlns:a16="http://schemas.microsoft.com/office/drawing/2014/main" id="{E2AEDED1-3A40-4E78-B00B-AB82289E7584}"/>
                </a:ext>
              </a:extLst>
            </p:cNvPr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rgbClr val="FF6F6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03A6DB-0EFA-450F-A15E-DFA888523D0B}"/>
                </a:ext>
              </a:extLst>
            </p:cNvPr>
            <p:cNvSpPr txBox="1"/>
            <p:nvPr/>
          </p:nvSpPr>
          <p:spPr>
            <a:xfrm>
              <a:off x="759957" y="3040983"/>
              <a:ext cx="763351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1400" b="1" dirty="0">
                  <a:solidFill>
                    <a:schemeClr val="bg1"/>
                  </a:solidFill>
                  <a:cs typeface="Arial" pitchFamily="34" charset="0"/>
                </a:rPr>
                <a:t>전쟁 후</a:t>
              </a:r>
            </a:p>
          </p:txBody>
        </p:sp>
      </p:grpSp>
      <p:pic>
        <p:nvPicPr>
          <p:cNvPr id="59" name="그림 58">
            <a:extLst>
              <a:ext uri="{FF2B5EF4-FFF2-40B4-BE49-F238E27FC236}">
                <a16:creationId xmlns:a16="http://schemas.microsoft.com/office/drawing/2014/main" id="{08DF69A0-CF1C-4603-84D8-DB0284B35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83561"/>
            <a:ext cx="609600" cy="609600"/>
          </a:xfrm>
          <a:prstGeom prst="rect">
            <a:avLst/>
          </a:prstGeom>
        </p:spPr>
      </p:pic>
      <p:cxnSp>
        <p:nvCxnSpPr>
          <p:cNvPr id="61" name="Straight Connector 3">
            <a:extLst>
              <a:ext uri="{FF2B5EF4-FFF2-40B4-BE49-F238E27FC236}">
                <a16:creationId xmlns:a16="http://schemas.microsoft.com/office/drawing/2014/main" id="{FBA178C4-DC77-4948-A749-1F3376D806E0}"/>
              </a:ext>
            </a:extLst>
          </p:cNvPr>
          <p:cNvCxnSpPr/>
          <p:nvPr/>
        </p:nvCxnSpPr>
        <p:spPr>
          <a:xfrm>
            <a:off x="4447286" y="2053064"/>
            <a:ext cx="1073" cy="1512000"/>
          </a:xfrm>
          <a:prstGeom prst="line">
            <a:avLst/>
          </a:prstGeom>
          <a:ln w="38100">
            <a:solidFill>
              <a:srgbClr val="FF6F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10">
            <a:extLst>
              <a:ext uri="{FF2B5EF4-FFF2-40B4-BE49-F238E27FC236}">
                <a16:creationId xmlns:a16="http://schemas.microsoft.com/office/drawing/2014/main" id="{8E645F93-A438-438A-8A8B-BBDA74CE070C}"/>
              </a:ext>
            </a:extLst>
          </p:cNvPr>
          <p:cNvSpPr/>
          <p:nvPr/>
        </p:nvSpPr>
        <p:spPr>
          <a:xfrm>
            <a:off x="4087246" y="2427734"/>
            <a:ext cx="720080" cy="720080"/>
          </a:xfrm>
          <a:prstGeom prst="ellipse">
            <a:avLst/>
          </a:prstGeom>
          <a:solidFill>
            <a:srgbClr val="FF6F6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3" name="Group 17">
            <a:extLst>
              <a:ext uri="{FF2B5EF4-FFF2-40B4-BE49-F238E27FC236}">
                <a16:creationId xmlns:a16="http://schemas.microsoft.com/office/drawing/2014/main" id="{701262F4-6556-4292-BC7D-C5588D70B5DC}"/>
              </a:ext>
            </a:extLst>
          </p:cNvPr>
          <p:cNvGrpSpPr/>
          <p:nvPr/>
        </p:nvGrpSpPr>
        <p:grpSpPr>
          <a:xfrm>
            <a:off x="3908644" y="1722739"/>
            <a:ext cx="1095404" cy="360040"/>
            <a:chOff x="604227" y="3014852"/>
            <a:chExt cx="1095404" cy="360040"/>
          </a:xfrm>
        </p:grpSpPr>
        <p:sp>
          <p:nvSpPr>
            <p:cNvPr id="64" name="Rounded Rectangle 18">
              <a:extLst>
                <a:ext uri="{FF2B5EF4-FFF2-40B4-BE49-F238E27FC236}">
                  <a16:creationId xmlns:a16="http://schemas.microsoft.com/office/drawing/2014/main" id="{163AF993-6E61-4F9D-AFAA-2324934A82CD}"/>
                </a:ext>
              </a:extLst>
            </p:cNvPr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rgbClr val="FF6F6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19AA516-B5BA-48B4-92B1-A08979C673CC}"/>
                </a:ext>
              </a:extLst>
            </p:cNvPr>
            <p:cNvSpPr txBox="1"/>
            <p:nvPr/>
          </p:nvSpPr>
          <p:spPr>
            <a:xfrm>
              <a:off x="658961" y="3056372"/>
              <a:ext cx="1040670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1965</a:t>
              </a:r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년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~75</a:t>
              </a:r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년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CAE0644D-0921-46AE-96E0-0993819AD1C2}"/>
              </a:ext>
            </a:extLst>
          </p:cNvPr>
          <p:cNvSpPr txBox="1"/>
          <p:nvPr/>
        </p:nvSpPr>
        <p:spPr>
          <a:xfrm>
            <a:off x="3203848" y="3579217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1965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년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~1975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년 까지는 간소한 형태의 양모로 만든 기모노가 여성들에게 잠시 유행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평등정신이 널리 퍼지면서 서민들도 비단 기모노 착용 가능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그러나 서양식 의복 입는 사람의 증가에 따라 기모노 판매 부진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ko-KR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67" name="Straight Connector 6">
            <a:extLst>
              <a:ext uri="{FF2B5EF4-FFF2-40B4-BE49-F238E27FC236}">
                <a16:creationId xmlns:a16="http://schemas.microsoft.com/office/drawing/2014/main" id="{9C83C730-7ADB-4259-9082-A3E1228F70D0}"/>
              </a:ext>
            </a:extLst>
          </p:cNvPr>
          <p:cNvCxnSpPr/>
          <p:nvPr/>
        </p:nvCxnSpPr>
        <p:spPr>
          <a:xfrm>
            <a:off x="7418784" y="2053064"/>
            <a:ext cx="0" cy="1512000"/>
          </a:xfrm>
          <a:prstGeom prst="line">
            <a:avLst/>
          </a:prstGeom>
          <a:ln w="38100">
            <a:solidFill>
              <a:srgbClr val="FF6F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13">
            <a:extLst>
              <a:ext uri="{FF2B5EF4-FFF2-40B4-BE49-F238E27FC236}">
                <a16:creationId xmlns:a16="http://schemas.microsoft.com/office/drawing/2014/main" id="{B0A0221A-C795-4D74-A7E9-39AC6EC5515F}"/>
              </a:ext>
            </a:extLst>
          </p:cNvPr>
          <p:cNvSpPr/>
          <p:nvPr/>
        </p:nvSpPr>
        <p:spPr>
          <a:xfrm>
            <a:off x="6914728" y="2358562"/>
            <a:ext cx="1008112" cy="10081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9" name="Group 26">
            <a:extLst>
              <a:ext uri="{FF2B5EF4-FFF2-40B4-BE49-F238E27FC236}">
                <a16:creationId xmlns:a16="http://schemas.microsoft.com/office/drawing/2014/main" id="{AB1E4C7F-F0CB-42FA-B3C7-6DBB4D3000E7}"/>
              </a:ext>
            </a:extLst>
          </p:cNvPr>
          <p:cNvGrpSpPr/>
          <p:nvPr/>
        </p:nvGrpSpPr>
        <p:grpSpPr>
          <a:xfrm>
            <a:off x="6843410" y="1718093"/>
            <a:ext cx="1079430" cy="369332"/>
            <a:chOff x="604227" y="3010206"/>
            <a:chExt cx="1079430" cy="369332"/>
          </a:xfrm>
        </p:grpSpPr>
        <p:sp>
          <p:nvSpPr>
            <p:cNvPr id="70" name="Rounded Rectangle 27">
              <a:extLst>
                <a:ext uri="{FF2B5EF4-FFF2-40B4-BE49-F238E27FC236}">
                  <a16:creationId xmlns:a16="http://schemas.microsoft.com/office/drawing/2014/main" id="{5C714470-45F2-4D73-9055-EA6FAFEAE3B8}"/>
                </a:ext>
              </a:extLst>
            </p:cNvPr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FF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04080D7-F361-4F5B-9BD7-57C684145982}"/>
                </a:ext>
              </a:extLst>
            </p:cNvPr>
            <p:cNvSpPr txBox="1"/>
            <p:nvPr/>
          </p:nvSpPr>
          <p:spPr>
            <a:xfrm>
              <a:off x="675545" y="3010206"/>
              <a:ext cx="87716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b="1" dirty="0">
                  <a:solidFill>
                    <a:srgbClr val="FF6F61"/>
                  </a:solidFill>
                  <a:cs typeface="Arial" pitchFamily="34" charset="0"/>
                </a:rPr>
                <a:t>오늘날</a:t>
              </a:r>
              <a:endParaRPr lang="ko-KR" altLang="en-US" sz="1800" b="1" dirty="0">
                <a:solidFill>
                  <a:srgbClr val="FF6F61"/>
                </a:solidFill>
                <a:cs typeface="Arial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B53B3518-6EED-49B6-8217-4EFDCCD231CE}"/>
              </a:ext>
            </a:extLst>
          </p:cNvPr>
          <p:cNvSpPr txBox="1"/>
          <p:nvPr/>
        </p:nvSpPr>
        <p:spPr>
          <a:xfrm>
            <a:off x="6300195" y="3675677"/>
            <a:ext cx="2736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오늘날 일본인들은 서양식 의복 주로 착용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가끔씩 편하고 시원한 유카타 착용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특히 </a:t>
            </a:r>
            <a:r>
              <a:rPr lang="ko-KR" altLang="en-US" sz="1200" dirty="0" err="1">
                <a:solidFill>
                  <a:schemeClr val="bg2">
                    <a:lumMod val="10000"/>
                  </a:schemeClr>
                </a:solidFill>
              </a:rPr>
              <a:t>유카타는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 여름행사용 의상으로 각광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모양과 소재가 다양하고 세련됨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</a:rPr>
              <a:t>온천 휴양지에서도 목욕 후에 입음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ko-KR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5" name="그림 74">
            <a:extLst>
              <a:ext uri="{FF2B5EF4-FFF2-40B4-BE49-F238E27FC236}">
                <a16:creationId xmlns:a16="http://schemas.microsoft.com/office/drawing/2014/main" id="{1EC4D607-D2E0-4066-9448-C2DB64BD2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63370"/>
            <a:ext cx="609600" cy="609600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0EE49334-4D95-43DA-AC74-4AE830849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76" y="2499742"/>
            <a:ext cx="609600" cy="609600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36E9249D-8E84-4ED5-95FF-DD477416D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92" y="2499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 animBg="1"/>
      <p:bldP spid="62" grpId="0" animBg="1"/>
      <p:bldP spid="66" grpId="0"/>
      <p:bldP spid="68" grpId="0" animBg="1"/>
      <p:bldP spid="72" grpId="0"/>
    </p:bld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rgbClr val="FF6F61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896</Words>
  <Application>Microsoft Office PowerPoint</Application>
  <PresentationFormat>화면 슬라이드 쇼(16:9)</PresentationFormat>
  <Paragraphs>107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나눔고딕</vt:lpstr>
      <vt:lpstr>나눔스퀘어 ExtraBold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먼저 들어가기에 앞서…</vt:lpstr>
      <vt:lpstr>기모노의 정의 및 의미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20171016</dc:creator>
  <cp:lastModifiedBy>User</cp:lastModifiedBy>
  <cp:revision>66</cp:revision>
  <dcterms:created xsi:type="dcterms:W3CDTF">2019-03-14T03:48:11Z</dcterms:created>
  <dcterms:modified xsi:type="dcterms:W3CDTF">2020-04-23T13:13:53Z</dcterms:modified>
</cp:coreProperties>
</file>