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7" r:id="rId2"/>
    <p:sldId id="257" r:id="rId3"/>
    <p:sldId id="281" r:id="rId4"/>
    <p:sldId id="291" r:id="rId5"/>
    <p:sldId id="279" r:id="rId6"/>
    <p:sldId id="292" r:id="rId7"/>
    <p:sldId id="293" r:id="rId8"/>
    <p:sldId id="285" r:id="rId9"/>
    <p:sldId id="284" r:id="rId10"/>
    <p:sldId id="294" r:id="rId11"/>
    <p:sldId id="280" r:id="rId12"/>
  </p:sldIdLst>
  <p:sldSz cx="12192000" cy="6858000"/>
  <p:notesSz cx="6858000" cy="9144000"/>
  <p:embeddedFontLst>
    <p:embeddedFont>
      <p:font typeface="맑은 고딕" pitchFamily="50" charset="-127"/>
      <p:regular r:id="rId14"/>
      <p:bold r:id="rId15"/>
    </p:embeddedFont>
    <p:embeddedFont>
      <p:font typeface="배달의민족 주아" pitchFamily="18" charset="-127"/>
      <p:regular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01"/>
    <a:srgbClr val="3B3B3B"/>
    <a:srgbClr val="A7A297"/>
    <a:srgbClr val="BD8608"/>
    <a:srgbClr val="F3A800"/>
    <a:srgbClr val="4E403D"/>
    <a:srgbClr val="F9CA17"/>
    <a:srgbClr val="936A1D"/>
    <a:srgbClr val="DBB95B"/>
    <a:srgbClr val="F0A40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1401" autoAdjust="0"/>
    <p:restoredTop sz="94660" autoAdjust="0"/>
  </p:normalViewPr>
  <p:slideViewPr>
    <p:cSldViewPr snapToGrid="0" showGuides="1">
      <p:cViewPr>
        <p:scale>
          <a:sx n="66" d="100"/>
          <a:sy n="66" d="100"/>
        </p:scale>
        <p:origin x="-1080" y="-5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DD2-EC3D-4B5D-98C1-74491CD01638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BFBFE-BE38-4616-B054-3E46A7E322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81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FCB29D9-709D-4192-ADC3-4BCAF854F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F1F005F9-E65E-4F4B-9E71-55F402DD0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B253104-1D15-4CB8-AE85-CF2D0D57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4812454-F99F-49B7-8B4B-0D219071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63145D9-A1B4-4CB0-A683-0CD929C4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53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3C57A48-676A-4928-8464-2135FD72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7CEF6C05-18BE-4EE9-9189-BB93A9FF7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2526A11-A635-4D83-976D-E9BC32FF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F8CDC74-DA9D-45BD-A8D8-0CC143B3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DEF8E63-2946-4882-BB20-96A217D6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48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A65E25F7-56DF-4743-A8FA-CCD360124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37327284-D86F-4935-A4B7-AFE517401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0451F2A-2B75-413E-A258-69FB648A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50A2823-DB40-4792-B70F-7C0E5C87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60A8A6ED-B3DA-4D8A-898F-A79CA83D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8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151F3A5-086B-4C8B-8780-041B16DB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846DBBBD-A8B9-4404-9F6C-89AC9C47C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E13D8BA-923D-4D0A-96EA-485A273D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0F9874D-ACCD-4996-98D7-85072646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972D1F2-7E20-423E-BC22-DC1343C2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9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FBAE2F0-AA2C-41D2-8657-CED6197D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73DB072-E9DF-4A9B-BFD7-A135C6D75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9076CB6-31C6-4999-A2AF-9792910A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DA1456D-7371-4222-9B79-DC955A56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329603-B128-465D-AD15-0F1869C9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80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E3B1A10-1D62-4DB6-8D33-8A73216B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50917DA-2344-406D-BF78-E9026285B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BAE99F2F-D157-4AF1-964E-0323EE58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F29C3FA4-92C3-4FBB-8C42-F451CC5B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A8ED35A0-5BD2-453E-867B-BAF83710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5FE4161D-547E-4319-8894-8AD6F4CB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53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BA03399-6154-45C1-87CC-46BE63F4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DF6106EF-B40D-4305-9426-D63290244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2FB4C9D-0489-42CC-A109-D7E88E68D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51C27A5D-0FDE-412B-AF1F-EAC529D48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C742CC30-3C9C-494D-889B-FBFBC9318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20C5DA9F-91A5-439C-8423-BC41EC15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644FE8EC-D51D-4161-B637-35F75830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A83AC503-4B62-4B5A-88F0-9866A305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05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CDBA5D5-EA1F-4964-87DB-9C2BD19D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5F1DF681-0C68-479C-8A70-3750B6F5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017618D8-A137-4E48-A4C0-82E2EA23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9FA4C33F-E769-4892-9157-003EA546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07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3276ECDA-29F7-4E26-9256-BF3621D0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ABD91454-19EF-4CEA-B146-E95F638B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4573F762-6165-4373-84F2-E0048D40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2E6042-AEB4-43D3-A4C9-963A18857D5E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A3CA7ED-7E78-4FAF-AC1E-18FD5D48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DC8752B-13D3-41A7-8377-73656750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4A388077-ABFD-4A72-A7AA-40ED92B2C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0CF3419-F125-4046-897A-278156F2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FB0B70F7-E9DA-4ADC-B298-8C884600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8F874657-CB69-464E-95F5-4F80C950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326480-25DB-41E1-B09D-E2DBB647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86A5947-9234-47AA-A195-192209313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0123003-E656-43C0-BB7B-9271D138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267005A-9331-46F5-8BD8-8F15705F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34884F5-A467-413E-907D-78CDD041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3908B73-C6F0-4BD5-92CB-F3BCE6C5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71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6B5D7C41-D1DF-4AE1-95C2-84DD4089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33EDDA3-1418-4BD7-BFB4-D0F3FCD6D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A38EB2A-240A-4417-B9F1-76E8124AA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AEC72-3996-40C2-BD4B-D0C651D5330C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CB3DD3B-A74E-4B83-B8BA-09D1004C5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6AC57F2-3106-47D6-B1D8-034F77EAF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1BD89-0FC6-453F-82BC-CC4C4E6CF6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26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JrnH5QmO_NI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704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2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7326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독도가 한국 영토인 역사적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 rot="10800000">
            <a:off x="-3942379" y="3316377"/>
            <a:ext cx="15345485" cy="4034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 rot="10800000">
            <a:off x="10919983" y="3316377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 rot="10800000">
            <a:off x="7819875" y="2267507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 rot="10800000">
            <a:off x="4878704" y="3316377"/>
            <a:ext cx="104214" cy="14522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 rot="10800000">
            <a:off x="10828090" y="4768659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 rot="10800000">
            <a:off x="4786811" y="4768659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 rot="10800000">
            <a:off x="7727982" y="1998001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760" y="3845329"/>
            <a:ext cx="541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연합국최고사령관 각서 제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677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호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(1946.1.29.)</a:t>
            </a:r>
          </a:p>
          <a:p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“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일본의 영역에서 울릉도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독도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 제주도 제외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”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8958" y="2074201"/>
            <a:ext cx="5105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연합국최고사령관 각서 제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1033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호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(1946.6.22.)</a:t>
            </a: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일본의 선박 및 국민의 독도 혹은 주변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12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해리 이내</a:t>
            </a:r>
            <a:endParaRPr lang="en-US" altLang="ko-KR" sz="20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접근 금지 각서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3270" y="3784021"/>
            <a:ext cx="529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샌프란시스코 강화조약 체결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(1951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제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2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조 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“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일본은 한국의 독립을 인정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제주도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거문도 및 울릉도를 포함한 한국의 모든 권리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권원 및 청구권을</a:t>
            </a:r>
            <a:endParaRPr lang="en-US" altLang="ko-KR" sz="2000" dirty="0" smtClean="0">
              <a:latin typeface="배달의민족 주아" pitchFamily="18" charset="-127"/>
              <a:ea typeface="배달의민족 주아" pitchFamily="18" charset="-127"/>
            </a:endParaRPr>
          </a:p>
          <a:p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포기한다</a:t>
            </a:r>
            <a:r>
              <a:rPr lang="en-US" altLang="ko-KR" sz="2000" dirty="0" smtClean="0">
                <a:latin typeface="배달의민족 주아" pitchFamily="18" charset="-127"/>
                <a:ea typeface="배달의민족 주아" pitchFamily="18" charset="-127"/>
              </a:rPr>
              <a:t>.” </a:t>
            </a:r>
            <a:r>
              <a:rPr lang="ko-KR" altLang="en-US" sz="2000" dirty="0" smtClean="0">
                <a:latin typeface="배달의민족 주아" pitchFamily="18" charset="-127"/>
                <a:ea typeface="배달의민족 주아" pitchFamily="18" charset="-127"/>
              </a:rPr>
              <a:t>규정</a:t>
            </a:r>
            <a:endParaRPr lang="ko-KR" altLang="en-US" sz="20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360" y="3365683"/>
            <a:ext cx="540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제</a:t>
            </a:r>
            <a:r>
              <a:rPr lang="en-US" altLang="ko-KR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2</a:t>
            </a:r>
            <a:r>
              <a:rPr lang="ko-KR" altLang="en-US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차 세계대전 종전 후 일본의 통치 행정에서 독도를 제외시킨 각서</a:t>
            </a:r>
            <a:endParaRPr lang="ko-KR" altLang="en-US" sz="1600" dirty="0">
              <a:solidFill>
                <a:srgbClr val="FF0000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9540" y="3374206"/>
            <a:ext cx="540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제</a:t>
            </a:r>
            <a:r>
              <a:rPr lang="en-US" altLang="ko-KR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2</a:t>
            </a:r>
            <a:r>
              <a:rPr lang="ko-KR" altLang="en-US" sz="1600" dirty="0" smtClean="0">
                <a:solidFill>
                  <a:srgbClr val="FF0000"/>
                </a:solidFill>
                <a:latin typeface="배달의민족 주아" pitchFamily="18" charset="-127"/>
                <a:ea typeface="배달의민족 주아" pitchFamily="18" charset="-127"/>
              </a:rPr>
              <a:t>차 세계대전을 종결하며 연합국과 일본이 체결한 조약</a:t>
            </a:r>
            <a:endParaRPr lang="ko-KR" altLang="en-US" sz="1600" dirty="0">
              <a:solidFill>
                <a:srgbClr val="FF0000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7422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70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5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3488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관련 영상 시청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독도의 날, 신문기사로 살펴본 아름다운 우리 땅 독도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64" y="1556056"/>
            <a:ext cx="6075362" cy="40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06829" y="5784782"/>
            <a:ext cx="572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www.youtube.com/watch?v=JrnH5QmO_NI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77594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3BE5590-AC79-4F33-8509-AF7FE7BB9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19B59D-D59F-4786-8C04-7DB4606EA807}"/>
              </a:ext>
            </a:extLst>
          </p:cNvPr>
          <p:cNvSpPr txBox="1"/>
          <p:nvPr/>
        </p:nvSpPr>
        <p:spPr>
          <a:xfrm>
            <a:off x="4356051" y="2916258"/>
            <a:ext cx="3384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감사합니다</a:t>
            </a:r>
            <a:r>
              <a:rPr lang="en-US" altLang="ko-KR" sz="60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!</a:t>
            </a:r>
            <a:endParaRPr lang="ko-KR" altLang="en-US" sz="6000" spc="-300" dirty="0">
              <a:solidFill>
                <a:schemeClr val="tx1">
                  <a:lumMod val="85000"/>
                  <a:lumOff val="15000"/>
                </a:schemeClr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2442" y="5428649"/>
            <a:ext cx="6689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자료 참고</a:t>
            </a:r>
            <a:endParaRPr lang="en-US" altLang="ko-K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 fontAlgn="base"/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한국 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외교부 </a:t>
            </a:r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페이지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홍성근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「일본 외무성의 독도 영유권 주장에 대한 반박</a:t>
            </a:r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」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058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AB3D6E0-2AF0-430A-BCD4-5C0F77EFF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D5E0A533-2167-4213-B397-7EB6CD00AB56}"/>
              </a:ext>
            </a:extLst>
          </p:cNvPr>
          <p:cNvGrpSpPr/>
          <p:nvPr/>
        </p:nvGrpSpPr>
        <p:grpSpPr>
          <a:xfrm>
            <a:off x="691116" y="935665"/>
            <a:ext cx="3710763" cy="3710763"/>
            <a:chOff x="691116" y="935665"/>
            <a:chExt cx="3710763" cy="371076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B87D645B-1946-48F5-B25A-BBDB770769BA}"/>
                </a:ext>
              </a:extLst>
            </p:cNvPr>
            <p:cNvSpPr/>
            <p:nvPr/>
          </p:nvSpPr>
          <p:spPr>
            <a:xfrm>
              <a:off x="691116" y="935665"/>
              <a:ext cx="3710763" cy="3710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xmlns="" id="{1E46CD1A-130A-4BCF-A732-1783C01CE643}"/>
                </a:ext>
              </a:extLst>
            </p:cNvPr>
            <p:cNvGrpSpPr/>
            <p:nvPr/>
          </p:nvGrpSpPr>
          <p:grpSpPr>
            <a:xfrm>
              <a:off x="1023914" y="2267826"/>
              <a:ext cx="2717411" cy="1046440"/>
              <a:chOff x="1023914" y="2041451"/>
              <a:chExt cx="2717411" cy="104644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4BE6507-0C35-4960-BED6-0DB68A877E88}"/>
                  </a:ext>
                </a:extLst>
              </p:cNvPr>
              <p:cNvSpPr txBox="1"/>
              <p:nvPr/>
            </p:nvSpPr>
            <p:spPr>
              <a:xfrm flipH="1">
                <a:off x="1023914" y="2041451"/>
                <a:ext cx="27155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itchFamily="18" charset="-127"/>
                    <a:ea typeface="배달의민족 주아" pitchFamily="18" charset="-127"/>
                  </a:rPr>
                  <a:t>Part 3, </a:t>
                </a:r>
                <a:endParaRPr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AAAF4E5-2F0E-49E3-8700-C44F65C27DC8}"/>
                  </a:ext>
                </a:extLst>
              </p:cNvPr>
              <p:cNvSpPr txBox="1"/>
              <p:nvPr/>
            </p:nvSpPr>
            <p:spPr>
              <a:xfrm>
                <a:off x="1023914" y="2564671"/>
                <a:ext cx="2717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smtClean="0">
                    <a:latin typeface="배달의민족 주아" pitchFamily="18" charset="-127"/>
                    <a:ea typeface="배달의민족 주아" pitchFamily="18" charset="-127"/>
                  </a:rPr>
                  <a:t>일본의 주장과 근거</a:t>
                </a:r>
                <a:endParaRPr lang="en-US" altLang="ko-KR" sz="2800" dirty="0" smtClean="0"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91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698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3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456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일본의 입장과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8BF2698F-C271-4F90-9810-7B503B0B45C2}"/>
              </a:ext>
            </a:extLst>
          </p:cNvPr>
          <p:cNvGrpSpPr/>
          <p:nvPr/>
        </p:nvGrpSpPr>
        <p:grpSpPr>
          <a:xfrm>
            <a:off x="1532753" y="2470662"/>
            <a:ext cx="9652000" cy="1044000"/>
            <a:chOff x="1866900" y="1511299"/>
            <a:chExt cx="9652000" cy="1155699"/>
          </a:xfrm>
          <a:solidFill>
            <a:schemeClr val="accent1"/>
          </a:solidFill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738C1D54-6D8E-47C4-88DC-4A6AC207C2FC}"/>
                </a:ext>
              </a:extLst>
            </p:cNvPr>
            <p:cNvSpPr/>
            <p:nvPr/>
          </p:nvSpPr>
          <p:spPr>
            <a:xfrm>
              <a:off x="1866900" y="1511299"/>
              <a:ext cx="11684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9FF3DF89-10B9-4781-989E-F9C78CFDFF78}"/>
                </a:ext>
              </a:extLst>
            </p:cNvPr>
            <p:cNvSpPr/>
            <p:nvPr/>
          </p:nvSpPr>
          <p:spPr>
            <a:xfrm>
              <a:off x="3276600" y="1511299"/>
              <a:ext cx="82423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3DAEEA1F-0C47-413B-8A8B-01C1232E6C8D}"/>
              </a:ext>
            </a:extLst>
          </p:cNvPr>
          <p:cNvGrpSpPr/>
          <p:nvPr/>
        </p:nvGrpSpPr>
        <p:grpSpPr>
          <a:xfrm>
            <a:off x="1942295" y="2761826"/>
            <a:ext cx="4781696" cy="461678"/>
            <a:chOff x="2098327" y="1757633"/>
            <a:chExt cx="4781696" cy="367612"/>
          </a:xfrm>
          <a:solidFill>
            <a:schemeClr val="accent1"/>
          </a:solidFill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83B4A3F-C66C-456D-BC3F-0D64356D224F}"/>
                </a:ext>
              </a:extLst>
            </p:cNvPr>
            <p:cNvSpPr txBox="1"/>
            <p:nvPr/>
          </p:nvSpPr>
          <p:spPr>
            <a:xfrm>
              <a:off x="2098327" y="1757633"/>
              <a:ext cx="311303" cy="36760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1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D858B4B-846C-47F2-9D04-BD3FE68AAFF8}"/>
                </a:ext>
              </a:extLst>
            </p:cNvPr>
            <p:cNvSpPr txBox="1"/>
            <p:nvPr/>
          </p:nvSpPr>
          <p:spPr>
            <a:xfrm>
              <a:off x="3640033" y="1757643"/>
              <a:ext cx="3239990" cy="36760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독도가 아닌 </a:t>
              </a:r>
              <a:r>
                <a:rPr lang="en-US" altLang="ko-KR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‘</a:t>
              </a:r>
              <a:r>
                <a:rPr lang="ko-KR" altLang="en-US" sz="2400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다케시마</a:t>
              </a:r>
              <a:r>
                <a:rPr lang="en-US" altLang="ko-KR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’</a:t>
              </a:r>
              <a:r>
                <a:rPr lang="ko-KR" altLang="en-US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로 명시</a:t>
              </a:r>
              <a:endPara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B57DC485-3418-4F74-8424-9CE5187F6C1C}"/>
              </a:ext>
            </a:extLst>
          </p:cNvPr>
          <p:cNvSpPr/>
          <p:nvPr/>
        </p:nvSpPr>
        <p:spPr>
          <a:xfrm>
            <a:off x="1532753" y="3790163"/>
            <a:ext cx="1168400" cy="10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6C00DB65-59C7-4F48-A090-CF4A0918C83F}"/>
              </a:ext>
            </a:extLst>
          </p:cNvPr>
          <p:cNvSpPr/>
          <p:nvPr/>
        </p:nvSpPr>
        <p:spPr>
          <a:xfrm>
            <a:off x="2942453" y="3790163"/>
            <a:ext cx="8242300" cy="10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7FDB541F-2CAD-476C-A7BA-668E2A725B1D}"/>
              </a:ext>
            </a:extLst>
          </p:cNvPr>
          <p:cNvGrpSpPr/>
          <p:nvPr/>
        </p:nvGrpSpPr>
        <p:grpSpPr>
          <a:xfrm>
            <a:off x="1934050" y="4081324"/>
            <a:ext cx="7225218" cy="461664"/>
            <a:chOff x="2090082" y="1757639"/>
            <a:chExt cx="7225218" cy="367602"/>
          </a:xfrm>
          <a:solidFill>
            <a:srgbClr val="FFC000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7BBD669-172B-40E6-BBD3-E10F000F9F3F}"/>
                </a:ext>
              </a:extLst>
            </p:cNvPr>
            <p:cNvSpPr txBox="1"/>
            <p:nvPr/>
          </p:nvSpPr>
          <p:spPr>
            <a:xfrm>
              <a:off x="2090082" y="1757639"/>
              <a:ext cx="365806" cy="3676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2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D13EA9E-0638-44B8-A6BB-E8EC2CDAC909}"/>
                </a:ext>
              </a:extLst>
            </p:cNvPr>
            <p:cNvSpPr txBox="1"/>
            <p:nvPr/>
          </p:nvSpPr>
          <p:spPr>
            <a:xfrm>
              <a:off x="3640349" y="1757639"/>
              <a:ext cx="5674951" cy="3676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역사적</a:t>
              </a:r>
              <a:r>
                <a:rPr lang="en-US" altLang="ko-KR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, </a:t>
              </a:r>
              <a:r>
                <a:rPr lang="ko-KR" altLang="en-US" sz="24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rPr>
                <a:t>국제법상으로 분명히 일본 고유의 영토라 주장</a:t>
              </a:r>
              <a:endParaRPr lang="en-US" altLang="ko-KR" sz="2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9BF20EA2-063E-4449-AA80-7E1D41AB2F5E}"/>
              </a:ext>
            </a:extLst>
          </p:cNvPr>
          <p:cNvGrpSpPr/>
          <p:nvPr/>
        </p:nvGrpSpPr>
        <p:grpSpPr>
          <a:xfrm>
            <a:off x="1532753" y="5109664"/>
            <a:ext cx="9652000" cy="1044000"/>
            <a:chOff x="1866900" y="1511299"/>
            <a:chExt cx="9652000" cy="1155699"/>
          </a:xfrm>
          <a:solidFill>
            <a:schemeClr val="accent5"/>
          </a:solidFill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xmlns="" id="{77D4E6C7-276B-41A0-88CC-BF257BD035D8}"/>
                </a:ext>
              </a:extLst>
            </p:cNvPr>
            <p:cNvSpPr/>
            <p:nvPr/>
          </p:nvSpPr>
          <p:spPr>
            <a:xfrm>
              <a:off x="1866900" y="1511299"/>
              <a:ext cx="11684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F3508471-D903-49E7-9D41-091D3BA976CA}"/>
                </a:ext>
              </a:extLst>
            </p:cNvPr>
            <p:cNvSpPr/>
            <p:nvPr/>
          </p:nvSpPr>
          <p:spPr>
            <a:xfrm>
              <a:off x="3276600" y="1511299"/>
              <a:ext cx="82423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FC1A3D25-BD38-42F7-A12C-2321565106B2}"/>
              </a:ext>
            </a:extLst>
          </p:cNvPr>
          <p:cNvGrpSpPr/>
          <p:nvPr/>
        </p:nvGrpSpPr>
        <p:grpSpPr>
          <a:xfrm>
            <a:off x="1939661" y="5249801"/>
            <a:ext cx="6068651" cy="830997"/>
            <a:chOff x="2095693" y="1637378"/>
            <a:chExt cx="6068651" cy="661682"/>
          </a:xfrm>
          <a:solidFill>
            <a:schemeClr val="accent5">
              <a:lumMod val="75000"/>
            </a:schemeClr>
          </a:solidFill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EA4773D-FF51-4433-924F-E1C27A1BA222}"/>
                </a:ext>
              </a:extLst>
            </p:cNvPr>
            <p:cNvSpPr txBox="1"/>
            <p:nvPr/>
          </p:nvSpPr>
          <p:spPr>
            <a:xfrm>
              <a:off x="2095693" y="1757639"/>
              <a:ext cx="354584" cy="36760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3</a:t>
              </a:r>
              <a:endParaRPr lang="ko-KR" altLang="en-US" sz="2400" dirty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4DFEE3C-18E8-4122-B7B5-DA030C49CE21}"/>
                </a:ext>
              </a:extLst>
            </p:cNvPr>
            <p:cNvSpPr txBox="1"/>
            <p:nvPr/>
          </p:nvSpPr>
          <p:spPr>
            <a:xfrm>
              <a:off x="3640349" y="1637378"/>
              <a:ext cx="4523995" cy="66168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한국에 의한 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‘</a:t>
              </a:r>
              <a:r>
                <a:rPr lang="ko-KR" altLang="en-US" sz="2400" spc="-150" dirty="0" err="1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다케시마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’ </a:t>
              </a:r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점거는 국제법상의</a:t>
              </a:r>
              <a:endParaRPr lang="en-US" altLang="ko-KR" sz="2400" spc="-150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endParaRPr>
            </a:p>
            <a:p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근거 없이</a:t>
              </a:r>
              <a:r>
                <a:rPr lang="en-US" altLang="ko-KR" sz="2400" spc="-150" dirty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 </a:t>
              </a:r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행해지는 불법적 점거</a:t>
              </a:r>
              <a:endParaRPr lang="ko-KR" altLang="en-US" sz="2400" spc="-150" dirty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31173" y="1651000"/>
            <a:ext cx="237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i="1" smtClean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입장</a:t>
            </a:r>
            <a:endParaRPr lang="ko-KR" altLang="en-US" sz="3600" i="1">
              <a:solidFill>
                <a:schemeClr val="bg1">
                  <a:lumMod val="50000"/>
                </a:schemeClr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6379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698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3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456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일본의 입장과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9BF20EA2-063E-4449-AA80-7E1D41AB2F5E}"/>
              </a:ext>
            </a:extLst>
          </p:cNvPr>
          <p:cNvGrpSpPr/>
          <p:nvPr/>
        </p:nvGrpSpPr>
        <p:grpSpPr>
          <a:xfrm>
            <a:off x="1558149" y="2557144"/>
            <a:ext cx="9652000" cy="1044000"/>
            <a:chOff x="1866900" y="1511299"/>
            <a:chExt cx="9652000" cy="1155699"/>
          </a:xfrm>
          <a:solidFill>
            <a:schemeClr val="accent3">
              <a:lumMod val="75000"/>
            </a:schemeClr>
          </a:solidFill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77D4E6C7-276B-41A0-88CC-BF257BD035D8}"/>
                </a:ext>
              </a:extLst>
            </p:cNvPr>
            <p:cNvSpPr/>
            <p:nvPr/>
          </p:nvSpPr>
          <p:spPr>
            <a:xfrm>
              <a:off x="1866900" y="1511299"/>
              <a:ext cx="11684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F3508471-D903-49E7-9D41-091D3BA976CA}"/>
                </a:ext>
              </a:extLst>
            </p:cNvPr>
            <p:cNvSpPr/>
            <p:nvPr/>
          </p:nvSpPr>
          <p:spPr>
            <a:xfrm>
              <a:off x="3276600" y="1511299"/>
              <a:ext cx="82423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FC1A3D25-BD38-42F7-A12C-2321565106B2}"/>
              </a:ext>
            </a:extLst>
          </p:cNvPr>
          <p:cNvGrpSpPr/>
          <p:nvPr/>
        </p:nvGrpSpPr>
        <p:grpSpPr>
          <a:xfrm>
            <a:off x="1953034" y="2663645"/>
            <a:ext cx="8794246" cy="830997"/>
            <a:chOff x="2083670" y="1610598"/>
            <a:chExt cx="8794246" cy="661683"/>
          </a:xfrm>
          <a:solidFill>
            <a:schemeClr val="accent3">
              <a:lumMod val="75000"/>
            </a:schemeClr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EA4773D-FF51-4433-924F-E1C27A1BA222}"/>
                </a:ext>
              </a:extLst>
            </p:cNvPr>
            <p:cNvSpPr txBox="1"/>
            <p:nvPr/>
          </p:nvSpPr>
          <p:spPr>
            <a:xfrm>
              <a:off x="2083670" y="1757639"/>
              <a:ext cx="378629" cy="36760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4</a:t>
              </a:r>
              <a:endParaRPr lang="ko-KR" altLang="en-US" sz="2400" dirty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4DFEE3C-18E8-4122-B7B5-DA030C49CE21}"/>
                </a:ext>
              </a:extLst>
            </p:cNvPr>
            <p:cNvSpPr txBox="1"/>
            <p:nvPr/>
          </p:nvSpPr>
          <p:spPr>
            <a:xfrm>
              <a:off x="3640037" y="1610598"/>
              <a:ext cx="7237879" cy="66168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일본이 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‘</a:t>
              </a:r>
              <a:r>
                <a:rPr lang="ko-KR" altLang="en-US" sz="2400" spc="-150" dirty="0" err="1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다케시마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’</a:t>
              </a:r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를 실질적으로 지배하고 영유권을 재확인한 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1905</a:t>
              </a:r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년</a:t>
              </a:r>
              <a:endParaRPr lang="en-US" altLang="ko-KR" sz="2400" spc="-150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endParaRPr>
            </a:p>
            <a:p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이전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, </a:t>
              </a:r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한국이 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‘</a:t>
              </a:r>
              <a:r>
                <a:rPr lang="ko-KR" altLang="en-US" sz="2400" spc="-150" dirty="0" err="1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다케시마</a:t>
              </a:r>
              <a:r>
                <a:rPr lang="en-US" altLang="ko-KR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’</a:t>
              </a:r>
              <a:r>
                <a:rPr lang="ko-KR" altLang="en-US" sz="2400" spc="-150" dirty="0" smtClean="0">
                  <a:solidFill>
                    <a:schemeClr val="bg1"/>
                  </a:solidFill>
                  <a:latin typeface="배달의민족 주아" pitchFamily="18" charset="-127"/>
                  <a:ea typeface="배달의민족 주아" pitchFamily="18" charset="-127"/>
                </a:rPr>
                <a:t>를 실질적으로 나타내는 명확한 근거가 없음</a:t>
              </a:r>
              <a:endParaRPr lang="ko-KR" altLang="en-US" sz="2400" spc="-150" dirty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9BF20EA2-063E-4449-AA80-7E1D41AB2F5E}"/>
              </a:ext>
            </a:extLst>
          </p:cNvPr>
          <p:cNvGrpSpPr/>
          <p:nvPr/>
        </p:nvGrpSpPr>
        <p:grpSpPr>
          <a:xfrm>
            <a:off x="1558149" y="4275122"/>
            <a:ext cx="9652000" cy="1044000"/>
            <a:chOff x="1866900" y="1511299"/>
            <a:chExt cx="9652000" cy="115569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77D4E6C7-276B-41A0-88CC-BF257BD035D8}"/>
                </a:ext>
              </a:extLst>
            </p:cNvPr>
            <p:cNvSpPr/>
            <p:nvPr/>
          </p:nvSpPr>
          <p:spPr>
            <a:xfrm>
              <a:off x="1866900" y="1511299"/>
              <a:ext cx="11684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F3508471-D903-49E7-9D41-091D3BA976CA}"/>
                </a:ext>
              </a:extLst>
            </p:cNvPr>
            <p:cNvSpPr/>
            <p:nvPr/>
          </p:nvSpPr>
          <p:spPr>
            <a:xfrm>
              <a:off x="3276600" y="1511299"/>
              <a:ext cx="8242300" cy="1155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FC1A3D25-BD38-42F7-A12C-2321565106B2}"/>
              </a:ext>
            </a:extLst>
          </p:cNvPr>
          <p:cNvGrpSpPr/>
          <p:nvPr/>
        </p:nvGrpSpPr>
        <p:grpSpPr>
          <a:xfrm>
            <a:off x="1961049" y="4381623"/>
            <a:ext cx="8361436" cy="830997"/>
            <a:chOff x="2091685" y="1610598"/>
            <a:chExt cx="8361436" cy="66168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A4773D-FF51-4433-924F-E1C27A1BA222}"/>
                </a:ext>
              </a:extLst>
            </p:cNvPr>
            <p:cNvSpPr txBox="1"/>
            <p:nvPr/>
          </p:nvSpPr>
          <p:spPr>
            <a:xfrm>
              <a:off x="2091685" y="1757639"/>
              <a:ext cx="362600" cy="36760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>
                  <a:latin typeface="배달의민족 주아" pitchFamily="18" charset="-127"/>
                  <a:ea typeface="배달의민족 주아" pitchFamily="18" charset="-127"/>
                </a:rPr>
                <a:t>5</a:t>
              </a:r>
              <a:endParaRPr lang="ko-KR" altLang="en-US" sz="240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4DFEE3C-18E8-4122-B7B5-DA030C49CE21}"/>
                </a:ext>
              </a:extLst>
            </p:cNvPr>
            <p:cNvSpPr txBox="1"/>
            <p:nvPr/>
          </p:nvSpPr>
          <p:spPr>
            <a:xfrm>
              <a:off x="3640037" y="1610598"/>
              <a:ext cx="6813084" cy="66168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50" dirty="0" smtClean="0">
                  <a:latin typeface="배달의민족 주아" pitchFamily="18" charset="-127"/>
                  <a:ea typeface="배달의민족 주아" pitchFamily="18" charset="-127"/>
                </a:rPr>
                <a:t>이에 따라 일본은 </a:t>
              </a:r>
              <a:r>
                <a:rPr lang="en-US" altLang="ko-KR" sz="2400" spc="-150" dirty="0" smtClean="0">
                  <a:latin typeface="배달의민족 주아" pitchFamily="18" charset="-127"/>
                  <a:ea typeface="배달의민족 주아" pitchFamily="18" charset="-127"/>
                </a:rPr>
                <a:t>‘</a:t>
              </a:r>
              <a:r>
                <a:rPr lang="ko-KR" altLang="en-US" sz="2400" spc="-150" dirty="0" err="1" smtClean="0">
                  <a:latin typeface="배달의민족 주아" pitchFamily="18" charset="-127"/>
                  <a:ea typeface="배달의민족 주아" pitchFamily="18" charset="-127"/>
                </a:rPr>
                <a:t>다케시마</a:t>
              </a:r>
              <a:r>
                <a:rPr lang="en-US" altLang="ko-KR" sz="2400" spc="-150" dirty="0" smtClean="0">
                  <a:latin typeface="배달의민족 주아" pitchFamily="18" charset="-127"/>
                  <a:ea typeface="배달의민족 주아" pitchFamily="18" charset="-127"/>
                </a:rPr>
                <a:t>’ </a:t>
              </a:r>
              <a:r>
                <a:rPr lang="ko-KR" altLang="en-US" sz="2400" spc="-150" dirty="0" smtClean="0">
                  <a:latin typeface="배달의민족 주아" pitchFamily="18" charset="-127"/>
                  <a:ea typeface="배달의민족 주아" pitchFamily="18" charset="-127"/>
                </a:rPr>
                <a:t>영유권에 대한 문제를 국제법에 따라</a:t>
              </a:r>
              <a:endParaRPr lang="en-US" altLang="ko-KR" sz="2400" spc="-150" dirty="0" smtClean="0">
                <a:latin typeface="배달의민족 주아" pitchFamily="18" charset="-127"/>
                <a:ea typeface="배달의민족 주아" pitchFamily="18" charset="-127"/>
              </a:endParaRPr>
            </a:p>
            <a:p>
              <a:r>
                <a:rPr lang="ko-KR" altLang="en-US" sz="2400" spc="-150" dirty="0" smtClean="0">
                  <a:latin typeface="배달의민족 주아" pitchFamily="18" charset="-127"/>
                  <a:ea typeface="배달의민족 주아" pitchFamily="18" charset="-127"/>
                </a:rPr>
                <a:t>침착하고 평화적인 방법으로 분쟁을 해결할 것임</a:t>
              </a:r>
              <a:endParaRPr lang="en-US" altLang="ko-KR" sz="2400" spc="-150" dirty="0" smtClean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31173" y="1651000"/>
            <a:ext cx="237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i="1" smtClean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입장</a:t>
            </a:r>
            <a:endParaRPr lang="ko-KR" altLang="en-US" sz="3600" i="1">
              <a:solidFill>
                <a:schemeClr val="bg1">
                  <a:lumMod val="50000"/>
                </a:schemeClr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598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698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3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456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일본의 입장과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31173" y="1651000"/>
            <a:ext cx="237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i="1" dirty="0" smtClean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근</a:t>
            </a:r>
            <a:r>
              <a:rPr lang="ko-KR" altLang="en-US" sz="3600" i="1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거</a:t>
            </a:r>
          </a:p>
        </p:txBody>
      </p:sp>
      <p:sp>
        <p:nvSpPr>
          <p:cNvPr id="17" name="타원 16"/>
          <p:cNvSpPr/>
          <p:nvPr/>
        </p:nvSpPr>
        <p:spPr>
          <a:xfrm>
            <a:off x="460766" y="2679700"/>
            <a:ext cx="2792354" cy="276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울릉도에 대한</a:t>
            </a:r>
            <a:endParaRPr lang="en-US" altLang="ko-KR" sz="2200" dirty="0" smtClean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도항 면허 취득</a:t>
            </a:r>
            <a:endParaRPr lang="ko-KR" altLang="en-US" sz="2200" dirty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3859526" y="2679700"/>
            <a:ext cx="2792354" cy="276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울릉도 경영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,</a:t>
            </a:r>
          </a:p>
          <a:p>
            <a:pPr algn="ctr"/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‘</a:t>
            </a:r>
            <a:r>
              <a:rPr lang="ko-KR" altLang="en-US" sz="2200" dirty="0" err="1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다케시마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’</a:t>
            </a:r>
          </a:p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다양한</a:t>
            </a:r>
            <a:endParaRPr lang="en-US" altLang="ko-KR" sz="2200" dirty="0" smtClean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용도로 이용</a:t>
            </a:r>
            <a:endParaRPr lang="ko-KR" altLang="en-US" sz="2200" dirty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8707526" y="2679700"/>
            <a:ext cx="2792354" cy="2768600"/>
          </a:xfrm>
          <a:prstGeom prst="ellipse">
            <a:avLst/>
          </a:prstGeom>
          <a:solidFill>
            <a:srgbClr val="FF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17</a:t>
            </a:r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세기 중엽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,</a:t>
            </a:r>
          </a:p>
          <a:p>
            <a:pPr algn="ctr"/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‘</a:t>
            </a:r>
            <a:r>
              <a:rPr lang="ko-KR" altLang="en-US" sz="2200" dirty="0" err="1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다케시마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’</a:t>
            </a:r>
          </a:p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영유권</a:t>
            </a:r>
            <a:r>
              <a:rPr lang="en-US" altLang="ko-KR" sz="2200" dirty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 </a:t>
            </a:r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확립 주장</a:t>
            </a:r>
            <a:endParaRPr lang="ko-KR" altLang="en-US" sz="2200" dirty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8" name="십자형 17"/>
          <p:cNvSpPr/>
          <p:nvPr/>
        </p:nvSpPr>
        <p:spPr>
          <a:xfrm>
            <a:off x="3294126" y="3784600"/>
            <a:ext cx="540000" cy="540000"/>
          </a:xfrm>
          <a:prstGeom prst="plus">
            <a:avLst>
              <a:gd name="adj" fmla="val 4059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6858000" y="3784600"/>
            <a:ext cx="1714500" cy="54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933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698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3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456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일본의 입장과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31173" y="1651000"/>
            <a:ext cx="237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i="1" dirty="0" smtClean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근</a:t>
            </a:r>
            <a:r>
              <a:rPr lang="ko-KR" altLang="en-US" sz="3600" i="1" dirty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거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901700" y="2616200"/>
            <a:ext cx="3060700" cy="3175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err="1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쇄국령</a:t>
            </a:r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 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(1635</a:t>
            </a:r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년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)</a:t>
            </a:r>
          </a:p>
          <a:p>
            <a:pPr algn="ctr"/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-</a:t>
            </a:r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해외 도항 금지</a:t>
            </a:r>
            <a:endParaRPr lang="ko-KR" altLang="en-US" sz="2200" dirty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576947" y="2616200"/>
            <a:ext cx="3060700" cy="3175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울릉도와 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‘</a:t>
            </a:r>
            <a:r>
              <a:rPr lang="ko-KR" altLang="en-US" sz="2200" dirty="0" err="1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다케시마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’</a:t>
            </a:r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에</a:t>
            </a:r>
            <a:endParaRPr lang="en-US" altLang="ko-KR" sz="2200" dirty="0" smtClean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대한 도항 금지는 없었음</a:t>
            </a:r>
            <a:endParaRPr lang="en-US" altLang="ko-KR" sz="2200" dirty="0" smtClean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215296" y="2616200"/>
            <a:ext cx="3060700" cy="3175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따라서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,</a:t>
            </a:r>
          </a:p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울릉도와 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‘</a:t>
            </a:r>
            <a:r>
              <a:rPr lang="ko-KR" altLang="en-US" sz="2200" dirty="0" err="1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다케시마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’</a:t>
            </a:r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는</a:t>
            </a:r>
            <a:endParaRPr lang="en-US" altLang="ko-KR" sz="2200" dirty="0" smtClean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 algn="ctr"/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일본의 영토</a:t>
            </a:r>
            <a:endParaRPr lang="en-US" altLang="ko-KR" sz="2200" dirty="0" smtClean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6045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698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3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456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일본의 입장과 근거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31173" y="1651000"/>
            <a:ext cx="334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i="1" smtClean="0">
                <a:solidFill>
                  <a:schemeClr val="bg1">
                    <a:lumMod val="50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근거에 대한 반박</a:t>
            </a:r>
            <a:endParaRPr lang="ko-KR" altLang="en-US" sz="3600" i="1" dirty="0">
              <a:solidFill>
                <a:schemeClr val="bg1">
                  <a:lumMod val="50000"/>
                </a:schemeClr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046479" y="2616200"/>
            <a:ext cx="9954455" cy="11398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“</a:t>
            </a:r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외국의 영토로 인식하고 있었다면</a:t>
            </a:r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”</a:t>
            </a:r>
          </a:p>
          <a:p>
            <a:pPr algn="ctr"/>
            <a:r>
              <a:rPr lang="en-US" altLang="ko-KR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-&gt;</a:t>
            </a:r>
            <a:r>
              <a:rPr lang="ko-KR" altLang="en-US" sz="2200" dirty="0" err="1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추측성</a:t>
            </a:r>
            <a:r>
              <a:rPr lang="ko-KR" altLang="en-US" sz="2200" dirty="0" smtClean="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rPr>
              <a:t> 근거로 명확하지 못함</a:t>
            </a:r>
            <a:endParaRPr lang="en-US" altLang="ko-KR" sz="2200" dirty="0" smtClean="0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46480" y="4344181"/>
            <a:ext cx="9954455" cy="11398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rgbClr val="FF5601"/>
                </a:solidFill>
                <a:latin typeface="배달의민족 주아" pitchFamily="18" charset="-127"/>
                <a:ea typeface="배달의민족 주아" pitchFamily="18" charset="-127"/>
              </a:rPr>
              <a:t>돗토리번의</a:t>
            </a:r>
            <a:r>
              <a:rPr lang="ko-KR" altLang="en-US" sz="2400" dirty="0" smtClean="0">
                <a:solidFill>
                  <a:srgbClr val="FF5601"/>
                </a:solidFill>
                <a:latin typeface="배달의민족 주아" pitchFamily="18" charset="-127"/>
                <a:ea typeface="배달의민족 주아" pitchFamily="18" charset="-127"/>
              </a:rPr>
              <a:t>「</a:t>
            </a:r>
            <a:r>
              <a:rPr lang="ko-KR" altLang="en-US" sz="2400" dirty="0">
                <a:solidFill>
                  <a:srgbClr val="FF5601"/>
                </a:solidFill>
                <a:latin typeface="배달의민족 주아" pitchFamily="18" charset="-127"/>
                <a:ea typeface="배달의민족 주아" pitchFamily="18" charset="-127"/>
              </a:rPr>
              <a:t>답변서</a:t>
            </a:r>
            <a:r>
              <a:rPr lang="ko-KR" altLang="en-US" sz="2400" dirty="0" smtClean="0">
                <a:solidFill>
                  <a:srgbClr val="FF5601"/>
                </a:solidFill>
                <a:latin typeface="배달의민족 주아" pitchFamily="18" charset="-127"/>
                <a:ea typeface="배달의민족 주아" pitchFamily="18" charset="-127"/>
              </a:rPr>
              <a:t>」</a:t>
            </a:r>
            <a:r>
              <a:rPr lang="en-US" altLang="ko-KR" sz="2400" dirty="0" smtClean="0">
                <a:solidFill>
                  <a:srgbClr val="FF5601"/>
                </a:solidFill>
                <a:latin typeface="배달의민족 주아" pitchFamily="18" charset="-127"/>
                <a:ea typeface="배달의민족 주아" pitchFamily="18" charset="-127"/>
              </a:rPr>
              <a:t>- </a:t>
            </a:r>
            <a:r>
              <a:rPr lang="ko-KR" altLang="en-US" sz="2400" dirty="0" err="1" smtClean="0">
                <a:solidFill>
                  <a:srgbClr val="FF5601"/>
                </a:solidFill>
                <a:latin typeface="배달의민족 주아" pitchFamily="18" charset="-127"/>
                <a:ea typeface="배달의민족 주아" pitchFamily="18" charset="-127"/>
              </a:rPr>
              <a:t>도쿠가와</a:t>
            </a:r>
            <a:r>
              <a:rPr lang="ko-KR" altLang="en-US" sz="2400" dirty="0" smtClean="0">
                <a:solidFill>
                  <a:srgbClr val="FF5601"/>
                </a:solidFill>
                <a:latin typeface="배달의민족 주아" pitchFamily="18" charset="-127"/>
                <a:ea typeface="배달의민족 주아" pitchFamily="18" charset="-127"/>
              </a:rPr>
              <a:t> 막부의 울릉도 독도 도해금지 명령</a:t>
            </a:r>
            <a:endParaRPr lang="ko-KR" altLang="en-US" sz="2400" dirty="0">
              <a:solidFill>
                <a:srgbClr val="FF560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5884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63A7AC5-7DC1-4F8A-BCED-E84FCD71C6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37866D20-A022-4D1C-B9BC-5A215EB6CDB1}"/>
              </a:ext>
            </a:extLst>
          </p:cNvPr>
          <p:cNvGrpSpPr/>
          <p:nvPr/>
        </p:nvGrpSpPr>
        <p:grpSpPr>
          <a:xfrm>
            <a:off x="8107916" y="935665"/>
            <a:ext cx="3710763" cy="3710763"/>
            <a:chOff x="691116" y="935665"/>
            <a:chExt cx="3710763" cy="371076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5C295806-C7AA-4456-9E43-536BA75FFE61}"/>
                </a:ext>
              </a:extLst>
            </p:cNvPr>
            <p:cNvSpPr/>
            <p:nvPr/>
          </p:nvSpPr>
          <p:spPr>
            <a:xfrm>
              <a:off x="691116" y="935665"/>
              <a:ext cx="3710763" cy="37107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C8EC559A-8207-445E-91B6-8E890E1B6FEC}"/>
                </a:ext>
              </a:extLst>
            </p:cNvPr>
            <p:cNvGrpSpPr/>
            <p:nvPr/>
          </p:nvGrpSpPr>
          <p:grpSpPr>
            <a:xfrm>
              <a:off x="1023914" y="2267826"/>
              <a:ext cx="2715558" cy="1046440"/>
              <a:chOff x="1023914" y="2041451"/>
              <a:chExt cx="2715558" cy="104644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1204E57-04BF-4CE2-9BC5-8D0DA66E2207}"/>
                  </a:ext>
                </a:extLst>
              </p:cNvPr>
              <p:cNvSpPr txBox="1"/>
              <p:nvPr/>
            </p:nvSpPr>
            <p:spPr>
              <a:xfrm flipH="1">
                <a:off x="1023914" y="2041451"/>
                <a:ext cx="27155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배달의민족 주아" pitchFamily="18" charset="-127"/>
                    <a:ea typeface="배달의민족 주아" pitchFamily="18" charset="-127"/>
                  </a:rPr>
                  <a:t>Part 4, </a:t>
                </a:r>
                <a:endParaRPr lang="ko-KR" alt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B2169B4-3C44-4B66-B7F8-05D562C1B17D}"/>
                  </a:ext>
                </a:extLst>
              </p:cNvPr>
              <p:cNvSpPr txBox="1"/>
              <p:nvPr/>
            </p:nvSpPr>
            <p:spPr>
              <a:xfrm>
                <a:off x="1023914" y="2564671"/>
                <a:ext cx="17299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smtClean="0">
                    <a:latin typeface="배달의민족 주아" pitchFamily="18" charset="-127"/>
                    <a:ea typeface="배달의민족 주아" pitchFamily="18" charset="-127"/>
                  </a:rPr>
                  <a:t>정리와 의견</a:t>
                </a:r>
                <a:endParaRPr lang="ko-KR" altLang="en-US" sz="2800" dirty="0"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5517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C6B5AD2-761E-4C71-8EBA-30C87D62A377}"/>
              </a:ext>
            </a:extLst>
          </p:cNvPr>
          <p:cNvSpPr/>
          <p:nvPr/>
        </p:nvSpPr>
        <p:spPr>
          <a:xfrm>
            <a:off x="1046480" y="0"/>
            <a:ext cx="11160000" cy="132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05C5D8-7B36-46C5-9788-7CF818FFD8CA}"/>
              </a:ext>
            </a:extLst>
          </p:cNvPr>
          <p:cNvSpPr txBox="1"/>
          <p:nvPr/>
        </p:nvSpPr>
        <p:spPr>
          <a:xfrm>
            <a:off x="111760" y="66040"/>
            <a:ext cx="70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배달의민족 주아" pitchFamily="18" charset="-127"/>
                <a:ea typeface="배달의민족 주아" pitchFamily="18" charset="-127"/>
              </a:rPr>
              <a:t>Part 5</a:t>
            </a:r>
            <a:endParaRPr lang="ko-KR" altLang="en-US" sz="1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7B3FD-7053-4024-8046-ADBF499DF130}"/>
              </a:ext>
            </a:extLst>
          </p:cNvPr>
          <p:cNvSpPr txBox="1"/>
          <p:nvPr/>
        </p:nvSpPr>
        <p:spPr>
          <a:xfrm>
            <a:off x="1046480" y="321101"/>
            <a:ext cx="2832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latin typeface="배달의민족 주아" pitchFamily="18" charset="-127"/>
                <a:ea typeface="배달의민족 주아" pitchFamily="18" charset="-127"/>
              </a:rPr>
              <a:t>정리와 의견</a:t>
            </a:r>
            <a:endParaRPr lang="ko-KR" altLang="en-US" sz="48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9C2C80DA-9A4A-4BCA-AA9B-497E86789FEE}"/>
              </a:ext>
            </a:extLst>
          </p:cNvPr>
          <p:cNvCxnSpPr/>
          <p:nvPr/>
        </p:nvCxnSpPr>
        <p:spPr>
          <a:xfrm>
            <a:off x="1046480" y="134112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BE8875F3-1C36-45C3-80BB-ED2CDA78C381}"/>
              </a:ext>
            </a:extLst>
          </p:cNvPr>
          <p:cNvGrpSpPr/>
          <p:nvPr/>
        </p:nvGrpSpPr>
        <p:grpSpPr>
          <a:xfrm>
            <a:off x="1219200" y="1620522"/>
            <a:ext cx="10566400" cy="1889159"/>
            <a:chOff x="1219200" y="1620522"/>
            <a:chExt cx="10566400" cy="188915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34D29C11-10A6-4C73-B757-68986231DE46}"/>
                </a:ext>
              </a:extLst>
            </p:cNvPr>
            <p:cNvSpPr/>
            <p:nvPr/>
          </p:nvSpPr>
          <p:spPr>
            <a:xfrm>
              <a:off x="1219200" y="1950486"/>
              <a:ext cx="10566400" cy="155919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8A8528B3-5972-4456-8FE1-C36EF462DCCB}"/>
                </a:ext>
              </a:extLst>
            </p:cNvPr>
            <p:cNvSpPr/>
            <p:nvPr/>
          </p:nvSpPr>
          <p:spPr>
            <a:xfrm>
              <a:off x="1617980" y="1620522"/>
              <a:ext cx="2446020" cy="5881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872D71-852A-4BB6-84E7-BF2DA23980A0}"/>
              </a:ext>
            </a:extLst>
          </p:cNvPr>
          <p:cNvSpPr txBox="1"/>
          <p:nvPr/>
        </p:nvSpPr>
        <p:spPr>
          <a:xfrm>
            <a:off x="2488169" y="1652969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정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리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BE8875F3-1C36-45C3-80BB-ED2CDA78C381}"/>
              </a:ext>
            </a:extLst>
          </p:cNvPr>
          <p:cNvGrpSpPr/>
          <p:nvPr/>
        </p:nvGrpSpPr>
        <p:grpSpPr>
          <a:xfrm>
            <a:off x="1219200" y="4139603"/>
            <a:ext cx="10566400" cy="1889159"/>
            <a:chOff x="1219200" y="1620522"/>
            <a:chExt cx="10566400" cy="1889159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34D29C11-10A6-4C73-B757-68986231DE46}"/>
                </a:ext>
              </a:extLst>
            </p:cNvPr>
            <p:cNvSpPr/>
            <p:nvPr/>
          </p:nvSpPr>
          <p:spPr>
            <a:xfrm>
              <a:off x="1219200" y="1950486"/>
              <a:ext cx="10566400" cy="155919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xmlns="" id="{8A8528B3-5972-4456-8FE1-C36EF462DCCB}"/>
                </a:ext>
              </a:extLst>
            </p:cNvPr>
            <p:cNvSpPr/>
            <p:nvPr/>
          </p:nvSpPr>
          <p:spPr>
            <a:xfrm>
              <a:off x="1617980" y="1620522"/>
              <a:ext cx="2446020" cy="5881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A6F74ED-8DF1-4639-A21E-A11FED404837}"/>
              </a:ext>
            </a:extLst>
          </p:cNvPr>
          <p:cNvSpPr txBox="1"/>
          <p:nvPr/>
        </p:nvSpPr>
        <p:spPr>
          <a:xfrm>
            <a:off x="1600049" y="2403484"/>
            <a:ext cx="6530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독도는 역사적</a:t>
            </a: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지리적</a:t>
            </a: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, </a:t>
            </a: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국제법적으로 대한민국의 영토로</a:t>
            </a:r>
            <a:r>
              <a:rPr lang="en-US" altLang="ko-KR" sz="2400" dirty="0" smtClean="0">
                <a:latin typeface="배달의민족 주아" pitchFamily="18" charset="-127"/>
                <a:ea typeface="배달의민족 주아" pitchFamily="18" charset="-127"/>
              </a:rPr>
              <a:t>,</a:t>
            </a:r>
          </a:p>
          <a:p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영유권 분쟁은 존재하지 않음</a:t>
            </a:r>
            <a:endParaRPr lang="ko-KR" altLang="en-US" sz="2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872D71-852A-4BB6-84E7-BF2DA23980A0}"/>
              </a:ext>
            </a:extLst>
          </p:cNvPr>
          <p:cNvSpPr txBox="1"/>
          <p:nvPr/>
        </p:nvSpPr>
        <p:spPr>
          <a:xfrm>
            <a:off x="2474543" y="417205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의</a:t>
            </a:r>
            <a:r>
              <a:rPr lang="ko-KR" altLang="en-US" sz="2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itchFamily="18" charset="-127"/>
                <a:ea typeface="배달의민족 주아" pitchFamily="18" charset="-127"/>
              </a:rPr>
              <a:t>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A6F74ED-8DF1-4639-A21E-A11FED404837}"/>
              </a:ext>
            </a:extLst>
          </p:cNvPr>
          <p:cNvSpPr txBox="1"/>
          <p:nvPr/>
        </p:nvSpPr>
        <p:spPr>
          <a:xfrm>
            <a:off x="1712119" y="5018331"/>
            <a:ext cx="97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세계적으로 독도가 한국의 영토임을 알리기 위해 많은 사람들의 관심과 노력이 필요함</a:t>
            </a:r>
            <a:endParaRPr lang="en-US" altLang="ko-KR" sz="2400" dirty="0" smtClean="0"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76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yellow">
      <a:dk1>
        <a:sysClr val="windowText" lastClr="000000"/>
      </a:dk1>
      <a:lt1>
        <a:sysClr val="window" lastClr="FFFFFF"/>
      </a:lt1>
      <a:dk2>
        <a:srgbClr val="70675C"/>
      </a:dk2>
      <a:lt2>
        <a:srgbClr val="E7E6E6"/>
      </a:lt2>
      <a:accent1>
        <a:srgbClr val="F9CA17"/>
      </a:accent1>
      <a:accent2>
        <a:srgbClr val="F3A800"/>
      </a:accent2>
      <a:accent3>
        <a:srgbClr val="A45F04"/>
      </a:accent3>
      <a:accent4>
        <a:srgbClr val="D4C1BA"/>
      </a:accent4>
      <a:accent5>
        <a:srgbClr val="98807C"/>
      </a:accent5>
      <a:accent6>
        <a:srgbClr val="63514D"/>
      </a:accent6>
      <a:hlink>
        <a:srgbClr val="262626"/>
      </a:hlink>
      <a:folHlink>
        <a:srgbClr val="262626"/>
      </a:folHlink>
    </a:clrScheme>
    <a:fontScheme name="요즘 유행 스타일">
      <a:majorFont>
        <a:latin typeface="Arial Nova"/>
        <a:ea typeface="나눔스퀘어 Bold"/>
        <a:cs typeface=""/>
      </a:majorFont>
      <a:minorFont>
        <a:latin typeface="Arial Nova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343</Words>
  <Application>Microsoft Office PowerPoint</Application>
  <PresentationFormat>사용자 지정</PresentationFormat>
  <Paragraphs>77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굴림</vt:lpstr>
      <vt:lpstr>Arial</vt:lpstr>
      <vt:lpstr>Arial Nova</vt:lpstr>
      <vt:lpstr>나눔스퀘어 Light</vt:lpstr>
      <vt:lpstr>맑은 고딕</vt:lpstr>
      <vt:lpstr>배달의민족 주아</vt:lpstr>
      <vt:lpstr>나눔스퀘어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김혜교</cp:lastModifiedBy>
  <cp:revision>63</cp:revision>
  <dcterms:created xsi:type="dcterms:W3CDTF">2020-04-20T01:06:09Z</dcterms:created>
  <dcterms:modified xsi:type="dcterms:W3CDTF">2020-04-29T16:20:50Z</dcterms:modified>
</cp:coreProperties>
</file>