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3" r:id="rId5"/>
    <p:sldId id="268" r:id="rId6"/>
    <p:sldId id="267" r:id="rId7"/>
    <p:sldId id="270" r:id="rId8"/>
    <p:sldId id="260" r:id="rId9"/>
    <p:sldId id="271" r:id="rId10"/>
    <p:sldId id="272" r:id="rId11"/>
    <p:sldId id="273" r:id="rId12"/>
    <p:sldId id="274" r:id="rId13"/>
    <p:sldId id="277" r:id="rId14"/>
    <p:sldId id="275" r:id="rId15"/>
    <p:sldId id="27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919"/>
    <a:srgbClr val="861414"/>
    <a:srgbClr val="D22020"/>
    <a:srgbClr val="F9C270"/>
    <a:srgbClr val="F5F5F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8" y="96"/>
      </p:cViewPr>
      <p:guideLst>
        <p:guide pos="3840"/>
        <p:guide pos="483"/>
        <p:guide pos="7242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146F-7F99-4785-89EF-EA784DB60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B411E6-CF74-4A4C-949A-636DDA73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88E7E-F8EA-4A29-A126-0118C2B2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3C4461-A1B9-4813-94D5-A5E611F4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02810A-251D-4122-94B7-759E2F0B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75084F-C5BE-4952-A03E-45DA79D9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568F4A-9B2C-4CDE-8390-7765B0D7D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58BEEB-566E-4D22-BD2D-295DDA03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DF73B9-F4CC-4332-9B80-DA6F2F05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057260-F424-4315-9E21-AA9E798C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746B9EF-10F1-4FEB-B8EF-718ED48AB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609F29-3B20-46CF-9EF6-C302B424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EE9D09-7AF0-44CB-B573-482F40C3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009D26-5714-4596-91EB-C7CAAB97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ED19BD-8DC0-4AC5-BE58-82A71C05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F282FA-446C-4E72-98A4-A60BBC4D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1788B7-4305-49DC-8A56-E208F8CF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BA25AB-F5C8-4A28-A5EF-D936E042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BA1D5-CE22-4FB9-9D7E-058CBB11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9A144-8F6E-4EED-A26A-A18D3EF0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B9FC49-E4F4-4022-82D7-2E886258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8465C1-CEE5-4640-AB64-E33EAC1E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02B877-9F42-433A-8B25-BBBEF13D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ADA0C1-E60F-4AC0-8F99-9EB01E2D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7044ED-3A2F-437C-8144-844B37B0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2AC315-9780-420E-BE97-7BDA213C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856BBE-878D-4B9A-91FC-04112210C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29AB0B-0C6C-4D53-82FD-A41FEDDE7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12D47F-48E3-45B2-9643-6C34EEF2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728C7F-B354-455C-9129-C7326862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23BE79-2036-4C83-AF08-0619D0BA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C2E89C-80CB-4FBD-B7A9-96100A3D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339770-1D6D-4888-B80E-9DDF4221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531456-AA18-4906-A433-B9FBE574D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1F56EC-EA9F-463F-8163-343D1CF42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F17124-C029-4734-B152-9DE44524A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98F195-E1CD-440C-AA04-5AD24E0C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8D9CCEB-6EBA-40C6-99F7-5B756367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FEDE0F-7E96-4AA2-B343-F57A69BA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91E69D-EF0F-486D-AD01-6EE69B76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19C610-9760-47C2-9694-AE45310D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30EFC1-6682-4A6C-93C5-4E2CE10E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BE0D63-196F-4BF6-BCDC-0343B234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403F8AC-7354-4816-A4AC-155FDD9E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D49E05B-1354-402D-9018-4E056B09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F0DAA1-DEE1-41F6-8278-25A89695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3AFB5C-7AEC-41EF-BA3D-82A1D2A8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D3B431-63C0-4C86-8EF8-4423093E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52942F-52AD-41C1-A6FB-F2C9D46C7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787BD0-A491-4FD4-B986-84BA052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7B187B-1F97-45D3-B9B2-A1DA75EC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6BF550-DE19-42B9-9BE8-1CA325E1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96EDF3-E986-4503-802B-64C12F45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5601A9-AAD3-45B7-949D-E5E1141BB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B4B43C-E7CB-43A6-BB39-76D2E786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86A0B4-A9CB-4AEA-8ED0-84AFDE31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F4721BA-3B1A-414A-9F0D-4DD9A4E1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7B3389-743C-4504-AB01-9CE40367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6A3CE4-44AE-467B-9C91-4F7EAC0F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9622D0-6B4D-439C-95B9-D712DAF7D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E30204-B40B-4F9C-AD4F-533EB64C2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4031-EB3C-4976-9FBF-60744D118B2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8670CF-1303-4AF9-891E-705185EC9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E39D4D-3F9E-4478-9E29-606D39831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ED4-3BBC-4149-BD3D-B169A2F3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X4w3pMKauU&amp;t=70s" TargetMode="External"/><Relationship Id="rId2" Type="http://schemas.openxmlformats.org/officeDocument/2006/relationships/hyperlink" Target="https://www.youtube.com/watch?v=iauVORhSJY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q-hwDfaeg0" TargetMode="External"/><Relationship Id="rId4" Type="http://schemas.openxmlformats.org/officeDocument/2006/relationships/hyperlink" Target="https://www.youtube.com/watch?v=kg_7N97y_O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EA812C6D-3D2C-44BE-834E-DF6C22A2604F}"/>
              </a:ext>
            </a:extLst>
          </p:cNvPr>
          <p:cNvCxnSpPr>
            <a:cxnSpLocks/>
          </p:cNvCxnSpPr>
          <p:nvPr/>
        </p:nvCxnSpPr>
        <p:spPr>
          <a:xfrm>
            <a:off x="666750" y="2599005"/>
            <a:ext cx="115252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BCA2E0-25F3-46FE-86A2-B363839F7072}"/>
              </a:ext>
            </a:extLst>
          </p:cNvPr>
          <p:cNvSpPr txBox="1"/>
          <p:nvPr/>
        </p:nvSpPr>
        <p:spPr>
          <a:xfrm>
            <a:off x="8867340" y="6170057"/>
            <a:ext cx="293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산림자원학과 권주형</a:t>
            </a:r>
            <a:endParaRPr lang="en-US" sz="2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39212-6A74-433D-BF83-34F7448C0761}"/>
              </a:ext>
            </a:extLst>
          </p:cNvPr>
          <p:cNvSpPr txBox="1"/>
          <p:nvPr/>
        </p:nvSpPr>
        <p:spPr>
          <a:xfrm>
            <a:off x="10438284" y="546223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21*32*58</a:t>
            </a:r>
            <a:endParaRPr lang="en-US" sz="2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E6DC7-827C-49B2-9E0F-97D16166FA07}"/>
              </a:ext>
            </a:extLst>
          </p:cNvPr>
          <p:cNvSpPr txBox="1"/>
          <p:nvPr/>
        </p:nvSpPr>
        <p:spPr>
          <a:xfrm>
            <a:off x="551826" y="1465416"/>
            <a:ext cx="5681194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祭り</a:t>
            </a:r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[</a:t>
            </a:r>
            <a:r>
              <a:rPr lang="ko-KR" altLang="ko-KR" sz="5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まつり</a:t>
            </a:r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]</a:t>
            </a:r>
            <a:endParaRPr 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648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542040" y="1307155"/>
            <a:ext cx="6499459" cy="2680331"/>
            <a:chOff x="542040" y="1307155"/>
            <a:chExt cx="6499459" cy="2680331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839837" y="3484528"/>
              <a:ext cx="2709395" cy="50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매년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7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월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24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일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~25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" panose="020B0600000101010101" pitchFamily="50" charset="-127"/>
                  <a:cs typeface="Heebo Black" panose="00000A00000000000000" pitchFamily="2" charset="-79"/>
                </a:rPr>
                <a:t>일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3638002" y="3482541"/>
              <a:ext cx="3403497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일본 오사카 </a:t>
              </a: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텐만구신사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3124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오사카의 텐진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마츠리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2797376" cy="523220"/>
              <a:chOff x="666750" y="1553104"/>
              <a:chExt cx="2797376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2616422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일본 </a:t>
                </a:r>
                <a:r>
                  <a:rPr lang="en-US" altLang="ko-KR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3</a:t>
                </a:r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대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314967" y="1331174"/>
            <a:ext cx="3825463" cy="3617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6675039" cy="830997"/>
            <a:chOff x="773456" y="1758971"/>
            <a:chExt cx="6675039" cy="83099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6494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억울하게 죽은 학문의신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스기와라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미치자네를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텐젠으로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신격화하여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그의 원혼을 달랜 것이 유래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4999902" cy="461665"/>
            <a:chOff x="5292677" y="1957948"/>
            <a:chExt cx="4999902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4818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이틀에 걸친 축제는 시간에 따라 진행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102C4779-B77C-4CF7-AEC3-4523E7647462}"/>
              </a:ext>
            </a:extLst>
          </p:cNvPr>
          <p:cNvGrpSpPr/>
          <p:nvPr/>
        </p:nvGrpSpPr>
        <p:grpSpPr>
          <a:xfrm>
            <a:off x="488489" y="5405611"/>
            <a:ext cx="9201372" cy="830997"/>
            <a:chOff x="773456" y="1758971"/>
            <a:chExt cx="9201372" cy="830997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87503A6-49AD-4E2D-80FB-9D5DEF238C84}"/>
                </a:ext>
              </a:extLst>
            </p:cNvPr>
            <p:cNvSpPr txBox="1"/>
            <p:nvPr/>
          </p:nvSpPr>
          <p:spPr>
            <a:xfrm>
              <a:off x="954410" y="1758971"/>
              <a:ext cx="90204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24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일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도시마가와에서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년의 신의를 묻는 창 띄우기 행사를 취하며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25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일 오후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6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시부터 시작되는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후나토코행사를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벌이며 축제의 절정을 맞음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849ED793-0909-41D1-B578-68DEF5B784F9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D4544C-4AF5-498A-86B0-F7B54D4C73FF}"/>
              </a:ext>
            </a:extLst>
          </p:cNvPr>
          <p:cNvSpPr txBox="1"/>
          <p:nvPr/>
        </p:nvSpPr>
        <p:spPr>
          <a:xfrm>
            <a:off x="8281895" y="5044872"/>
            <a:ext cx="2310428" cy="36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스가와라</a:t>
            </a:r>
            <a:r>
              <a:rPr lang="ko-KR" altLang="en-US" dirty="0"/>
              <a:t> </a:t>
            </a:r>
            <a:r>
              <a:rPr lang="ko-KR" altLang="en-US" dirty="0" err="1"/>
              <a:t>마치자네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55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712DC-1B0C-4ED0-A3D4-22F62CF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내가 가보고 싶은 전통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FAF8B-030A-4891-9DCA-507D030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아와오도리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아오모리 </a:t>
            </a:r>
            <a:r>
              <a:rPr lang="ko-KR" altLang="en-US" dirty="0" err="1"/>
              <a:t>네부타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err="1"/>
              <a:t>후카가와</a:t>
            </a:r>
            <a:r>
              <a:rPr lang="ko-KR" altLang="en-US" dirty="0"/>
              <a:t> 하치만 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하카타 기온 </a:t>
            </a:r>
            <a:r>
              <a:rPr lang="ko-KR" altLang="en-US" dirty="0" err="1"/>
              <a:t>야마카사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044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187124" y="1307155"/>
            <a:ext cx="6049667" cy="2669239"/>
            <a:chOff x="187124" y="1307155"/>
            <a:chExt cx="6049667" cy="2669239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187124" y="3484528"/>
              <a:ext cx="4022256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매년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8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월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12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일에서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15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일까지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4442709" y="3482541"/>
              <a:ext cx="1794082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도쿠시마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현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3039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도쿠시마</a:t>
              </a:r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아와오도리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4873264" cy="523220"/>
              <a:chOff x="666750" y="1553104"/>
              <a:chExt cx="4873264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4692310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내가 가보고 싶은 전통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526700" y="1967001"/>
            <a:ext cx="3825463" cy="3617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5395843" cy="461665"/>
            <a:chOff x="773456" y="1758971"/>
            <a:chExt cx="5395843" cy="46166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5214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약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400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년의 역사를 가진 전통 무용 축제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6384896" cy="1200329"/>
            <a:chOff x="5292677" y="1957948"/>
            <a:chExt cx="6384896" cy="120032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62039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도쿠시마의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길을 행진하며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아와오도리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춤을 추며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샤미센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,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피리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,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징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,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다양한 북소리가 만들어내는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음악에 맞춰 춤추며 행진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EDF9DFE-BA58-4E9F-B1C6-4D4284AC58F3}"/>
              </a:ext>
            </a:extLst>
          </p:cNvPr>
          <p:cNvGrpSpPr/>
          <p:nvPr/>
        </p:nvGrpSpPr>
        <p:grpSpPr>
          <a:xfrm>
            <a:off x="488489" y="5405611"/>
            <a:ext cx="7188000" cy="830997"/>
            <a:chOff x="773456" y="1758971"/>
            <a:chExt cx="7188000" cy="83099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4762CF-D149-43F5-8938-B23584D4468B}"/>
                </a:ext>
              </a:extLst>
            </p:cNvPr>
            <p:cNvSpPr txBox="1"/>
            <p:nvPr/>
          </p:nvSpPr>
          <p:spPr>
            <a:xfrm>
              <a:off x="954410" y="1758971"/>
              <a:ext cx="7007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아와오도리의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표어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: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춤추는 바보에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,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바라보는 바보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                                                  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같은 바보라면 춤추지 않는게 손해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A60DAA8-9093-480E-8E88-D55BEC2F2FF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2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542040" y="1307155"/>
            <a:ext cx="6448165" cy="2669239"/>
            <a:chOff x="542040" y="1307155"/>
            <a:chExt cx="6448165" cy="2669239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797070" y="3484528"/>
              <a:ext cx="2802370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매년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8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월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2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~ 7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3689300" y="3482541"/>
              <a:ext cx="3300905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아오모리현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아오모리시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3432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아오모리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네부타</a:t>
              </a:r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마츠리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4873264" cy="523220"/>
              <a:chOff x="666750" y="1553104"/>
              <a:chExt cx="4873264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4692310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내가 가보고 싶은 전통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569002" y="1432480"/>
            <a:ext cx="3825463" cy="42160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4703346" cy="830997"/>
            <a:chOff x="773456" y="1758971"/>
            <a:chExt cx="4703346" cy="83099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4522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네부타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: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커다랗게 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세공한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종이로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인형을 만들어 얹은 수레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6389705" cy="1200329"/>
            <a:chOff x="5292677" y="1957948"/>
            <a:chExt cx="6389705" cy="120032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62087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네부타는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‘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네부타샤＇라고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불리는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장인의 수작업으로 만들어지며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무게 약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4t,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길이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7m,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높이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5m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로 </a:t>
              </a:r>
              <a:r>
                <a:rPr lang="ko-KR" altLang="en-US" sz="24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엄청난 크기를 자랑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EDF9DFE-BA58-4E9F-B1C6-4D4284AC58F3}"/>
              </a:ext>
            </a:extLst>
          </p:cNvPr>
          <p:cNvGrpSpPr/>
          <p:nvPr/>
        </p:nvGrpSpPr>
        <p:grpSpPr>
          <a:xfrm>
            <a:off x="542040" y="5268859"/>
            <a:ext cx="6096356" cy="830997"/>
            <a:chOff x="773456" y="1758971"/>
            <a:chExt cx="6096356" cy="83099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4762CF-D149-43F5-8938-B23584D4468B}"/>
                </a:ext>
              </a:extLst>
            </p:cNvPr>
            <p:cNvSpPr txBox="1"/>
            <p:nvPr/>
          </p:nvSpPr>
          <p:spPr>
            <a:xfrm>
              <a:off x="954410" y="1758971"/>
              <a:ext cx="5915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웅장한 대형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네부타와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뒤에서 춤추는 사람들이 시가를 행진하는 축제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A60DAA8-9093-480E-8E88-D55BEC2F2FF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1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542040" y="1307155"/>
            <a:ext cx="6448167" cy="3112437"/>
            <a:chOff x="542040" y="1307155"/>
            <a:chExt cx="6448167" cy="3112437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802687" y="3484528"/>
              <a:ext cx="2791149" cy="93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8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월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15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일에 가까운 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토요일과 일요일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3689302" y="3482541"/>
              <a:ext cx="3300905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도미가와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하치만구진자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3432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후카가와</a:t>
              </a:r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 하치만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마츠리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4873264" cy="523220"/>
              <a:chOff x="666750" y="1553104"/>
              <a:chExt cx="4873264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4692310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내가 가보고 싶은 전통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643607" y="1432482"/>
            <a:ext cx="3825463" cy="45209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6489091" cy="1200329"/>
            <a:chOff x="773456" y="1758971"/>
            <a:chExt cx="6489091" cy="120032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63081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에도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3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대 축제 중 하나이며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3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년에 한번 하치만구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신사의 가마가 행차하는 해에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혼마쓰리에는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120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여개의 마을 가마가 옴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7045334" cy="830997"/>
            <a:chOff x="5292677" y="1957948"/>
            <a:chExt cx="7045334" cy="83099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6864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대형 가마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50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여개가 전부 등장해 행차하는 모습을 지닌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축제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EDF9DFE-BA58-4E9F-B1C6-4D4284AC58F3}"/>
              </a:ext>
            </a:extLst>
          </p:cNvPr>
          <p:cNvGrpSpPr/>
          <p:nvPr/>
        </p:nvGrpSpPr>
        <p:grpSpPr>
          <a:xfrm>
            <a:off x="490494" y="5078286"/>
            <a:ext cx="6673437" cy="830997"/>
            <a:chOff x="773456" y="1758971"/>
            <a:chExt cx="6673437" cy="83099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4762CF-D149-43F5-8938-B23584D4468B}"/>
                </a:ext>
              </a:extLst>
            </p:cNvPr>
            <p:cNvSpPr txBox="1"/>
            <p:nvPr/>
          </p:nvSpPr>
          <p:spPr>
            <a:xfrm>
              <a:off x="954410" y="1758971"/>
              <a:ext cx="6492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길가의 관중들이 직접적으로 신에게 물을 뿌리는게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불가하므로 가마꾼들에게 시원한 물을 뿌림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A60DAA8-9093-480E-8E88-D55BEC2F2FF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9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4873264" cy="523220"/>
              <a:chOff x="666750" y="1553104"/>
              <a:chExt cx="4873264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4692310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내가 가보고 싶은 전통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599701" y="1307155"/>
            <a:ext cx="3825463" cy="43413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6261465" cy="461665"/>
            <a:chOff x="773456" y="1758971"/>
            <a:chExt cx="6261465" cy="46166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6080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700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 이상 이어져 온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쿠시다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신사의 봉납제사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6979610" cy="1200329"/>
            <a:chOff x="5292677" y="1957948"/>
            <a:chExt cx="6979610" cy="120032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679865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1241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년에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하카타에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역병이 유행했을 때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죠텐지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사원을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창립한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쇼이치쿠시가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기도수를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뿌려 마을을 정화하고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역병퇴를 기원한 것이 시초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EDF9DFE-BA58-4E9F-B1C6-4D4284AC58F3}"/>
              </a:ext>
            </a:extLst>
          </p:cNvPr>
          <p:cNvGrpSpPr/>
          <p:nvPr/>
        </p:nvGrpSpPr>
        <p:grpSpPr>
          <a:xfrm>
            <a:off x="495502" y="5318449"/>
            <a:ext cx="8404680" cy="830997"/>
            <a:chOff x="773456" y="1758971"/>
            <a:chExt cx="8404680" cy="83099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4762CF-D149-43F5-8938-B23584D4468B}"/>
                </a:ext>
              </a:extLst>
            </p:cNvPr>
            <p:cNvSpPr txBox="1"/>
            <p:nvPr/>
          </p:nvSpPr>
          <p:spPr>
            <a:xfrm>
              <a:off x="954410" y="1758971"/>
              <a:ext cx="82237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축제의 마지막을 장식하는 하이라이트는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카미카와바타토리의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야마카사가가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집결하여 시내를 힘차게 달림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A60DAA8-9093-480E-8E88-D55BEC2F2FF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542040" y="1307155"/>
            <a:ext cx="6701441" cy="3110450"/>
            <a:chOff x="542040" y="1307155"/>
            <a:chExt cx="6701441" cy="3110450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1067980" y="3484528"/>
              <a:ext cx="2260555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7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월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1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~ 15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3436027" y="3482541"/>
              <a:ext cx="3807454" cy="93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후쿠오카 시 </a:t>
              </a: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하타카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구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구시다신사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및 하카타 시내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3124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하카타 기온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야마카사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9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712DC-1B0C-4ED0-A3D4-22F62CF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FAF8B-030A-4891-9DCA-507D030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>
                <a:hlinkClick r:id="rId2"/>
              </a:rPr>
              <a:t>https://www.youtube.com/watch?v=iauVORhSJYE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https://www.youtube.com/watch?v=9X4w3pMKauU&amp;t=70s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4"/>
              </a:rPr>
              <a:t>https://www.youtube.com/watch?v=kg_7N97y_Oo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5"/>
              </a:rPr>
              <a:t>https://www.youtube.com/watch?v=Zq-hwDfaeg0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496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D083BF-7177-4140-B027-BE89D9F0BCCE}"/>
              </a:ext>
            </a:extLst>
          </p:cNvPr>
          <p:cNvSpPr txBox="1"/>
          <p:nvPr/>
        </p:nvSpPr>
        <p:spPr>
          <a:xfrm>
            <a:off x="9938060" y="6168734"/>
            <a:ext cx="2377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50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6F3FB-2943-4796-A923-393AA3CF484F}"/>
              </a:ext>
            </a:extLst>
          </p:cNvPr>
          <p:cNvSpPr txBox="1"/>
          <p:nvPr/>
        </p:nvSpPr>
        <p:spPr>
          <a:xfrm>
            <a:off x="2091877" y="2097394"/>
            <a:ext cx="17254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97FAF-F1E1-4DAB-AE9A-03D5CB081FC0}"/>
              </a:ext>
            </a:extLst>
          </p:cNvPr>
          <p:cNvSpPr txBox="1"/>
          <p:nvPr/>
        </p:nvSpPr>
        <p:spPr>
          <a:xfrm>
            <a:off x="1966458" y="2930984"/>
            <a:ext cx="1859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마츠리의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 뜻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51C51-BA1A-472B-8EC1-24ABE64E5F29}"/>
              </a:ext>
            </a:extLst>
          </p:cNvPr>
          <p:cNvSpPr txBox="1"/>
          <p:nvPr/>
        </p:nvSpPr>
        <p:spPr>
          <a:xfrm>
            <a:off x="1316440" y="4028162"/>
            <a:ext cx="3214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마츠리의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 종류와 형태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7F0FF1-046C-4758-A3F7-508B344A4E19}"/>
              </a:ext>
            </a:extLst>
          </p:cNvPr>
          <p:cNvSpPr txBox="1"/>
          <p:nvPr/>
        </p:nvSpPr>
        <p:spPr>
          <a:xfrm>
            <a:off x="7193883" y="410687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전통축제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D0EBC-94AB-426F-924E-D9302E696D6A}"/>
              </a:ext>
            </a:extLst>
          </p:cNvPr>
          <p:cNvSpPr txBox="1"/>
          <p:nvPr/>
        </p:nvSpPr>
        <p:spPr>
          <a:xfrm>
            <a:off x="7193883" y="2057678"/>
            <a:ext cx="13468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OPINION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07C3FA-1584-4388-B9ED-3A00A3212F83}"/>
              </a:ext>
            </a:extLst>
          </p:cNvPr>
          <p:cNvSpPr txBox="1"/>
          <p:nvPr/>
        </p:nvSpPr>
        <p:spPr>
          <a:xfrm>
            <a:off x="1700358" y="4989955"/>
            <a:ext cx="2414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일본 </a:t>
            </a:r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3</a:t>
            </a: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대 </a:t>
            </a:r>
            <a:r>
              <a:rPr lang="ko-KR" altLang="en-US" sz="25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마츠리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578179-8979-403F-AFC6-F0B52F6A3BA7}"/>
              </a:ext>
            </a:extLst>
          </p:cNvPr>
          <p:cNvSpPr txBox="1"/>
          <p:nvPr/>
        </p:nvSpPr>
        <p:spPr>
          <a:xfrm>
            <a:off x="848555" y="5951748"/>
            <a:ext cx="43204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내가 가보고 싶은 전통 </a:t>
            </a:r>
            <a:r>
              <a:rPr lang="ko-KR" altLang="en-US" sz="25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마츠리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796259F1-A192-41C2-A7C8-94E4DDD3F578}"/>
              </a:ext>
            </a:extLst>
          </p:cNvPr>
          <p:cNvCxnSpPr>
            <a:cxnSpLocks/>
          </p:cNvCxnSpPr>
          <p:nvPr/>
        </p:nvCxnSpPr>
        <p:spPr>
          <a:xfrm>
            <a:off x="666750" y="2599005"/>
            <a:ext cx="115252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52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2C6E4BB9-0925-41B3-8DBC-A95E2AF2D6ED}"/>
              </a:ext>
            </a:extLst>
          </p:cNvPr>
          <p:cNvGrpSpPr/>
          <p:nvPr/>
        </p:nvGrpSpPr>
        <p:grpSpPr>
          <a:xfrm>
            <a:off x="500569" y="2295739"/>
            <a:ext cx="3102131" cy="2266522"/>
            <a:chOff x="228160" y="2205314"/>
            <a:chExt cx="3102131" cy="2266522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45DE7B6B-A376-43A5-8858-850CE5E78558}"/>
                </a:ext>
              </a:extLst>
            </p:cNvPr>
            <p:cNvSpPr/>
            <p:nvPr/>
          </p:nvSpPr>
          <p:spPr>
            <a:xfrm>
              <a:off x="228160" y="2205314"/>
              <a:ext cx="3102131" cy="2266522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B717508-EC69-4317-AA52-CEFB5271B75A}"/>
                </a:ext>
              </a:extLst>
            </p:cNvPr>
            <p:cNvSpPr txBox="1"/>
            <p:nvPr/>
          </p:nvSpPr>
          <p:spPr>
            <a:xfrm>
              <a:off x="344171" y="2661474"/>
              <a:ext cx="2986119" cy="98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일본전통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축제를 뜻하는 단어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FA258194-778C-4DB2-A3E0-00EA56F8018D}"/>
              </a:ext>
            </a:extLst>
          </p:cNvPr>
          <p:cNvGrpSpPr/>
          <p:nvPr/>
        </p:nvGrpSpPr>
        <p:grpSpPr>
          <a:xfrm>
            <a:off x="2776281" y="3865117"/>
            <a:ext cx="4067175" cy="2266522"/>
            <a:chOff x="-348464" y="2227051"/>
            <a:chExt cx="4067175" cy="2266522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D34F31B3-4E20-4207-8D6B-78645CF95368}"/>
                </a:ext>
              </a:extLst>
            </p:cNvPr>
            <p:cNvSpPr/>
            <p:nvPr/>
          </p:nvSpPr>
          <p:spPr>
            <a:xfrm>
              <a:off x="-348464" y="2227051"/>
              <a:ext cx="4067175" cy="2266522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678F94-2B6D-4909-810A-78D36364274A}"/>
                </a:ext>
              </a:extLst>
            </p:cNvPr>
            <p:cNvSpPr txBox="1"/>
            <p:nvPr/>
          </p:nvSpPr>
          <p:spPr>
            <a:xfrm>
              <a:off x="284282" y="2658651"/>
              <a:ext cx="3326897" cy="1443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전통을 중요하게 생각해 해마다 다양한 </a:t>
              </a:r>
              <a:r>
                <a:rPr lang="ko-KR" altLang="en-US" sz="25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마츠리가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 열림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24C6AB65-4899-4B5A-9D97-FC0955C8E347}"/>
              </a:ext>
            </a:extLst>
          </p:cNvPr>
          <p:cNvGrpSpPr/>
          <p:nvPr/>
        </p:nvGrpSpPr>
        <p:grpSpPr>
          <a:xfrm>
            <a:off x="3338005" y="1366725"/>
            <a:ext cx="3867420" cy="2266522"/>
            <a:chOff x="616580" y="2227051"/>
            <a:chExt cx="3167290" cy="2266522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51CF07F4-F4DD-4208-9FA8-C2F6F7272D52}"/>
                </a:ext>
              </a:extLst>
            </p:cNvPr>
            <p:cNvSpPr/>
            <p:nvPr/>
          </p:nvSpPr>
          <p:spPr>
            <a:xfrm>
              <a:off x="616580" y="2227051"/>
              <a:ext cx="3102131" cy="2266522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C82BDBE-6505-4066-B4EC-C88E08EC5D7B}"/>
                </a:ext>
              </a:extLst>
            </p:cNvPr>
            <p:cNvSpPr txBox="1"/>
            <p:nvPr/>
          </p:nvSpPr>
          <p:spPr>
            <a:xfrm>
              <a:off x="769516" y="2869440"/>
              <a:ext cx="3014354" cy="98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신에게 제사를 지내는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종교적인 행사에서 시작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46FA4C4-B51E-44C3-9E25-28B4BB316894}"/>
              </a:ext>
            </a:extLst>
          </p:cNvPr>
          <p:cNvSpPr/>
          <p:nvPr/>
        </p:nvSpPr>
        <p:spPr>
          <a:xfrm>
            <a:off x="7284988" y="1553547"/>
            <a:ext cx="4067175" cy="43814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755ED1E-4596-4443-ADBD-3360D0D565B5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FFCD0237-4FB3-4629-B84C-B62DB05AB1A5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4CDB840-0C5B-44CB-915B-7BDFFE8B1A8E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21CBCF90-1C65-4EA6-B345-7F2B784AF98E}"/>
                </a:ext>
              </a:extLst>
            </p:cNvPr>
            <p:cNvGrpSpPr/>
            <p:nvPr/>
          </p:nvGrpSpPr>
          <p:grpSpPr>
            <a:xfrm>
              <a:off x="875056" y="448545"/>
              <a:ext cx="2172205" cy="523220"/>
              <a:chOff x="666750" y="1553104"/>
              <a:chExt cx="2172205" cy="52322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156AC0E-50A6-4C4E-A5D0-D734AEED3BA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1991251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" panose="020B0600000101010101" pitchFamily="50" charset="-127"/>
                    <a:cs typeface="Heebo Black" panose="00000A00000000000000" pitchFamily="2" charset="-79"/>
                  </a:rPr>
                  <a:t>마츠리의</a:t>
                </a:r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" panose="020B0600000101010101" pitchFamily="50" charset="-127"/>
                    <a:cs typeface="Heebo Black" panose="00000A00000000000000" pitchFamily="2" charset="-79"/>
                  </a:rPr>
                  <a:t> 뜻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id="{7B39B9BE-8709-46C6-8BA8-01B65DDF6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552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712DC-1B0C-4ED0-A3D4-22F62CF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마츠리의</a:t>
            </a:r>
            <a:r>
              <a:rPr lang="ko-KR" altLang="en-US" dirty="0"/>
              <a:t> 종류와 형태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FAF8B-030A-4891-9DCA-507D030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수에 따른 형태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계절과 생태적환경에 따른 형태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096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A6F3FB-2943-4796-A923-393AA3CF484F}"/>
              </a:ext>
            </a:extLst>
          </p:cNvPr>
          <p:cNvSpPr txBox="1"/>
          <p:nvPr/>
        </p:nvSpPr>
        <p:spPr>
          <a:xfrm>
            <a:off x="542040" y="1307155"/>
            <a:ext cx="2698310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수에 따른 형태</a:t>
            </a:r>
            <a:endParaRPr lang="en-US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796259F1-A192-41C2-A7C8-94E4DDD3F578}"/>
              </a:ext>
            </a:extLst>
          </p:cNvPr>
          <p:cNvCxnSpPr>
            <a:cxnSpLocks/>
          </p:cNvCxnSpPr>
          <p:nvPr/>
        </p:nvCxnSpPr>
        <p:spPr>
          <a:xfrm>
            <a:off x="666750" y="3513225"/>
            <a:ext cx="115252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1B7B9C05-6EEA-4655-8C7A-0A9431FE5C3D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AE44D20-27A0-4058-B1BD-7B5D4F6A6B36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B51B81-DF98-4153-BC64-E3BBE96A9233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62618B4-AB6B-4BAE-9DAA-D1443E6A8B2E}"/>
                </a:ext>
              </a:extLst>
            </p:cNvPr>
            <p:cNvGrpSpPr/>
            <p:nvPr/>
          </p:nvGrpSpPr>
          <p:grpSpPr>
            <a:xfrm>
              <a:off x="875056" y="448545"/>
              <a:ext cx="3638952" cy="523220"/>
              <a:chOff x="666750" y="1553104"/>
              <a:chExt cx="3638952" cy="52322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134482-66AF-4085-8C89-2B9AF42AC9A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3457998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" panose="020B0600000101010101" pitchFamily="50" charset="-127"/>
                    <a:cs typeface="Heebo Black" panose="00000A00000000000000" pitchFamily="2" charset="-79"/>
                  </a:rPr>
                  <a:t>마츠리의</a:t>
                </a:r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" panose="020B0600000101010101" pitchFamily="50" charset="-127"/>
                    <a:cs typeface="Heebo Black" panose="00000A00000000000000" pitchFamily="2" charset="-79"/>
                  </a:rPr>
                  <a:t> 종류와 형태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6E4CDBA4-E290-4A64-9BC3-4508B45E1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타원 52">
            <a:extLst>
              <a:ext uri="{FF2B5EF4-FFF2-40B4-BE49-F238E27FC236}">
                <a16:creationId xmlns:a16="http://schemas.microsoft.com/office/drawing/2014/main" id="{A5F9FC09-F573-48FC-AF8C-7FEAA93F119E}"/>
              </a:ext>
            </a:extLst>
          </p:cNvPr>
          <p:cNvSpPr/>
          <p:nvPr/>
        </p:nvSpPr>
        <p:spPr>
          <a:xfrm>
            <a:off x="9180657" y="3917602"/>
            <a:ext cx="1899799" cy="189979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D9E0442-1698-4080-81F8-FE6C5858CC93}"/>
              </a:ext>
            </a:extLst>
          </p:cNvPr>
          <p:cNvSpPr/>
          <p:nvPr/>
        </p:nvSpPr>
        <p:spPr>
          <a:xfrm>
            <a:off x="5034472" y="3917602"/>
            <a:ext cx="1899799" cy="18997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E590FE9A-1A9C-4785-ADCA-12051C3FBA0D}"/>
              </a:ext>
            </a:extLst>
          </p:cNvPr>
          <p:cNvSpPr/>
          <p:nvPr/>
        </p:nvSpPr>
        <p:spPr>
          <a:xfrm>
            <a:off x="1111544" y="3917603"/>
            <a:ext cx="1899799" cy="189979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A35B23-FB3B-4B7C-A8AE-93D55042FE4E}"/>
              </a:ext>
            </a:extLst>
          </p:cNvPr>
          <p:cNvSpPr txBox="1"/>
          <p:nvPr/>
        </p:nvSpPr>
        <p:spPr>
          <a:xfrm>
            <a:off x="1642662" y="59477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개인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1CB274-0FDE-4F77-95EA-1686FB92C8CD}"/>
              </a:ext>
            </a:extLst>
          </p:cNvPr>
          <p:cNvSpPr txBox="1"/>
          <p:nvPr/>
        </p:nvSpPr>
        <p:spPr>
          <a:xfrm>
            <a:off x="5629156" y="59477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가정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48508C-87A9-4066-82BF-0A065C7906F9}"/>
              </a:ext>
            </a:extLst>
          </p:cNvPr>
          <p:cNvSpPr txBox="1"/>
          <p:nvPr/>
        </p:nvSpPr>
        <p:spPr>
          <a:xfrm>
            <a:off x="9206764" y="5947789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집단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or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 조직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BBE00C0-9D1A-47AD-85B7-0E4841D44815}"/>
              </a:ext>
            </a:extLst>
          </p:cNvPr>
          <p:cNvGrpSpPr/>
          <p:nvPr/>
        </p:nvGrpSpPr>
        <p:grpSpPr>
          <a:xfrm>
            <a:off x="488489" y="1733608"/>
            <a:ext cx="5621867" cy="520079"/>
            <a:chOff x="773456" y="1758971"/>
            <a:chExt cx="5621867" cy="5200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9432D9-4B92-49E0-90D2-F16FC2087233}"/>
                </a:ext>
              </a:extLst>
            </p:cNvPr>
            <p:cNvSpPr txBox="1"/>
            <p:nvPr/>
          </p:nvSpPr>
          <p:spPr>
            <a:xfrm>
              <a:off x="954410" y="1758971"/>
              <a:ext cx="5440913" cy="52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개인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: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각 마디마다 행해지는 통과의례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23BEB89E-073B-422A-86C8-1406483D0214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CBC174F-77C9-4E39-9B6D-06B4A24AA5D7}"/>
              </a:ext>
            </a:extLst>
          </p:cNvPr>
          <p:cNvGrpSpPr/>
          <p:nvPr/>
        </p:nvGrpSpPr>
        <p:grpSpPr>
          <a:xfrm>
            <a:off x="488489" y="2289913"/>
            <a:ext cx="7369140" cy="520079"/>
            <a:chOff x="5292677" y="1957948"/>
            <a:chExt cx="7369140" cy="5200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6B7F0F-3FBB-4EB2-8604-CB1EF8243A8F}"/>
                </a:ext>
              </a:extLst>
            </p:cNvPr>
            <p:cNvSpPr txBox="1"/>
            <p:nvPr/>
          </p:nvSpPr>
          <p:spPr>
            <a:xfrm>
              <a:off x="5473631" y="1957948"/>
              <a:ext cx="7188186" cy="52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가족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: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각 집에서 한해를 주기로 행해지는 연중행사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7AA28D6-1CC6-4264-9D67-657BEBBFE218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A0C4E84-7937-4ED7-A002-3231EB42CF16}"/>
              </a:ext>
            </a:extLst>
          </p:cNvPr>
          <p:cNvGrpSpPr/>
          <p:nvPr/>
        </p:nvGrpSpPr>
        <p:grpSpPr>
          <a:xfrm>
            <a:off x="488489" y="2851096"/>
            <a:ext cx="8010341" cy="520079"/>
            <a:chOff x="773456" y="1758971"/>
            <a:chExt cx="8010341" cy="5200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854023-8644-4ACF-AFA1-B2A49E62B8E2}"/>
                </a:ext>
              </a:extLst>
            </p:cNvPr>
            <p:cNvSpPr txBox="1"/>
            <p:nvPr/>
          </p:nvSpPr>
          <p:spPr>
            <a:xfrm>
              <a:off x="954410" y="1758971"/>
              <a:ext cx="7829387" cy="52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집단 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or 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조직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: 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지역사회에서 행하는 각종 의례 및 행사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441FE301-34EC-4785-B30A-3489B567D472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53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 animBg="1"/>
      <p:bldP spid="54" grpId="0" animBg="1"/>
      <p:bldP spid="55" grpId="0" animBg="1"/>
      <p:bldP spid="56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A6F3FB-2943-4796-A923-393AA3CF484F}"/>
              </a:ext>
            </a:extLst>
          </p:cNvPr>
          <p:cNvSpPr txBox="1"/>
          <p:nvPr/>
        </p:nvSpPr>
        <p:spPr>
          <a:xfrm>
            <a:off x="488489" y="1205448"/>
            <a:ext cx="4568879" cy="52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rPr>
              <a:t>계절과 생태적환경에 따른 형태</a:t>
            </a:r>
            <a:endParaRPr lang="en-US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Heebo Black" panose="00000A00000000000000" pitchFamily="2" charset="-79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796259F1-A192-41C2-A7C8-94E4DDD3F578}"/>
              </a:ext>
            </a:extLst>
          </p:cNvPr>
          <p:cNvCxnSpPr>
            <a:cxnSpLocks/>
          </p:cNvCxnSpPr>
          <p:nvPr/>
        </p:nvCxnSpPr>
        <p:spPr>
          <a:xfrm>
            <a:off x="666750" y="3566489"/>
            <a:ext cx="115252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2589F6-F222-4D4D-9F7A-4A826ECF0065}"/>
              </a:ext>
            </a:extLst>
          </p:cNvPr>
          <p:cNvGrpSpPr/>
          <p:nvPr/>
        </p:nvGrpSpPr>
        <p:grpSpPr>
          <a:xfrm>
            <a:off x="488489" y="1733608"/>
            <a:ext cx="7128690" cy="520079"/>
            <a:chOff x="773456" y="1758971"/>
            <a:chExt cx="7128690" cy="5200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134482-66AF-4085-8C89-2B9AF42AC9A7}"/>
                </a:ext>
              </a:extLst>
            </p:cNvPr>
            <p:cNvSpPr txBox="1"/>
            <p:nvPr/>
          </p:nvSpPr>
          <p:spPr>
            <a:xfrm>
              <a:off x="954410" y="1758971"/>
              <a:ext cx="6947736" cy="52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농촌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: </a:t>
              </a:r>
              <a:r>
                <a:rPr lang="ko-KR" altLang="en-US" sz="25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춘제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, </a:t>
              </a:r>
              <a:r>
                <a:rPr lang="ko-KR" altLang="en-US" sz="25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추제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 풍작을 기원하고 </a:t>
              </a:r>
              <a:r>
                <a:rPr lang="ko-KR" altLang="en-US" sz="25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그에대한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 감사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6E4CDBA4-E290-4A64-9BC3-4508B45E14DF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타원 52">
            <a:extLst>
              <a:ext uri="{FF2B5EF4-FFF2-40B4-BE49-F238E27FC236}">
                <a16:creationId xmlns:a16="http://schemas.microsoft.com/office/drawing/2014/main" id="{A5F9FC09-F573-48FC-AF8C-7FEAA93F119E}"/>
              </a:ext>
            </a:extLst>
          </p:cNvPr>
          <p:cNvSpPr/>
          <p:nvPr/>
        </p:nvSpPr>
        <p:spPr>
          <a:xfrm>
            <a:off x="9051324" y="3900799"/>
            <a:ext cx="1899799" cy="189979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D9E0442-1698-4080-81F8-FE6C5858CC93}"/>
              </a:ext>
            </a:extLst>
          </p:cNvPr>
          <p:cNvSpPr/>
          <p:nvPr/>
        </p:nvSpPr>
        <p:spPr>
          <a:xfrm>
            <a:off x="6167947" y="3939189"/>
            <a:ext cx="1899799" cy="18997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E590FE9A-1A9C-4785-ADCA-12051C3FBA0D}"/>
              </a:ext>
            </a:extLst>
          </p:cNvPr>
          <p:cNvSpPr/>
          <p:nvPr/>
        </p:nvSpPr>
        <p:spPr>
          <a:xfrm>
            <a:off x="616581" y="3936361"/>
            <a:ext cx="1899799" cy="189979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A35B23-FB3B-4B7C-A8AE-93D55042FE4E}"/>
              </a:ext>
            </a:extLst>
          </p:cNvPr>
          <p:cNvSpPr txBox="1"/>
          <p:nvPr/>
        </p:nvSpPr>
        <p:spPr>
          <a:xfrm>
            <a:off x="1110761" y="59707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춘제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1CB274-0FDE-4F77-95EA-1686FB92C8CD}"/>
              </a:ext>
            </a:extLst>
          </p:cNvPr>
          <p:cNvSpPr txBox="1"/>
          <p:nvPr/>
        </p:nvSpPr>
        <p:spPr>
          <a:xfrm>
            <a:off x="3833281" y="59707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하제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48508C-87A9-4066-82BF-0A065C7906F9}"/>
              </a:ext>
            </a:extLst>
          </p:cNvPr>
          <p:cNvSpPr txBox="1"/>
          <p:nvPr/>
        </p:nvSpPr>
        <p:spPr>
          <a:xfrm>
            <a:off x="9601113" y="59978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동제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EF3D6A2C-BBB5-49B5-9956-E7DACA47DBA4}"/>
              </a:ext>
            </a:extLst>
          </p:cNvPr>
          <p:cNvSpPr/>
          <p:nvPr/>
        </p:nvSpPr>
        <p:spPr>
          <a:xfrm>
            <a:off x="3284570" y="3936362"/>
            <a:ext cx="1899799" cy="189979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221D7BD-EF94-47D0-89FE-1AD79FDD2AB4}"/>
              </a:ext>
            </a:extLst>
          </p:cNvPr>
          <p:cNvSpPr txBox="1"/>
          <p:nvPr/>
        </p:nvSpPr>
        <p:spPr>
          <a:xfrm>
            <a:off x="6762633" y="59707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추제</a:t>
            </a:r>
            <a:endParaRPr 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B0355A41-7C6A-449B-B79E-068834C1F674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0E87310D-F3DF-459A-80BD-D68BBC2BF101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6F13C7-57E3-4DD3-A6AC-97BDE2878CC6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2578C70A-AE55-4A14-90BB-9BEAE148B7BD}"/>
                </a:ext>
              </a:extLst>
            </p:cNvPr>
            <p:cNvGrpSpPr/>
            <p:nvPr/>
          </p:nvGrpSpPr>
          <p:grpSpPr>
            <a:xfrm>
              <a:off x="875056" y="448545"/>
              <a:ext cx="3638952" cy="523220"/>
              <a:chOff x="666750" y="1553104"/>
              <a:chExt cx="3638952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42FBCDD-A608-46BE-9B40-1A2ECD356C3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3457998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" panose="020B0600000101010101" pitchFamily="50" charset="-127"/>
                    <a:cs typeface="Heebo Black" panose="00000A00000000000000" pitchFamily="2" charset="-79"/>
                  </a:rPr>
                  <a:t>마츠리의</a:t>
                </a:r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" panose="020B0600000101010101" pitchFamily="50" charset="-127"/>
                    <a:cs typeface="Heebo Black" panose="00000A00000000000000" pitchFamily="2" charset="-79"/>
                  </a:rPr>
                  <a:t> 종류와 형태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AE6F8612-2D6B-42B6-9C28-C4421FFD4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3DD50ED-1B46-443B-9F48-259D89E24BEC}"/>
              </a:ext>
            </a:extLst>
          </p:cNvPr>
          <p:cNvGrpSpPr/>
          <p:nvPr/>
        </p:nvGrpSpPr>
        <p:grpSpPr>
          <a:xfrm>
            <a:off x="488489" y="2289913"/>
            <a:ext cx="5694002" cy="520079"/>
            <a:chOff x="5292677" y="1957948"/>
            <a:chExt cx="5694002" cy="52007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536E681-CF4C-42B6-B27A-80B959AEB423}"/>
                </a:ext>
              </a:extLst>
            </p:cNvPr>
            <p:cNvSpPr txBox="1"/>
            <p:nvPr/>
          </p:nvSpPr>
          <p:spPr>
            <a:xfrm>
              <a:off x="5473631" y="1957948"/>
              <a:ext cx="5513048" cy="52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도시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: 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하제에 병마나 재액퇴치를 기원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C6978C4A-82B2-4A77-8016-F14479871DB2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3E6E5725-692D-46A8-ABA3-FA4EB9064272}"/>
              </a:ext>
            </a:extLst>
          </p:cNvPr>
          <p:cNvGrpSpPr/>
          <p:nvPr/>
        </p:nvGrpSpPr>
        <p:grpSpPr>
          <a:xfrm>
            <a:off x="488489" y="2851096"/>
            <a:ext cx="9901885" cy="520079"/>
            <a:chOff x="773456" y="1758971"/>
            <a:chExt cx="9901885" cy="52007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CA47216-1F1D-4E74-AE8F-24B38ABA6C77}"/>
                </a:ext>
              </a:extLst>
            </p:cNvPr>
            <p:cNvSpPr txBox="1"/>
            <p:nvPr/>
          </p:nvSpPr>
          <p:spPr>
            <a:xfrm>
              <a:off x="954410" y="1758971"/>
              <a:ext cx="9720931" cy="52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공통 </a:t>
              </a:r>
              <a:r>
                <a:rPr lang="en-US" altLang="ko-KR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:  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동제는 새해를 맞기 위한 재액이나 </a:t>
              </a:r>
              <a:r>
                <a:rPr lang="ko-KR" altLang="en-US" sz="25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영력을</a:t>
              </a:r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Heebo Black" panose="00000A00000000000000" pitchFamily="2" charset="-79"/>
                </a:rPr>
                <a:t> 획득하기 위한 의미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Heebo Black" panose="00000A00000000000000" pitchFamily="2" charset="-79"/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73BB1BDC-5A5C-4F1C-AC74-DA25212AA326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 animBg="1"/>
      <p:bldP spid="54" grpId="0" animBg="1"/>
      <p:bldP spid="55" grpId="0" animBg="1"/>
      <p:bldP spid="56" grpId="0"/>
      <p:bldP spid="59" grpId="0"/>
      <p:bldP spid="60" grpId="0"/>
      <p:bldP spid="61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712DC-1B0C-4ED0-A3D4-22F62CF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</a:t>
            </a:r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FAF8B-030A-4891-9DCA-507D030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도쿄 간다 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교토 기온 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오사카 </a:t>
            </a:r>
            <a:r>
              <a:rPr lang="ko-KR" altLang="en-US" dirty="0" err="1"/>
              <a:t>텐진마츠리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716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2797376" cy="523220"/>
              <a:chOff x="666750" y="1553104"/>
              <a:chExt cx="2797376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2616422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일본 </a:t>
                </a:r>
                <a:r>
                  <a:rPr lang="en-US" altLang="ko-KR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3</a:t>
                </a:r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대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542040" y="1307155"/>
            <a:ext cx="5996113" cy="2719925"/>
            <a:chOff x="542040" y="1307155"/>
            <a:chExt cx="5996113" cy="2719925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906464" y="3092016"/>
              <a:ext cx="2489784" cy="93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매년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5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월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15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일에 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가까운 주말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4141342" y="3482541"/>
              <a:ext cx="2396811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묘진신사를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중심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도쿄 간다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마츠리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526700" y="1967001"/>
            <a:ext cx="3825463" cy="3617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6322379" cy="830997"/>
            <a:chOff x="773456" y="1758971"/>
            <a:chExt cx="6322379" cy="83099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6141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도쿠가와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이에야스가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1603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세키가하라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 전투에서 승리한 것을 기념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5807815" cy="830997"/>
            <a:chOff x="5292677" y="1957948"/>
            <a:chExt cx="5807815" cy="83099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56268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200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여개의  크고 작은 가마로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도쿄 중심부 지역을 가로질러 행진하는 의식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102C4779-B77C-4CF7-AEC3-4523E7647462}"/>
              </a:ext>
            </a:extLst>
          </p:cNvPr>
          <p:cNvGrpSpPr/>
          <p:nvPr/>
        </p:nvGrpSpPr>
        <p:grpSpPr>
          <a:xfrm>
            <a:off x="488489" y="5405611"/>
            <a:ext cx="7367537" cy="830997"/>
            <a:chOff x="773456" y="1758971"/>
            <a:chExt cx="7367537" cy="830997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87503A6-49AD-4E2D-80FB-9D5DEF238C84}"/>
                </a:ext>
              </a:extLst>
            </p:cNvPr>
            <p:cNvSpPr txBox="1"/>
            <p:nvPr/>
          </p:nvSpPr>
          <p:spPr>
            <a:xfrm>
              <a:off x="954410" y="1758971"/>
              <a:ext cx="71865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1681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 이후 홀수 해에만 열리다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1940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년부터 다시 짝수 해에도 열리지만 주 행사는 홀수 해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849ED793-0909-41D1-B578-68DEF5B784F9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1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0D65F8C-5591-4F31-8581-95666E73E5F5}"/>
              </a:ext>
            </a:extLst>
          </p:cNvPr>
          <p:cNvGrpSpPr/>
          <p:nvPr/>
        </p:nvGrpSpPr>
        <p:grpSpPr>
          <a:xfrm>
            <a:off x="221985" y="1307155"/>
            <a:ext cx="5915419" cy="2719925"/>
            <a:chOff x="221985" y="1307155"/>
            <a:chExt cx="5915419" cy="2719925"/>
          </a:xfrm>
        </p:grpSpPr>
        <p:grpSp>
          <p:nvGrpSpPr>
            <p:cNvPr id="33" name="그래픽 14">
              <a:extLst>
                <a:ext uri="{FF2B5EF4-FFF2-40B4-BE49-F238E27FC236}">
                  <a16:creationId xmlns:a16="http://schemas.microsoft.com/office/drawing/2014/main" id="{3BC820CF-B662-4ABA-8221-B174A3B017B4}"/>
                </a:ext>
              </a:extLst>
            </p:cNvPr>
            <p:cNvGrpSpPr/>
            <p:nvPr/>
          </p:nvGrpSpPr>
          <p:grpSpPr>
            <a:xfrm>
              <a:off x="1506625" y="2173246"/>
              <a:ext cx="1303249" cy="811687"/>
              <a:chOff x="5073655" y="4019797"/>
              <a:chExt cx="552450" cy="542925"/>
            </a:xfrm>
            <a:solidFill>
              <a:srgbClr val="000000"/>
            </a:solidFill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E18FB01-757E-4BE0-B8D1-5649A086593E}"/>
                  </a:ext>
                </a:extLst>
              </p:cNvPr>
              <p:cNvSpPr/>
              <p:nvPr/>
            </p:nvSpPr>
            <p:spPr>
              <a:xfrm>
                <a:off x="5073655" y="4019797"/>
                <a:ext cx="552450" cy="542925"/>
              </a:xfrm>
              <a:custGeom>
                <a:avLst/>
                <a:gdLst>
                  <a:gd name="connsiteX0" fmla="*/ 408613 w 552450"/>
                  <a:gd name="connsiteY0" fmla="*/ 38100 h 542925"/>
                  <a:gd name="connsiteX1" fmla="*/ 361950 w 552450"/>
                  <a:gd name="connsiteY1" fmla="*/ 0 h 542925"/>
                  <a:gd name="connsiteX2" fmla="*/ 352425 w 552450"/>
                  <a:gd name="connsiteY2" fmla="*/ 9525 h 542925"/>
                  <a:gd name="connsiteX3" fmla="*/ 361950 w 552450"/>
                  <a:gd name="connsiteY3" fmla="*/ 19050 h 542925"/>
                  <a:gd name="connsiteX4" fmla="*/ 390525 w 552450"/>
                  <a:gd name="connsiteY4" fmla="*/ 47625 h 542925"/>
                  <a:gd name="connsiteX5" fmla="*/ 361950 w 552450"/>
                  <a:gd name="connsiteY5" fmla="*/ 76200 h 542925"/>
                  <a:gd name="connsiteX6" fmla="*/ 352425 w 552450"/>
                  <a:gd name="connsiteY6" fmla="*/ 85725 h 542925"/>
                  <a:gd name="connsiteX7" fmla="*/ 361950 w 552450"/>
                  <a:gd name="connsiteY7" fmla="*/ 95250 h 542925"/>
                  <a:gd name="connsiteX8" fmla="*/ 408613 w 552450"/>
                  <a:gd name="connsiteY8" fmla="*/ 57150 h 542925"/>
                  <a:gd name="connsiteX9" fmla="*/ 533400 w 552450"/>
                  <a:gd name="connsiteY9" fmla="*/ 57150 h 542925"/>
                  <a:gd name="connsiteX10" fmla="*/ 533400 w 552450"/>
                  <a:gd name="connsiteY10" fmla="*/ 142875 h 542925"/>
                  <a:gd name="connsiteX11" fmla="*/ 19050 w 552450"/>
                  <a:gd name="connsiteY11" fmla="*/ 142875 h 542925"/>
                  <a:gd name="connsiteX12" fmla="*/ 19050 w 552450"/>
                  <a:gd name="connsiteY12" fmla="*/ 57150 h 542925"/>
                  <a:gd name="connsiteX13" fmla="*/ 152400 w 552450"/>
                  <a:gd name="connsiteY13" fmla="*/ 57150 h 542925"/>
                  <a:gd name="connsiteX14" fmla="*/ 180975 w 552450"/>
                  <a:gd name="connsiteY14" fmla="*/ 57150 h 542925"/>
                  <a:gd name="connsiteX15" fmla="*/ 190500 w 552450"/>
                  <a:gd name="connsiteY15" fmla="*/ 47625 h 542925"/>
                  <a:gd name="connsiteX16" fmla="*/ 180975 w 552450"/>
                  <a:gd name="connsiteY16" fmla="*/ 38100 h 542925"/>
                  <a:gd name="connsiteX17" fmla="*/ 163678 w 552450"/>
                  <a:gd name="connsiteY17" fmla="*/ 38100 h 542925"/>
                  <a:gd name="connsiteX18" fmla="*/ 190500 w 552450"/>
                  <a:gd name="connsiteY18" fmla="*/ 19050 h 542925"/>
                  <a:gd name="connsiteX19" fmla="*/ 219075 w 552450"/>
                  <a:gd name="connsiteY19" fmla="*/ 47625 h 542925"/>
                  <a:gd name="connsiteX20" fmla="*/ 190500 w 552450"/>
                  <a:gd name="connsiteY20" fmla="*/ 76200 h 542925"/>
                  <a:gd name="connsiteX21" fmla="*/ 180975 w 552450"/>
                  <a:gd name="connsiteY21" fmla="*/ 85725 h 542925"/>
                  <a:gd name="connsiteX22" fmla="*/ 190500 w 552450"/>
                  <a:gd name="connsiteY22" fmla="*/ 95250 h 542925"/>
                  <a:gd name="connsiteX23" fmla="*/ 238125 w 552450"/>
                  <a:gd name="connsiteY23" fmla="*/ 47625 h 542925"/>
                  <a:gd name="connsiteX24" fmla="*/ 190500 w 552450"/>
                  <a:gd name="connsiteY24" fmla="*/ 0 h 542925"/>
                  <a:gd name="connsiteX25" fmla="*/ 143837 w 552450"/>
                  <a:gd name="connsiteY25" fmla="*/ 38100 h 542925"/>
                  <a:gd name="connsiteX26" fmla="*/ 0 w 552450"/>
                  <a:gd name="connsiteY26" fmla="*/ 38100 h 542925"/>
                  <a:gd name="connsiteX27" fmla="*/ 0 w 552450"/>
                  <a:gd name="connsiteY27" fmla="*/ 161925 h 542925"/>
                  <a:gd name="connsiteX28" fmla="*/ 0 w 552450"/>
                  <a:gd name="connsiteY28" fmla="*/ 542925 h 542925"/>
                  <a:gd name="connsiteX29" fmla="*/ 552450 w 552450"/>
                  <a:gd name="connsiteY29" fmla="*/ 542925 h 542925"/>
                  <a:gd name="connsiteX30" fmla="*/ 552450 w 552450"/>
                  <a:gd name="connsiteY30" fmla="*/ 161925 h 542925"/>
                  <a:gd name="connsiteX31" fmla="*/ 552450 w 552450"/>
                  <a:gd name="connsiteY31" fmla="*/ 38100 h 542925"/>
                  <a:gd name="connsiteX32" fmla="*/ 408613 w 552450"/>
                  <a:gd name="connsiteY32" fmla="*/ 38100 h 542925"/>
                  <a:gd name="connsiteX33" fmla="*/ 533400 w 552450"/>
                  <a:gd name="connsiteY33" fmla="*/ 523875 h 542925"/>
                  <a:gd name="connsiteX34" fmla="*/ 19050 w 552450"/>
                  <a:gd name="connsiteY34" fmla="*/ 523875 h 542925"/>
                  <a:gd name="connsiteX35" fmla="*/ 19050 w 552450"/>
                  <a:gd name="connsiteY35" fmla="*/ 161925 h 542925"/>
                  <a:gd name="connsiteX36" fmla="*/ 533400 w 552450"/>
                  <a:gd name="connsiteY36" fmla="*/ 161925 h 542925"/>
                  <a:gd name="connsiteX37" fmla="*/ 533400 w 552450"/>
                  <a:gd name="connsiteY37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2450" h="542925">
                    <a:moveTo>
                      <a:pt x="408613" y="38100"/>
                    </a:moveTo>
                    <a:cubicBezTo>
                      <a:pt x="404184" y="16393"/>
                      <a:pt x="384953" y="0"/>
                      <a:pt x="361950" y="0"/>
                    </a:cubicBezTo>
                    <a:cubicBezTo>
                      <a:pt x="356683" y="0"/>
                      <a:pt x="352425" y="4258"/>
                      <a:pt x="352425" y="9525"/>
                    </a:cubicBezTo>
                    <a:cubicBezTo>
                      <a:pt x="352425" y="14792"/>
                      <a:pt x="356683" y="19050"/>
                      <a:pt x="361950" y="19050"/>
                    </a:cubicBezTo>
                    <a:cubicBezTo>
                      <a:pt x="377704" y="19050"/>
                      <a:pt x="390525" y="31871"/>
                      <a:pt x="390525" y="47625"/>
                    </a:cubicBezTo>
                    <a:cubicBezTo>
                      <a:pt x="390525" y="63379"/>
                      <a:pt x="377704" y="76200"/>
                      <a:pt x="361950" y="76200"/>
                    </a:cubicBezTo>
                    <a:cubicBezTo>
                      <a:pt x="356683" y="76200"/>
                      <a:pt x="352425" y="80458"/>
                      <a:pt x="352425" y="85725"/>
                    </a:cubicBezTo>
                    <a:cubicBezTo>
                      <a:pt x="352425" y="90992"/>
                      <a:pt x="356683" y="95250"/>
                      <a:pt x="361950" y="95250"/>
                    </a:cubicBezTo>
                    <a:cubicBezTo>
                      <a:pt x="384943" y="95250"/>
                      <a:pt x="404184" y="78857"/>
                      <a:pt x="408613" y="57150"/>
                    </a:cubicBezTo>
                    <a:lnTo>
                      <a:pt x="533400" y="57150"/>
                    </a:lnTo>
                    <a:lnTo>
                      <a:pt x="533400" y="142875"/>
                    </a:lnTo>
                    <a:lnTo>
                      <a:pt x="19050" y="142875"/>
                    </a:lnTo>
                    <a:lnTo>
                      <a:pt x="19050" y="57150"/>
                    </a:lnTo>
                    <a:lnTo>
                      <a:pt x="152400" y="57150"/>
                    </a:lnTo>
                    <a:lnTo>
                      <a:pt x="180975" y="57150"/>
                    </a:lnTo>
                    <a:cubicBezTo>
                      <a:pt x="186242" y="57150"/>
                      <a:pt x="190500" y="52892"/>
                      <a:pt x="190500" y="47625"/>
                    </a:cubicBezTo>
                    <a:cubicBezTo>
                      <a:pt x="190500" y="42358"/>
                      <a:pt x="186242" y="38100"/>
                      <a:pt x="180975" y="38100"/>
                    </a:cubicBezTo>
                    <a:lnTo>
                      <a:pt x="163678" y="38100"/>
                    </a:lnTo>
                    <a:cubicBezTo>
                      <a:pt x="167621" y="27032"/>
                      <a:pt x="178098" y="19050"/>
                      <a:pt x="190500" y="19050"/>
                    </a:cubicBezTo>
                    <a:cubicBezTo>
                      <a:pt x="206254" y="19050"/>
                      <a:pt x="219075" y="31871"/>
                      <a:pt x="219075" y="47625"/>
                    </a:cubicBezTo>
                    <a:cubicBezTo>
                      <a:pt x="219075" y="63379"/>
                      <a:pt x="206254" y="76200"/>
                      <a:pt x="190500" y="76200"/>
                    </a:cubicBezTo>
                    <a:cubicBezTo>
                      <a:pt x="185233" y="76200"/>
                      <a:pt x="180975" y="80458"/>
                      <a:pt x="180975" y="85725"/>
                    </a:cubicBezTo>
                    <a:cubicBezTo>
                      <a:pt x="180975" y="90992"/>
                      <a:pt x="185233" y="95250"/>
                      <a:pt x="190500" y="95250"/>
                    </a:cubicBezTo>
                    <a:cubicBezTo>
                      <a:pt x="216760" y="95250"/>
                      <a:pt x="238125" y="73885"/>
                      <a:pt x="238125" y="47625"/>
                    </a:cubicBezTo>
                    <a:cubicBezTo>
                      <a:pt x="238125" y="21365"/>
                      <a:pt x="216760" y="0"/>
                      <a:pt x="190500" y="0"/>
                    </a:cubicBezTo>
                    <a:cubicBezTo>
                      <a:pt x="167507" y="0"/>
                      <a:pt x="148266" y="16393"/>
                      <a:pt x="143837" y="38100"/>
                    </a:cubicBezTo>
                    <a:lnTo>
                      <a:pt x="0" y="38100"/>
                    </a:lnTo>
                    <a:lnTo>
                      <a:pt x="0" y="161925"/>
                    </a:lnTo>
                    <a:lnTo>
                      <a:pt x="0" y="542925"/>
                    </a:lnTo>
                    <a:lnTo>
                      <a:pt x="552450" y="542925"/>
                    </a:lnTo>
                    <a:lnTo>
                      <a:pt x="552450" y="161925"/>
                    </a:lnTo>
                    <a:lnTo>
                      <a:pt x="552450" y="38100"/>
                    </a:lnTo>
                    <a:lnTo>
                      <a:pt x="408613" y="38100"/>
                    </a:lnTo>
                    <a:close/>
                    <a:moveTo>
                      <a:pt x="533400" y="523875"/>
                    </a:moveTo>
                    <a:lnTo>
                      <a:pt x="19050" y="523875"/>
                    </a:lnTo>
                    <a:lnTo>
                      <a:pt x="19050" y="161925"/>
                    </a:lnTo>
                    <a:lnTo>
                      <a:pt x="533400" y="161925"/>
                    </a:lnTo>
                    <a:lnTo>
                      <a:pt x="533400" y="5238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AEA2ACC-F6B7-4896-893F-3EDAFE66314A}"/>
                  </a:ext>
                </a:extLst>
              </p:cNvPr>
              <p:cNvSpPr/>
              <p:nvPr/>
            </p:nvSpPr>
            <p:spPr>
              <a:xfrm>
                <a:off x="531178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7D5F6D7-5A92-4423-BAFB-F890B35CFEE7}"/>
                  </a:ext>
                </a:extLst>
              </p:cNvPr>
              <p:cNvSpPr/>
              <p:nvPr/>
            </p:nvSpPr>
            <p:spPr>
              <a:xfrm>
                <a:off x="5368930" y="4019797"/>
                <a:ext cx="57150" cy="95250"/>
              </a:xfrm>
              <a:custGeom>
                <a:avLst/>
                <a:gdLst>
                  <a:gd name="connsiteX0" fmla="*/ 9525 w 57150"/>
                  <a:gd name="connsiteY0" fmla="*/ 19050 h 95250"/>
                  <a:gd name="connsiteX1" fmla="*/ 38100 w 57150"/>
                  <a:gd name="connsiteY1" fmla="*/ 47625 h 95250"/>
                  <a:gd name="connsiteX2" fmla="*/ 9525 w 57150"/>
                  <a:gd name="connsiteY2" fmla="*/ 76200 h 95250"/>
                  <a:gd name="connsiteX3" fmla="*/ 0 w 57150"/>
                  <a:gd name="connsiteY3" fmla="*/ 85725 h 95250"/>
                  <a:gd name="connsiteX4" fmla="*/ 9525 w 57150"/>
                  <a:gd name="connsiteY4" fmla="*/ 95250 h 95250"/>
                  <a:gd name="connsiteX5" fmla="*/ 57150 w 57150"/>
                  <a:gd name="connsiteY5" fmla="*/ 47625 h 95250"/>
                  <a:gd name="connsiteX6" fmla="*/ 9525 w 57150"/>
                  <a:gd name="connsiteY6" fmla="*/ 0 h 95250"/>
                  <a:gd name="connsiteX7" fmla="*/ 0 w 57150"/>
                  <a:gd name="connsiteY7" fmla="*/ 9525 h 95250"/>
                  <a:gd name="connsiteX8" fmla="*/ 9525 w 57150"/>
                  <a:gd name="connsiteY8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95250">
                    <a:moveTo>
                      <a:pt x="9525" y="19050"/>
                    </a:moveTo>
                    <a:cubicBezTo>
                      <a:pt x="25279" y="19050"/>
                      <a:pt x="38100" y="31871"/>
                      <a:pt x="38100" y="47625"/>
                    </a:cubicBezTo>
                    <a:cubicBezTo>
                      <a:pt x="38100" y="63379"/>
                      <a:pt x="25279" y="76200"/>
                      <a:pt x="9525" y="76200"/>
                    </a:cubicBezTo>
                    <a:cubicBezTo>
                      <a:pt x="4258" y="76200"/>
                      <a:pt x="0" y="80458"/>
                      <a:pt x="0" y="85725"/>
                    </a:cubicBezTo>
                    <a:cubicBezTo>
                      <a:pt x="0" y="90992"/>
                      <a:pt x="4258" y="95250"/>
                      <a:pt x="9525" y="95250"/>
                    </a:cubicBezTo>
                    <a:cubicBezTo>
                      <a:pt x="35785" y="95250"/>
                      <a:pt x="57150" y="73885"/>
                      <a:pt x="57150" y="47625"/>
                    </a:cubicBezTo>
                    <a:cubicBezTo>
                      <a:pt x="57150" y="21365"/>
                      <a:pt x="35785" y="0"/>
                      <a:pt x="9525" y="0"/>
                    </a:cubicBezTo>
                    <a:cubicBezTo>
                      <a:pt x="4258" y="0"/>
                      <a:pt x="0" y="4258"/>
                      <a:pt x="0" y="9525"/>
                    </a:cubicBezTo>
                    <a:cubicBezTo>
                      <a:pt x="0" y="14792"/>
                      <a:pt x="4258" y="19050"/>
                      <a:pt x="9525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9E2BD019-8A6C-4188-BA2F-4FB862DD620B}"/>
                  </a:ext>
                </a:extLst>
              </p:cNvPr>
              <p:cNvSpPr/>
              <p:nvPr/>
            </p:nvSpPr>
            <p:spPr>
              <a:xfrm>
                <a:off x="52736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88998A8A-FABD-4D84-B6F5-4D31A56EB2A6}"/>
                  </a:ext>
                </a:extLst>
              </p:cNvPr>
              <p:cNvSpPr/>
              <p:nvPr/>
            </p:nvSpPr>
            <p:spPr>
              <a:xfrm>
                <a:off x="534035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20DB02D-60DF-4010-B2BD-71AEF857375E}"/>
                  </a:ext>
                </a:extLst>
              </p:cNvPr>
              <p:cNvSpPr/>
              <p:nvPr/>
            </p:nvSpPr>
            <p:spPr>
              <a:xfrm>
                <a:off x="540703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5AD62B9-3630-41F1-B72B-10291F760A69}"/>
                  </a:ext>
                </a:extLst>
              </p:cNvPr>
              <p:cNvSpPr/>
              <p:nvPr/>
            </p:nvSpPr>
            <p:spPr>
              <a:xfrm>
                <a:off x="5473705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DD07AE8B-7B78-432B-BA3C-D3CBE9C4298F}"/>
                  </a:ext>
                </a:extLst>
              </p:cNvPr>
              <p:cNvSpPr/>
              <p:nvPr/>
            </p:nvSpPr>
            <p:spPr>
              <a:xfrm>
                <a:off x="5540380" y="42388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129F673-3391-4FFE-B62A-D5CEE889C530}"/>
                  </a:ext>
                </a:extLst>
              </p:cNvPr>
              <p:cNvSpPr/>
              <p:nvPr/>
            </p:nvSpPr>
            <p:spPr>
              <a:xfrm>
                <a:off x="51403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899858D-67E9-4760-BADA-C4D018D048B1}"/>
                  </a:ext>
                </a:extLst>
              </p:cNvPr>
              <p:cNvSpPr/>
              <p:nvPr/>
            </p:nvSpPr>
            <p:spPr>
              <a:xfrm>
                <a:off x="52070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B7D4CD3-1FF0-4700-8DB4-45C8DD5F82FC}"/>
                  </a:ext>
                </a:extLst>
              </p:cNvPr>
              <p:cNvSpPr/>
              <p:nvPr/>
            </p:nvSpPr>
            <p:spPr>
              <a:xfrm>
                <a:off x="52736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EFD1FCB-AD17-49D7-B01F-5813BAEB13B5}"/>
                  </a:ext>
                </a:extLst>
              </p:cNvPr>
              <p:cNvSpPr/>
              <p:nvPr/>
            </p:nvSpPr>
            <p:spPr>
              <a:xfrm>
                <a:off x="534035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AB4BFDB-7A01-42E1-9611-FD8E9AD7B79A}"/>
                  </a:ext>
                </a:extLst>
              </p:cNvPr>
              <p:cNvSpPr/>
              <p:nvPr/>
            </p:nvSpPr>
            <p:spPr>
              <a:xfrm>
                <a:off x="540703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5E8AFA-879F-4FE7-8869-A8B392DC20E9}"/>
                  </a:ext>
                </a:extLst>
              </p:cNvPr>
              <p:cNvSpPr/>
              <p:nvPr/>
            </p:nvSpPr>
            <p:spPr>
              <a:xfrm>
                <a:off x="5473705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BD0F007D-4F1B-4699-8D21-F4756A70E93B}"/>
                  </a:ext>
                </a:extLst>
              </p:cNvPr>
              <p:cNvSpPr/>
              <p:nvPr/>
            </p:nvSpPr>
            <p:spPr>
              <a:xfrm>
                <a:off x="5540380" y="431507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7DC1B732-D905-4CBE-B939-95DE62957B60}"/>
                  </a:ext>
                </a:extLst>
              </p:cNvPr>
              <p:cNvSpPr/>
              <p:nvPr/>
            </p:nvSpPr>
            <p:spPr>
              <a:xfrm>
                <a:off x="51403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C9C505F3-2851-42B5-B337-A1EC706250F2}"/>
                  </a:ext>
                </a:extLst>
              </p:cNvPr>
              <p:cNvSpPr/>
              <p:nvPr/>
            </p:nvSpPr>
            <p:spPr>
              <a:xfrm>
                <a:off x="52070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E3C33EA7-74EA-4F5A-A2CD-59E421E718DD}"/>
                  </a:ext>
                </a:extLst>
              </p:cNvPr>
              <p:cNvSpPr/>
              <p:nvPr/>
            </p:nvSpPr>
            <p:spPr>
              <a:xfrm>
                <a:off x="52736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BC9DBBC4-D2D7-4BFA-85CD-D55C180218EA}"/>
                  </a:ext>
                </a:extLst>
              </p:cNvPr>
              <p:cNvSpPr/>
              <p:nvPr/>
            </p:nvSpPr>
            <p:spPr>
              <a:xfrm>
                <a:off x="534035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882AAD65-9D2A-4826-A331-123CA8CA2716}"/>
                  </a:ext>
                </a:extLst>
              </p:cNvPr>
              <p:cNvSpPr/>
              <p:nvPr/>
            </p:nvSpPr>
            <p:spPr>
              <a:xfrm>
                <a:off x="540703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02058D6-BD78-498A-90BD-D488FC9C6A5B}"/>
                  </a:ext>
                </a:extLst>
              </p:cNvPr>
              <p:cNvSpPr/>
              <p:nvPr/>
            </p:nvSpPr>
            <p:spPr>
              <a:xfrm>
                <a:off x="5473705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4B02A010-F33B-4B82-8004-E09288D6CC37}"/>
                  </a:ext>
                </a:extLst>
              </p:cNvPr>
              <p:cNvSpPr/>
              <p:nvPr/>
            </p:nvSpPr>
            <p:spPr>
              <a:xfrm>
                <a:off x="5540380" y="43817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37D344D-AA2F-4625-A5DB-58E20A27CF15}"/>
                  </a:ext>
                </a:extLst>
              </p:cNvPr>
              <p:cNvSpPr/>
              <p:nvPr/>
            </p:nvSpPr>
            <p:spPr>
              <a:xfrm>
                <a:off x="51403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003B6302-169A-4FF8-BDF8-0DF236BA3221}"/>
                  </a:ext>
                </a:extLst>
              </p:cNvPr>
              <p:cNvSpPr/>
              <p:nvPr/>
            </p:nvSpPr>
            <p:spPr>
              <a:xfrm>
                <a:off x="520700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25CA6812-69A6-4202-B5D3-F327C86D49E8}"/>
                  </a:ext>
                </a:extLst>
              </p:cNvPr>
              <p:cNvSpPr/>
              <p:nvPr/>
            </p:nvSpPr>
            <p:spPr>
              <a:xfrm>
                <a:off x="527368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5047AAC-1036-403E-A82A-A062C3A202E9}"/>
                  </a:ext>
                </a:extLst>
              </p:cNvPr>
              <p:cNvSpPr/>
              <p:nvPr/>
            </p:nvSpPr>
            <p:spPr>
              <a:xfrm>
                <a:off x="5340355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2CC626B-38CD-4314-A2C6-FBD124FFBCB3}"/>
                  </a:ext>
                </a:extLst>
              </p:cNvPr>
              <p:cNvSpPr/>
              <p:nvPr/>
            </p:nvSpPr>
            <p:spPr>
              <a:xfrm>
                <a:off x="5407030" y="44579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82B2C74-2A69-4EBA-A0A8-F78709DDAAF2}"/>
                </a:ext>
              </a:extLst>
            </p:cNvPr>
            <p:cNvSpPr txBox="1"/>
            <p:nvPr/>
          </p:nvSpPr>
          <p:spPr>
            <a:xfrm>
              <a:off x="221985" y="3092016"/>
              <a:ext cx="3858749" cy="93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매년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7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월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1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일부터 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31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일까지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한달간 진행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grpSp>
          <p:nvGrpSpPr>
            <p:cNvPr id="19" name="그래픽 9">
              <a:extLst>
                <a:ext uri="{FF2B5EF4-FFF2-40B4-BE49-F238E27FC236}">
                  <a16:creationId xmlns:a16="http://schemas.microsoft.com/office/drawing/2014/main" id="{49CED668-8D8C-45A4-9B59-C3A520EB8350}"/>
                </a:ext>
              </a:extLst>
            </p:cNvPr>
            <p:cNvGrpSpPr/>
            <p:nvPr/>
          </p:nvGrpSpPr>
          <p:grpSpPr>
            <a:xfrm>
              <a:off x="4798033" y="2173247"/>
              <a:ext cx="1046202" cy="815610"/>
              <a:chOff x="5802300" y="4443412"/>
              <a:chExt cx="361950" cy="514350"/>
            </a:xfrm>
            <a:solidFill>
              <a:srgbClr val="000000"/>
            </a:solidFill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898FA5A-DC3B-4875-8033-06D38C9452AC}"/>
                  </a:ext>
                </a:extLst>
              </p:cNvPr>
              <p:cNvSpPr/>
              <p:nvPr/>
            </p:nvSpPr>
            <p:spPr>
              <a:xfrm>
                <a:off x="5919976" y="4557712"/>
                <a:ext cx="133350" cy="133350"/>
              </a:xfrm>
              <a:custGeom>
                <a:avLst/>
                <a:gdLst>
                  <a:gd name="connsiteX0" fmla="*/ 66675 w 133350"/>
                  <a:gd name="connsiteY0" fmla="*/ 0 h 133350"/>
                  <a:gd name="connsiteX1" fmla="*/ 0 w 133350"/>
                  <a:gd name="connsiteY1" fmla="*/ 66675 h 133350"/>
                  <a:gd name="connsiteX2" fmla="*/ 66675 w 133350"/>
                  <a:gd name="connsiteY2" fmla="*/ 133350 h 133350"/>
                  <a:gd name="connsiteX3" fmla="*/ 133350 w 133350"/>
                  <a:gd name="connsiteY3" fmla="*/ 66675 h 133350"/>
                  <a:gd name="connsiteX4" fmla="*/ 66675 w 133350"/>
                  <a:gd name="connsiteY4" fmla="*/ 0 h 133350"/>
                  <a:gd name="connsiteX5" fmla="*/ 66675 w 133350"/>
                  <a:gd name="connsiteY5" fmla="*/ 114300 h 133350"/>
                  <a:gd name="connsiteX6" fmla="*/ 19050 w 133350"/>
                  <a:gd name="connsiteY6" fmla="*/ 66675 h 133350"/>
                  <a:gd name="connsiteX7" fmla="*/ 66675 w 133350"/>
                  <a:gd name="connsiteY7" fmla="*/ 19050 h 133350"/>
                  <a:gd name="connsiteX8" fmla="*/ 114300 w 133350"/>
                  <a:gd name="connsiteY8" fmla="*/ 66675 h 133350"/>
                  <a:gd name="connsiteX9" fmla="*/ 66675 w 133350"/>
                  <a:gd name="connsiteY9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918" y="0"/>
                      <a:pt x="0" y="29918"/>
                      <a:pt x="0" y="66675"/>
                    </a:cubicBezTo>
                    <a:cubicBezTo>
                      <a:pt x="0" y="103432"/>
                      <a:pt x="29918" y="133350"/>
                      <a:pt x="66675" y="133350"/>
                    </a:cubicBezTo>
                    <a:cubicBezTo>
                      <a:pt x="103432" y="133350"/>
                      <a:pt x="133350" y="103432"/>
                      <a:pt x="133350" y="66675"/>
                    </a:cubicBezTo>
                    <a:cubicBezTo>
                      <a:pt x="133350" y="29918"/>
                      <a:pt x="103432" y="0"/>
                      <a:pt x="66675" y="0"/>
                    </a:cubicBezTo>
                    <a:close/>
                    <a:moveTo>
                      <a:pt x="66675" y="114300"/>
                    </a:moveTo>
                    <a:cubicBezTo>
                      <a:pt x="40415" y="114300"/>
                      <a:pt x="19050" y="92935"/>
                      <a:pt x="19050" y="66675"/>
                    </a:cubicBezTo>
                    <a:cubicBezTo>
                      <a:pt x="19050" y="40415"/>
                      <a:pt x="40415" y="19050"/>
                      <a:pt x="66675" y="19050"/>
                    </a:cubicBezTo>
                    <a:cubicBezTo>
                      <a:pt x="92935" y="19050"/>
                      <a:pt x="114300" y="40415"/>
                      <a:pt x="114300" y="66675"/>
                    </a:cubicBezTo>
                    <a:cubicBezTo>
                      <a:pt x="114300" y="92935"/>
                      <a:pt x="92935" y="114300"/>
                      <a:pt x="66675" y="1143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DB6A14C-8FD2-4457-A1EA-ED8315240A5F}"/>
                  </a:ext>
                </a:extLst>
              </p:cNvPr>
              <p:cNvSpPr/>
              <p:nvPr/>
            </p:nvSpPr>
            <p:spPr>
              <a:xfrm>
                <a:off x="5802300" y="4443412"/>
                <a:ext cx="361950" cy="514350"/>
              </a:xfrm>
              <a:custGeom>
                <a:avLst/>
                <a:gdLst>
                  <a:gd name="connsiteX0" fmla="*/ 311824 w 361950"/>
                  <a:gd name="connsiteY0" fmla="*/ 53502 h 514350"/>
                  <a:gd name="connsiteX1" fmla="*/ 182665 w 361950"/>
                  <a:gd name="connsiteY1" fmla="*/ 0 h 514350"/>
                  <a:gd name="connsiteX2" fmla="*/ 53506 w 361950"/>
                  <a:gd name="connsiteY2" fmla="*/ 53502 h 514350"/>
                  <a:gd name="connsiteX3" fmla="*/ 36323 w 361950"/>
                  <a:gd name="connsiteY3" fmla="*/ 310220 h 514350"/>
                  <a:gd name="connsiteX4" fmla="*/ 182665 w 361950"/>
                  <a:gd name="connsiteY4" fmla="*/ 521560 h 514350"/>
                  <a:gd name="connsiteX5" fmla="*/ 328788 w 361950"/>
                  <a:gd name="connsiteY5" fmla="*/ 310515 h 514350"/>
                  <a:gd name="connsiteX6" fmla="*/ 311824 w 361950"/>
                  <a:gd name="connsiteY6" fmla="*/ 53502 h 514350"/>
                  <a:gd name="connsiteX7" fmla="*/ 313339 w 361950"/>
                  <a:gd name="connsiteY7" fmla="*/ 299380 h 514350"/>
                  <a:gd name="connsiteX8" fmla="*/ 182665 w 361950"/>
                  <a:gd name="connsiteY8" fmla="*/ 488090 h 514350"/>
                  <a:gd name="connsiteX9" fmla="*/ 51782 w 361950"/>
                  <a:gd name="connsiteY9" fmla="*/ 299085 h 514350"/>
                  <a:gd name="connsiteX10" fmla="*/ 66984 w 361950"/>
                  <a:gd name="connsiteY10" fmla="*/ 66970 h 514350"/>
                  <a:gd name="connsiteX11" fmla="*/ 182665 w 361950"/>
                  <a:gd name="connsiteY11" fmla="*/ 19050 h 514350"/>
                  <a:gd name="connsiteX12" fmla="*/ 298356 w 361950"/>
                  <a:gd name="connsiteY12" fmla="*/ 66970 h 514350"/>
                  <a:gd name="connsiteX13" fmla="*/ 313339 w 361950"/>
                  <a:gd name="connsiteY13" fmla="*/ 29938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514350">
                    <a:moveTo>
                      <a:pt x="311824" y="53502"/>
                    </a:moveTo>
                    <a:cubicBezTo>
                      <a:pt x="277325" y="19002"/>
                      <a:pt x="231452" y="0"/>
                      <a:pt x="182665" y="0"/>
                    </a:cubicBezTo>
                    <a:cubicBezTo>
                      <a:pt x="133869" y="0"/>
                      <a:pt x="88006" y="19002"/>
                      <a:pt x="53506" y="53502"/>
                    </a:cubicBezTo>
                    <a:cubicBezTo>
                      <a:pt x="-10340" y="117338"/>
                      <a:pt x="-18274" y="237449"/>
                      <a:pt x="36323" y="310220"/>
                    </a:cubicBezTo>
                    <a:lnTo>
                      <a:pt x="182665" y="521560"/>
                    </a:lnTo>
                    <a:lnTo>
                      <a:pt x="328788" y="310515"/>
                    </a:lnTo>
                    <a:cubicBezTo>
                      <a:pt x="383605" y="237449"/>
                      <a:pt x="375670" y="117338"/>
                      <a:pt x="311824" y="53502"/>
                    </a:cubicBezTo>
                    <a:close/>
                    <a:moveTo>
                      <a:pt x="313339" y="299380"/>
                    </a:moveTo>
                    <a:lnTo>
                      <a:pt x="182665" y="488090"/>
                    </a:lnTo>
                    <a:lnTo>
                      <a:pt x="51782" y="299085"/>
                    </a:lnTo>
                    <a:cubicBezTo>
                      <a:pt x="2262" y="233058"/>
                      <a:pt x="9358" y="124587"/>
                      <a:pt x="66984" y="66970"/>
                    </a:cubicBezTo>
                    <a:cubicBezTo>
                      <a:pt x="97883" y="36071"/>
                      <a:pt x="138964" y="19050"/>
                      <a:pt x="182665" y="19050"/>
                    </a:cubicBezTo>
                    <a:cubicBezTo>
                      <a:pt x="226366" y="19050"/>
                      <a:pt x="267447" y="36071"/>
                      <a:pt x="298356" y="66970"/>
                    </a:cubicBezTo>
                    <a:cubicBezTo>
                      <a:pt x="355982" y="124587"/>
                      <a:pt x="363078" y="233058"/>
                      <a:pt x="313339" y="2993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D09958F-BAF5-47D0-BFC4-B3969AF66FF4}"/>
                </a:ext>
              </a:extLst>
            </p:cNvPr>
            <p:cNvSpPr txBox="1"/>
            <p:nvPr/>
          </p:nvSpPr>
          <p:spPr>
            <a:xfrm>
              <a:off x="4542095" y="3482541"/>
              <a:ext cx="1595309" cy="49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교토  기온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8CB8F77-40EB-48E3-9B0F-4CD66463DAA1}"/>
                </a:ext>
              </a:extLst>
            </p:cNvPr>
            <p:cNvSpPr txBox="1"/>
            <p:nvPr/>
          </p:nvSpPr>
          <p:spPr>
            <a:xfrm>
              <a:off x="542040" y="1307155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교토 기온 </a:t>
              </a:r>
              <a:r>
                <a:rPr lang="ko-KR" altLang="en-US" sz="2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eebo Black" panose="00000A00000000000000" pitchFamily="2" charset="-79"/>
                  <a:cs typeface="Heebo Black" panose="00000A00000000000000" pitchFamily="2" charset="-79"/>
                </a:rPr>
                <a:t>마츠리</a:t>
              </a:r>
              <a:endParaRPr 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eebo Black" panose="00000A00000000000000" pitchFamily="2" charset="-79"/>
                <a:cs typeface="Heebo Black" panose="00000A00000000000000" pitchFamily="2" charset="-79"/>
              </a:endParaRP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F83D64B-91FB-42EB-99F5-3246D29B60F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622A6BB-8E37-42EA-A366-9CEA49496DED}"/>
              </a:ext>
            </a:extLst>
          </p:cNvPr>
          <p:cNvSpPr txBox="1"/>
          <p:nvPr/>
        </p:nvSpPr>
        <p:spPr>
          <a:xfrm>
            <a:off x="781747" y="67093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rPr>
              <a:t>방향성 제시</a:t>
            </a:r>
            <a:endParaRPr lang="en-US" altLang="ko-KR"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Heebo Black" panose="00000A00000000000000" pitchFamily="2" charset="-79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8E7E127-2D9B-442F-89CA-F813A81DA6C1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rPr>
              <a:t>CONCEPT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6D995CD-1451-4EEF-8A46-287CC3808789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IDEATION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0625F8-2E3F-4F16-8529-317DA7817F63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PRODUCT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Heebo" panose="00000500000000000000" pitchFamily="2" charset="-79"/>
              <a:ea typeface="나눔스퀘어" panose="020B0600000101010101" pitchFamily="50" charset="-127"/>
              <a:cs typeface="Heebo" panose="00000500000000000000" pitchFamily="2" charset="-79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740106-BF0D-4B1E-9C33-8866FC0681A1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3C4F58-51D7-47B7-AA82-59EA8CA32469}"/>
              </a:ext>
            </a:extLst>
          </p:cNvPr>
          <p:cNvGrpSpPr/>
          <p:nvPr/>
        </p:nvGrpSpPr>
        <p:grpSpPr>
          <a:xfrm>
            <a:off x="616581" y="231101"/>
            <a:ext cx="10735582" cy="945666"/>
            <a:chOff x="616581" y="231101"/>
            <a:chExt cx="10735582" cy="945666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9CE7FD9-71B5-453D-B590-A51F51F8AA5D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90DEE6-C892-43C1-99CB-47EFAEFB381F}"/>
                </a:ext>
              </a:extLst>
            </p:cNvPr>
            <p:cNvSpPr txBox="1"/>
            <p:nvPr/>
          </p:nvSpPr>
          <p:spPr>
            <a:xfrm>
              <a:off x="872379" y="479715"/>
              <a:ext cx="3825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2400" dirty="0"/>
                <a:t>ANALYSIS</a:t>
              </a: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6C6A05F-1858-4864-BDCA-C73DBB34C3F0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6FD6111D-8B77-4E6C-B7FB-128E3F604C27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A6F7AD3-59FF-481B-8B4F-A44FFE7CB471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ANALYSIS</a:t>
              </a:r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B52DBCBA-4D8D-44B3-903D-1260D49B63F8}"/>
                </a:ext>
              </a:extLst>
            </p:cNvPr>
            <p:cNvGrpSpPr/>
            <p:nvPr/>
          </p:nvGrpSpPr>
          <p:grpSpPr>
            <a:xfrm>
              <a:off x="875056" y="448545"/>
              <a:ext cx="2797376" cy="523220"/>
              <a:chOff x="666750" y="1553104"/>
              <a:chExt cx="2797376" cy="523220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6205A5-0A74-46DA-8D9F-A5C390F804F7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2616422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일본 </a:t>
                </a:r>
                <a:r>
                  <a:rPr lang="en-US" altLang="ko-KR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3</a:t>
                </a:r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대 </a:t>
                </a:r>
                <a:r>
                  <a:rPr lang="ko-KR" altLang="en-US" sz="2800" spc="-1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마츠리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8C28233-1C18-4212-B3A1-ABEDC84D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1F6CFD-258D-4D2B-9F41-E2206F075F24}"/>
              </a:ext>
            </a:extLst>
          </p:cNvPr>
          <p:cNvSpPr/>
          <p:nvPr/>
        </p:nvSpPr>
        <p:spPr>
          <a:xfrm>
            <a:off x="7526700" y="1967001"/>
            <a:ext cx="3825463" cy="3617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CB9AE40D-E2B6-493F-811B-A64FE883CA78}"/>
              </a:ext>
            </a:extLst>
          </p:cNvPr>
          <p:cNvGrpSpPr/>
          <p:nvPr/>
        </p:nvGrpSpPr>
        <p:grpSpPr>
          <a:xfrm>
            <a:off x="616581" y="1670451"/>
            <a:ext cx="5413477" cy="830997"/>
            <a:chOff x="773456" y="1758971"/>
            <a:chExt cx="5413477" cy="83099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EA7D79-2CD7-4390-999D-E87D31C7A800}"/>
                </a:ext>
              </a:extLst>
            </p:cNvPr>
            <p:cNvSpPr txBox="1"/>
            <p:nvPr/>
          </p:nvSpPr>
          <p:spPr>
            <a:xfrm>
              <a:off x="954410" y="1758971"/>
              <a:ext cx="52325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9~10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세기 흑사병을 없애기 위한 제사와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역병으로 죽은 사람을 달래기 위해 시작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0890243E-FD89-4BBD-8E4F-024CDA584727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03CAA82-BFBB-46B3-A6E4-51D8BBAD534B}"/>
              </a:ext>
            </a:extLst>
          </p:cNvPr>
          <p:cNvGrpSpPr/>
          <p:nvPr/>
        </p:nvGrpSpPr>
        <p:grpSpPr>
          <a:xfrm>
            <a:off x="578966" y="3434902"/>
            <a:ext cx="6282304" cy="830997"/>
            <a:chOff x="5292677" y="1957948"/>
            <a:chExt cx="6282304" cy="83099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4107E4-D454-49D6-990B-C5C0FA6E35FF}"/>
                </a:ext>
              </a:extLst>
            </p:cNvPr>
            <p:cNvSpPr txBox="1"/>
            <p:nvPr/>
          </p:nvSpPr>
          <p:spPr>
            <a:xfrm>
              <a:off x="5473631" y="1957948"/>
              <a:ext cx="61013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7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월 중순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야마보코가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교토 시내를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행진하는것이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하이라이트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0D73B4DF-A1EE-4605-9762-5ADB2B1C4E6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677" y="2200844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CEDF9DFE-BA58-4E9F-B1C6-4D4284AC58F3}"/>
              </a:ext>
            </a:extLst>
          </p:cNvPr>
          <p:cNvGrpSpPr/>
          <p:nvPr/>
        </p:nvGrpSpPr>
        <p:grpSpPr>
          <a:xfrm>
            <a:off x="488489" y="5405611"/>
            <a:ext cx="9228624" cy="830997"/>
            <a:chOff x="773456" y="1758971"/>
            <a:chExt cx="9228624" cy="83099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4762CF-D149-43F5-8938-B23584D4468B}"/>
                </a:ext>
              </a:extLst>
            </p:cNvPr>
            <p:cNvSpPr txBox="1"/>
            <p:nvPr/>
          </p:nvSpPr>
          <p:spPr>
            <a:xfrm>
              <a:off x="954410" y="1758971"/>
              <a:ext cx="90476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오랜 역사를 지니며 뜨거운 여름에 진행되며 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마치슈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(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상공업자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)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라고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불렷던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 교토 시민의 긍지와 재력을 보여주는 축제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A60DAA8-9093-480E-8E88-D55BEC2F2FFE}"/>
                </a:ext>
              </a:extLst>
            </p:cNvPr>
            <p:cNvCxnSpPr>
              <a:cxnSpLocks/>
            </p:cNvCxnSpPr>
            <p:nvPr/>
          </p:nvCxnSpPr>
          <p:spPr>
            <a:xfrm>
              <a:off x="773456" y="2001867"/>
              <a:ext cx="1809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36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681</Words>
  <Application>Microsoft Office PowerPoint</Application>
  <PresentationFormat>와이드스크린</PresentationFormat>
  <Paragraphs>203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Heebo</vt:lpstr>
      <vt:lpstr>Heebo Black</vt:lpstr>
      <vt:lpstr>나눔스퀘어</vt:lpstr>
      <vt:lpstr>나눔스퀘어 Light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마츠리의 종류와 형태</vt:lpstr>
      <vt:lpstr>PowerPoint 프레젠테이션</vt:lpstr>
      <vt:lpstr>PowerPoint 프레젠테이션</vt:lpstr>
      <vt:lpstr>일본 3대 마츠리</vt:lpstr>
      <vt:lpstr>PowerPoint 프레젠테이션</vt:lpstr>
      <vt:lpstr>PowerPoint 프레젠테이션</vt:lpstr>
      <vt:lpstr>PowerPoint 프레젠테이션</vt:lpstr>
      <vt:lpstr>내가 가보고 싶은 전통 마츠리</vt:lpstr>
      <vt:lpstr>PowerPoint 프레젠테이션</vt:lpstr>
      <vt:lpstr>PowerPoint 프레젠테이션</vt:lpstr>
      <vt:lpstr>PowerPoint 프레젠테이션</vt:lpstr>
      <vt:lpstr>PowerPoint 프레젠테이션</vt:lpstr>
      <vt:lpstr>동영상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 병조</dc:creator>
  <cp:lastModifiedBy>주형 권</cp:lastModifiedBy>
  <cp:revision>59</cp:revision>
  <dcterms:created xsi:type="dcterms:W3CDTF">2019-08-03T08:01:22Z</dcterms:created>
  <dcterms:modified xsi:type="dcterms:W3CDTF">2020-04-28T04:13:09Z</dcterms:modified>
</cp:coreProperties>
</file>