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0B3C1-F67D-40B3-BE88-DB7721186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EF68F01-12FB-4974-B2D7-D988F67B1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A72338-2B71-491F-8D39-735065EC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126B6-E7F0-4BF7-96B6-07200898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912A91-6664-4E2E-9AA7-C97FB716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9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22E5C7-26B5-4B14-9236-6E7AD0E0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DAB141-76BB-4035-8C7C-846014C9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785E21-1941-4FB1-B49B-C8ECFE35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552A46-02C2-4C02-84FB-7BE59EFE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8ACFD3-F33B-4637-8894-3E01B68F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1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3BFF34-DB60-454F-B1F8-B3F83FEB3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BEFF90-E530-4D5C-A4F8-4C7F80F2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5F0980-7074-43DF-9654-7AAE6C5D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CC13BF-BD3D-4BD6-8CE6-D32E85FD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EFA18B-F456-4D34-B729-CD0B9877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6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A9BF4-688A-422B-B3C5-B4CBED6B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CB0CA5-F460-448D-8B50-4C61A26F0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A3EDDC-552D-4380-A8CA-1740545A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965810-04F6-4AE8-868B-B58ED3B0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04D998-4F8A-4948-BB3A-1AE71BDE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68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C42C2-94BD-4BFD-9AA6-D72C7C28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7BB899-B329-4BB4-8AD8-3B300AB87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843F83-AB08-4EF3-8075-0CA405F3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4F65B9-B35F-42C2-A1F5-C0454CC1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604497-460A-458C-AC8F-5D69D517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F53C9A-2935-4170-8E3B-9F2B11D3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EC28F2-AECE-497E-8DBB-F2BBECCB5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1F3255-AE87-49F9-9F5E-90C7FD679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A8118D-7CA6-4E8A-BC1E-B6186042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2E1CAE-CBB9-43DB-B11A-51370A34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A847F8-C4C7-4E72-A9EE-C8BC6776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67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FF7C7-CF73-4624-A72A-960564C2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F8A68C-B11D-47D9-B397-4BCF970D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ABDA86-6E03-4F10-8F45-936518EA3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3E17A4-2D9D-4BA0-A768-7857D36A6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C91ED5-1E3B-4B42-BC3A-635982E2E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1FD18A-BA83-4E4C-A8BD-0BF61742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C42D5C-E580-4B61-8914-A63FD7E7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B4B59F8-58F7-426E-BC7A-1942D8EA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3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374A61-4000-45F7-8B27-973D0D5F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A899C0-0B82-4B6F-81ED-1220C1D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53A5DC-2DF9-4D4A-9384-426AE650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37BDAF-F1A5-4099-8483-6AC73CE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0A31BAE-97EC-4CD0-8D84-768E0B1A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4679079-9A42-49C6-87DD-07D3FC23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F8626A-F8EE-4DF8-9F60-9D88A7B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224B1-B5F6-4099-9966-3E067465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717017-DA16-4554-8499-9C893457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35B1C1-CDEE-4EDE-95A2-EC8BDFA2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CA2450-656C-47E8-8912-CC3F23DC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A0C995-E8F0-4AE3-8D1A-026A9F1D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27DFC3-6CDB-45C8-B86E-8FDE2B77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693FA2-DA2C-4B74-B4FE-FFA0B134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F924E4-28F5-40D6-B9F3-7F29C43C4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24D95D-D05C-47F0-B690-E48F6065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D86B9A-FB34-4EFB-B317-AD1228B4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9B5AA3-3150-4C4A-A9B7-A1E5B50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A9F9D9-F87E-4FAD-BBCF-81F246E6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03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EF3F7B9-AE46-4500-883B-127B9986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D73A9E-69D9-4D7A-819C-934908381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BCD6E6-0CA4-430B-9FBE-2D7EA2943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A2D6-646D-4F31-9651-F86ACC122A9D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B84C1-1778-4B79-8709-BBFB40EBC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33BF59-6505-41F6-826C-8F0264023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3804-EA13-45B3-927B-47DD6C102B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3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fe.naver.com/dudtjrdldudtjr/5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vcast.naver.com/v/58420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3D1759-6DB7-44C0-828D-8E014823F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108"/>
            <a:ext cx="9144000" cy="1209892"/>
          </a:xfrm>
        </p:spPr>
        <p:txBody>
          <a:bodyPr>
            <a:normAutofit/>
          </a:bodyPr>
          <a:lstStyle/>
          <a:p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왜 독도가 한국영토인가</a:t>
            </a:r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?</a:t>
            </a:r>
            <a:endParaRPr lang="ko-KR" altLang="en-US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7CBB6E-1027-4748-AD2E-297D8A579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5271" y="4449618"/>
            <a:ext cx="3232729" cy="1664855"/>
          </a:xfrm>
        </p:spPr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pPr algn="r"/>
            <a:r>
              <a:rPr lang="ko-KR" altLang="en-US" sz="2500" b="1" dirty="0"/>
              <a:t>무역학과 </a:t>
            </a:r>
            <a:r>
              <a:rPr lang="en-US" altLang="ko-KR" sz="2500" b="1" dirty="0"/>
              <a:t>21611095 </a:t>
            </a:r>
            <a:r>
              <a:rPr lang="ko-KR" altLang="en-US" sz="2500" b="1" dirty="0" err="1"/>
              <a:t>이유승</a:t>
            </a:r>
            <a:endParaRPr lang="ko-KR" altLang="en-US" sz="25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470A3B-9301-4FBD-BEE8-9E8DCA10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2" y="1968221"/>
            <a:ext cx="5611091" cy="41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AE12FF-DE06-40DE-88BC-2879A129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82" y="259916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독도가 우리의 영토라는 역사적사실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40114C-8F1B-41C3-93A4-64448FDC8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" y="1659370"/>
            <a:ext cx="4279041" cy="4351338"/>
          </a:xfrm>
        </p:spPr>
      </p:pic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81A28E3C-49AB-4754-9BA4-03F61FE05A07}"/>
              </a:ext>
            </a:extLst>
          </p:cNvPr>
          <p:cNvSpPr/>
          <p:nvPr/>
        </p:nvSpPr>
        <p:spPr>
          <a:xfrm>
            <a:off x="7804727" y="1663555"/>
            <a:ext cx="1459345" cy="1769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F44C2-3926-4654-B168-D3F8575DDCCE}"/>
              </a:ext>
            </a:extLst>
          </p:cNvPr>
          <p:cNvSpPr txBox="1"/>
          <p:nvPr/>
        </p:nvSpPr>
        <p:spPr>
          <a:xfrm>
            <a:off x="6216072" y="4128655"/>
            <a:ext cx="463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/>
              <a:t>역사적 사실과 증거들 </a:t>
            </a:r>
            <a:r>
              <a:rPr lang="ko-KR" altLang="en-US" sz="3600" b="1" dirty="0" err="1"/>
              <a:t>어떤것들이</a:t>
            </a:r>
            <a:r>
              <a:rPr lang="ko-KR" altLang="en-US" sz="3600" b="1" dirty="0"/>
              <a:t> 있을까</a:t>
            </a:r>
            <a:r>
              <a:rPr lang="en-US" altLang="ko-KR" sz="3600" b="1" dirty="0"/>
              <a:t>?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86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8D24B-680B-4E54-AFEE-CB013D89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37" y="365124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독도가 </a:t>
            </a:r>
            <a:r>
              <a:rPr lang="ko-KR" altLang="en-US" b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우리영토인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 역사적 증거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D052F3B-5F97-4283-8B33-D67B67058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7" y="1690687"/>
            <a:ext cx="5331026" cy="3583277"/>
          </a:xfrm>
        </p:spPr>
      </p:pic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3B34F322-2304-43BC-8333-30B411964BD1}"/>
              </a:ext>
            </a:extLst>
          </p:cNvPr>
          <p:cNvSpPr/>
          <p:nvPr/>
        </p:nvSpPr>
        <p:spPr>
          <a:xfrm>
            <a:off x="8155711" y="1690687"/>
            <a:ext cx="1376218" cy="156643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6787A-0C43-4B08-A3BF-39D937B0F4FC}"/>
              </a:ext>
            </a:extLst>
          </p:cNvPr>
          <p:cNvSpPr txBox="1"/>
          <p:nvPr/>
        </p:nvSpPr>
        <p:spPr>
          <a:xfrm>
            <a:off x="7084291" y="3659351"/>
            <a:ext cx="40085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u="sng" dirty="0" err="1">
                <a:hlinkClick r:id="rId3"/>
              </a:rPr>
              <a:t>독도가</a:t>
            </a:r>
            <a:r>
              <a:rPr lang="en-US" altLang="ko-KR" sz="3200" u="sng" dirty="0">
                <a:hlinkClick r:id="rId3"/>
              </a:rPr>
              <a:t> 왜 </a:t>
            </a:r>
            <a:r>
              <a:rPr lang="en-US" altLang="ko-KR" sz="3200" u="sng" dirty="0" err="1">
                <a:hlinkClick r:id="rId3"/>
              </a:rPr>
              <a:t>우리영토인가에</a:t>
            </a:r>
            <a:r>
              <a:rPr lang="en-US" altLang="ko-KR" sz="3200" u="sng" dirty="0">
                <a:hlinkClick r:id="rId3"/>
              </a:rPr>
              <a:t> </a:t>
            </a:r>
            <a:r>
              <a:rPr lang="en-US" altLang="ko-KR" sz="3200" u="sng" dirty="0" err="1">
                <a:hlinkClick r:id="rId3"/>
              </a:rPr>
              <a:t>대한</a:t>
            </a:r>
            <a:r>
              <a:rPr lang="en-US" altLang="ko-KR" sz="3200" u="sng" dirty="0">
                <a:hlinkClick r:id="rId3"/>
              </a:rPr>
              <a:t> </a:t>
            </a:r>
            <a:r>
              <a:rPr lang="en-US" altLang="ko-KR" sz="3200" u="sng" dirty="0" err="1">
                <a:hlinkClick r:id="rId3"/>
              </a:rPr>
              <a:t>역사적</a:t>
            </a:r>
            <a:r>
              <a:rPr lang="en-US" altLang="ko-KR" sz="3200" u="sng" dirty="0">
                <a:hlinkClick r:id="rId3"/>
              </a:rPr>
              <a:t> </a:t>
            </a:r>
            <a:r>
              <a:rPr lang="en-US" altLang="ko-KR" sz="3200" u="sng" dirty="0" err="1">
                <a:hlinkClick r:id="rId3"/>
              </a:rPr>
              <a:t>사실</a:t>
            </a:r>
            <a:r>
              <a:rPr lang="en-US" altLang="ko-KR" sz="3200" u="sng" dirty="0">
                <a:hlinkClick r:id="rId3"/>
              </a:rPr>
              <a:t> </a:t>
            </a:r>
            <a:r>
              <a:rPr lang="en-US" altLang="ko-KR" sz="3200" u="sng" dirty="0" err="1">
                <a:hlinkClick r:id="rId3"/>
              </a:rPr>
              <a:t>동영상</a:t>
            </a:r>
            <a:r>
              <a:rPr lang="en-US" altLang="ko-KR" sz="3200" u="sng" dirty="0">
                <a:hlinkClick r:id="rId3"/>
              </a:rPr>
              <a:t> </a:t>
            </a:r>
            <a:r>
              <a:rPr lang="en-US" altLang="ko-KR" sz="3200" u="sng" dirty="0" err="1">
                <a:hlinkClick r:id="rId3"/>
              </a:rPr>
              <a:t>자료</a:t>
            </a:r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B04D870B-CA61-430E-93FC-37A36C77A5AE}"/>
              </a:ext>
            </a:extLst>
          </p:cNvPr>
          <p:cNvSpPr/>
          <p:nvPr/>
        </p:nvSpPr>
        <p:spPr>
          <a:xfrm>
            <a:off x="6467352" y="5768679"/>
            <a:ext cx="1233878" cy="63398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1FA50-92F6-40BD-92CF-DB23823AAE1C}"/>
              </a:ext>
            </a:extLst>
          </p:cNvPr>
          <p:cNvSpPr txBox="1"/>
          <p:nvPr/>
        </p:nvSpPr>
        <p:spPr>
          <a:xfrm>
            <a:off x="7918538" y="5768679"/>
            <a:ext cx="33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자세히 알아보자</a:t>
            </a:r>
          </a:p>
        </p:txBody>
      </p:sp>
    </p:spTree>
    <p:extLst>
      <p:ext uri="{BB962C8B-B14F-4D97-AF65-F5344CB8AC3E}">
        <p14:creationId xmlns:p14="http://schemas.microsoft.com/office/powerpoint/2010/main" val="425581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E441F-6DB4-4EE6-AD2A-E621270B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512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신라 </a:t>
            </a:r>
            <a:r>
              <a:rPr lang="ko-KR" altLang="en-US" b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이사부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 장군 우산국 복속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4C3C215-FA15-489C-917F-8F4845EC6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11" y="1690688"/>
            <a:ext cx="3947680" cy="3636819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CBD023-4F6A-4765-BF46-A78EFEAFB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1760243"/>
            <a:ext cx="5719618" cy="4732631"/>
          </a:xfrm>
          <a:prstGeom prst="rect">
            <a:avLst/>
          </a:prstGeom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383CDE80-DDA3-4B49-ABF8-5265A245AA30}"/>
              </a:ext>
            </a:extLst>
          </p:cNvPr>
          <p:cNvSpPr/>
          <p:nvPr/>
        </p:nvSpPr>
        <p:spPr>
          <a:xfrm>
            <a:off x="9033163" y="3916219"/>
            <a:ext cx="1191491" cy="140392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CA57A-F00C-454A-989E-9F949F10F41B}"/>
              </a:ext>
            </a:extLst>
          </p:cNvPr>
          <p:cNvSpPr txBox="1"/>
          <p:nvPr/>
        </p:nvSpPr>
        <p:spPr>
          <a:xfrm>
            <a:off x="7324437" y="5457381"/>
            <a:ext cx="4608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“</a:t>
            </a:r>
            <a:r>
              <a:rPr lang="ko-KR" altLang="en-US" sz="2500" b="1" dirty="0" err="1"/>
              <a:t>이사부</a:t>
            </a:r>
            <a:r>
              <a:rPr lang="ko-KR" altLang="en-US" sz="2500" b="1" dirty="0"/>
              <a:t> 우산국을 정벌해 신라의 땅으로 만들었다＂ 기록</a:t>
            </a:r>
          </a:p>
        </p:txBody>
      </p:sp>
    </p:spTree>
    <p:extLst>
      <p:ext uri="{BB962C8B-B14F-4D97-AF65-F5344CB8AC3E}">
        <p14:creationId xmlns:p14="http://schemas.microsoft.com/office/powerpoint/2010/main" val="302892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E5A95E-AD84-4622-97EC-E984196A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38" y="152688"/>
            <a:ext cx="696652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>
                <a:latin typeface="HY궁서B" panose="02030600000101010101" pitchFamily="18" charset="-127"/>
                <a:ea typeface="HY궁서B" panose="02030600000101010101" pitchFamily="18" charset="-127"/>
              </a:rPr>
              <a:t>1454</a:t>
            </a:r>
            <a:r>
              <a:rPr lang="ko-KR" altLang="en-US" sz="4800" dirty="0">
                <a:latin typeface="HY궁서B" panose="02030600000101010101" pitchFamily="18" charset="-127"/>
                <a:ea typeface="HY궁서B" panose="02030600000101010101" pitchFamily="18" charset="-127"/>
              </a:rPr>
              <a:t>년 세종실록 지리지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FCD968C-BB8B-4D55-874E-80DF352EE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" y="1283855"/>
            <a:ext cx="5021406" cy="52367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3C8D6-F36D-4198-8BF2-EB9F13A04115}"/>
              </a:ext>
            </a:extLst>
          </p:cNvPr>
          <p:cNvSpPr txBox="1"/>
          <p:nvPr/>
        </p:nvSpPr>
        <p:spPr>
          <a:xfrm>
            <a:off x="6631712" y="2918690"/>
            <a:ext cx="448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울릉도와 독도가 강원도 울진현에 속한 두 섬이라고 기록</a:t>
            </a:r>
          </a:p>
        </p:txBody>
      </p:sp>
    </p:spTree>
    <p:extLst>
      <p:ext uri="{BB962C8B-B14F-4D97-AF65-F5344CB8AC3E}">
        <p14:creationId xmlns:p14="http://schemas.microsoft.com/office/powerpoint/2010/main" val="238011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1CE1DC-2F23-44A1-82DE-4653AB85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1696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다케시마 도해금지령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58D10D2-3F96-4E63-9A8A-A524EC5D8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56" y="1986250"/>
            <a:ext cx="4217843" cy="4229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F91FF-1D07-4493-85A5-953FE22C91B5}"/>
              </a:ext>
            </a:extLst>
          </p:cNvPr>
          <p:cNvSpPr txBox="1"/>
          <p:nvPr/>
        </p:nvSpPr>
        <p:spPr>
          <a:xfrm>
            <a:off x="5689599" y="2034150"/>
            <a:ext cx="5394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일본 막부는 </a:t>
            </a:r>
            <a:r>
              <a:rPr lang="ko-KR" altLang="en-US" sz="2500" b="1" dirty="0" err="1"/>
              <a:t>돗토리번을</a:t>
            </a:r>
            <a:r>
              <a:rPr lang="ko-KR" altLang="en-US" sz="2500" b="1" dirty="0"/>
              <a:t> 통해 울릉도와 독도가 일본령이 아님을 확인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02A1F-8820-4D1B-B81D-BA3812C47876}"/>
              </a:ext>
            </a:extLst>
          </p:cNvPr>
          <p:cNvSpPr txBox="1"/>
          <p:nvPr/>
        </p:nvSpPr>
        <p:spPr>
          <a:xfrm>
            <a:off x="7093526" y="4248942"/>
            <a:ext cx="4987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다케시마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울릉도</a:t>
            </a:r>
            <a:r>
              <a:rPr lang="en-US" altLang="ko-KR" sz="2500" b="1" dirty="0"/>
              <a:t>) </a:t>
            </a:r>
            <a:r>
              <a:rPr lang="ko-KR" altLang="en-US" sz="2500" b="1" dirty="0"/>
              <a:t>도해금지령</a:t>
            </a:r>
            <a:r>
              <a:rPr lang="en-US" altLang="ko-KR" sz="2500" b="1" dirty="0"/>
              <a:t>(1696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1</a:t>
            </a:r>
            <a:r>
              <a:rPr lang="ko-KR" altLang="en-US" sz="2500" b="1" dirty="0"/>
              <a:t>월 </a:t>
            </a:r>
            <a:r>
              <a:rPr lang="en-US" altLang="ko-KR" sz="2500" b="1" dirty="0"/>
              <a:t>28</a:t>
            </a:r>
            <a:r>
              <a:rPr lang="ko-KR" altLang="en-US" sz="2500" b="1" dirty="0"/>
              <a:t>일</a:t>
            </a:r>
            <a:r>
              <a:rPr lang="en-US" altLang="ko-KR" sz="2500" b="1" dirty="0"/>
              <a:t>)</a:t>
            </a:r>
            <a:endParaRPr lang="ko-KR" altLang="en-US" sz="2500" b="1" dirty="0"/>
          </a:p>
          <a:p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A755918-AB6D-40B2-A725-89069FE40E13}"/>
              </a:ext>
            </a:extLst>
          </p:cNvPr>
          <p:cNvSpPr/>
          <p:nvPr/>
        </p:nvSpPr>
        <p:spPr>
          <a:xfrm rot="3996666">
            <a:off x="7943273" y="3227172"/>
            <a:ext cx="1173019" cy="65578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45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CB613C7-D548-418A-8120-3919D6F487A8}"/>
              </a:ext>
            </a:extLst>
          </p:cNvPr>
          <p:cNvSpPr/>
          <p:nvPr/>
        </p:nvSpPr>
        <p:spPr>
          <a:xfrm>
            <a:off x="5018324" y="1506395"/>
            <a:ext cx="6924294" cy="7749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725E94F-7F0A-4960-8303-5BB1D86B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1696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안용복</a:t>
            </a:r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납치</a:t>
            </a:r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 사건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4931337-F08F-48A1-81C9-EEC1AC313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515197"/>
            <a:ext cx="3752273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B04EC-D134-4B4B-A1BB-4FD65CD73B9D}"/>
              </a:ext>
            </a:extLst>
          </p:cNvPr>
          <p:cNvSpPr txBox="1"/>
          <p:nvPr/>
        </p:nvSpPr>
        <p:spPr>
          <a:xfrm>
            <a:off x="5218247" y="1655362"/>
            <a:ext cx="6524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/>
              <a:t>한일간의 독도 영유권을 둘러싼 최초의 논쟁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2DB3C-168B-4731-84F7-30C0D6087E28}"/>
              </a:ext>
            </a:extLst>
          </p:cNvPr>
          <p:cNvSpPr txBox="1"/>
          <p:nvPr/>
        </p:nvSpPr>
        <p:spPr>
          <a:xfrm>
            <a:off x="1008126" y="5957000"/>
            <a:ext cx="240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숙종실록 </a:t>
            </a:r>
            <a:r>
              <a:rPr lang="ko-KR" altLang="en-US" b="1" dirty="0" err="1"/>
              <a:t>안용복사건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61D24-0F0C-4B03-8070-041119D8711F}"/>
              </a:ext>
            </a:extLst>
          </p:cNvPr>
          <p:cNvSpPr txBox="1"/>
          <p:nvPr/>
        </p:nvSpPr>
        <p:spPr>
          <a:xfrm>
            <a:off x="5218247" y="2759270"/>
            <a:ext cx="30239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안용복은 </a:t>
            </a:r>
            <a:r>
              <a:rPr lang="ko-KR" altLang="en-US" sz="2500" b="1" dirty="0" err="1"/>
              <a:t>백기주</a:t>
            </a:r>
            <a:r>
              <a:rPr lang="ko-KR" altLang="en-US" sz="2500" b="1" dirty="0"/>
              <a:t> 태수에게 독도는 조선의 땅임을 주장</a:t>
            </a:r>
          </a:p>
          <a:p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3B1115E-05A9-491C-8803-38471EA60D5C}"/>
              </a:ext>
            </a:extLst>
          </p:cNvPr>
          <p:cNvCxnSpPr/>
          <p:nvPr/>
        </p:nvCxnSpPr>
        <p:spPr>
          <a:xfrm>
            <a:off x="7630725" y="3891150"/>
            <a:ext cx="849746" cy="81536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AF2A08-B0EE-4738-A704-46B24630ED8D}"/>
              </a:ext>
            </a:extLst>
          </p:cNvPr>
          <p:cNvSpPr txBox="1"/>
          <p:nvPr/>
        </p:nvSpPr>
        <p:spPr>
          <a:xfrm>
            <a:off x="8480471" y="4876210"/>
            <a:ext cx="27034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자신들을 </a:t>
            </a:r>
            <a:r>
              <a:rPr lang="ko-KR" altLang="en-US" sz="2500" b="1" dirty="0" err="1"/>
              <a:t>끌고온</a:t>
            </a:r>
            <a:r>
              <a:rPr lang="ko-KR" altLang="en-US" sz="2500" b="1" dirty="0"/>
              <a:t> 부당성을 항의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36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7C0B16F8-F552-4432-B48B-E68F8E61C5B6}"/>
              </a:ext>
            </a:extLst>
          </p:cNvPr>
          <p:cNvSpPr/>
          <p:nvPr/>
        </p:nvSpPr>
        <p:spPr>
          <a:xfrm>
            <a:off x="7135090" y="608052"/>
            <a:ext cx="4027056" cy="17913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D7D839-46E3-4815-A439-506C488811E9}"/>
              </a:ext>
            </a:extLst>
          </p:cNvPr>
          <p:cNvSpPr/>
          <p:nvPr/>
        </p:nvSpPr>
        <p:spPr>
          <a:xfrm>
            <a:off x="1052944" y="608052"/>
            <a:ext cx="2272145" cy="19129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52FAB-83BA-4679-9690-059A86BFAE1D}"/>
              </a:ext>
            </a:extLst>
          </p:cNvPr>
          <p:cNvSpPr txBox="1"/>
          <p:nvPr/>
        </p:nvSpPr>
        <p:spPr>
          <a:xfrm>
            <a:off x="1089891" y="997527"/>
            <a:ext cx="248458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/>
              <a:t>백기주</a:t>
            </a:r>
            <a:r>
              <a:rPr lang="ko-KR" altLang="en-US" sz="2500" b="1" dirty="0"/>
              <a:t> 태수는 안용복 처리를 막부에 문의</a:t>
            </a: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03D10-102F-4ED5-B330-559D93748D95}"/>
              </a:ext>
            </a:extLst>
          </p:cNvPr>
          <p:cNvSpPr txBox="1"/>
          <p:nvPr/>
        </p:nvSpPr>
        <p:spPr>
          <a:xfrm>
            <a:off x="2567711" y="4458602"/>
            <a:ext cx="6918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/>
              <a:t>1696</a:t>
            </a:r>
            <a:r>
              <a:rPr lang="ko-KR" altLang="en-US" sz="2500" b="1" dirty="0"/>
              <a:t>년 </a:t>
            </a:r>
            <a:r>
              <a:rPr lang="en-US" altLang="ko-KR" sz="2500" b="1" dirty="0"/>
              <a:t>1</a:t>
            </a:r>
            <a:r>
              <a:rPr lang="ko-KR" altLang="en-US" sz="2500" b="1" dirty="0"/>
              <a:t>월 </a:t>
            </a:r>
            <a:r>
              <a:rPr lang="ko-KR" altLang="en-US" sz="2500" b="1" dirty="0" err="1"/>
              <a:t>아부풍후수는</a:t>
            </a:r>
            <a:r>
              <a:rPr lang="ko-KR" altLang="en-US" sz="2500" b="1" dirty="0"/>
              <a:t> </a:t>
            </a:r>
            <a:r>
              <a:rPr lang="ko-KR" altLang="en-US" sz="2500" b="1" dirty="0" err="1"/>
              <a:t>관백</a:t>
            </a:r>
            <a:r>
              <a:rPr lang="ko-KR" altLang="en-US" sz="2500" b="1" dirty="0"/>
              <a:t> </a:t>
            </a:r>
            <a:r>
              <a:rPr lang="ko-KR" altLang="en-US" sz="2500" b="1" dirty="0" err="1"/>
              <a:t>덕천강길의</a:t>
            </a:r>
            <a:r>
              <a:rPr lang="ko-KR" altLang="en-US" sz="2500" b="1" dirty="0"/>
              <a:t> 재가를 얻어 지리적으로 일본 보다는 조선과 더 가깝기 때문에 조선의 지계임을 의심할 여지가 없다고 유시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E8D50-82B3-4365-AAB6-F5608CD99259}"/>
              </a:ext>
            </a:extLst>
          </p:cNvPr>
          <p:cNvSpPr txBox="1"/>
          <p:nvPr/>
        </p:nvSpPr>
        <p:spPr>
          <a:xfrm>
            <a:off x="7361384" y="880660"/>
            <a:ext cx="37776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안용복 문제로 조선과 일본 및 일본내 대마도와 막부에서도 논의가 진행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0C837586-C5DB-46AF-A8CB-7C1E3D4AC013}"/>
              </a:ext>
            </a:extLst>
          </p:cNvPr>
          <p:cNvSpPr/>
          <p:nvPr/>
        </p:nvSpPr>
        <p:spPr>
          <a:xfrm>
            <a:off x="5384800" y="2788875"/>
            <a:ext cx="1154547" cy="1200727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82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6149459-8192-4C00-B224-CA4689C17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612">
            <a:off x="921547" y="335810"/>
            <a:ext cx="4815749" cy="61863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4B158-F829-4A29-B249-F1F1E69345FB}"/>
              </a:ext>
            </a:extLst>
          </p:cNvPr>
          <p:cNvSpPr txBox="1"/>
          <p:nvPr/>
        </p:nvSpPr>
        <p:spPr>
          <a:xfrm>
            <a:off x="4922982" y="3731491"/>
            <a:ext cx="70164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“</a:t>
            </a:r>
            <a:r>
              <a:rPr lang="ko-KR" altLang="en-US" sz="3200" b="1" dirty="0"/>
              <a:t>안용복이 </a:t>
            </a:r>
            <a:r>
              <a:rPr lang="ko-KR" altLang="en-US" sz="3200" b="1" dirty="0" err="1"/>
              <a:t>오키섬</a:t>
            </a:r>
            <a:r>
              <a:rPr lang="ko-KR" altLang="en-US" sz="3200" b="1" dirty="0"/>
              <a:t> 관리에게 울릉도와 독도가 </a:t>
            </a:r>
            <a:r>
              <a:rPr lang="ko-KR" altLang="en-US" sz="3200" b="1" dirty="0" err="1"/>
              <a:t>조선령이라고</a:t>
            </a:r>
            <a:r>
              <a:rPr lang="ko-KR" altLang="en-US" sz="3200" b="1" dirty="0"/>
              <a:t> 진술한 기록</a:t>
            </a:r>
            <a:r>
              <a:rPr lang="en-US" altLang="ko-KR" sz="3200" b="1" dirty="0"/>
              <a:t>”</a:t>
            </a:r>
            <a:endParaRPr lang="ko-KR" altLang="en-US" sz="32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24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AF78C6-A8AD-4136-A09D-4EC8FE5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745" y="365125"/>
            <a:ext cx="5682673" cy="1325563"/>
          </a:xfrm>
        </p:spPr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1737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조선왕국전도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310858C-360B-4223-A383-7299187FA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635">
            <a:off x="942253" y="1067935"/>
            <a:ext cx="4387128" cy="50093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8AC7E-74FD-4284-BD6C-372F96327AD9}"/>
              </a:ext>
            </a:extLst>
          </p:cNvPr>
          <p:cNvSpPr txBox="1"/>
          <p:nvPr/>
        </p:nvSpPr>
        <p:spPr>
          <a:xfrm>
            <a:off x="4365981" y="4060823"/>
            <a:ext cx="7139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독도를 한국의 영토로 강조하여 그림</a:t>
            </a: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96718-B925-410B-AD97-ED5DD5DBDA85}"/>
              </a:ext>
            </a:extLst>
          </p:cNvPr>
          <p:cNvSpPr txBox="1"/>
          <p:nvPr/>
        </p:nvSpPr>
        <p:spPr>
          <a:xfrm>
            <a:off x="5421745" y="1695655"/>
            <a:ext cx="338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프랑스 지리학자 </a:t>
            </a:r>
            <a:r>
              <a:rPr lang="en-US" altLang="ko-KR" sz="2500" b="1" dirty="0"/>
              <a:t>‘</a:t>
            </a:r>
            <a:r>
              <a:rPr lang="ko-KR" altLang="en-US" sz="2500" b="1" dirty="0" err="1"/>
              <a:t>당빌</a:t>
            </a:r>
            <a:r>
              <a:rPr lang="en-US" altLang="ko-KR" sz="2500" b="1" dirty="0"/>
              <a:t>’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786186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32E2DE-8D67-4A31-85DF-C415495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127" y="365124"/>
            <a:ext cx="5624946" cy="1325563"/>
          </a:xfrm>
        </p:spPr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1785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ko-KR" altLang="en-US" b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삼국접양지도</a:t>
            </a:r>
            <a:endParaRPr lang="ko-KR" altLang="en-US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F376D1B-50D8-4103-9370-89AE24BCA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5340927" cy="60974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F0E2B-8A06-46B7-9730-7380419DEB72}"/>
              </a:ext>
            </a:extLst>
          </p:cNvPr>
          <p:cNvSpPr txBox="1"/>
          <p:nvPr/>
        </p:nvSpPr>
        <p:spPr>
          <a:xfrm>
            <a:off x="6414652" y="4939764"/>
            <a:ext cx="46181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죽도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울릉도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와 독도를 조선과 같은 황색으로 표시</a:t>
            </a:r>
            <a:r>
              <a:rPr lang="en-US" altLang="ko-KR" sz="2500" b="1" dirty="0"/>
              <a:t> ‘</a:t>
            </a:r>
            <a:r>
              <a:rPr lang="ko-KR" altLang="en-US" sz="2500" b="1" dirty="0"/>
              <a:t>조선의 </a:t>
            </a:r>
            <a:r>
              <a:rPr lang="ko-KR" altLang="en-US" sz="2500" b="1" dirty="0" err="1"/>
              <a:t>것’이라</a:t>
            </a:r>
            <a:r>
              <a:rPr lang="ko-KR" altLang="en-US" sz="2500" b="1" dirty="0"/>
              <a:t> 표기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B1142-8BEC-45DC-AF7D-C733BDAB7188}"/>
              </a:ext>
            </a:extLst>
          </p:cNvPr>
          <p:cNvSpPr txBox="1"/>
          <p:nvPr/>
        </p:nvSpPr>
        <p:spPr>
          <a:xfrm>
            <a:off x="6899564" y="1459855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에도시대 학자인 하야시 </a:t>
            </a:r>
            <a:r>
              <a:rPr lang="ko-KR" altLang="en-US" b="1" dirty="0" err="1"/>
              <a:t>시헤이가</a:t>
            </a:r>
            <a:r>
              <a:rPr lang="ko-KR" altLang="en-US" b="1" dirty="0"/>
              <a:t> 만든 지도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58393-C00A-4A95-BE61-3D1D446FACA2}"/>
              </a:ext>
            </a:extLst>
          </p:cNvPr>
          <p:cNvSpPr txBox="1"/>
          <p:nvPr/>
        </p:nvSpPr>
        <p:spPr>
          <a:xfrm>
            <a:off x="5966691" y="2442796"/>
            <a:ext cx="5514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일본 주변의 나라들</a:t>
            </a:r>
            <a:r>
              <a:rPr lang="en-US" altLang="ko-KR" sz="2500" b="1" dirty="0"/>
              <a:t>(</a:t>
            </a:r>
            <a:r>
              <a:rPr lang="ko-KR" altLang="en-US" sz="2500" b="1" dirty="0"/>
              <a:t>조선</a:t>
            </a:r>
            <a:r>
              <a:rPr lang="en-US" altLang="ko-KR" sz="2500" b="1" dirty="0"/>
              <a:t>,</a:t>
            </a:r>
            <a:r>
              <a:rPr lang="ko-KR" altLang="en-US" sz="2500" b="1" dirty="0" err="1"/>
              <a:t>류큐</a:t>
            </a:r>
            <a:r>
              <a:rPr lang="en-US" altLang="ko-KR" sz="2500" b="1" dirty="0"/>
              <a:t>,</a:t>
            </a:r>
            <a:r>
              <a:rPr lang="ko-KR" altLang="en-US" sz="2500" b="1" dirty="0"/>
              <a:t>아이누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의 영토를 다른 색으로 칠하여 경계</a:t>
            </a:r>
          </a:p>
        </p:txBody>
      </p:sp>
    </p:spTree>
    <p:extLst>
      <p:ext uri="{BB962C8B-B14F-4D97-AF65-F5344CB8AC3E}">
        <p14:creationId xmlns:p14="http://schemas.microsoft.com/office/powerpoint/2010/main" val="25101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968C2-AFCF-4C3A-8DC6-5B212D48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16" y="3019776"/>
            <a:ext cx="1141847" cy="1177349"/>
          </a:xfrm>
        </p:spPr>
        <p:txBody>
          <a:bodyPr>
            <a:noAutofit/>
          </a:bodyPr>
          <a:lstStyle/>
          <a:p>
            <a:r>
              <a:rPr lang="ko-KR" altLang="en-US" sz="66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독도</a:t>
            </a:r>
            <a:r>
              <a:rPr lang="en-US" altLang="ko-KR" sz="66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 (</a:t>
            </a:r>
            <a:r>
              <a:rPr lang="ko-KR" altLang="en-US" sz="6000" b="1" dirty="0"/>
              <a:t>獨島</a:t>
            </a:r>
            <a:endParaRPr lang="ko-KR" altLang="en-US" sz="6000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12480-C5CB-4F17-B17A-887778C7A713}"/>
              </a:ext>
            </a:extLst>
          </p:cNvPr>
          <p:cNvSpPr txBox="1"/>
          <p:nvPr/>
        </p:nvSpPr>
        <p:spPr>
          <a:xfrm>
            <a:off x="4876801" y="3327402"/>
            <a:ext cx="364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/>
              <a:t>독도의 가치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69536-E491-4030-9492-7FF5CDEDDB2A}"/>
              </a:ext>
            </a:extLst>
          </p:cNvPr>
          <p:cNvSpPr txBox="1"/>
          <p:nvPr/>
        </p:nvSpPr>
        <p:spPr>
          <a:xfrm>
            <a:off x="4876801" y="2154765"/>
            <a:ext cx="19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/>
              <a:t>독도란</a:t>
            </a:r>
            <a:r>
              <a:rPr lang="en-US" altLang="ko-KR" sz="4400" b="1" dirty="0"/>
              <a:t>?</a:t>
            </a:r>
            <a:endParaRPr lang="ko-KR" alt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4046C-D4B8-4BBF-9CC3-8A9E32D0999F}"/>
              </a:ext>
            </a:extLst>
          </p:cNvPr>
          <p:cNvSpPr txBox="1"/>
          <p:nvPr/>
        </p:nvSpPr>
        <p:spPr>
          <a:xfrm>
            <a:off x="4886037" y="4500039"/>
            <a:ext cx="384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/>
              <a:t>역사적 증거</a:t>
            </a:r>
          </a:p>
        </p:txBody>
      </p:sp>
    </p:spTree>
    <p:extLst>
      <p:ext uri="{BB962C8B-B14F-4D97-AF65-F5344CB8AC3E}">
        <p14:creationId xmlns:p14="http://schemas.microsoft.com/office/powerpoint/2010/main" val="216231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960F27B3-ECF4-414C-A351-15D8FACFA780}"/>
              </a:ext>
            </a:extLst>
          </p:cNvPr>
          <p:cNvSpPr/>
          <p:nvPr/>
        </p:nvSpPr>
        <p:spPr>
          <a:xfrm>
            <a:off x="7923906" y="2691745"/>
            <a:ext cx="2924494" cy="1939636"/>
          </a:xfrm>
          <a:prstGeom prst="wedgeEllipseCallout">
            <a:avLst>
              <a:gd name="adj1" fmla="val -71681"/>
              <a:gd name="adj2" fmla="val 101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393612E-3F22-447A-BF15-11E5649B3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814">
            <a:off x="1049447" y="1119251"/>
            <a:ext cx="5505861" cy="5376362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F7A8FC1-8E23-4082-9990-A7A20AB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645" y="365125"/>
            <a:ext cx="4943764" cy="1325563"/>
          </a:xfrm>
        </p:spPr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1877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</a:t>
            </a:r>
            <a:r>
              <a:rPr lang="ko-KR" altLang="en-US" b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태정관지령</a:t>
            </a:r>
            <a:endParaRPr lang="ko-KR" altLang="en-US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384A4-9464-45A8-8725-71AF578899DF}"/>
              </a:ext>
            </a:extLst>
          </p:cNvPr>
          <p:cNvSpPr txBox="1"/>
          <p:nvPr/>
        </p:nvSpPr>
        <p:spPr>
          <a:xfrm>
            <a:off x="6442653" y="1930400"/>
            <a:ext cx="4405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일본 최고의 행정기구 태정관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B42FE947-ABE8-40B4-85C3-2095A38B0513}"/>
              </a:ext>
            </a:extLst>
          </p:cNvPr>
          <p:cNvSpPr/>
          <p:nvPr/>
        </p:nvSpPr>
        <p:spPr>
          <a:xfrm>
            <a:off x="6539401" y="2647166"/>
            <a:ext cx="563362" cy="2327564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55503-9C34-4E50-B805-AC1A1C93DEAC}"/>
              </a:ext>
            </a:extLst>
          </p:cNvPr>
          <p:cNvSpPr txBox="1"/>
          <p:nvPr/>
        </p:nvSpPr>
        <p:spPr>
          <a:xfrm>
            <a:off x="6442653" y="5214442"/>
            <a:ext cx="3500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일본 </a:t>
            </a:r>
            <a:r>
              <a:rPr lang="ko-KR" altLang="en-US" sz="2500" b="1" dirty="0" err="1"/>
              <a:t>내무성</a:t>
            </a:r>
            <a:endParaRPr lang="ko-KR" altLang="en-US" sz="2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1417C-587A-42C6-87D0-7B9482CB9711}"/>
              </a:ext>
            </a:extLst>
          </p:cNvPr>
          <p:cNvSpPr txBox="1"/>
          <p:nvPr/>
        </p:nvSpPr>
        <p:spPr>
          <a:xfrm>
            <a:off x="8192915" y="3186545"/>
            <a:ext cx="2807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울릉도와 독도는 일본령이 아니다</a:t>
            </a:r>
            <a:r>
              <a:rPr lang="en-US" altLang="ko-KR" sz="2500" dirty="0"/>
              <a:t>!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72226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1889A-7643-4D6E-9813-97C5F48C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875" y="379888"/>
            <a:ext cx="8099323" cy="1325563"/>
          </a:xfrm>
        </p:spPr>
        <p:txBody>
          <a:bodyPr/>
          <a:lstStyle/>
          <a:p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1946</a:t>
            </a:r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년 연합국최고사령관 각서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CAF1C65-4522-4410-B34A-4CEDF293D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8" y="1983529"/>
            <a:ext cx="4034606" cy="47470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BCD07-DE2B-4BBA-9DE5-5D3FAD32D43F}"/>
              </a:ext>
            </a:extLst>
          </p:cNvPr>
          <p:cNvSpPr txBox="1"/>
          <p:nvPr/>
        </p:nvSpPr>
        <p:spPr>
          <a:xfrm>
            <a:off x="4976046" y="1847738"/>
            <a:ext cx="3716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제 </a:t>
            </a:r>
            <a:r>
              <a:rPr lang="en-US" altLang="ko-KR" sz="2500" b="1" dirty="0"/>
              <a:t>2</a:t>
            </a:r>
            <a:r>
              <a:rPr lang="ko-KR" altLang="en-US" sz="2500" b="1" dirty="0"/>
              <a:t>차 세계대전 종전 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8D687-109E-4782-9907-786F63B1FDFF}"/>
              </a:ext>
            </a:extLst>
          </p:cNvPr>
          <p:cNvSpPr txBox="1"/>
          <p:nvPr/>
        </p:nvSpPr>
        <p:spPr>
          <a:xfrm>
            <a:off x="4976046" y="2896472"/>
            <a:ext cx="2462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각서</a:t>
            </a:r>
            <a:r>
              <a:rPr lang="en-US" altLang="ko-KR" sz="2500" b="1" dirty="0"/>
              <a:t>(SCAPIN) </a:t>
            </a:r>
            <a:r>
              <a:rPr lang="ko-KR" altLang="en-US" sz="2500" b="1" dirty="0"/>
              <a:t>제</a:t>
            </a:r>
            <a:r>
              <a:rPr lang="en-US" altLang="ko-KR" sz="2500" b="1" dirty="0"/>
              <a:t>677</a:t>
            </a:r>
            <a:r>
              <a:rPr lang="ko-KR" altLang="en-US" sz="2500" b="1" dirty="0"/>
              <a:t>호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D0B4E01-0C67-4C7E-A69F-3E3AB9FEE0C3}"/>
              </a:ext>
            </a:extLst>
          </p:cNvPr>
          <p:cNvSpPr/>
          <p:nvPr/>
        </p:nvSpPr>
        <p:spPr>
          <a:xfrm>
            <a:off x="7215955" y="3052421"/>
            <a:ext cx="988142" cy="6584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16950-0774-4743-8CD6-24AFE118DA2C}"/>
              </a:ext>
            </a:extLst>
          </p:cNvPr>
          <p:cNvSpPr txBox="1"/>
          <p:nvPr/>
        </p:nvSpPr>
        <p:spPr>
          <a:xfrm>
            <a:off x="8364962" y="2945427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연합국 최고사령관은 일본의 영역에서 울릉도</a:t>
            </a:r>
            <a:r>
              <a:rPr lang="en-US" altLang="ko-KR" b="1" dirty="0"/>
              <a:t>,</a:t>
            </a:r>
            <a:r>
              <a:rPr lang="ko-KR" altLang="en-US" b="1" dirty="0" err="1"/>
              <a:t>리앙쿠르암</a:t>
            </a:r>
            <a:r>
              <a:rPr lang="en-US" altLang="ko-KR" b="1" dirty="0"/>
              <a:t>(</a:t>
            </a:r>
            <a:r>
              <a:rPr lang="ko-KR" altLang="en-US" b="1" dirty="0"/>
              <a:t>독도</a:t>
            </a:r>
            <a:r>
              <a:rPr lang="en-US" altLang="ko-KR" b="1" dirty="0"/>
              <a:t>)</a:t>
            </a:r>
            <a:r>
              <a:rPr lang="ko-KR" altLang="en-US" b="1" dirty="0"/>
              <a:t>과 제주도는 </a:t>
            </a:r>
            <a:r>
              <a:rPr lang="ko-KR" altLang="en-US" b="1" dirty="0" err="1"/>
              <a:t>제외된다라고</a:t>
            </a:r>
            <a:r>
              <a:rPr lang="ko-KR" altLang="en-US" b="1" dirty="0"/>
              <a:t> 규정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87DDE-C344-467C-873D-98DDFBB0A0E6}"/>
              </a:ext>
            </a:extLst>
          </p:cNvPr>
          <p:cNvSpPr txBox="1"/>
          <p:nvPr/>
        </p:nvSpPr>
        <p:spPr>
          <a:xfrm>
            <a:off x="4976046" y="4901935"/>
            <a:ext cx="2462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각서</a:t>
            </a:r>
            <a:r>
              <a:rPr lang="en-US" altLang="ko-KR" sz="2500" b="1" dirty="0"/>
              <a:t>(SCAPIN) </a:t>
            </a:r>
            <a:r>
              <a:rPr lang="ko-KR" altLang="en-US" sz="2500" b="1" dirty="0"/>
              <a:t>제</a:t>
            </a:r>
            <a:r>
              <a:rPr lang="en-US" altLang="ko-KR" sz="2500" b="1" dirty="0"/>
              <a:t>1033</a:t>
            </a:r>
            <a:r>
              <a:rPr lang="ko-KR" altLang="en-US" sz="2500" b="1" dirty="0"/>
              <a:t>호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633D50C5-0EA9-4188-B17E-85A7E224F90E}"/>
              </a:ext>
            </a:extLst>
          </p:cNvPr>
          <p:cNvSpPr/>
          <p:nvPr/>
        </p:nvSpPr>
        <p:spPr>
          <a:xfrm>
            <a:off x="7235936" y="5105216"/>
            <a:ext cx="988142" cy="6584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C042C-33C8-42AA-86FD-69CA70213034}"/>
              </a:ext>
            </a:extLst>
          </p:cNvPr>
          <p:cNvSpPr txBox="1"/>
          <p:nvPr/>
        </p:nvSpPr>
        <p:spPr>
          <a:xfrm>
            <a:off x="8438853" y="5105216"/>
            <a:ext cx="318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/>
              <a:t>일본의 선박 및 국민이 독도 또는 독도 주변 </a:t>
            </a:r>
            <a:r>
              <a:rPr lang="en-US" altLang="ko-KR" b="1" dirty="0"/>
              <a:t>12</a:t>
            </a:r>
            <a:r>
              <a:rPr lang="ko-KR" altLang="en-US" b="1" dirty="0"/>
              <a:t>해리 이내에 </a:t>
            </a:r>
            <a:r>
              <a:rPr lang="ko-KR" altLang="en-US" b="1" dirty="0" err="1"/>
              <a:t>접급하는</a:t>
            </a:r>
            <a:r>
              <a:rPr lang="ko-KR" altLang="en-US" b="1" dirty="0"/>
              <a:t> 것을 금지</a:t>
            </a:r>
          </a:p>
        </p:txBody>
      </p:sp>
    </p:spTree>
    <p:extLst>
      <p:ext uri="{BB962C8B-B14F-4D97-AF65-F5344CB8AC3E}">
        <p14:creationId xmlns:p14="http://schemas.microsoft.com/office/powerpoint/2010/main" val="1388737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3A2ED10-E8E7-4E8C-974E-B43D89224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552">
            <a:off x="611796" y="454350"/>
            <a:ext cx="4808160" cy="472846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81D022E-1A73-47C4-99F0-3BE022D0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97" y="-1"/>
            <a:ext cx="4420154" cy="1325563"/>
          </a:xfrm>
        </p:spPr>
        <p:txBody>
          <a:bodyPr/>
          <a:lstStyle/>
          <a:p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주민 및 입도현황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779D7F1-4665-431A-86C9-506FF89CC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79" y="1166463"/>
            <a:ext cx="4997136" cy="363345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641E42-23E9-4941-B0E4-50FAD0961E1C}"/>
              </a:ext>
            </a:extLst>
          </p:cNvPr>
          <p:cNvSpPr txBox="1"/>
          <p:nvPr/>
        </p:nvSpPr>
        <p:spPr>
          <a:xfrm>
            <a:off x="4893273" y="4944668"/>
            <a:ext cx="599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독도경비대원 </a:t>
            </a:r>
            <a:r>
              <a:rPr lang="en-US" altLang="ko-KR" sz="2800" b="1" dirty="0"/>
              <a:t>35</a:t>
            </a:r>
            <a:r>
              <a:rPr lang="ko-KR" altLang="en-US" sz="2800" b="1" dirty="0"/>
              <a:t>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등대관리원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명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울릉군청 독도관리사무소 직원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명 거주 중</a:t>
            </a:r>
          </a:p>
        </p:txBody>
      </p:sp>
    </p:spTree>
    <p:extLst>
      <p:ext uri="{BB962C8B-B14F-4D97-AF65-F5344CB8AC3E}">
        <p14:creationId xmlns:p14="http://schemas.microsoft.com/office/powerpoint/2010/main" val="217952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924F3-8FDA-434F-AFFC-6B04D0B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454" y="2766218"/>
            <a:ext cx="2348346" cy="1325563"/>
          </a:xfrm>
        </p:spPr>
        <p:txBody>
          <a:bodyPr>
            <a:noAutofit/>
          </a:bodyPr>
          <a:lstStyle/>
          <a:p>
            <a:r>
              <a:rPr lang="en-US" altLang="ko-KR" sz="80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Q&amp;A</a:t>
            </a:r>
            <a:endParaRPr lang="ko-KR" altLang="en-US" sz="8000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451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F2A266-F2AC-498B-AEF8-693DD623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455" y="4985254"/>
            <a:ext cx="3235036" cy="1325563"/>
          </a:xfrm>
        </p:spPr>
        <p:txBody>
          <a:bodyPr/>
          <a:lstStyle/>
          <a:p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감사합니다</a:t>
            </a:r>
            <a:r>
              <a:rPr lang="en-US" altLang="ko-KR" b="1" dirty="0"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endParaRPr lang="ko-KR" altLang="en-US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F157889-6853-4479-B04E-B5B7E784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2" y="800544"/>
            <a:ext cx="7283514" cy="4184710"/>
          </a:xfrm>
        </p:spPr>
      </p:pic>
    </p:spTree>
    <p:extLst>
      <p:ext uri="{BB962C8B-B14F-4D97-AF65-F5344CB8AC3E}">
        <p14:creationId xmlns:p14="http://schemas.microsoft.com/office/powerpoint/2010/main" val="31962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F8AE2-CC8B-4C6A-A7D0-2FA3629C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295564"/>
            <a:ext cx="1323109" cy="1007197"/>
          </a:xfrm>
        </p:spPr>
        <p:txBody>
          <a:bodyPr/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독도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92441E9-A745-4A97-9EB2-E8668AABD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2906"/>
            <a:ext cx="5405582" cy="5065712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BEC16BE-C483-4B0A-8F3F-E220831D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130969"/>
            <a:ext cx="5546900" cy="444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01782-8641-40CD-8C4A-4E4E6CBC9F49}"/>
              </a:ext>
            </a:extLst>
          </p:cNvPr>
          <p:cNvSpPr txBox="1"/>
          <p:nvPr/>
        </p:nvSpPr>
        <p:spPr>
          <a:xfrm>
            <a:off x="8128000" y="5378801"/>
            <a:ext cx="322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독도의 지리적 특징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CCC194F-5F79-45AA-8A48-AC62D73078E6}"/>
              </a:ext>
            </a:extLst>
          </p:cNvPr>
          <p:cNvSpPr/>
          <p:nvPr/>
        </p:nvSpPr>
        <p:spPr>
          <a:xfrm>
            <a:off x="6761018" y="5375564"/>
            <a:ext cx="849746" cy="480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1CE2C46-0EBC-4822-AD9B-529B59FA5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2" y="1376651"/>
            <a:ext cx="5442527" cy="43591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97E90-6636-418A-ADA4-E8EDC2BD05A1}"/>
              </a:ext>
            </a:extLst>
          </p:cNvPr>
          <p:cNvSpPr txBox="1"/>
          <p:nvPr/>
        </p:nvSpPr>
        <p:spPr>
          <a:xfrm>
            <a:off x="6742544" y="1376651"/>
            <a:ext cx="46482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/>
              <a:t>독도에 대한 일본의 모습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E606C4A3-4563-4A54-A81D-01891B2D76B8}"/>
              </a:ext>
            </a:extLst>
          </p:cNvPr>
          <p:cNvSpPr/>
          <p:nvPr/>
        </p:nvSpPr>
        <p:spPr>
          <a:xfrm>
            <a:off x="8561531" y="2468216"/>
            <a:ext cx="1010227" cy="996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45BC-1AA8-480D-8D83-F1F07E905693}"/>
              </a:ext>
            </a:extLst>
          </p:cNvPr>
          <p:cNvSpPr txBox="1"/>
          <p:nvPr/>
        </p:nvSpPr>
        <p:spPr>
          <a:xfrm>
            <a:off x="7137397" y="5611808"/>
            <a:ext cx="446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>
                <a:hlinkClick r:id="rId3"/>
              </a:rPr>
              <a:t>http://tvcast.naver.com/v/5842017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FF529-74AE-4052-91DD-3DC63540B1C1}"/>
              </a:ext>
            </a:extLst>
          </p:cNvPr>
          <p:cNvSpPr txBox="1"/>
          <p:nvPr/>
        </p:nvSpPr>
        <p:spPr>
          <a:xfrm>
            <a:off x="6613236" y="4271421"/>
            <a:ext cx="507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독도에 대한 역사를 왜곡하는 일본</a:t>
            </a:r>
          </a:p>
        </p:txBody>
      </p:sp>
    </p:spTree>
    <p:extLst>
      <p:ext uri="{BB962C8B-B14F-4D97-AF65-F5344CB8AC3E}">
        <p14:creationId xmlns:p14="http://schemas.microsoft.com/office/powerpoint/2010/main" val="41518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063AA-1FBC-4AC6-8496-A4A8958E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5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역사왜곡을 하면서 까지 독도를 </a:t>
            </a:r>
            <a:r>
              <a:rPr lang="ko-KR" altLang="en-US" sz="2500" b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자기땅이라</a:t>
            </a:r>
            <a:r>
              <a:rPr lang="ko-KR" altLang="en-US" sz="25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 주장하는 이유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42A706B-5C8F-4F85-B98C-36AA49AF6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2" y="3276413"/>
            <a:ext cx="3740728" cy="2923225"/>
          </a:xfrm>
        </p:spPr>
      </p:pic>
      <p:sp>
        <p:nvSpPr>
          <p:cNvPr id="8" name="생각 풍선: 구름 모양 7">
            <a:extLst>
              <a:ext uri="{FF2B5EF4-FFF2-40B4-BE49-F238E27FC236}">
                <a16:creationId xmlns:a16="http://schemas.microsoft.com/office/drawing/2014/main" id="{230D2ACD-6C6C-4C69-8356-8584A1830D83}"/>
              </a:ext>
            </a:extLst>
          </p:cNvPr>
          <p:cNvSpPr/>
          <p:nvPr/>
        </p:nvSpPr>
        <p:spPr>
          <a:xfrm>
            <a:off x="6807201" y="1611830"/>
            <a:ext cx="4267200" cy="2669309"/>
          </a:xfrm>
          <a:prstGeom prst="cloudCallout">
            <a:avLst>
              <a:gd name="adj1" fmla="val -45292"/>
              <a:gd name="adj2" fmla="val 746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CCCB7-3119-4901-A142-C4347D08FCF0}"/>
              </a:ext>
            </a:extLst>
          </p:cNvPr>
          <p:cNvSpPr txBox="1"/>
          <p:nvPr/>
        </p:nvSpPr>
        <p:spPr>
          <a:xfrm>
            <a:off x="7656946" y="2362666"/>
            <a:ext cx="28725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독도를 얻음으로써 따라오는 이익은 </a:t>
            </a:r>
            <a:r>
              <a:rPr lang="ko-KR" altLang="en-US" sz="2500" b="1" dirty="0" err="1"/>
              <a:t>어떤것이</a:t>
            </a:r>
            <a:r>
              <a:rPr lang="ko-KR" altLang="en-US" sz="2500" b="1" dirty="0"/>
              <a:t> 있을까</a:t>
            </a:r>
            <a:r>
              <a:rPr lang="en-US" altLang="ko-KR" sz="2500" b="1" dirty="0"/>
              <a:t>?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6959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A02838D-A1F5-4835-B000-9D9F3BB16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" y="1132823"/>
            <a:ext cx="3842616" cy="472228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1C5048-6E29-4243-9EA0-EDB79328A9D0}"/>
              </a:ext>
            </a:extLst>
          </p:cNvPr>
          <p:cNvSpPr txBox="1"/>
          <p:nvPr/>
        </p:nvSpPr>
        <p:spPr>
          <a:xfrm>
            <a:off x="3754293" y="424937"/>
            <a:ext cx="470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군사적 가치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0378329-49B4-4F88-A2EB-4FD1BFEED159}"/>
              </a:ext>
            </a:extLst>
          </p:cNvPr>
          <p:cNvSpPr/>
          <p:nvPr/>
        </p:nvSpPr>
        <p:spPr>
          <a:xfrm>
            <a:off x="4616245" y="1606135"/>
            <a:ext cx="7215537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66008-2A74-4D0C-94CC-800EBC5C924B}"/>
              </a:ext>
            </a:extLst>
          </p:cNvPr>
          <p:cNvSpPr txBox="1"/>
          <p:nvPr/>
        </p:nvSpPr>
        <p:spPr>
          <a:xfrm>
            <a:off x="4704511" y="1745474"/>
            <a:ext cx="65947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동북아 강대국의 군사적 영역이 교차되는 곳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6F6D5-833D-4892-B680-55D55B124231}"/>
              </a:ext>
            </a:extLst>
          </p:cNvPr>
          <p:cNvSpPr txBox="1"/>
          <p:nvPr/>
        </p:nvSpPr>
        <p:spPr>
          <a:xfrm>
            <a:off x="6428509" y="2916619"/>
            <a:ext cx="430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554D689C-03E8-4A2E-8930-241EFBDA1974}"/>
              </a:ext>
            </a:extLst>
          </p:cNvPr>
          <p:cNvSpPr/>
          <p:nvPr/>
        </p:nvSpPr>
        <p:spPr>
          <a:xfrm>
            <a:off x="4616245" y="2578357"/>
            <a:ext cx="7215537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F232316-2238-482D-8CC2-9603DB9C044D}"/>
              </a:ext>
            </a:extLst>
          </p:cNvPr>
          <p:cNvSpPr/>
          <p:nvPr/>
        </p:nvSpPr>
        <p:spPr>
          <a:xfrm>
            <a:off x="4665853" y="3665755"/>
            <a:ext cx="7215537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DA295CC-DD51-4771-A645-157730BC2C04}"/>
              </a:ext>
            </a:extLst>
          </p:cNvPr>
          <p:cNvSpPr/>
          <p:nvPr/>
        </p:nvSpPr>
        <p:spPr>
          <a:xfrm>
            <a:off x="4665853" y="4719833"/>
            <a:ext cx="7215536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0AC76C-B916-4CB3-8669-7323A79262F7}"/>
              </a:ext>
            </a:extLst>
          </p:cNvPr>
          <p:cNvSpPr txBox="1"/>
          <p:nvPr/>
        </p:nvSpPr>
        <p:spPr>
          <a:xfrm>
            <a:off x="4704511" y="2693533"/>
            <a:ext cx="6437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항공 미 방어 기능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1FBD2-D076-41BB-AFAC-AD3A2C159603}"/>
              </a:ext>
            </a:extLst>
          </p:cNvPr>
          <p:cNvSpPr txBox="1"/>
          <p:nvPr/>
        </p:nvSpPr>
        <p:spPr>
          <a:xfrm>
            <a:off x="4665853" y="3791616"/>
            <a:ext cx="73741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러시아 극동함대</a:t>
            </a:r>
            <a:r>
              <a:rPr lang="en-US" altLang="ko-KR" sz="2500" b="1" dirty="0"/>
              <a:t>, </a:t>
            </a:r>
            <a:r>
              <a:rPr lang="ko-KR" altLang="en-US" sz="2500" b="1" dirty="0"/>
              <a:t>일본 해상자위대 감시 견제 가능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0F6917-1490-4370-BDBA-622015456284}"/>
              </a:ext>
            </a:extLst>
          </p:cNvPr>
          <p:cNvSpPr txBox="1"/>
          <p:nvPr/>
        </p:nvSpPr>
        <p:spPr>
          <a:xfrm>
            <a:off x="4739510" y="4813815"/>
            <a:ext cx="6002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현재 우리나라는 독도에 통신기지 구축</a:t>
            </a:r>
          </a:p>
        </p:txBody>
      </p:sp>
    </p:spTree>
    <p:extLst>
      <p:ext uri="{BB962C8B-B14F-4D97-AF65-F5344CB8AC3E}">
        <p14:creationId xmlns:p14="http://schemas.microsoft.com/office/powerpoint/2010/main" val="201844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A552B-8472-4784-AB7E-6F1EC933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7" y="1088870"/>
            <a:ext cx="2616200" cy="1195552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경제적 가치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81A1B0-D9E3-4B53-AF29-2C3FC99A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058">
            <a:off x="453355" y="2854221"/>
            <a:ext cx="3538090" cy="3565763"/>
          </a:xfrm>
          <a:prstGeom prst="rect">
            <a:avLst/>
          </a:prstGeom>
        </p:spPr>
      </p:pic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0010A6F-CCD4-47BF-9027-C3D1AD78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918">
            <a:off x="2792553" y="508560"/>
            <a:ext cx="3635820" cy="3273716"/>
          </a:xfr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E3CB391-A33A-4402-911A-3F0C4C3F4C27}"/>
              </a:ext>
            </a:extLst>
          </p:cNvPr>
          <p:cNvSpPr/>
          <p:nvPr/>
        </p:nvSpPr>
        <p:spPr>
          <a:xfrm>
            <a:off x="7629237" y="1294100"/>
            <a:ext cx="3435927" cy="785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E8B91-9B73-4F77-A404-C18E5820FE62}"/>
              </a:ext>
            </a:extLst>
          </p:cNvPr>
          <p:cNvSpPr txBox="1"/>
          <p:nvPr/>
        </p:nvSpPr>
        <p:spPr>
          <a:xfrm>
            <a:off x="7892472" y="1440423"/>
            <a:ext cx="2909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/>
              <a:t>황금어장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49723C8-A8EA-4B4D-A811-44E1FF13457D}"/>
              </a:ext>
            </a:extLst>
          </p:cNvPr>
          <p:cNvSpPr/>
          <p:nvPr/>
        </p:nvSpPr>
        <p:spPr>
          <a:xfrm>
            <a:off x="7629237" y="2958450"/>
            <a:ext cx="3435927" cy="785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324748F-6CA2-4AE2-8BD4-EF61DCBB0A0F}"/>
              </a:ext>
            </a:extLst>
          </p:cNvPr>
          <p:cNvSpPr/>
          <p:nvPr/>
        </p:nvSpPr>
        <p:spPr>
          <a:xfrm>
            <a:off x="7629237" y="4717765"/>
            <a:ext cx="3435927" cy="785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73355-5273-4001-AD20-EA190D768F61}"/>
              </a:ext>
            </a:extLst>
          </p:cNvPr>
          <p:cNvSpPr txBox="1"/>
          <p:nvPr/>
        </p:nvSpPr>
        <p:spPr>
          <a:xfrm>
            <a:off x="7807035" y="3104773"/>
            <a:ext cx="3080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/>
              <a:t>메탄 </a:t>
            </a:r>
            <a:r>
              <a:rPr lang="ko-KR" altLang="en-US" sz="2600" b="1" dirty="0" err="1"/>
              <a:t>하이드레이트</a:t>
            </a:r>
            <a:endParaRPr lang="ko-KR" altLang="en-US" sz="2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5A3CC-0B08-452E-A637-7AEAF37B7633}"/>
              </a:ext>
            </a:extLst>
          </p:cNvPr>
          <p:cNvSpPr txBox="1"/>
          <p:nvPr/>
        </p:nvSpPr>
        <p:spPr>
          <a:xfrm>
            <a:off x="7892472" y="4864088"/>
            <a:ext cx="2909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/>
              <a:t>배타적 경제 수역</a:t>
            </a:r>
          </a:p>
        </p:txBody>
      </p:sp>
    </p:spTree>
    <p:extLst>
      <p:ext uri="{BB962C8B-B14F-4D97-AF65-F5344CB8AC3E}">
        <p14:creationId xmlns:p14="http://schemas.microsoft.com/office/powerpoint/2010/main" val="288300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A7736-C87F-4B4E-BC58-224319C0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009" y="131737"/>
            <a:ext cx="5811982" cy="1325563"/>
          </a:xfrm>
        </p:spPr>
        <p:txBody>
          <a:bodyPr/>
          <a:lstStyle/>
          <a:p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지형학 및 생태적 가치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7178811-2AD1-4ED5-8601-35D237038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3" y="1546394"/>
            <a:ext cx="6276799" cy="385430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21DFD08-390A-47EF-B68D-C58CB68F6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2" y="1546395"/>
            <a:ext cx="4287982" cy="3854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477BC4-0942-4DC0-A0A3-009AEB698681}"/>
              </a:ext>
            </a:extLst>
          </p:cNvPr>
          <p:cNvSpPr txBox="1"/>
          <p:nvPr/>
        </p:nvSpPr>
        <p:spPr>
          <a:xfrm>
            <a:off x="1782617" y="5865091"/>
            <a:ext cx="2290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암석학의 보고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01A7F-05A5-4A85-AFBC-01EDB2F35249}"/>
              </a:ext>
            </a:extLst>
          </p:cNvPr>
          <p:cNvSpPr txBox="1"/>
          <p:nvPr/>
        </p:nvSpPr>
        <p:spPr>
          <a:xfrm>
            <a:off x="7048349" y="5851237"/>
            <a:ext cx="34349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천연기념물 제 </a:t>
            </a:r>
            <a:r>
              <a:rPr lang="en-US" altLang="ko-KR" sz="2500" b="1" dirty="0"/>
              <a:t>336</a:t>
            </a:r>
            <a:r>
              <a:rPr lang="ko-KR" altLang="en-US" sz="2500" b="1" dirty="0"/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335989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6C6A7-288E-4284-BF49-24A5FB52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7" y="328178"/>
            <a:ext cx="7578436" cy="1325563"/>
          </a:xfrm>
        </p:spPr>
        <p:txBody>
          <a:bodyPr/>
          <a:lstStyle/>
          <a:p>
            <a:r>
              <a:rPr lang="ko-KR" altLang="en-US" b="1" dirty="0">
                <a:latin typeface="HY궁서B" panose="02030600000101010101" pitchFamily="18" charset="-127"/>
                <a:ea typeface="HY궁서B" panose="02030600000101010101" pitchFamily="18" charset="-127"/>
              </a:rPr>
              <a:t>일본이 이렇게 까지 하는 이유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772920F9-0376-4CE0-84F5-9B4FDC86B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3" y="1764580"/>
            <a:ext cx="10107425" cy="4894551"/>
          </a:xfrm>
        </p:spPr>
      </p:pic>
    </p:spTree>
    <p:extLst>
      <p:ext uri="{BB962C8B-B14F-4D97-AF65-F5344CB8AC3E}">
        <p14:creationId xmlns:p14="http://schemas.microsoft.com/office/powerpoint/2010/main" val="46600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397</Words>
  <Application>Microsoft Office PowerPoint</Application>
  <PresentationFormat>와이드스크린</PresentationFormat>
  <Paragraphs>70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HY궁서B</vt:lpstr>
      <vt:lpstr>맑은 고딕</vt:lpstr>
      <vt:lpstr>Arial</vt:lpstr>
      <vt:lpstr>Office 테마</vt:lpstr>
      <vt:lpstr>왜 독도가 한국영토인가?</vt:lpstr>
      <vt:lpstr>독도 (獨島</vt:lpstr>
      <vt:lpstr>독도</vt:lpstr>
      <vt:lpstr>PowerPoint 프레젠테이션</vt:lpstr>
      <vt:lpstr>역사왜곡을 하면서 까지 독도를 자기땅이라 주장하는 이유</vt:lpstr>
      <vt:lpstr>PowerPoint 프레젠테이션</vt:lpstr>
      <vt:lpstr>경제적 가치</vt:lpstr>
      <vt:lpstr>지형학 및 생태적 가치</vt:lpstr>
      <vt:lpstr>일본이 이렇게 까지 하는 이유</vt:lpstr>
      <vt:lpstr>독도가 우리의 영토라는 역사적사실</vt:lpstr>
      <vt:lpstr>독도가 우리영토인 역사적 증거</vt:lpstr>
      <vt:lpstr>512년 신라 이사부 장군 우산국 복속</vt:lpstr>
      <vt:lpstr>1454년 세종실록 지리지</vt:lpstr>
      <vt:lpstr>1696년 다케시마 도해금지령</vt:lpstr>
      <vt:lpstr>1696년 안용복(납치) 사건</vt:lpstr>
      <vt:lpstr>PowerPoint 프레젠테이션</vt:lpstr>
      <vt:lpstr>PowerPoint 프레젠테이션</vt:lpstr>
      <vt:lpstr>1737년 조선왕국전도</vt:lpstr>
      <vt:lpstr>1785년 삼국접양지도</vt:lpstr>
      <vt:lpstr>1877년 태정관지령</vt:lpstr>
      <vt:lpstr>1946년 연합국최고사령관 각서</vt:lpstr>
      <vt:lpstr>주민 및 입도현황</vt:lpstr>
      <vt:lpstr>Q&amp;A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독도가 한국영토인가?</dc:title>
  <dc:creator>이 유준</dc:creator>
  <cp:lastModifiedBy>이 유준</cp:lastModifiedBy>
  <cp:revision>37</cp:revision>
  <dcterms:created xsi:type="dcterms:W3CDTF">2020-04-25T00:55:29Z</dcterms:created>
  <dcterms:modified xsi:type="dcterms:W3CDTF">2020-04-27T10:31:28Z</dcterms:modified>
</cp:coreProperties>
</file>