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7" r:id="rId21"/>
    <p:sldId id="273" r:id="rId22"/>
    <p:sldId id="274" r:id="rId23"/>
    <p:sldId id="278" r:id="rId24"/>
    <p:sldId id="275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 Joong Kim" initials="CJK" lastIdx="1" clrIdx="0">
    <p:extLst>
      <p:ext uri="{19B8F6BF-5375-455C-9EA6-DF929625EA0E}">
        <p15:presenceInfo xmlns:p15="http://schemas.microsoft.com/office/powerpoint/2012/main" userId="67f1c3c02ccae4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C51B596-83B0-48AD-9F3D-85D8783AB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3AD9F60-81C9-4AEE-A1E9-2F9F0AA0E6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49AB0-DDD4-4339-B50D-E7A73B5C4BCE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471CF18-8699-4EA9-80A1-1ABFBF0C7C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2583D4D-07E3-4C0A-ACF2-FB2522D4D3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D1814-7BDD-45FB-902B-0D95574DF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329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72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94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69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91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19468FC-A1EA-49A2-8E19-560155102D0D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39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66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46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94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15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77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2020-04-26</a:t>
            </a:fld>
            <a:endParaRPr lang="ko-KR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8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19468FC-A1EA-49A2-8E19-560155102D0D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00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UUli_N41lk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BE5EC6-E061-47AC-B31E-B0FCA6485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sz="8800" dirty="0"/>
              <a:t>일본 사회와 관광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3B5F9B2-A50E-4D8B-B155-D100218AC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7812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2800" dirty="0"/>
              <a:t>일본 국가의 정치와 군사제도</a:t>
            </a:r>
            <a:endParaRPr lang="en-US" altLang="ko-KR" sz="2800" dirty="0"/>
          </a:p>
          <a:p>
            <a:endParaRPr lang="en-US" altLang="ko-KR" dirty="0"/>
          </a:p>
          <a:p>
            <a:pPr algn="r"/>
            <a:r>
              <a:rPr lang="en-US" altLang="ko-KR" sz="1600" dirty="0"/>
              <a:t>21503187 </a:t>
            </a:r>
            <a:r>
              <a:rPr lang="ko-KR" altLang="en-US" sz="1600" dirty="0"/>
              <a:t>김민정</a:t>
            </a:r>
            <a:endParaRPr lang="en-US" altLang="ko-KR" sz="16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447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사람, 남자, 넥타이, 착용이(가) 표시된 사진&#10;&#10;자동 생성된 설명">
            <a:extLst>
              <a:ext uri="{FF2B5EF4-FFF2-40B4-BE49-F238E27FC236}">
                <a16:creationId xmlns:a16="http://schemas.microsoft.com/office/drawing/2014/main" id="{5244C61B-77C9-4381-B344-1406C143D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95262"/>
            <a:ext cx="4762500" cy="6467475"/>
          </a:xfrm>
          <a:prstGeom prst="rect">
            <a:avLst/>
          </a:prstGeom>
        </p:spPr>
      </p:pic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16F2D930-52F0-4122-A177-8FA15D55CE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94" y="2595200"/>
            <a:ext cx="3175724" cy="3175724"/>
          </a:xfr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0516558-2855-4D36-ADEA-5CF97AC5FC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sz="2400" dirty="0"/>
              <a:t>국가 원수는 총리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임기 기간이 정해져 있지 않음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메이지 유신 이후 등장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400" dirty="0"/>
              <a:t>‘</a:t>
            </a:r>
            <a:r>
              <a:rPr lang="ko-KR" altLang="en-US" sz="2400" dirty="0"/>
              <a:t>대일본제국 헌법</a:t>
            </a:r>
            <a:r>
              <a:rPr lang="en-US" altLang="ko-KR" sz="2400" dirty="0"/>
              <a:t>’</a:t>
            </a:r>
            <a:r>
              <a:rPr lang="ko-KR" altLang="en-US" sz="2400" dirty="0"/>
              <a:t>을 제정하면서 확립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초대 총리인 이토 히로부미</a:t>
            </a:r>
            <a:endParaRPr lang="en-US" altLang="ko-KR" sz="2400" dirty="0"/>
          </a:p>
          <a:p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0500618-1E5E-4BD4-9F8F-8AECAFD1B024}"/>
              </a:ext>
            </a:extLst>
          </p:cNvPr>
          <p:cNvSpPr/>
          <p:nvPr/>
        </p:nvSpPr>
        <p:spPr>
          <a:xfrm>
            <a:off x="2375555" y="5759777"/>
            <a:ext cx="2149311" cy="417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 정부의 문장</a:t>
            </a:r>
          </a:p>
        </p:txBody>
      </p:sp>
    </p:spTree>
    <p:extLst>
      <p:ext uri="{BB962C8B-B14F-4D97-AF65-F5344CB8AC3E}">
        <p14:creationId xmlns:p14="http://schemas.microsoft.com/office/powerpoint/2010/main" val="4963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3CCDFAA-60EA-4DF8-9BF2-183C2F8D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3200" dirty="0"/>
              <a:t>총리의 자격</a:t>
            </a:r>
          </a:p>
        </p:txBody>
      </p:sp>
      <p:pic>
        <p:nvPicPr>
          <p:cNvPr id="6" name="내용 개체 틀 5" descr="그리기, 방이(가) 표시된 사진&#10;&#10;자동 생성된 설명">
            <a:extLst>
              <a:ext uri="{FF2B5EF4-FFF2-40B4-BE49-F238E27FC236}">
                <a16:creationId xmlns:a16="http://schemas.microsoft.com/office/drawing/2014/main" id="{1E6C333E-9E1B-4307-85E8-C499C1443E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504162"/>
            <a:ext cx="6576817" cy="4044742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858AF8-4587-4679-9862-A8387C168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3967" y="1498112"/>
            <a:ext cx="3544034" cy="40507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latinLnBrk="0"/>
            <a:endParaRPr lang="en-US" altLang="ko-KR" sz="1600" dirty="0"/>
          </a:p>
          <a:p>
            <a:pPr marL="0" latinLnBrk="0"/>
            <a:endParaRPr lang="en-US" altLang="ko-KR" sz="1600" dirty="0"/>
          </a:p>
          <a:p>
            <a:pPr latinLnBrk="0"/>
            <a:r>
              <a:rPr lang="ko-KR" altLang="en-US" sz="2400" dirty="0"/>
              <a:t>내각 총리대신의 문장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문민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국회의원 중에서 지명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천황의 임명</a:t>
            </a:r>
            <a:endParaRPr lang="en-US" altLang="ko-KR" sz="2400" dirty="0"/>
          </a:p>
          <a:p>
            <a:pPr latinLnBrk="0"/>
            <a:endParaRPr lang="en-US" altLang="ko-KR" sz="1600" dirty="0"/>
          </a:p>
          <a:p>
            <a:pPr latinLnBrk="0"/>
            <a:endParaRPr lang="en-US" altLang="ko-KR" sz="1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22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46B7F9F3-47AA-4210-A51D-C1B2341E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3000">
                <a:solidFill>
                  <a:srgbClr val="FFFFFF"/>
                </a:solidFill>
              </a:rPr>
              <a:t>총리의 권한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D806CEFF-BBA0-4254-BA5C-7032197C5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1089" y="725394"/>
            <a:ext cx="5142658" cy="540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2400" dirty="0"/>
              <a:t>국무대신 임명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행정의 각 부 지휘</a:t>
            </a:r>
            <a:r>
              <a:rPr lang="en-US" altLang="ko-KR" sz="2400" dirty="0"/>
              <a:t>, </a:t>
            </a:r>
            <a:r>
              <a:rPr lang="ko-KR" altLang="en-US" sz="2400" dirty="0"/>
              <a:t>감독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하의원과 중의원 해산권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조약 체결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군 통수권 </a:t>
            </a:r>
          </a:p>
        </p:txBody>
      </p:sp>
    </p:spTree>
    <p:extLst>
      <p:ext uri="{BB962C8B-B14F-4D97-AF65-F5344CB8AC3E}">
        <p14:creationId xmlns:p14="http://schemas.microsoft.com/office/powerpoint/2010/main" val="15211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EEA0060-5A7E-4A27-81BF-639B1350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800" dirty="0"/>
              <a:t>일본의 국가 행정조직 </a:t>
            </a:r>
            <a:r>
              <a:rPr lang="en-US" altLang="ko-KR" sz="4800" dirty="0"/>
              <a:t>: </a:t>
            </a:r>
            <a:r>
              <a:rPr lang="ko-KR" altLang="en-US" sz="4800" dirty="0"/>
              <a:t>경찰청</a:t>
            </a:r>
          </a:p>
        </p:txBody>
      </p:sp>
      <p:pic>
        <p:nvPicPr>
          <p:cNvPr id="6" name="내용 개체 틀 5" descr="실외, 건물, 대형, 키큰이(가) 표시된 사진&#10;&#10;자동 생성된 설명">
            <a:extLst>
              <a:ext uri="{FF2B5EF4-FFF2-40B4-BE49-F238E27FC236}">
                <a16:creationId xmlns:a16="http://schemas.microsoft.com/office/drawing/2014/main" id="{BD741954-EC12-4DFD-B84B-48406C4007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1" b="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30253E-071C-448C-849E-D2BF58084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endParaRPr lang="en-US" altLang="ko-KR" sz="1800" dirty="0"/>
          </a:p>
          <a:p>
            <a:pPr latinLnBrk="0"/>
            <a:r>
              <a:rPr lang="ko-KR" altLang="en-US" sz="2400" dirty="0"/>
              <a:t>국가 공안 위원회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일본 공공의 안전과</a:t>
            </a:r>
            <a:r>
              <a:rPr lang="en-US" altLang="ko-KR" sz="2400" dirty="0"/>
              <a:t> </a:t>
            </a:r>
            <a:r>
              <a:rPr lang="ko-KR" altLang="en-US" sz="2400" dirty="0"/>
              <a:t>질서 유지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범죄조직 단속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총리의 개입 불가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7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E9B9C0E-642C-4AA8-9BB7-D67F7543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800" dirty="0"/>
              <a:t>외무성</a:t>
            </a:r>
          </a:p>
        </p:txBody>
      </p:sp>
      <p:pic>
        <p:nvPicPr>
          <p:cNvPr id="6" name="내용 개체 틀 5" descr="도로, 실외, 건물, 거리이(가) 표시된 사진&#10;&#10;자동 생성된 설명">
            <a:extLst>
              <a:ext uri="{FF2B5EF4-FFF2-40B4-BE49-F238E27FC236}">
                <a16:creationId xmlns:a16="http://schemas.microsoft.com/office/drawing/2014/main" id="{605672C4-0E32-4D76-9077-BF1979AEC9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 r="12096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9D228D3-B29C-4A18-B00D-3DF7A9AA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 latinLnBrk="0"/>
            <a:endParaRPr lang="en-US" altLang="ko-KR" sz="1600" dirty="0"/>
          </a:p>
          <a:p>
            <a:pPr latinLnBrk="0"/>
            <a:r>
              <a:rPr lang="ko-KR" altLang="en-US" sz="2400" dirty="0"/>
              <a:t>외교정책</a:t>
            </a:r>
            <a:r>
              <a:rPr lang="en-US" altLang="ko-KR" sz="2400" dirty="0"/>
              <a:t>, </a:t>
            </a:r>
            <a:r>
              <a:rPr lang="ko-KR" altLang="en-US" sz="2400" dirty="0"/>
              <a:t>외교사절</a:t>
            </a:r>
            <a:r>
              <a:rPr lang="en-US" altLang="ko-KR" sz="2400" dirty="0"/>
              <a:t>, </a:t>
            </a:r>
            <a:r>
              <a:rPr lang="ko-KR" altLang="en-US" sz="2400" dirty="0"/>
              <a:t>국제법규의 체결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외국 정부와 교섭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일본의 대외 관계 추진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5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3022B4E-0CBA-4008-926C-E88BE69B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4800" dirty="0"/>
              <a:t>후생노동성</a:t>
            </a:r>
          </a:p>
        </p:txBody>
      </p:sp>
      <p:pic>
        <p:nvPicPr>
          <p:cNvPr id="6" name="내용 개체 틀 5" descr="실외, 도로, 건물, 거리이(가) 표시된 사진&#10;&#10;자동 생성된 설명">
            <a:extLst>
              <a:ext uri="{FF2B5EF4-FFF2-40B4-BE49-F238E27FC236}">
                <a16:creationId xmlns:a16="http://schemas.microsoft.com/office/drawing/2014/main" id="{2FAEFFCB-1E60-40BA-8C12-F3E563BE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r="1630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D88D14-ED51-4B4E-B496-56396BE5DED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2400" dirty="0"/>
              <a:t>국민 생활의 보장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사회 복지의 향상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노동자의 직업 확보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0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3812114E-3693-4112-820F-84B6DDB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/>
              <a:t>일본의 자위대</a:t>
            </a:r>
            <a:endParaRPr lang="ko-KR" altLang="en-US"/>
          </a:p>
        </p:txBody>
      </p:sp>
      <p:pic>
        <p:nvPicPr>
          <p:cNvPr id="6" name="내용 개체 틀 5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C0267175-7234-48A2-B535-C4DBA71961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"/>
          <a:stretch/>
        </p:blipFill>
        <p:spPr>
          <a:xfrm>
            <a:off x="1063942" y="2193036"/>
            <a:ext cx="4773168" cy="3980688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CE9F70C-C594-4F3B-A3CA-2B775CE19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5080" y="2121408"/>
            <a:ext cx="4773168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ko-KR" altLang="en-US" dirty="0"/>
              <a:t>과거에 존재했던 군대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 이후 해체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자위대 조직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전쟁을 선포 할 수 없음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 err="1"/>
              <a:t>모병제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56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D1EDB9F-D3A3-426C-82CC-4DD2E5A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/>
              <a:t>육상자위대</a:t>
            </a:r>
          </a:p>
        </p:txBody>
      </p:sp>
      <p:pic>
        <p:nvPicPr>
          <p:cNvPr id="6" name="내용 개체 틀 5" descr="개체, 표지판, 자전거, 검은색이(가) 표시된 사진&#10;&#10;자동 생성된 설명">
            <a:extLst>
              <a:ext uri="{FF2B5EF4-FFF2-40B4-BE49-F238E27FC236}">
                <a16:creationId xmlns:a16="http://schemas.microsoft.com/office/drawing/2014/main" id="{63017D4C-8CE6-4734-A549-E7489C3B2B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77900"/>
            <a:ext cx="5112461" cy="5112461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966C96-20F5-4927-BE27-01240B8A9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endParaRPr lang="en-US" altLang="ko-KR" sz="1800" dirty="0"/>
          </a:p>
          <a:p>
            <a:pPr latinLnBrk="0"/>
            <a:r>
              <a:rPr lang="ko-KR" altLang="en-US" sz="2400" dirty="0"/>
              <a:t>경찰 간부를 주축으로 만들어짐</a:t>
            </a:r>
          </a:p>
          <a:p>
            <a:pPr latinLnBrk="0"/>
            <a:endParaRPr lang="en-US" altLang="ko-KR" sz="2400" dirty="0"/>
          </a:p>
          <a:p>
            <a:pPr latinLnBrk="0"/>
            <a:r>
              <a:rPr lang="en-US" altLang="ko-KR" sz="2400" dirty="0"/>
              <a:t>15</a:t>
            </a:r>
            <a:r>
              <a:rPr lang="ko-KR" altLang="en-US" sz="2400" dirty="0"/>
              <a:t>만명의 규모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육상방위와 육상경비 담당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방어에 특화 됨</a:t>
            </a:r>
            <a:endParaRPr lang="en-US" altLang="ko-KR" sz="2400" dirty="0"/>
          </a:p>
          <a:p>
            <a:pPr latinLnBrk="0"/>
            <a:endParaRPr lang="en-US" altLang="ko-KR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17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71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9C0E70-3078-467B-B091-1F2E62D1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전차와 지대함 미사일</a:t>
            </a:r>
          </a:p>
        </p:txBody>
      </p:sp>
      <p:pic>
        <p:nvPicPr>
          <p:cNvPr id="6" name="내용 개체 틀 5" descr="차량, 실외, 도로, 평면이(가) 표시된 사진&#10;&#10;자동 생성된 설명">
            <a:extLst>
              <a:ext uri="{FF2B5EF4-FFF2-40B4-BE49-F238E27FC236}">
                <a16:creationId xmlns:a16="http://schemas.microsoft.com/office/drawing/2014/main" id="{8783CCE2-FA26-4FB7-AF6A-217DAA2BA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599427"/>
            <a:ext cx="4754563" cy="3167270"/>
          </a:xfrm>
        </p:spPr>
      </p:pic>
      <p:pic>
        <p:nvPicPr>
          <p:cNvPr id="8" name="내용 개체 틀 7" descr="트럭, 실외, 도로, 트레일러이(가) 표시된 사진&#10;&#10;자동 생성된 설명">
            <a:extLst>
              <a:ext uri="{FF2B5EF4-FFF2-40B4-BE49-F238E27FC236}">
                <a16:creationId xmlns:a16="http://schemas.microsoft.com/office/drawing/2014/main" id="{6848FC88-5BE6-4916-AC56-E3CED561EE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536916"/>
            <a:ext cx="4754562" cy="3292293"/>
          </a:xfrm>
        </p:spPr>
      </p:pic>
    </p:spTree>
    <p:extLst>
      <p:ext uri="{BB962C8B-B14F-4D97-AF65-F5344CB8AC3E}">
        <p14:creationId xmlns:p14="http://schemas.microsoft.com/office/powerpoint/2010/main" val="85811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2C29071-CA72-410B-A364-13CC2AF0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dirty="0"/>
              <a:t>해상자위대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053B89CD-2BE1-480B-ADEC-01E31867D0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77900"/>
            <a:ext cx="5112461" cy="5112461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4BBC0BE-C369-4076-971E-20FA8E9AF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sz="2400" dirty="0"/>
              <a:t>5</a:t>
            </a:r>
            <a:r>
              <a:rPr lang="ko-KR" altLang="en-US" sz="2400" dirty="0"/>
              <a:t>만명의 규모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영해 해안방위 경비임무 담당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해상병력을 중심으로 만들어짐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바다의 위험물 제거</a:t>
            </a:r>
            <a:endParaRPr lang="en-US" altLang="ko-KR" sz="2400" dirty="0"/>
          </a:p>
          <a:p>
            <a:pPr latinLnBrk="0"/>
            <a:endParaRPr lang="en-US" altLang="ko-KR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0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3" name="Rectangle 16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3401841-9010-4FAC-BEEE-15FED37C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800" dirty="0"/>
              <a:t>일본의 국회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272C4963-D206-4B04-B28C-1954341EBA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4" r="30076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7508374-C46B-4FC6-8D09-8C53A7B45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Autofit/>
          </a:bodyPr>
          <a:lstStyle/>
          <a:p>
            <a:pPr latinLnBrk="0"/>
            <a:r>
              <a:rPr lang="ko-KR" altLang="en-US" sz="2400" dirty="0"/>
              <a:t>일본 유일의 입법 기관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헌법 개정 발의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예산안 결의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조약 승인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내각 총리대신 지명 권한</a:t>
            </a:r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5" name="Oval 19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6" name="Oval 20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57B869-5BD8-4767-AEFA-A1BF7D23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주요 함선</a:t>
            </a:r>
            <a:r>
              <a:rPr lang="en-US" altLang="ko-KR"/>
              <a:t>(</a:t>
            </a:r>
            <a:r>
              <a:rPr lang="ko-KR" altLang="en-US"/>
              <a:t>미사일 호휘함</a:t>
            </a:r>
            <a:r>
              <a:rPr lang="en-US" altLang="ko-KR"/>
              <a:t>)</a:t>
            </a:r>
            <a:endParaRPr lang="ko-KR" altLang="en-US" dirty="0"/>
          </a:p>
        </p:txBody>
      </p:sp>
      <p:pic>
        <p:nvPicPr>
          <p:cNvPr id="6" name="내용 개체 틀 5" descr="물, 보트, 실외, 배이(가) 표시된 사진&#10;&#10;자동 생성된 설명">
            <a:extLst>
              <a:ext uri="{FF2B5EF4-FFF2-40B4-BE49-F238E27FC236}">
                <a16:creationId xmlns:a16="http://schemas.microsoft.com/office/drawing/2014/main" id="{B05A5BC6-7EAA-4AAC-AA4E-CBD4D34982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599793"/>
            <a:ext cx="4754563" cy="3166538"/>
          </a:xfrm>
        </p:spPr>
      </p:pic>
      <p:pic>
        <p:nvPicPr>
          <p:cNvPr id="8" name="내용 개체 틀 7" descr="보트, 물, 실외, 배이(가) 표시된 사진&#10;&#10;자동 생성된 설명">
            <a:extLst>
              <a:ext uri="{FF2B5EF4-FFF2-40B4-BE49-F238E27FC236}">
                <a16:creationId xmlns:a16="http://schemas.microsoft.com/office/drawing/2014/main" id="{3AD492EA-3091-4E6F-80A3-BA43E87416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599793"/>
            <a:ext cx="4754562" cy="3166538"/>
          </a:xfrm>
        </p:spPr>
      </p:pic>
    </p:spTree>
    <p:extLst>
      <p:ext uri="{BB962C8B-B14F-4D97-AF65-F5344CB8AC3E}">
        <p14:creationId xmlns:p14="http://schemas.microsoft.com/office/powerpoint/2010/main" val="10030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15E29DB-CD4F-4348-911D-C4BF6C40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dirty="0"/>
              <a:t>항공자위대</a:t>
            </a:r>
          </a:p>
        </p:txBody>
      </p:sp>
      <p:pic>
        <p:nvPicPr>
          <p:cNvPr id="6" name="내용 개체 틀 5" descr="노란색, 앉아있는, 테이블, 하얀색이(가) 표시된 사진&#10;&#10;자동 생성된 설명">
            <a:extLst>
              <a:ext uri="{FF2B5EF4-FFF2-40B4-BE49-F238E27FC236}">
                <a16:creationId xmlns:a16="http://schemas.microsoft.com/office/drawing/2014/main" id="{DE4C209D-E1A8-46F0-9202-2A04D3E671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082399"/>
            <a:ext cx="5112461" cy="4703463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1CC7AA9-FF45-4AD6-B8E3-AC6AE249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sz="2400" dirty="0"/>
              <a:t>4</a:t>
            </a:r>
            <a:r>
              <a:rPr lang="ko-KR" altLang="en-US" sz="2400" dirty="0"/>
              <a:t>만명의 규모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항공 우주 공역과 경비임무 담당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미국의 협력으로 만들어짐</a:t>
            </a:r>
            <a:endParaRPr lang="en-US" altLang="ko-KR" sz="2400" dirty="0"/>
          </a:p>
          <a:p>
            <a:pPr marL="0" latinLnBrk="0"/>
            <a:endParaRPr lang="en-US" altLang="ko-KR" sz="2400" dirty="0"/>
          </a:p>
          <a:p>
            <a:pPr latinLnBrk="0"/>
            <a:r>
              <a:rPr lang="ko-KR" altLang="en-US" sz="2400" dirty="0"/>
              <a:t>민간 조종사로 재취업 가능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0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F0691A-D9CC-4956-AB14-86E44143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 전투기</a:t>
            </a:r>
          </a:p>
        </p:txBody>
      </p:sp>
      <p:pic>
        <p:nvPicPr>
          <p:cNvPr id="6" name="내용 개체 틀 5" descr="실외, 운송, 비행기, 평면이(가) 표시된 사진&#10;&#10;자동 생성된 설명">
            <a:extLst>
              <a:ext uri="{FF2B5EF4-FFF2-40B4-BE49-F238E27FC236}">
                <a16:creationId xmlns:a16="http://schemas.microsoft.com/office/drawing/2014/main" id="{B128D8BC-2AEE-4DBC-83BC-F05451DC2D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597713"/>
            <a:ext cx="4754563" cy="3170699"/>
          </a:xfrm>
        </p:spPr>
      </p:pic>
      <p:pic>
        <p:nvPicPr>
          <p:cNvPr id="8" name="내용 개체 틀 7" descr="평면, 실외, 비행, 제트이(가) 표시된 사진&#10;&#10;자동 생성된 설명">
            <a:extLst>
              <a:ext uri="{FF2B5EF4-FFF2-40B4-BE49-F238E27FC236}">
                <a16:creationId xmlns:a16="http://schemas.microsoft.com/office/drawing/2014/main" id="{E09A6B62-D841-40E2-8F98-280A5D03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514211"/>
            <a:ext cx="4754562" cy="3337702"/>
          </a:xfrm>
        </p:spPr>
      </p:pic>
    </p:spTree>
    <p:extLst>
      <p:ext uri="{BB962C8B-B14F-4D97-AF65-F5344CB8AC3E}">
        <p14:creationId xmlns:p14="http://schemas.microsoft.com/office/powerpoint/2010/main" val="9789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1C7B7ACC-CEA9-4D90-A6CF-F6D0322C1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4800" dirty="0"/>
              <a:t>자위대 전력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877BCDF-DDD8-4A66-AB49-35E950A2D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ko-KR" dirty="0">
              <a:hlinkClick r:id="rId2"/>
            </a:endParaRPr>
          </a:p>
          <a:p>
            <a:r>
              <a:rPr lang="en-US" altLang="ko-KR" dirty="0">
                <a:hlinkClick r:id="rId2"/>
              </a:rPr>
              <a:t>https://youtu.be/cUUli_N41lk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1C306E-AD5B-4BDD-B083-2CE14009BE1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48792" y="4096888"/>
            <a:ext cx="7219911" cy="3292475"/>
          </a:xfrm>
        </p:spPr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(</a:t>
            </a:r>
            <a:r>
              <a:rPr lang="ko-KR" altLang="en-US" b="1" dirty="0"/>
              <a:t>동영상첨부</a:t>
            </a:r>
            <a:r>
              <a:rPr lang="en-US" altLang="ko-KR" b="1" dirty="0"/>
              <a:t>)</a:t>
            </a:r>
          </a:p>
          <a:p>
            <a:r>
              <a:rPr lang="ko-KR" altLang="en-US" dirty="0"/>
              <a:t>높은 수준의 전력을 가진 해상자위대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24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스크린샷이(가) 표시된 사진&#10;&#10;자동 생성된 설명">
            <a:extLst>
              <a:ext uri="{FF2B5EF4-FFF2-40B4-BE49-F238E27FC236}">
                <a16:creationId xmlns:a16="http://schemas.microsoft.com/office/drawing/2014/main" id="{1FAAC104-2547-4710-B4A7-87D1502E07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6" y="769860"/>
            <a:ext cx="7997824" cy="5318279"/>
          </a:xfrm>
        </p:spPr>
      </p:pic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5C81611A-206D-4938-BD2D-EBC908DDD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01590" y="1147284"/>
            <a:ext cx="3170451" cy="4471091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자위대 지원 감소 문제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헤이세이</a:t>
            </a:r>
            <a:r>
              <a:rPr lang="ko-KR" altLang="en-US" dirty="0"/>
              <a:t> </a:t>
            </a:r>
            <a:r>
              <a:rPr lang="en-US" altLang="ko-KR" dirty="0"/>
              <a:t>6</a:t>
            </a:r>
            <a:r>
              <a:rPr lang="ko-KR" altLang="en-US" dirty="0"/>
              <a:t>년 </a:t>
            </a:r>
            <a:r>
              <a:rPr lang="en-US" altLang="ko-KR" dirty="0"/>
              <a:t>1700</a:t>
            </a:r>
            <a:r>
              <a:rPr lang="ko-KR" altLang="en-US" dirty="0"/>
              <a:t>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헤이세이</a:t>
            </a:r>
            <a:r>
              <a:rPr lang="ko-KR" altLang="en-US" dirty="0"/>
              <a:t> </a:t>
            </a:r>
            <a:r>
              <a:rPr lang="en-US" altLang="ko-KR" dirty="0"/>
              <a:t>24</a:t>
            </a:r>
            <a:r>
              <a:rPr lang="ko-KR" altLang="en-US" dirty="0"/>
              <a:t>년 </a:t>
            </a:r>
            <a:r>
              <a:rPr lang="en-US" altLang="ko-KR" dirty="0"/>
              <a:t>1100</a:t>
            </a:r>
            <a:r>
              <a:rPr lang="ko-KR" altLang="en-US" dirty="0"/>
              <a:t>만</a:t>
            </a:r>
          </a:p>
        </p:txBody>
      </p:sp>
    </p:spTree>
    <p:extLst>
      <p:ext uri="{BB962C8B-B14F-4D97-AF65-F5344CB8AC3E}">
        <p14:creationId xmlns:p14="http://schemas.microsoft.com/office/powerpoint/2010/main" val="14136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A3CFD082-075B-4991-A1E0-E238F869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43468"/>
            <a:ext cx="9966960" cy="3592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80000"/>
              </a:lnSpc>
            </a:pPr>
            <a:r>
              <a:rPr lang="ko-KR" alt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감사합니다</a:t>
            </a:r>
            <a:r>
              <a:rPr lang="en-US" altLang="ko-KR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482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5820587-5A7B-427E-AA14-A3C04BFF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800" dirty="0"/>
              <a:t>일본의 천황</a:t>
            </a:r>
          </a:p>
        </p:txBody>
      </p:sp>
      <p:pic>
        <p:nvPicPr>
          <p:cNvPr id="18" name="내용 개체 틀 17" descr="사람, 넥타이, 남자, 정장이(가) 표시된 사진&#10;&#10;자동 생성된 설명">
            <a:extLst>
              <a:ext uri="{FF2B5EF4-FFF2-40B4-BE49-F238E27FC236}">
                <a16:creationId xmlns:a16="http://schemas.microsoft.com/office/drawing/2014/main" id="{66DA67F3-E242-45FD-8047-543DE5D5D2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BCD77A07-3898-4143-9B3F-5E5CA0DAC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atinLnBrk="0"/>
            <a:endParaRPr lang="en-US" altLang="ko-KR" sz="1800" dirty="0"/>
          </a:p>
          <a:p>
            <a:pPr marL="0" latinLnBrk="0"/>
            <a:endParaRPr lang="en-US" altLang="ko-KR" sz="1800" dirty="0"/>
          </a:p>
          <a:p>
            <a:pPr latinLnBrk="0"/>
            <a:r>
              <a:rPr lang="en-US" altLang="ko-KR" sz="2600" dirty="0"/>
              <a:t>126</a:t>
            </a:r>
            <a:r>
              <a:rPr lang="ko-KR" altLang="en-US" sz="2600" dirty="0"/>
              <a:t>대 천황 </a:t>
            </a:r>
            <a:r>
              <a:rPr lang="ko-KR" altLang="en-US" sz="2600" dirty="0" err="1"/>
              <a:t>나루히토</a:t>
            </a:r>
            <a:endParaRPr lang="en-US" altLang="ko-KR" sz="2600" dirty="0"/>
          </a:p>
          <a:p>
            <a:pPr marL="0" latinLnBrk="0"/>
            <a:endParaRPr lang="en-US" altLang="ko-KR" sz="2600" dirty="0"/>
          </a:p>
          <a:p>
            <a:pPr latinLnBrk="0"/>
            <a:r>
              <a:rPr lang="ko-KR" altLang="en-US" sz="2600" dirty="0"/>
              <a:t>천황이 있는 군주국가</a:t>
            </a:r>
            <a:endParaRPr lang="en-US" altLang="ko-KR" sz="2600" dirty="0"/>
          </a:p>
          <a:p>
            <a:pPr latinLnBrk="0"/>
            <a:endParaRPr lang="en-US" altLang="ko-KR" sz="2600" dirty="0"/>
          </a:p>
          <a:p>
            <a:pPr latinLnBrk="0"/>
            <a:r>
              <a:rPr lang="ko-KR" altLang="en-US" sz="2600" dirty="0"/>
              <a:t>상징적 국가원수</a:t>
            </a:r>
            <a:endParaRPr lang="en-US" altLang="ko-KR" sz="2600" dirty="0"/>
          </a:p>
          <a:p>
            <a:pPr latinLnBrk="0"/>
            <a:endParaRPr lang="en-US" altLang="ko-KR" sz="2600" dirty="0"/>
          </a:p>
          <a:p>
            <a:pPr latinLnBrk="0"/>
            <a:r>
              <a:rPr lang="ko-KR" altLang="en-US" sz="2600" dirty="0"/>
              <a:t>직접적인 정치는 하지 않음</a:t>
            </a:r>
            <a:endParaRPr lang="en-US" altLang="ko-KR" sz="2600" dirty="0"/>
          </a:p>
          <a:p>
            <a:pPr marL="0" latinLnBrk="0"/>
            <a:endParaRPr lang="en-US" altLang="ko-KR" sz="18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7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내용 개체 틀 7" descr="우산이(가) 표시된 사진&#10;&#10;자동 생성된 설명">
            <a:extLst>
              <a:ext uri="{FF2B5EF4-FFF2-40B4-BE49-F238E27FC236}">
                <a16:creationId xmlns:a16="http://schemas.microsoft.com/office/drawing/2014/main" id="{5E3BD375-8B5F-4EE4-B78F-695BC61226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b="811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0C9F1F9-309D-4E24-BC17-1401C35E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 err="1">
                <a:solidFill>
                  <a:schemeClr val="tx1"/>
                </a:solidFill>
              </a:rPr>
              <a:t>일본국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헌법 제</a:t>
            </a:r>
            <a:r>
              <a:rPr lang="en-US" altLang="ko-KR" dirty="0">
                <a:solidFill>
                  <a:schemeClr val="tx1"/>
                </a:solidFill>
              </a:rPr>
              <a:t>4</a:t>
            </a:r>
            <a:r>
              <a:rPr lang="ko-KR" altLang="en-US" dirty="0">
                <a:solidFill>
                  <a:schemeClr val="tx1"/>
                </a:solidFill>
              </a:rPr>
              <a:t>조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천황의 권위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983A0CB-DF2C-404F-96E0-BA7E1A87F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76" y="1734909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sz="2800" dirty="0"/>
              <a:t>헌법이 정한 국사에 관한 행위</a:t>
            </a:r>
            <a:endParaRPr lang="en-US" altLang="ko-KR" sz="2800" dirty="0"/>
          </a:p>
          <a:p>
            <a:pPr latinLnBrk="0"/>
            <a:endParaRPr lang="en-US" altLang="ko-KR" sz="2800" dirty="0"/>
          </a:p>
          <a:p>
            <a:pPr latinLnBrk="0"/>
            <a:r>
              <a:rPr lang="ko-KR" altLang="en-US" sz="2800" dirty="0"/>
              <a:t>국정에 대한 권능은 갖지 못함</a:t>
            </a:r>
          </a:p>
          <a:p>
            <a:pPr latinLnBrk="0"/>
            <a:endParaRPr lang="en-US" altLang="ko-KR" dirty="0"/>
          </a:p>
          <a:p>
            <a:pPr latinLnBrk="0"/>
            <a:endParaRPr lang="en-US" altLang="ko-KR" dirty="0"/>
          </a:p>
        </p:txBody>
      </p:sp>
      <p:grpSp>
        <p:nvGrpSpPr>
          <p:cNvPr id="27" name="Group 20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52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6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8E7A295-4E07-4F5A-8344-CE53742D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/>
              <a:t>일본의 참의원</a:t>
            </a:r>
          </a:p>
        </p:txBody>
      </p:sp>
      <p:pic>
        <p:nvPicPr>
          <p:cNvPr id="12" name="내용 개체 틀 11" descr="실내, 테이블, 의자, 빨간색이(가) 표시된 사진&#10;&#10;자동 생성된 설명">
            <a:extLst>
              <a:ext uri="{FF2B5EF4-FFF2-40B4-BE49-F238E27FC236}">
                <a16:creationId xmlns:a16="http://schemas.microsoft.com/office/drawing/2014/main" id="{73B10B38-EBBF-494A-B6A6-67B5247CBE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4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5E7C7EA-8E08-4291-9BC0-94F070FAE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441" y="2170167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endParaRPr lang="en-US" altLang="ko-KR" dirty="0"/>
          </a:p>
          <a:p>
            <a:pPr latinLnBrk="0"/>
            <a:r>
              <a:rPr lang="en-US" altLang="ko-KR" sz="2400" dirty="0"/>
              <a:t>‘</a:t>
            </a:r>
            <a:r>
              <a:rPr lang="ko-KR" altLang="en-US" sz="2400" dirty="0" err="1"/>
              <a:t>상원’인</a:t>
            </a:r>
            <a:r>
              <a:rPr lang="en-US" altLang="ko-KR" sz="2400" dirty="0"/>
              <a:t> </a:t>
            </a:r>
            <a:r>
              <a:rPr lang="ko-KR" altLang="en-US" sz="2400" dirty="0"/>
              <a:t>참의원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en-US" altLang="ko-KR" sz="2400" dirty="0"/>
              <a:t>6</a:t>
            </a:r>
            <a:r>
              <a:rPr lang="ko-KR" altLang="en-US" sz="2400" dirty="0"/>
              <a:t>년의 임기기간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en-US" altLang="ko-KR" sz="2400" dirty="0"/>
              <a:t>3</a:t>
            </a:r>
            <a:r>
              <a:rPr lang="ko-KR" altLang="en-US" sz="2400" dirty="0"/>
              <a:t>년마다 선거를 통해 선출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임기 중의 해산 없음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9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197442-55CA-4553-9A3D-1BD1AAB2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/>
              <a:t>일본의 중의원</a:t>
            </a:r>
          </a:p>
        </p:txBody>
      </p:sp>
      <p:pic>
        <p:nvPicPr>
          <p:cNvPr id="7" name="내용 개체 틀 6" descr="캐비닛, 주방, 실내, 오븐이(가) 표시된 사진&#10;&#10;자동 생성된 설명">
            <a:extLst>
              <a:ext uri="{FF2B5EF4-FFF2-40B4-BE49-F238E27FC236}">
                <a16:creationId xmlns:a16="http://schemas.microsoft.com/office/drawing/2014/main" id="{03A6FB8B-EF95-44BF-9347-EABCFC3B78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" r="1" b="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C1EC1F2-A89F-4897-942D-0545670CA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6217" y="2250852"/>
            <a:ext cx="4632031" cy="39213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latinLnBrk="0"/>
            <a:r>
              <a:rPr lang="en-US" altLang="ko-KR" dirty="0"/>
              <a:t>‘</a:t>
            </a:r>
            <a:r>
              <a:rPr lang="ko-KR" altLang="en-US" dirty="0"/>
              <a:t>하원</a:t>
            </a:r>
            <a:r>
              <a:rPr lang="en-US" altLang="ko-KR" dirty="0"/>
              <a:t>’</a:t>
            </a:r>
            <a:r>
              <a:rPr lang="ko-KR" altLang="en-US" dirty="0"/>
              <a:t>의 중의원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en-US" altLang="ko-KR" dirty="0"/>
              <a:t>4</a:t>
            </a:r>
            <a:r>
              <a:rPr lang="ko-KR" altLang="en-US" dirty="0"/>
              <a:t>년의 임기기간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임기 중 해산 할 수 있음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내각 신임 결의권</a:t>
            </a:r>
            <a:r>
              <a:rPr lang="en-US" altLang="ko-KR" dirty="0"/>
              <a:t>, </a:t>
            </a:r>
            <a:r>
              <a:rPr lang="ko-KR" altLang="en-US" dirty="0"/>
              <a:t>내각 불신의 결의권을 가짐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예산 우선 심의권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4EDCE24-9D5B-44B5-9E07-40691338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/>
              <a:t>일본의 총선 투표율</a:t>
            </a:r>
            <a:endParaRPr lang="ko-KR" altLang="en-US"/>
          </a:p>
        </p:txBody>
      </p:sp>
      <p:pic>
        <p:nvPicPr>
          <p:cNvPr id="6" name="내용 개체 틀 5" descr="스크린샷이(가) 표시된 사진&#10;&#10;자동 생성된 설명">
            <a:extLst>
              <a:ext uri="{FF2B5EF4-FFF2-40B4-BE49-F238E27FC236}">
                <a16:creationId xmlns:a16="http://schemas.microsoft.com/office/drawing/2014/main" id="{7EE622CD-B432-4955-800E-8624358FE4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27" b="-2"/>
          <a:stretch/>
        </p:blipFill>
        <p:spPr>
          <a:xfrm>
            <a:off x="1007195" y="2265036"/>
            <a:ext cx="5948081" cy="4262223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C6813F3-40B6-4042-9D4A-E30D3BFBE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5731" y="3106718"/>
            <a:ext cx="4632031" cy="38241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2400" dirty="0"/>
              <a:t>2017 </a:t>
            </a:r>
            <a:r>
              <a:rPr lang="ko-KR" altLang="en-US" sz="2400" dirty="0"/>
              <a:t>총선 선거 투표율 </a:t>
            </a:r>
            <a:r>
              <a:rPr lang="en-US" altLang="ko-KR" sz="2400" dirty="0"/>
              <a:t>31% </a:t>
            </a:r>
          </a:p>
          <a:p>
            <a:pPr marL="0" latinLnBrk="0"/>
            <a:r>
              <a:rPr lang="en-US" altLang="ko-KR" sz="2400" dirty="0"/>
              <a:t>   (</a:t>
            </a:r>
            <a:r>
              <a:rPr lang="ko-KR" altLang="en-US" sz="2400" dirty="0"/>
              <a:t>사전투표 미포함</a:t>
            </a:r>
            <a:r>
              <a:rPr lang="en-US" altLang="ko-KR" sz="2400" dirty="0"/>
              <a:t>)</a:t>
            </a:r>
          </a:p>
          <a:p>
            <a:pPr marL="0" latinLnBrk="0"/>
            <a:endParaRPr lang="en-US" altLang="ko-KR" sz="2400" dirty="0"/>
          </a:p>
          <a:p>
            <a:pPr latinLnBrk="0"/>
            <a:r>
              <a:rPr lang="ko-KR" altLang="en-US" sz="2400" dirty="0"/>
              <a:t>총 투표율은 </a:t>
            </a:r>
            <a:r>
              <a:rPr lang="en-US" altLang="ko-KR" sz="2400" dirty="0"/>
              <a:t>53%</a:t>
            </a:r>
          </a:p>
          <a:p>
            <a:pPr marL="0" latinLnBrk="0"/>
            <a:endParaRPr lang="en-US" altLang="ko-KR" dirty="0"/>
          </a:p>
          <a:p>
            <a:pPr marL="0" latinLnBrk="0"/>
            <a:endParaRPr lang="en-US" altLang="ko-KR" dirty="0"/>
          </a:p>
          <a:p>
            <a:pPr marL="0" latinLnBrk="0"/>
            <a:endParaRPr lang="en-US" altLang="ko-KR" dirty="0"/>
          </a:p>
          <a:p>
            <a:pPr marL="0" latinLnBrk="0"/>
            <a:endParaRPr lang="en-US" altLang="ko-KR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5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내용 개체 틀 20" descr="키보드이(가) 표시된 사진&#10;&#10;자동 생성된 설명">
            <a:extLst>
              <a:ext uri="{FF2B5EF4-FFF2-40B4-BE49-F238E27FC236}">
                <a16:creationId xmlns:a16="http://schemas.microsoft.com/office/drawing/2014/main" id="{1B694F89-25CD-4DE0-B924-0EB8F5DEDE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2" y="2093975"/>
            <a:ext cx="7427301" cy="2672577"/>
          </a:xfrm>
        </p:spPr>
      </p:pic>
      <p:sp>
        <p:nvSpPr>
          <p:cNvPr id="19" name="내용 개체 틀 18">
            <a:extLst>
              <a:ext uri="{FF2B5EF4-FFF2-40B4-BE49-F238E27FC236}">
                <a16:creationId xmlns:a16="http://schemas.microsoft.com/office/drawing/2014/main" id="{A08A8493-FBB7-429B-A84B-9C264905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4716" y="1666358"/>
            <a:ext cx="2719822" cy="3977640"/>
          </a:xfrm>
        </p:spPr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낮아져 가는 투표율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제일 낮은 </a:t>
            </a:r>
            <a:r>
              <a:rPr lang="en-US" altLang="ko-KR" dirty="0"/>
              <a:t>20</a:t>
            </a:r>
            <a:r>
              <a:rPr lang="ko-KR" altLang="en-US" dirty="0"/>
              <a:t>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제일 높은 </a:t>
            </a:r>
            <a:r>
              <a:rPr lang="en-US" altLang="ko-KR" dirty="0"/>
              <a:t>60</a:t>
            </a:r>
            <a:r>
              <a:rPr lang="ko-KR" altLang="en-US" dirty="0"/>
              <a:t>대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688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2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43" name="Rectangle 25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A67C2B1A-A2F8-42AB-84EF-046BA0AA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800"/>
              <a:t>일본의 총리</a:t>
            </a:r>
          </a:p>
        </p:txBody>
      </p:sp>
      <p:pic>
        <p:nvPicPr>
          <p:cNvPr id="17" name="내용 개체 틀 16" descr="사람, 정장, 남자, 넥타이이(가) 표시된 사진&#10;&#10;자동 생성된 설명">
            <a:extLst>
              <a:ext uri="{FF2B5EF4-FFF2-40B4-BE49-F238E27FC236}">
                <a16:creationId xmlns:a16="http://schemas.microsoft.com/office/drawing/2014/main" id="{E8D89A92-567D-420F-9317-20890D9FCE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457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C46002A-2C1B-437C-B548-CA3EEBE03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1479383"/>
            <a:ext cx="6730276" cy="405079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latinLnBrk="0"/>
            <a:endParaRPr lang="en-US" altLang="ko-KR" sz="1800" dirty="0"/>
          </a:p>
          <a:p>
            <a:pPr marL="0" latinLnBrk="0"/>
            <a:endParaRPr lang="en-US" altLang="ko-KR" sz="1800" dirty="0"/>
          </a:p>
          <a:p>
            <a:pPr marL="0" latinLnBrk="0"/>
            <a:endParaRPr lang="en-US" altLang="ko-KR" sz="1800" dirty="0"/>
          </a:p>
          <a:p>
            <a:pPr latinLnBrk="0"/>
            <a:r>
              <a:rPr lang="en-US" altLang="ko-KR" sz="2800" dirty="0"/>
              <a:t>98</a:t>
            </a:r>
            <a:r>
              <a:rPr lang="ko-KR" altLang="en-US" sz="2800" dirty="0"/>
              <a:t>대 총리 아베 신조</a:t>
            </a:r>
            <a:endParaRPr lang="en-US" altLang="ko-KR" sz="2800" dirty="0"/>
          </a:p>
          <a:p>
            <a:pPr latinLnBrk="0"/>
            <a:endParaRPr lang="en-US" altLang="ko-KR" sz="2800" dirty="0"/>
          </a:p>
          <a:p>
            <a:pPr latinLnBrk="0"/>
            <a:r>
              <a:rPr lang="ko-KR" altLang="en-US" sz="2800" dirty="0"/>
              <a:t>중의원과 참의원의 투표 결정</a:t>
            </a:r>
            <a:endParaRPr lang="en-US" altLang="ko-KR" sz="2800" dirty="0"/>
          </a:p>
          <a:p>
            <a:pPr marL="0" latinLnBrk="0"/>
            <a:endParaRPr lang="en-US" altLang="ko-KR" sz="2800" dirty="0"/>
          </a:p>
          <a:p>
            <a:pPr latinLnBrk="0"/>
            <a:r>
              <a:rPr lang="ko-KR" altLang="en-US" sz="2800" dirty="0"/>
              <a:t>일본의 실질적인 최고 지도자</a:t>
            </a:r>
            <a:endParaRPr lang="en-US" altLang="ko-KR" sz="2800" dirty="0"/>
          </a:p>
          <a:p>
            <a:pPr latinLnBrk="0"/>
            <a:endParaRPr lang="en-US" altLang="ko-KR" sz="2800" dirty="0"/>
          </a:p>
          <a:p>
            <a:pPr latinLnBrk="0"/>
            <a:r>
              <a:rPr lang="ko-KR" altLang="en-US" sz="2800" dirty="0"/>
              <a:t>외교</a:t>
            </a:r>
            <a:r>
              <a:rPr lang="en-US" altLang="ko-KR" sz="2800" dirty="0"/>
              <a:t>, </a:t>
            </a:r>
            <a:r>
              <a:rPr lang="ko-KR" altLang="en-US" sz="2800" dirty="0"/>
              <a:t>정치</a:t>
            </a:r>
            <a:r>
              <a:rPr lang="en-US" altLang="ko-KR" sz="2800" dirty="0"/>
              <a:t>, </a:t>
            </a:r>
            <a:r>
              <a:rPr lang="ko-KR" altLang="en-US" sz="2800" dirty="0"/>
              <a:t>군사의 실권</a:t>
            </a:r>
            <a:endParaRPr lang="en-US" altLang="ko-KR" sz="2800" dirty="0"/>
          </a:p>
          <a:p>
            <a:pPr marL="0" latinLnBrk="0"/>
            <a:endParaRPr lang="en-US" altLang="ko-KR" sz="1800" dirty="0"/>
          </a:p>
          <a:p>
            <a:pPr latinLnBrk="0"/>
            <a:endParaRPr lang="en-US" altLang="ko-KR" sz="1800" dirty="0"/>
          </a:p>
        </p:txBody>
      </p:sp>
      <p:grpSp>
        <p:nvGrpSpPr>
          <p:cNvPr id="44" name="Group 27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29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6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와이드스크린</PresentationFormat>
  <Paragraphs>189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2" baseType="lpstr">
      <vt:lpstr>맑은 고딕</vt:lpstr>
      <vt:lpstr>Calibri</vt:lpstr>
      <vt:lpstr>Rockwell</vt:lpstr>
      <vt:lpstr>Rockwell Condensed</vt:lpstr>
      <vt:lpstr>Rockwell Extra Bold</vt:lpstr>
      <vt:lpstr>Wingdings</vt:lpstr>
      <vt:lpstr>목판</vt:lpstr>
      <vt:lpstr>일본 사회와 관광</vt:lpstr>
      <vt:lpstr>일본의 국회</vt:lpstr>
      <vt:lpstr>일본의 천황</vt:lpstr>
      <vt:lpstr>일본국 헌법 제4조 : 천황의 권위</vt:lpstr>
      <vt:lpstr>일본의 참의원</vt:lpstr>
      <vt:lpstr>일본의 중의원</vt:lpstr>
      <vt:lpstr>일본의 총선 투표율</vt:lpstr>
      <vt:lpstr>PowerPoint 프레젠테이션</vt:lpstr>
      <vt:lpstr>일본의 총리</vt:lpstr>
      <vt:lpstr>PowerPoint 프레젠테이션</vt:lpstr>
      <vt:lpstr>총리의 자격</vt:lpstr>
      <vt:lpstr>총리의 권한</vt:lpstr>
      <vt:lpstr>일본의 국가 행정조직 : 경찰청</vt:lpstr>
      <vt:lpstr>외무성</vt:lpstr>
      <vt:lpstr>후생노동성</vt:lpstr>
      <vt:lpstr>일본의 자위대</vt:lpstr>
      <vt:lpstr>육상자위대</vt:lpstr>
      <vt:lpstr>전차와 지대함 미사일</vt:lpstr>
      <vt:lpstr>해상자위대</vt:lpstr>
      <vt:lpstr>주요 함선(미사일 호휘함)</vt:lpstr>
      <vt:lpstr>항공자위대</vt:lpstr>
      <vt:lpstr>주 전투기</vt:lpstr>
      <vt:lpstr>자위대 전력</vt:lpstr>
      <vt:lpstr>PowerPoint 프레젠테이션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사회와 관광</dc:title>
  <dc:creator>Chan Joong Kim</dc:creator>
  <cp:lastModifiedBy>Chan Joong Kim</cp:lastModifiedBy>
  <cp:revision>1</cp:revision>
  <dcterms:created xsi:type="dcterms:W3CDTF">2020-04-25T16:36:20Z</dcterms:created>
  <dcterms:modified xsi:type="dcterms:W3CDTF">2020-04-25T16:36:30Z</dcterms:modified>
</cp:coreProperties>
</file>