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59" r:id="rId6"/>
    <p:sldId id="267" r:id="rId7"/>
    <p:sldId id="261" r:id="rId8"/>
    <p:sldId id="268" r:id="rId9"/>
    <p:sldId id="269" r:id="rId10"/>
    <p:sldId id="270" r:id="rId11"/>
    <p:sldId id="271" r:id="rId12"/>
    <p:sldId id="257" r:id="rId13"/>
    <p:sldId id="272" r:id="rId14"/>
    <p:sldId id="260" r:id="rId15"/>
  </p:sldIdLst>
  <p:sldSz cx="9144000" cy="5143500" type="screen16x9"/>
  <p:notesSz cx="6858000" cy="9144000"/>
  <p:embeddedFontLst>
    <p:embeddedFont>
      <p:font typeface="12롯데마트드림Bold" panose="02020603020101020101" pitchFamily="18" charset="-127"/>
      <p:regular r:id="rId16"/>
    </p:embeddedFont>
    <p:embeddedFont>
      <p:font typeface="12롯데마트드림Light" panose="02020603020101020101" pitchFamily="18" charset="-127"/>
      <p:regular r:id="rId17"/>
    </p:embeddedFont>
    <p:embeddedFont>
      <p:font typeface="맑은 고딕" panose="020B0503020000020004" pitchFamily="50" charset="-127"/>
      <p:regular r:id="rId18"/>
      <p:bold r:id="rId19"/>
    </p:embeddedFont>
    <p:embeddedFont>
      <p:font typeface="12롯데마트드림Medium" panose="02020603020101020101" pitchFamily="18" charset="-127"/>
      <p:regular r:id="rId20"/>
    </p:embeddedFont>
  </p:embeddedFontLst>
  <p:defaultTextStyle>
    <a:defPPr>
      <a:defRPr lang="ko-KR"/>
    </a:defPPr>
    <a:lvl1pPr marL="0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>
        <p:scale>
          <a:sx n="90" d="100"/>
          <a:sy n="90" d="100"/>
        </p:scale>
        <p:origin x="-564" y="-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font" Target="fonts/font4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1D4AEB3-61CD-4D6D-B9E2-ED03B8C9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A60914EC-BE99-4503-9397-E0B1A5421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B4F50A9-A514-4EF8-9C5B-4840B724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7EA2525-F7C0-43D5-8B3D-93C8AC16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1FADC7F-072B-45F1-B214-A1BF2925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243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BC64F5A-7FBA-4CA9-B217-DBB245CF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D5161B94-FBA5-494C-BF31-8A34EF1A1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D641585-7A16-4244-B93B-868A1A0D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3E042F9-27EB-44AC-A8FC-7F1AA3DF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5776FE1-F72B-4468-BC4E-20D7D99C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3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0491DE99-FF4C-483C-A60C-FD7AF60A6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13CAD002-BF47-46A8-AC36-97BBE623A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22382D3-3A52-489F-940B-8BC42620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78B4D50-04E8-4EEF-823F-C0606697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99AB7D1-4B7B-492A-B7EF-5581B46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188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1D4AEB3-61CD-4D6D-B9E2-ED03B8C9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A60914EC-BE99-4503-9397-E0B1A5421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B4F50A9-A514-4EF8-9C5B-4840B724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7EA2525-F7C0-43D5-8B3D-93C8AC16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1FADC7F-072B-45F1-B214-A1BF2925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38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765206B-B9C3-4B26-842D-1653271AA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2941330-4697-41A0-9155-A2CF42E8E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9B17C1B-7211-4CBB-B7F1-8798404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BFFCE54-F502-4F10-BEE1-58E5BFDC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34CB086-1155-4331-AD97-9F0AFD17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588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97817A3-E434-47E4-AB3F-F9A5D2B3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B209B07-944C-4F2A-BAC9-98E0BA7CC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9AC0FD0-FACB-471B-A504-4F614216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9E8EAC4-3492-4CA9-8275-A53C6EEB3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55894D0-1611-4048-80F6-ADDF2C48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859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2D28F15-7795-4574-9F79-1256E696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F6A2A00-26A9-4743-BEC2-3A47CEB63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6C7C9FE-A76F-4EEC-BD38-738650DB3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5BDA958-2FD4-41FF-9B4B-8C0B42D96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F070B8B8-CA90-424E-9CFD-B1E90218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2138C777-80D1-4481-B1D1-7764AE1E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36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4330073-9A3E-4998-847C-0D03C2FF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0C82D155-92FE-43B8-908C-93E489ADE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C9EAA6A-5C45-4E3B-B780-FB8A56B9A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6D03E91-9ACD-4749-8688-142EAFD0E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9870835C-BE0C-4648-82EF-F8789902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72649BB-D079-4B10-A421-19A3C2F6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07044050-0F0F-4329-905F-E927FDD4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F209E80C-B3BC-4E51-B06D-A2114073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06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DC73184-10A8-4C66-AA1D-309A6E1F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2C90A7ED-B56F-4582-B792-FE93ABC5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CA34E799-3849-45E7-A304-CFD6D8E2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9D93F36D-0CB2-419B-843D-45216A92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95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CB0BA582-BBAF-4AE8-943D-C0DF597AF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6B3479C4-F3C7-4DEF-A202-865B9372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47C24A5C-3133-4DA9-A403-392993B2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31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BB6D3EB-BBD7-440A-9B5E-4D8DF8B8F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ADCE584-7FE0-421D-8641-5DF19B37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757A7B56-9ED7-46AC-A61C-FCAF964BD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1093E8E-3DD3-4C16-AB74-78F3F898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81D7222-8E28-407C-B6C4-70786708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CBC2BE6-75F5-4694-84A9-CD4097C0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8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765206B-B9C3-4B26-842D-1653271AA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2941330-4697-41A0-9155-A2CF42E8E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9B17C1B-7211-4CBB-B7F1-8798404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BFFCE54-F502-4F10-BEE1-58E5BFDC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34CB086-1155-4331-AD97-9F0AFD17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6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DE20AB1-50D3-4AEB-AA00-EBE223D4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7F4AFA8B-9288-4B5A-B03E-37E6CCABD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2D755AB6-4AA2-4990-800C-3F1600A53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5ED70D90-C059-4470-8CED-047DC9B2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6B249EDF-820B-4B37-B6D1-A3847374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45C1CAF5-A0E2-4C4E-B61C-DF29FF86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39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BC64F5A-7FBA-4CA9-B217-DBB245CF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D5161B94-FBA5-494C-BF31-8A34EF1A1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D641585-7A16-4244-B93B-868A1A0D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3E042F9-27EB-44AC-A8FC-7F1AA3DF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5776FE1-F72B-4468-BC4E-20D7D99C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40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0491DE99-FF4C-483C-A60C-FD7AF60A6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13CAD002-BF47-46A8-AC36-97BBE623A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22382D3-3A52-489F-940B-8BC42620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78B4D50-04E8-4EEF-823F-C0606697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99AB7D1-4B7B-492A-B7EF-5581B46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02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1D4AEB3-61CD-4D6D-B9E2-ED03B8C9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A60914EC-BE99-4503-9397-E0B1A5421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B4F50A9-A514-4EF8-9C5B-4840B724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7EA2525-F7C0-43D5-8B3D-93C8AC16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1FADC7F-072B-45F1-B214-A1BF2925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0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765206B-B9C3-4B26-842D-1653271AA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2941330-4697-41A0-9155-A2CF42E8E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9B17C1B-7211-4CBB-B7F1-8798404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BFFCE54-F502-4F10-BEE1-58E5BFDC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34CB086-1155-4331-AD97-9F0AFD17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33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97817A3-E434-47E4-AB3F-F9A5D2B3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B209B07-944C-4F2A-BAC9-98E0BA7CC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9AC0FD0-FACB-471B-A504-4F614216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9E8EAC4-3492-4CA9-8275-A53C6EEB3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55894D0-1611-4048-80F6-ADDF2C48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214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2D28F15-7795-4574-9F79-1256E696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F6A2A00-26A9-4743-BEC2-3A47CEB63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6C7C9FE-A76F-4EEC-BD38-738650DB3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5BDA958-2FD4-41FF-9B4B-8C0B42D96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F070B8B8-CA90-424E-9CFD-B1E90218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2138C777-80D1-4481-B1D1-7764AE1E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91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4330073-9A3E-4998-847C-0D03C2FF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0C82D155-92FE-43B8-908C-93E489ADE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C9EAA6A-5C45-4E3B-B780-FB8A56B9A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6D03E91-9ACD-4749-8688-142EAFD0E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9870835C-BE0C-4648-82EF-F8789902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72649BB-D079-4B10-A421-19A3C2F6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07044050-0F0F-4329-905F-E927FDD4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F209E80C-B3BC-4E51-B06D-A2114073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71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DC73184-10A8-4C66-AA1D-309A6E1F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2C90A7ED-B56F-4582-B792-FE93ABC5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CA34E799-3849-45E7-A304-CFD6D8E2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9D93F36D-0CB2-419B-843D-45216A92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702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CB0BA582-BBAF-4AE8-943D-C0DF597AF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6B3479C4-F3C7-4DEF-A202-865B9372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47C24A5C-3133-4DA9-A403-392993B2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7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97817A3-E434-47E4-AB3F-F9A5D2B3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B209B07-944C-4F2A-BAC9-98E0BA7CC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9AC0FD0-FACB-471B-A504-4F614216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9E8EAC4-3492-4CA9-8275-A53C6EEB3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55894D0-1611-4048-80F6-ADDF2C48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6472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BB6D3EB-BBD7-440A-9B5E-4D8DF8B8F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ADCE584-7FE0-421D-8641-5DF19B37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757A7B56-9ED7-46AC-A61C-FCAF964BD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1093E8E-3DD3-4C16-AB74-78F3F898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81D7222-8E28-407C-B6C4-70786708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CBC2BE6-75F5-4694-84A9-CD4097C0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283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DE20AB1-50D3-4AEB-AA00-EBE223D4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7F4AFA8B-9288-4B5A-B03E-37E6CCABD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2D755AB6-4AA2-4990-800C-3F1600A53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5ED70D90-C059-4470-8CED-047DC9B2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6B249EDF-820B-4B37-B6D1-A3847374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45C1CAF5-A0E2-4C4E-B61C-DF29FF86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852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BC64F5A-7FBA-4CA9-B217-DBB245CF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D5161B94-FBA5-494C-BF31-8A34EF1A1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D641585-7A16-4244-B93B-868A1A0D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3E042F9-27EB-44AC-A8FC-7F1AA3DF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5776FE1-F72B-4468-BC4E-20D7D99C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679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0491DE99-FF4C-483C-A60C-FD7AF60A6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13CAD002-BF47-46A8-AC36-97BBE623A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22382D3-3A52-489F-940B-8BC42620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78B4D50-04E8-4EEF-823F-C0606697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99AB7D1-4B7B-492A-B7EF-5581B46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5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2D28F15-7795-4574-9F79-1256E696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F6A2A00-26A9-4743-BEC2-3A47CEB63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6C7C9FE-A76F-4EEC-BD38-738650DB3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5BDA958-2FD4-41FF-9B4B-8C0B42D96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F070B8B8-CA90-424E-9CFD-B1E90218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2138C777-80D1-4481-B1D1-7764AE1E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13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4330073-9A3E-4998-847C-0D03C2FF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0C82D155-92FE-43B8-908C-93E489ADE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C9EAA6A-5C45-4E3B-B780-FB8A56B9A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6D03E91-9ACD-4749-8688-142EAFD0E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9870835C-BE0C-4648-82EF-F8789902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72649BB-D079-4B10-A421-19A3C2F6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07044050-0F0F-4329-905F-E927FDD4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F209E80C-B3BC-4E51-B06D-A2114073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83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DC73184-10A8-4C66-AA1D-309A6E1F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2C90A7ED-B56F-4582-B792-FE93ABC5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CA34E799-3849-45E7-A304-CFD6D8E2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9D93F36D-0CB2-419B-843D-45216A92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50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CB0BA582-BBAF-4AE8-943D-C0DF597AF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6B3479C4-F3C7-4DEF-A202-865B9372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47C24A5C-3133-4DA9-A403-392993B2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25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BB6D3EB-BBD7-440A-9B5E-4D8DF8B8F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ADCE584-7FE0-421D-8641-5DF19B37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757A7B56-9ED7-46AC-A61C-FCAF964BD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1093E8E-3DD3-4C16-AB74-78F3F898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81D7222-8E28-407C-B6C4-70786708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CBC2BE6-75F5-4694-84A9-CD4097C0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15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DE20AB1-50D3-4AEB-AA00-EBE223D4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7F4AFA8B-9288-4B5A-B03E-37E6CCABD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2D755AB6-4AA2-4990-800C-3F1600A53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5ED70D90-C059-4470-8CED-047DC9B2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6B249EDF-820B-4B37-B6D1-A3847374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45C1CAF5-A0E2-4C4E-B61C-DF29FF86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61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7E0EE752-E2FD-4DC8-AE92-13E44DEF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FFE33FB3-E45C-4886-B7E1-1D0696E4A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8B2D443-EC48-4E0C-99AC-E5FB0E05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2067-1EDB-4B46-A962-DD632E72B9EB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0BC54D9-90F2-4767-9E23-F892117E9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1D8B317-5966-4C23-930D-62BD337C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DA75-DB1B-4EA3-BE73-4B09B1E1E2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4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7E0EE752-E2FD-4DC8-AE92-13E44DEF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FFE33FB3-E45C-4886-B7E1-1D0696E4A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8B2D443-EC48-4E0C-99AC-E5FB0E05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0BC54D9-90F2-4767-9E23-F892117E9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1D8B317-5966-4C23-930D-62BD337C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3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7E0EE752-E2FD-4DC8-AE92-13E44DEF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FFE33FB3-E45C-4886-B7E1-1D0696E4A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8B2D443-EC48-4E0C-99AC-E5FB0E05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2067-1EDB-4B46-A962-DD632E72B9E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0BC54D9-90F2-4767-9E23-F892117E9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1D8B317-5966-4C23-930D-62BD337C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DA75-DB1B-4EA3-BE73-4B09B1E1E27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9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3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youtube.com/watch?v=01P4E5-_3A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93209C32-9535-4BB6-A879-83A9BACE4C1E}"/>
              </a:ext>
            </a:extLst>
          </p:cNvPr>
          <p:cNvSpPr/>
          <p:nvPr/>
        </p:nvSpPr>
        <p:spPr>
          <a:xfrm>
            <a:off x="791581" y="0"/>
            <a:ext cx="2126549" cy="31118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25127E8-2A60-478F-A57D-1BC198B0F5AA}"/>
              </a:ext>
            </a:extLst>
          </p:cNvPr>
          <p:cNvSpPr txBox="1"/>
          <p:nvPr/>
        </p:nvSpPr>
        <p:spPr>
          <a:xfrm>
            <a:off x="1115617" y="3180928"/>
            <a:ext cx="1951493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현대 일본의 사회와 문화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5AC0EFC-61C5-4C68-9579-4EF561176100}"/>
              </a:ext>
            </a:extLst>
          </p:cNvPr>
          <p:cNvSpPr txBox="1"/>
          <p:nvPr/>
        </p:nvSpPr>
        <p:spPr>
          <a:xfrm>
            <a:off x="896540" y="2012345"/>
            <a:ext cx="1916631" cy="1084913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ko-KR" altLang="en-US" sz="6600" dirty="0">
                <a:solidFill>
                  <a:schemeClr val="bg1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가 정</a:t>
            </a:r>
            <a:endParaRPr lang="ko-KR" altLang="en-US" sz="6600" dirty="0">
              <a:solidFill>
                <a:schemeClr val="bg1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360" y="4299942"/>
            <a:ext cx="1005321" cy="588621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r"/>
            <a:r>
              <a:rPr lang="ko-KR" altLang="en-US" sz="1100" dirty="0"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일본어일본학과</a:t>
            </a:r>
            <a:endParaRPr lang="en-US" altLang="ko-KR" sz="1100" dirty="0"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algn="r"/>
            <a:r>
              <a:rPr lang="en-US" altLang="ko-KR" sz="1100" dirty="0"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21****62</a:t>
            </a:r>
          </a:p>
          <a:p>
            <a:pPr algn="r"/>
            <a:r>
              <a:rPr lang="ko-KR" altLang="en-US" sz="1100" dirty="0"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정</a:t>
            </a:r>
            <a:r>
              <a:rPr lang="en-US" altLang="ko-KR" sz="1100" dirty="0"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*</a:t>
            </a:r>
            <a:r>
              <a:rPr lang="ko-KR" altLang="en-US" sz="1100" dirty="0"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지</a:t>
            </a:r>
          </a:p>
        </p:txBody>
      </p:sp>
    </p:spTree>
    <p:extLst>
      <p:ext uri="{BB962C8B-B14F-4D97-AF65-F5344CB8AC3E}">
        <p14:creationId xmlns:p14="http://schemas.microsoft.com/office/powerpoint/2010/main" val="1890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그룹 75">
            <a:extLst>
              <a:ext uri="{FF2B5EF4-FFF2-40B4-BE49-F238E27FC236}">
                <a16:creationId xmlns:a16="http://schemas.microsoft.com/office/drawing/2014/main" xmlns="" id="{EE5823A4-57F4-4F0D-BE9F-B4E96C1C6D96}"/>
              </a:ext>
            </a:extLst>
          </p:cNvPr>
          <p:cNvGrpSpPr/>
          <p:nvPr/>
        </p:nvGrpSpPr>
        <p:grpSpPr>
          <a:xfrm>
            <a:off x="197514" y="0"/>
            <a:ext cx="1588044" cy="557849"/>
            <a:chOff x="263352" y="0"/>
            <a:chExt cx="2117397" cy="743798"/>
          </a:xfrm>
        </p:grpSpPr>
        <p:sp>
          <p:nvSpPr>
            <p:cNvPr id="69" name="직사각형 68">
              <a:extLst>
                <a:ext uri="{FF2B5EF4-FFF2-40B4-BE49-F238E27FC236}">
                  <a16:creationId xmlns:a16="http://schemas.microsoft.com/office/drawing/2014/main" xmlns="" id="{53188055-59B2-4233-A1C1-B5070AB571AB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5997FA09-77BC-4C65-AB22-86F7CDF27753}"/>
                </a:ext>
              </a:extLst>
            </p:cNvPr>
            <p:cNvSpPr txBox="1"/>
            <p:nvPr/>
          </p:nvSpPr>
          <p:spPr>
            <a:xfrm>
              <a:off x="407555" y="251356"/>
              <a:ext cx="1973194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동영상 시청</a:t>
              </a:r>
              <a:endPara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pic>
        <p:nvPicPr>
          <p:cNvPr id="3076" name="Picture 4" descr="C:\Users\lgpc\Downloads\play button2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784" y="1491630"/>
            <a:ext cx="322540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9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EE5823A4-57F4-4F0D-BE9F-B4E96C1C6D96}"/>
              </a:ext>
            </a:extLst>
          </p:cNvPr>
          <p:cNvGrpSpPr/>
          <p:nvPr/>
        </p:nvGrpSpPr>
        <p:grpSpPr>
          <a:xfrm>
            <a:off x="197514" y="0"/>
            <a:ext cx="1076687" cy="557849"/>
            <a:chOff x="263352" y="0"/>
            <a:chExt cx="1435586" cy="743798"/>
          </a:xfrm>
          <a:noFill/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xmlns="" id="{53188055-59B2-4233-A1C1-B5070AB571AB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schemeClr val="bg1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5997FA09-77BC-4C65-AB22-86F7CDF27753}"/>
                </a:ext>
              </a:extLst>
            </p:cNvPr>
            <p:cNvSpPr txBox="1"/>
            <p:nvPr/>
          </p:nvSpPr>
          <p:spPr>
            <a:xfrm>
              <a:off x="407555" y="251356"/>
              <a:ext cx="1291383" cy="49244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 smtClean="0">
                  <a:solidFill>
                    <a:schemeClr val="bg1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03. </a:t>
              </a:r>
              <a:r>
                <a:rPr lang="ko-KR" altLang="en-US" sz="1800" dirty="0" smtClean="0">
                  <a:solidFill>
                    <a:schemeClr val="bg1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결론</a:t>
              </a:r>
              <a:endParaRPr lang="en-US" altLang="ko-KR" sz="1800" dirty="0">
                <a:solidFill>
                  <a:schemeClr val="bg1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sp>
        <p:nvSpPr>
          <p:cNvPr id="7" name="모서리가 둥근 직사각형 21">
            <a:extLst>
              <a:ext uri="{FF2B5EF4-FFF2-40B4-BE49-F238E27FC236}">
                <a16:creationId xmlns:a16="http://schemas.microsoft.com/office/drawing/2014/main" xmlns="" id="{5BA9EAFF-F979-4800-A8CF-C535E36210BE}"/>
              </a:ext>
            </a:extLst>
          </p:cNvPr>
          <p:cNvSpPr/>
          <p:nvPr/>
        </p:nvSpPr>
        <p:spPr>
          <a:xfrm>
            <a:off x="983977" y="694363"/>
            <a:ext cx="7388746" cy="3686806"/>
          </a:xfrm>
          <a:prstGeom prst="roundRect">
            <a:avLst>
              <a:gd name="adj" fmla="val 50000"/>
            </a:avLst>
          </a:prstGeom>
          <a:noFill/>
          <a:ln w="5715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일본은 </a:t>
            </a:r>
            <a:r>
              <a:rPr kumimoji="0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저출산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, </a:t>
            </a: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이혼율증가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, </a:t>
            </a: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고령화로 인해 가정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, </a:t>
            </a:r>
            <a:r>
              <a:rPr kumimoji="0" lang="ko-KR" altLang="en-US" sz="1800" b="1" i="0" u="non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가족형태가 붕괴</a:t>
            </a:r>
            <a:endParaRPr kumimoji="0" lang="en-US" altLang="ko-KR" sz="1800" b="1" i="0" u="non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가장 큰 문제로 꼽는 것이 </a:t>
            </a:r>
            <a:r>
              <a:rPr kumimoji="0" lang="ko-KR" altLang="en-US" sz="1800" b="1" i="0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경제적 어려움</a:t>
            </a:r>
            <a:endParaRPr kumimoji="0" lang="en-US" altLang="ko-KR" sz="1800" b="1" i="0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나라의 경제력을 회복해 문제 해결 필요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한국도 일본과 같이 이러한 문제가 발생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 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이에 따른 해결과 대책방안 모색 필요</a:t>
            </a: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11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BF93206-C7C5-4291-B000-3F134DB49218}"/>
              </a:ext>
            </a:extLst>
          </p:cNvPr>
          <p:cNvSpPr txBox="1"/>
          <p:nvPr/>
        </p:nvSpPr>
        <p:spPr>
          <a:xfrm>
            <a:off x="3621099" y="2380428"/>
            <a:ext cx="1981951" cy="561690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ko-KR" altLang="en-US" sz="32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감사합니다</a:t>
            </a:r>
            <a:endParaRPr lang="en-US" altLang="ko-KR" sz="32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xmlns="" id="{4329130F-B97C-428E-99FA-BE435541328F}"/>
              </a:ext>
            </a:extLst>
          </p:cNvPr>
          <p:cNvCxnSpPr>
            <a:cxnSpLocks/>
          </p:cNvCxnSpPr>
          <p:nvPr/>
        </p:nvCxnSpPr>
        <p:spPr>
          <a:xfrm>
            <a:off x="3491880" y="3003798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lgpc\Downloads\thank you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76999"/>
            <a:ext cx="1512168" cy="119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1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93209C32-9535-4BB6-A879-83A9BACE4C1E}"/>
              </a:ext>
            </a:extLst>
          </p:cNvPr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AAC1FB2-F911-4359-B665-F48ED4AED5D6}"/>
              </a:ext>
            </a:extLst>
          </p:cNvPr>
          <p:cNvSpPr txBox="1"/>
          <p:nvPr/>
        </p:nvSpPr>
        <p:spPr>
          <a:xfrm>
            <a:off x="89504" y="4136318"/>
            <a:ext cx="2193549" cy="99257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INDEX</a:t>
            </a:r>
            <a:endParaRPr lang="ko-KR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BF93206-C7C5-4291-B000-3F134DB49218}"/>
              </a:ext>
            </a:extLst>
          </p:cNvPr>
          <p:cNvSpPr txBox="1"/>
          <p:nvPr/>
        </p:nvSpPr>
        <p:spPr>
          <a:xfrm>
            <a:off x="6588224" y="818352"/>
            <a:ext cx="780503" cy="300083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01</a:t>
            </a:r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.</a:t>
            </a:r>
            <a:r>
              <a:rPr lang="ko-KR" altLang="en-US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가정</a:t>
            </a:r>
            <a:endParaRPr lang="en-US" altLang="ko-KR" sz="1500" b="1" dirty="0">
              <a:solidFill>
                <a:schemeClr val="bg1">
                  <a:lumMod val="95000"/>
                </a:schemeClr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51BDC8D-C1B4-46AD-A08A-D1BEBF7F3CAC}"/>
              </a:ext>
            </a:extLst>
          </p:cNvPr>
          <p:cNvSpPr txBox="1"/>
          <p:nvPr/>
        </p:nvSpPr>
        <p:spPr>
          <a:xfrm>
            <a:off x="6696236" y="1142388"/>
            <a:ext cx="1127951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가정의 정의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796FC38-F063-4ED8-BD07-6AC3F83F0A2E}"/>
              </a:ext>
            </a:extLst>
          </p:cNvPr>
          <p:cNvSpPr txBox="1"/>
          <p:nvPr/>
        </p:nvSpPr>
        <p:spPr>
          <a:xfrm>
            <a:off x="6696236" y="1399210"/>
            <a:ext cx="1776766" cy="284691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현대 일본가정의 특징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2E1A07C-5E72-48DF-B6EC-5E2DED414B7B}"/>
              </a:ext>
            </a:extLst>
          </p:cNvPr>
          <p:cNvSpPr txBox="1"/>
          <p:nvPr/>
        </p:nvSpPr>
        <p:spPr>
          <a:xfrm>
            <a:off x="6588224" y="2060490"/>
            <a:ext cx="1177245" cy="300083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02</a:t>
            </a:r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. </a:t>
            </a:r>
            <a:r>
              <a:rPr lang="ko-KR" altLang="en-US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인구 변화</a:t>
            </a:r>
            <a:endParaRPr lang="en-US" altLang="ko-KR" sz="1500" b="1" dirty="0">
              <a:solidFill>
                <a:schemeClr val="bg1">
                  <a:lumMod val="95000"/>
                </a:schemeClr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C2AC6BA-96D6-4F3B-9498-AD9A3E0859B8}"/>
              </a:ext>
            </a:extLst>
          </p:cNvPr>
          <p:cNvSpPr txBox="1"/>
          <p:nvPr/>
        </p:nvSpPr>
        <p:spPr>
          <a:xfrm>
            <a:off x="6696235" y="2384526"/>
            <a:ext cx="1655739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변화하는 가족 형태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1E3FE21-06CF-4A02-849B-69893EF678B1}"/>
              </a:ext>
            </a:extLst>
          </p:cNvPr>
          <p:cNvSpPr txBox="1"/>
          <p:nvPr/>
        </p:nvSpPr>
        <p:spPr>
          <a:xfrm>
            <a:off x="6696235" y="2641348"/>
            <a:ext cx="1831269" cy="284691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출산율 감소와 그 이유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FD157CF-D3D8-4F35-978C-5A1720E7FE70}"/>
              </a:ext>
            </a:extLst>
          </p:cNvPr>
          <p:cNvSpPr txBox="1"/>
          <p:nvPr/>
        </p:nvSpPr>
        <p:spPr>
          <a:xfrm>
            <a:off x="6588224" y="3783835"/>
            <a:ext cx="838211" cy="300083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03</a:t>
            </a:r>
            <a:r>
              <a:rPr lang="en-US" altLang="ko-KR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. </a:t>
            </a:r>
            <a:r>
              <a:rPr lang="ko-KR" altLang="en-US" sz="1500" b="1" dirty="0">
                <a:solidFill>
                  <a:schemeClr val="bg1">
                    <a:lumMod val="95000"/>
                  </a:schemeClr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결 론</a:t>
            </a:r>
            <a:endParaRPr lang="en-US" altLang="ko-KR" sz="1500" b="1" dirty="0">
              <a:solidFill>
                <a:schemeClr val="bg1">
                  <a:lumMod val="95000"/>
                </a:schemeClr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8CB8B3-8743-4BD7-95E3-4189FA80F318}"/>
              </a:ext>
            </a:extLst>
          </p:cNvPr>
          <p:cNvSpPr txBox="1"/>
          <p:nvPr/>
        </p:nvSpPr>
        <p:spPr>
          <a:xfrm>
            <a:off x="6696235" y="2889067"/>
            <a:ext cx="1340749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최근 이혼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추이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88CB8B3-8743-4BD7-95E3-4189FA80F318}"/>
              </a:ext>
            </a:extLst>
          </p:cNvPr>
          <p:cNvSpPr txBox="1"/>
          <p:nvPr/>
        </p:nvSpPr>
        <p:spPr>
          <a:xfrm>
            <a:off x="6696236" y="3142982"/>
            <a:ext cx="75765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고령화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08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1D18C845-C952-42C4-867B-ED7E1126E9E7}"/>
              </a:ext>
            </a:extLst>
          </p:cNvPr>
          <p:cNvGrpSpPr/>
          <p:nvPr/>
        </p:nvGrpSpPr>
        <p:grpSpPr>
          <a:xfrm>
            <a:off x="197514" y="0"/>
            <a:ext cx="1770787" cy="557849"/>
            <a:chOff x="263352" y="0"/>
            <a:chExt cx="2361054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0067DF0D-3239-4CF4-93BD-774BDCF43F5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0B54F18A-8272-477E-90B4-328CE09D2ED6}"/>
                </a:ext>
              </a:extLst>
            </p:cNvPr>
            <p:cNvSpPr txBox="1"/>
            <p:nvPr/>
          </p:nvSpPr>
          <p:spPr>
            <a:xfrm>
              <a:off x="407555" y="251356"/>
              <a:ext cx="2216851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01. </a:t>
              </a:r>
              <a:r>
                <a:rPr lang="ko-KR" alt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가정의 정의</a:t>
              </a:r>
              <a:endPara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262C1B3E-F0E3-4B62-AB94-C1E7005586E4}"/>
              </a:ext>
            </a:extLst>
          </p:cNvPr>
          <p:cNvSpPr/>
          <p:nvPr/>
        </p:nvSpPr>
        <p:spPr>
          <a:xfrm>
            <a:off x="0" y="1491630"/>
            <a:ext cx="9144000" cy="243027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0701" y="2210476"/>
            <a:ext cx="1995065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ko-KR" altLang="en-US" sz="6000" dirty="0">
                <a:solidFill>
                  <a:schemeClr val="bg1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가 정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6641" y="1933477"/>
            <a:ext cx="6066420" cy="154657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 defTabSz="457178" latinLnBrk="0">
              <a:lnSpc>
                <a:spcPct val="200000"/>
              </a:lnSpc>
            </a:pPr>
            <a:r>
              <a:rPr lang="ko-KR" altLang="en-US" sz="24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한 가족이 생활 하는 집</a:t>
            </a:r>
            <a:endParaRPr lang="en-US" altLang="ko-KR" sz="24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just" defTabSz="457178" latinLnBrk="0">
              <a:lnSpc>
                <a:spcPct val="200000"/>
              </a:lnSpc>
            </a:pPr>
            <a:r>
              <a:rPr lang="ko-KR" altLang="en-US" sz="24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가까운 혈연관계에 있는 사람들의 생활 공동체</a:t>
            </a:r>
            <a:r>
              <a:rPr lang="en-US" altLang="ko-KR" sz="24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</a:t>
            </a:r>
            <a:endParaRPr lang="en-US" altLang="ko-KR" sz="24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59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>
            <a:extLst>
              <a:ext uri="{FF2B5EF4-FFF2-40B4-BE49-F238E27FC236}">
                <a16:creationId xmlns:a16="http://schemas.microsoft.com/office/drawing/2014/main" xmlns="" id="{22907056-4145-48F5-8765-83402E210B07}"/>
              </a:ext>
            </a:extLst>
          </p:cNvPr>
          <p:cNvGrpSpPr/>
          <p:nvPr/>
        </p:nvGrpSpPr>
        <p:grpSpPr>
          <a:xfrm>
            <a:off x="197514" y="0"/>
            <a:ext cx="2490536" cy="557849"/>
            <a:chOff x="263352" y="0"/>
            <a:chExt cx="3320713" cy="743798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xmlns="" id="{3A43DBB8-3AF1-43B9-BAA3-151905BD401F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1C7DE2A-25A8-4ACF-B697-DE197A3407D0}"/>
                </a:ext>
              </a:extLst>
            </p:cNvPr>
            <p:cNvSpPr txBox="1"/>
            <p:nvPr/>
          </p:nvSpPr>
          <p:spPr>
            <a:xfrm>
              <a:off x="407555" y="251356"/>
              <a:ext cx="3176510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현대 일본가정의 특징</a:t>
              </a:r>
              <a:endParaRPr lang="en-US" altLang="ko-KR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BD783649-2AF6-487A-998B-8ABC9A1D31A2}"/>
              </a:ext>
            </a:extLst>
          </p:cNvPr>
          <p:cNvSpPr/>
          <p:nvPr/>
        </p:nvSpPr>
        <p:spPr>
          <a:xfrm>
            <a:off x="0" y="2404190"/>
            <a:ext cx="9144000" cy="33512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ko-KR" altLang="en-US" dirty="0" err="1">
                <a:solidFill>
                  <a:prstClr val="white"/>
                </a:solidFill>
              </a:rPr>
              <a:t>ㅍ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xmlns="" id="{3C2CCEA4-EA93-400D-A134-58E02585987B}"/>
              </a:ext>
            </a:extLst>
          </p:cNvPr>
          <p:cNvSpPr/>
          <p:nvPr/>
        </p:nvSpPr>
        <p:spPr>
          <a:xfrm>
            <a:off x="413538" y="1388345"/>
            <a:ext cx="2366812" cy="236681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xmlns="" id="{FDD98005-F70D-4074-AB62-914228B4A9CB}"/>
              </a:ext>
            </a:extLst>
          </p:cNvPr>
          <p:cNvSpPr/>
          <p:nvPr/>
        </p:nvSpPr>
        <p:spPr>
          <a:xfrm>
            <a:off x="3388595" y="1388345"/>
            <a:ext cx="2366812" cy="236681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xmlns="" id="{3F0B2776-0A7F-43B5-A967-47EF4E8ACE24}"/>
              </a:ext>
            </a:extLst>
          </p:cNvPr>
          <p:cNvSpPr/>
          <p:nvPr/>
        </p:nvSpPr>
        <p:spPr>
          <a:xfrm>
            <a:off x="6363651" y="1388345"/>
            <a:ext cx="2366812" cy="236681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F038068-13B9-4908-B1F7-02358AB2EC95}"/>
              </a:ext>
            </a:extLst>
          </p:cNvPr>
          <p:cNvSpPr txBox="1"/>
          <p:nvPr/>
        </p:nvSpPr>
        <p:spPr>
          <a:xfrm>
            <a:off x="728199" y="3975907"/>
            <a:ext cx="1737492" cy="34624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 lIns="68579" tIns="34289" rIns="68579" bIns="34289" rtlCol="0">
            <a:spAutoFit/>
          </a:bodyPr>
          <a:lstStyle/>
          <a:p>
            <a:pPr algn="ctr"/>
            <a:r>
              <a:rPr lang="en-US" altLang="ko-KR" sz="1800" dirty="0">
                <a:solidFill>
                  <a:prstClr val="white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1 ~ 2</a:t>
            </a:r>
            <a:r>
              <a:rPr lang="ko-KR" altLang="en-US" sz="1800" dirty="0">
                <a:solidFill>
                  <a:prstClr val="white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명의 자녀만</a:t>
            </a:r>
            <a:endParaRPr lang="en-US" altLang="ko-KR" sz="1800" dirty="0">
              <a:solidFill>
                <a:prstClr val="white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D44BB92-9AE6-462F-B60A-7C945510E72E}"/>
              </a:ext>
            </a:extLst>
          </p:cNvPr>
          <p:cNvSpPr txBox="1"/>
          <p:nvPr/>
        </p:nvSpPr>
        <p:spPr>
          <a:xfrm>
            <a:off x="3858348" y="3975907"/>
            <a:ext cx="1427311" cy="34624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 lIns="68579" tIns="34289" rIns="68579" bIns="34289" rtlCol="0">
            <a:spAutoFit/>
          </a:bodyPr>
          <a:lstStyle/>
          <a:p>
            <a:pPr algn="ctr"/>
            <a:r>
              <a:rPr lang="ko-KR" altLang="en-US" sz="1800" dirty="0">
                <a:solidFill>
                  <a:prstClr val="white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독거노인 증가</a:t>
            </a:r>
            <a:endParaRPr lang="en-US" altLang="ko-KR" sz="1800" dirty="0">
              <a:solidFill>
                <a:prstClr val="white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61239C3-5EEC-48B9-8161-15A7195D42B7}"/>
              </a:ext>
            </a:extLst>
          </p:cNvPr>
          <p:cNvSpPr txBox="1"/>
          <p:nvPr/>
        </p:nvSpPr>
        <p:spPr>
          <a:xfrm>
            <a:off x="6560492" y="3975907"/>
            <a:ext cx="1973133" cy="34624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 lIns="68579" tIns="34289" rIns="68579" bIns="34289" rtlCol="0">
            <a:spAutoFit/>
          </a:bodyPr>
          <a:lstStyle/>
          <a:p>
            <a:pPr algn="ctr"/>
            <a:r>
              <a:rPr lang="ko-KR" altLang="en-US" sz="1800" dirty="0">
                <a:solidFill>
                  <a:prstClr val="white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비혼 장려 세대 증가</a:t>
            </a:r>
            <a:endParaRPr lang="en-US" altLang="ko-KR" sz="1800" dirty="0">
              <a:solidFill>
                <a:prstClr val="white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pic>
        <p:nvPicPr>
          <p:cNvPr id="1026" name="Picture 2" descr="C:\Users\lgpc\Downloads\famil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58" y="1959681"/>
            <a:ext cx="1224926" cy="12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gpc\Downloads\old-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22" y="1959682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gpc\Downloads\jogg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989" y="1959682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2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58FD669C-3772-4ED5-862D-CF5CF2FA679B}"/>
              </a:ext>
            </a:extLst>
          </p:cNvPr>
          <p:cNvGrpSpPr/>
          <p:nvPr/>
        </p:nvGrpSpPr>
        <p:grpSpPr>
          <a:xfrm>
            <a:off x="197515" y="0"/>
            <a:ext cx="1493468" cy="557849"/>
            <a:chOff x="263352" y="0"/>
            <a:chExt cx="1991291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9D6F2615-4256-4A8B-AAFD-5A0B628720A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FB575F99-7BE8-4253-8E63-15901D79B6CC}"/>
                </a:ext>
              </a:extLst>
            </p:cNvPr>
            <p:cNvSpPr txBox="1"/>
            <p:nvPr/>
          </p:nvSpPr>
          <p:spPr>
            <a:xfrm>
              <a:off x="407555" y="251356"/>
              <a:ext cx="1847088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schemeClr val="bg1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02. </a:t>
              </a:r>
              <a:r>
                <a:rPr lang="ko-KR" altLang="en-US" sz="1800" dirty="0">
                  <a:solidFill>
                    <a:schemeClr val="bg1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인구변화</a:t>
              </a:r>
              <a:endParaRPr lang="en-US" altLang="ko-KR" sz="1800" dirty="0">
                <a:solidFill>
                  <a:schemeClr val="bg1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xmlns="" id="{84A256CB-B136-4BF4-ABF9-E2C3F6779707}"/>
              </a:ext>
            </a:extLst>
          </p:cNvPr>
          <p:cNvGrpSpPr/>
          <p:nvPr/>
        </p:nvGrpSpPr>
        <p:grpSpPr>
          <a:xfrm>
            <a:off x="629562" y="1387678"/>
            <a:ext cx="3518485" cy="3147525"/>
            <a:chOff x="330787" y="1599464"/>
            <a:chExt cx="3518485" cy="3147524"/>
          </a:xfrm>
        </p:grpSpPr>
        <p:pic>
          <p:nvPicPr>
            <p:cNvPr id="7" name="Picture 2" descr="http://news.kotra.or.kr/crosseditor/binary/images/000758/%EC%9D%BC%EB%B3%B8_%EA%B0%80%EA%B5%AC_%ED%86%B5%EA%B3%84(%EC%9E%90%EB%A3%8C%EC%9B%90_%EC%9D%BC%EB%B3%B8%ED%86%B5%EA%B3%84%EC%B2%AD_2018)%EB%AC%B4%EC%97%AD%EA%B4%80_%EA%B0%80%EA%B3%B5.jpg">
              <a:extLst>
                <a:ext uri="{FF2B5EF4-FFF2-40B4-BE49-F238E27FC236}">
                  <a16:creationId xmlns:a16="http://schemas.microsoft.com/office/drawing/2014/main" xmlns="" id="{5127271E-6A29-4C53-82F6-CE8C20C261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199" y="1599464"/>
              <a:ext cx="3417073" cy="2816203"/>
            </a:xfrm>
            <a:prstGeom prst="rect">
              <a:avLst/>
            </a:prstGeom>
            <a:solidFill>
              <a:srgbClr val="FFFFFF"/>
            </a:solidFill>
            <a:ln w="76200">
              <a:noFill/>
            </a:ln>
            <a:extLst/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8D27F15E-0A76-44CA-8C57-A152DFE2EC6A}"/>
                </a:ext>
              </a:extLst>
            </p:cNvPr>
            <p:cNvSpPr txBox="1"/>
            <p:nvPr/>
          </p:nvSpPr>
          <p:spPr>
            <a:xfrm>
              <a:off x="330787" y="4531544"/>
              <a:ext cx="179235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66"/>
              <a:r>
                <a:rPr lang="ko-KR" altLang="en-US" sz="800" dirty="0">
                  <a:solidFill>
                    <a:schemeClr val="bg1">
                      <a:lumMod val="95000"/>
                    </a:schemeClr>
                  </a:solidFill>
                  <a:latin typeface="12롯데마트드림Light" panose="02020603020101020101" pitchFamily="18" charset="-127"/>
                  <a:ea typeface="12롯데마트드림Light" panose="02020603020101020101" pitchFamily="18" charset="-127"/>
                </a:rPr>
                <a:t>출처 </a:t>
              </a:r>
              <a:r>
                <a:rPr lang="en-US" altLang="ko-KR" sz="800" dirty="0">
                  <a:solidFill>
                    <a:schemeClr val="bg1">
                      <a:lumMod val="95000"/>
                    </a:schemeClr>
                  </a:solidFill>
                  <a:latin typeface="12롯데마트드림Light" panose="02020603020101020101" pitchFamily="18" charset="-127"/>
                  <a:ea typeface="12롯데마트드림Light" panose="02020603020101020101" pitchFamily="18" charset="-127"/>
                </a:rPr>
                <a:t>: </a:t>
              </a:r>
              <a:r>
                <a:rPr lang="ko-KR" altLang="en-US" sz="800" dirty="0">
                  <a:solidFill>
                    <a:schemeClr val="bg1">
                      <a:lumMod val="95000"/>
                    </a:schemeClr>
                  </a:solidFill>
                  <a:latin typeface="12롯데마트드림Light" panose="02020603020101020101" pitchFamily="18" charset="-127"/>
                  <a:ea typeface="12롯데마트드림Light" panose="02020603020101020101" pitchFamily="18" charset="-127"/>
                </a:rPr>
                <a:t>일본통계청</a:t>
              </a:r>
            </a:p>
          </p:txBody>
        </p:sp>
      </p:grpSp>
      <p:sp>
        <p:nvSpPr>
          <p:cNvPr id="9" name="모서리가 둥근 직사각형 21">
            <a:extLst>
              <a:ext uri="{FF2B5EF4-FFF2-40B4-BE49-F238E27FC236}">
                <a16:creationId xmlns:a16="http://schemas.microsoft.com/office/drawing/2014/main" xmlns="" id="{878DD9B3-90BA-4BC8-AA1E-0F1E7EE83113}"/>
              </a:ext>
            </a:extLst>
          </p:cNvPr>
          <p:cNvSpPr/>
          <p:nvPr/>
        </p:nvSpPr>
        <p:spPr>
          <a:xfrm>
            <a:off x="997973" y="914885"/>
            <a:ext cx="2847893" cy="3103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685766">
              <a:defRPr lang="ko-KR" altLang="en-US"/>
            </a:pPr>
            <a:r>
              <a:rPr lang="ko-KR" altLang="en-US" sz="1300" b="1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일본 가구 구성의 변화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67199" y="1491630"/>
            <a:ext cx="2652008" cy="110799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1</a:t>
            </a:r>
            <a:r>
              <a:rPr lang="ko-KR" altLang="en-US" sz="1500" dirty="0" err="1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인가구</a:t>
            </a:r>
            <a:r>
              <a:rPr lang="en-US" altLang="ko-KR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,</a:t>
            </a:r>
            <a:r>
              <a:rPr lang="ko-KR" altLang="en-US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핵가족가구</a:t>
            </a:r>
            <a:r>
              <a:rPr lang="en-US" altLang="ko-KR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,</a:t>
            </a:r>
            <a:r>
              <a:rPr lang="ko-KR" altLang="en-US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기타로 구성</a:t>
            </a:r>
            <a:endParaRPr lang="en-US" altLang="ko-KR" sz="1500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1</a:t>
            </a:r>
            <a:r>
              <a:rPr lang="ko-KR" altLang="en-US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인 가구는 계속해서 증가</a:t>
            </a:r>
            <a:endParaRPr lang="en-US" altLang="ko-KR" sz="1500" dirty="0">
              <a:solidFill>
                <a:schemeClr val="bg1">
                  <a:lumMod val="95000"/>
                </a:schemeClr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>
                <a:solidFill>
                  <a:schemeClr val="bg1">
                    <a:lumMod val="95000"/>
                  </a:schemeClr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핵가족가구는 줄어듦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78068" y="3435847"/>
            <a:ext cx="2430270" cy="10387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100" dirty="0">
                <a:solidFill>
                  <a:srgbClr val="C0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비혼 장려 세대 증가</a:t>
            </a:r>
            <a:endParaRPr lang="en-US" altLang="ko-KR" sz="2100" dirty="0">
              <a:solidFill>
                <a:srgbClr val="C0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100" dirty="0">
                <a:solidFill>
                  <a:srgbClr val="C0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이혼율 증가</a:t>
            </a:r>
          </a:p>
        </p:txBody>
      </p:sp>
      <p:sp>
        <p:nvSpPr>
          <p:cNvPr id="4" name="아래쪽 화살표 3"/>
          <p:cNvSpPr/>
          <p:nvPr/>
        </p:nvSpPr>
        <p:spPr>
          <a:xfrm>
            <a:off x="6150176" y="2795779"/>
            <a:ext cx="486054" cy="478049"/>
          </a:xfrm>
          <a:prstGeom prst="downArrow">
            <a:avLst>
              <a:gd name="adj1" fmla="val 46717"/>
              <a:gd name="adj2" fmla="val 4499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30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1D18C845-C952-42C4-867B-ED7E1126E9E7}"/>
              </a:ext>
            </a:extLst>
          </p:cNvPr>
          <p:cNvGrpSpPr/>
          <p:nvPr/>
        </p:nvGrpSpPr>
        <p:grpSpPr>
          <a:xfrm>
            <a:off x="197514" y="0"/>
            <a:ext cx="2282145" cy="557849"/>
            <a:chOff x="263352" y="0"/>
            <a:chExt cx="3042860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0067DF0D-3239-4CF4-93BD-774BDCF43F5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0B54F18A-8272-477E-90B4-328CE09D2ED6}"/>
                </a:ext>
              </a:extLst>
            </p:cNvPr>
            <p:cNvSpPr txBox="1"/>
            <p:nvPr/>
          </p:nvSpPr>
          <p:spPr>
            <a:xfrm>
              <a:off x="407555" y="251356"/>
              <a:ext cx="2898657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변화하는 가족 형태</a:t>
              </a:r>
              <a:endParaRPr lang="en-US" altLang="ko-KR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6F00D2FC-F612-4E1F-93C9-9F7126C0763A}"/>
              </a:ext>
            </a:extLst>
          </p:cNvPr>
          <p:cNvSpPr/>
          <p:nvPr/>
        </p:nvSpPr>
        <p:spPr>
          <a:xfrm>
            <a:off x="1195438" y="951570"/>
            <a:ext cx="5670360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2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만혼과 </a:t>
            </a:r>
            <a:r>
              <a:rPr lang="ko-KR" altLang="en-US" sz="21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비혼화</a:t>
            </a:r>
            <a:r>
              <a:rPr lang="ko-KR" altLang="en-US" sz="2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남성 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결혼자금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,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집 등 결혼과정에 필요한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것을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준비 하느라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결혼을 미룸</a:t>
            </a:r>
            <a:endParaRPr lang="en-US" altLang="ko-KR" sz="1200" kern="0" dirty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여성 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-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자신의 커리어를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위해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결혼시기를 미루거나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필수사항이 아닌 선택사항으로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여김</a:t>
            </a:r>
            <a:endParaRPr lang="en-US" altLang="ko-KR" sz="1200" kern="0" dirty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xmlns="" id="{BA1EDF66-577A-4AE2-9C54-FED1DC405224}"/>
              </a:ext>
            </a:extLst>
          </p:cNvPr>
          <p:cNvSpPr/>
          <p:nvPr/>
        </p:nvSpPr>
        <p:spPr>
          <a:xfrm>
            <a:off x="1195439" y="2193708"/>
            <a:ext cx="4496891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21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자녀관</a:t>
            </a:r>
            <a:r>
              <a:rPr lang="ko-KR" altLang="en-US" sz="2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변화</a:t>
            </a:r>
            <a:endParaRPr lang="en-US" altLang="ko-KR" sz="2100" kern="0" dirty="0">
              <a:solidFill>
                <a:schemeClr val="tx1">
                  <a:lumMod val="65000"/>
                  <a:lumOff val="35000"/>
                </a:schemeClr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젊은 층에서 자녀를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낳지 않고 살아가는 </a:t>
            </a:r>
            <a:r>
              <a:rPr lang="en-US" altLang="ko-KR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‘</a:t>
            </a:r>
            <a:r>
              <a:rPr lang="ko-KR" altLang="en-US" sz="1200" kern="0" dirty="0" err="1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딩크족</a:t>
            </a:r>
            <a:r>
              <a:rPr lang="en-US" altLang="ko-KR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’ 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증가</a:t>
            </a:r>
            <a:endParaRPr lang="en-US" altLang="ko-KR" sz="1200" kern="0" dirty="0" smtClean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한 명의 자녀만 두어 출산율을 하락</a:t>
            </a:r>
            <a:endParaRPr lang="en-US" altLang="ko-KR" sz="1200" kern="0" dirty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xmlns="" id="{72FA33F0-D230-4FB4-AB3F-94589C0B09E7}"/>
              </a:ext>
            </a:extLst>
          </p:cNvPr>
          <p:cNvSpPr/>
          <p:nvPr/>
        </p:nvSpPr>
        <p:spPr>
          <a:xfrm>
            <a:off x="1195438" y="3435846"/>
            <a:ext cx="4496891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2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가족의 해체 </a:t>
            </a:r>
            <a:endParaRPr lang="en-US" altLang="ko-KR" sz="2100" kern="0" dirty="0">
              <a:solidFill>
                <a:schemeClr val="tx1">
                  <a:lumMod val="65000"/>
                  <a:lumOff val="35000"/>
                </a:schemeClr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산업화로 인한 농촌 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        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도시 인구이동 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(</a:t>
            </a:r>
            <a:r>
              <a:rPr lang="ko-KR" altLang="en-US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핵가족화를 야기</a:t>
            </a:r>
            <a:r>
              <a:rPr lang="en-US" altLang="ko-KR" sz="1200" kern="0" dirty="0" smtClean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)</a:t>
            </a:r>
            <a:endParaRPr lang="en-US" altLang="ko-KR" sz="1200" kern="0" dirty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  <a:p>
            <a:pPr defTabSz="514350">
              <a:lnSpc>
                <a:spcPct val="150000"/>
              </a:lnSpc>
              <a:defRPr lang="ko-KR" altLang="en-US"/>
            </a:pP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이혼율 상승과 가치관 변화에 따른 </a:t>
            </a:r>
            <a:r>
              <a:rPr lang="en-US" altLang="ko-KR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1</a:t>
            </a:r>
            <a:r>
              <a:rPr lang="ko-KR" altLang="en-US" sz="1200" kern="0" dirty="0">
                <a:solidFill>
                  <a:srgbClr val="404040"/>
                </a:solidFill>
                <a:latin typeface="12롯데마트드림Light" panose="02020603020101020101" pitchFamily="18" charset="-127"/>
                <a:ea typeface="12롯데마트드림Light" panose="02020603020101020101" pitchFamily="18" charset="-127"/>
              </a:rPr>
              <a:t>인 가구 증가 </a:t>
            </a:r>
            <a:endParaRPr lang="en-US" altLang="ko-KR" sz="1200" kern="0" dirty="0">
              <a:solidFill>
                <a:srgbClr val="404040"/>
              </a:solidFill>
              <a:latin typeface="12롯데마트드림Light" panose="02020603020101020101" pitchFamily="18" charset="-127"/>
              <a:ea typeface="12롯데마트드림Light" panose="02020603020101020101" pitchFamily="18" charset="-127"/>
            </a:endParaRP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xmlns="" id="{7CF0EA69-E4A4-47EB-8D81-034EB4BEF5DF}"/>
              </a:ext>
            </a:extLst>
          </p:cNvPr>
          <p:cNvCxnSpPr/>
          <p:nvPr/>
        </p:nvCxnSpPr>
        <p:spPr>
          <a:xfrm>
            <a:off x="2451971" y="4083918"/>
            <a:ext cx="260275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/>
            <a:tailEnd type="arrow"/>
          </a:ln>
          <a:effectLst/>
        </p:spPr>
      </p:cxnSp>
      <p:pic>
        <p:nvPicPr>
          <p:cNvPr id="2051" name="Picture 3" descr="C:\Users\lgpc\Downloads\che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005576"/>
            <a:ext cx="403857" cy="40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lgpc\Downloads\che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2" y="2247714"/>
            <a:ext cx="403857" cy="40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lgpc\Downloads\che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2" y="3489852"/>
            <a:ext cx="403857" cy="40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gpc\Downloads\wedding-cou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29145"/>
            <a:ext cx="752382" cy="75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lgpc\Downloads\family (1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9182">
            <a:off x="6913539" y="297864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3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58FD669C-3772-4ED5-862D-CF5CF2FA679B}"/>
              </a:ext>
            </a:extLst>
          </p:cNvPr>
          <p:cNvGrpSpPr/>
          <p:nvPr/>
        </p:nvGrpSpPr>
        <p:grpSpPr>
          <a:xfrm>
            <a:off x="197514" y="0"/>
            <a:ext cx="2559464" cy="557849"/>
            <a:chOff x="263352" y="0"/>
            <a:chExt cx="3412626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9D6F2615-4256-4A8B-AAFD-5A0B628720A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FB575F99-7BE8-4253-8E63-15901D79B6CC}"/>
                </a:ext>
              </a:extLst>
            </p:cNvPr>
            <p:cNvSpPr txBox="1"/>
            <p:nvPr/>
          </p:nvSpPr>
          <p:spPr>
            <a:xfrm>
              <a:off x="407555" y="251356"/>
              <a:ext cx="3268423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prstClr val="white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 smtClean="0">
                  <a:solidFill>
                    <a:prstClr val="white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출산율 감소와 그 이유</a:t>
              </a:r>
              <a:endParaRPr lang="en-US" altLang="ko-KR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pic>
        <p:nvPicPr>
          <p:cNvPr id="16" name="Picture 2" descr="C:\Users\lgpc\Desktop\00502938_20161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622" y="627534"/>
            <a:ext cx="3148397" cy="2529683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/>
        </p:spPr>
      </p:pic>
      <p:sp>
        <p:nvSpPr>
          <p:cNvPr id="17" name="TextBox 16"/>
          <p:cNvSpPr txBox="1"/>
          <p:nvPr/>
        </p:nvSpPr>
        <p:spPr>
          <a:xfrm>
            <a:off x="959774" y="3414314"/>
            <a:ext cx="7010573" cy="14542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342900" latinLnBrk="0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베이비붐세대</a:t>
            </a:r>
            <a:r>
              <a:rPr lang="en-US" altLang="ko-KR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(</a:t>
            </a:r>
            <a:r>
              <a:rPr lang="ko-KR" altLang="en-US" sz="2000" dirty="0" err="1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단카이세대</a:t>
            </a:r>
            <a:r>
              <a:rPr lang="en-US" altLang="ko-KR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)</a:t>
            </a:r>
            <a:r>
              <a:rPr lang="ko-KR" altLang="en-U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는 현재 노년층       노년층 증가</a:t>
            </a:r>
            <a:endParaRPr lang="en-US" altLang="ko-KR" sz="2000" dirty="0" smtClean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342900" latinLnBrk="0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아이를 </a:t>
            </a:r>
            <a:r>
              <a:rPr lang="ko-KR" altLang="en-U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낳을 수 있는 </a:t>
            </a:r>
            <a:r>
              <a:rPr lang="en-US" altLang="ko-KR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20~30</a:t>
            </a:r>
            <a:r>
              <a:rPr lang="ko-KR" altLang="en-U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대 인구 감소</a:t>
            </a:r>
            <a:r>
              <a:rPr lang="en-US" altLang="ko-KR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</a:t>
            </a:r>
          </a:p>
          <a:p>
            <a:pPr algn="ctr" defTabSz="342900" latinLnBrk="0">
              <a:lnSpc>
                <a:spcPct val="150000"/>
              </a:lnSpc>
            </a:pPr>
            <a:r>
              <a:rPr lang="ko-KR" altLang="en-U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젊은 계층이 육아 부담 등으로 둘째 이상 자녀 출산을 기피하고 있음</a:t>
            </a:r>
            <a:endParaRPr lang="en-US" altLang="ko-KR" sz="20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10" name="오른쪽 화살표 9"/>
          <p:cNvSpPr/>
          <p:nvPr/>
        </p:nvSpPr>
        <p:spPr>
          <a:xfrm>
            <a:off x="5796136" y="3579862"/>
            <a:ext cx="323628" cy="216024"/>
          </a:xfrm>
          <a:prstGeom prst="rightArrow">
            <a:avLst>
              <a:gd name="adj1" fmla="val 4452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3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1D18C845-C952-42C4-867B-ED7E1126E9E7}"/>
              </a:ext>
            </a:extLst>
          </p:cNvPr>
          <p:cNvGrpSpPr/>
          <p:nvPr/>
        </p:nvGrpSpPr>
        <p:grpSpPr>
          <a:xfrm>
            <a:off x="197514" y="0"/>
            <a:ext cx="1379655" cy="557849"/>
            <a:chOff x="263352" y="0"/>
            <a:chExt cx="1839539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0067DF0D-3239-4CF4-93BD-774BDCF43F5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0B54F18A-8272-477E-90B4-328CE09D2ED6}"/>
                </a:ext>
              </a:extLst>
            </p:cNvPr>
            <p:cNvSpPr txBox="1"/>
            <p:nvPr/>
          </p:nvSpPr>
          <p:spPr>
            <a:xfrm>
              <a:off x="407555" y="251356"/>
              <a:ext cx="1695336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이혼 추이</a:t>
              </a:r>
              <a:endParaRPr lang="en-US" altLang="ko-KR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pic>
        <p:nvPicPr>
          <p:cNvPr id="18" name="그림 17">
            <a:extLst>
              <a:ext uri="{FF2B5EF4-FFF2-40B4-BE49-F238E27FC236}">
                <a16:creationId xmlns:a16="http://schemas.microsoft.com/office/drawing/2014/main" xmlns="" id="{4E319231-5A61-4E9B-B384-9CB0631BD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466" y="1358743"/>
            <a:ext cx="3405696" cy="2581159"/>
          </a:xfrm>
          <a:prstGeom prst="rect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D1C4C288-D7F0-46A8-ADB2-15A6D9DB5034}"/>
              </a:ext>
            </a:extLst>
          </p:cNvPr>
          <p:cNvSpPr/>
          <p:nvPr/>
        </p:nvSpPr>
        <p:spPr>
          <a:xfrm>
            <a:off x="35496" y="1419622"/>
            <a:ext cx="4756225" cy="126957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342900" latinLnBrk="0"/>
            <a:r>
              <a:rPr lang="ko-KR" altLang="es-ES" sz="1800" dirty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과거 세계에서 가장 </a:t>
            </a:r>
            <a:r>
              <a:rPr lang="ko-KR" altLang="es-ES" sz="1800" dirty="0">
                <a:solidFill>
                  <a:srgbClr val="C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낮은</a:t>
            </a:r>
            <a:r>
              <a:rPr lang="ko-KR" altLang="es-ES" sz="1800" dirty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</a:t>
            </a:r>
            <a:endParaRPr lang="en-US" altLang="ko-KR" sz="1800" dirty="0">
              <a:solidFill>
                <a:srgbClr val="000000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342900" latinLnBrk="0"/>
            <a:r>
              <a:rPr lang="ko-KR" altLang="es-ES" sz="1800" dirty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이혼율을 자랑하던 국가 중 하나</a:t>
            </a:r>
            <a:endParaRPr lang="es-ES" altLang="ko-KR" sz="1800" dirty="0">
              <a:solidFill>
                <a:srgbClr val="000000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342900" latinLnBrk="0"/>
            <a:endParaRPr lang="es-ES" altLang="ko-KR" sz="1800" dirty="0">
              <a:solidFill>
                <a:srgbClr val="000000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342900" latinLnBrk="0"/>
            <a:r>
              <a:rPr lang="ko-KR" altLang="es-ES" sz="1800" dirty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지난 </a:t>
            </a:r>
            <a:r>
              <a:rPr lang="es-ES" altLang="ko-KR" sz="1800" dirty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20</a:t>
            </a:r>
            <a:r>
              <a:rPr lang="ko-KR" altLang="es-ES" sz="1800" dirty="0" smtClean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여 년 간의 </a:t>
            </a:r>
            <a:r>
              <a:rPr lang="ko-KR" altLang="en-US" sz="1800" dirty="0" smtClean="0">
                <a:solidFill>
                  <a:srgbClr val="0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이혼율 꾸준히 </a:t>
            </a:r>
            <a:r>
              <a:rPr lang="ko-KR" altLang="en-US" sz="2400" b="1" dirty="0" smtClean="0">
                <a:solidFill>
                  <a:srgbClr val="C00000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상승</a:t>
            </a:r>
            <a:endParaRPr lang="es-ES" sz="2400" b="1" dirty="0">
              <a:solidFill>
                <a:srgbClr val="C00000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33618" y="3435847"/>
            <a:ext cx="2718302" cy="96340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100" dirty="0" smtClean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성격차이</a:t>
            </a:r>
            <a:r>
              <a:rPr lang="en-US" altLang="ko-KR" sz="2100" dirty="0" smtClean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, </a:t>
            </a:r>
            <a:r>
              <a:rPr lang="ko-KR" altLang="en-US" sz="2100" dirty="0" smtClean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경제적 문제</a:t>
            </a:r>
            <a:endParaRPr lang="en-US" altLang="ko-KR" sz="2100" dirty="0" smtClean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100" dirty="0" smtClean="0">
                <a:solidFill>
                  <a:srgbClr val="C0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황혼이혼</a:t>
            </a:r>
            <a:endParaRPr lang="ko-KR" altLang="en-US" sz="2100" dirty="0">
              <a:solidFill>
                <a:srgbClr val="C0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21" name="아래쪽 화살표 20"/>
          <p:cNvSpPr/>
          <p:nvPr/>
        </p:nvSpPr>
        <p:spPr>
          <a:xfrm>
            <a:off x="2105726" y="2795779"/>
            <a:ext cx="486054" cy="478049"/>
          </a:xfrm>
          <a:prstGeom prst="downArrow">
            <a:avLst>
              <a:gd name="adj1" fmla="val 46717"/>
              <a:gd name="adj2" fmla="val 4499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2843808" y="4417747"/>
            <a:ext cx="4249448" cy="307777"/>
            <a:chOff x="2843808" y="4417747"/>
            <a:chExt cx="4249448" cy="307777"/>
          </a:xfrm>
        </p:grpSpPr>
        <p:sp>
          <p:nvSpPr>
            <p:cNvPr id="2" name="TextBox 1"/>
            <p:cNvSpPr txBox="1"/>
            <p:nvPr/>
          </p:nvSpPr>
          <p:spPr>
            <a:xfrm>
              <a:off x="3032529" y="4417747"/>
              <a:ext cx="40607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latin typeface="12롯데마트드림Light" panose="02020603020101020101" pitchFamily="18" charset="-127"/>
                  <a:ea typeface="12롯데마트드림Light" panose="02020603020101020101" pitchFamily="18" charset="-127"/>
                </a:rPr>
                <a:t>결혼 후 오랜 세월을 함께 살다가 나이가 들어 하는 이혼</a:t>
              </a:r>
            </a:p>
          </p:txBody>
        </p:sp>
        <p:sp>
          <p:nvSpPr>
            <p:cNvPr id="8" name="위로 굽은 화살표 7"/>
            <p:cNvSpPr/>
            <p:nvPr/>
          </p:nvSpPr>
          <p:spPr>
            <a:xfrm rot="5400000">
              <a:off x="2850731" y="4410826"/>
              <a:ext cx="219581" cy="233427"/>
            </a:xfrm>
            <a:prstGeom prst="bentUp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068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58FD669C-3772-4ED5-862D-CF5CF2FA679B}"/>
              </a:ext>
            </a:extLst>
          </p:cNvPr>
          <p:cNvGrpSpPr/>
          <p:nvPr/>
        </p:nvGrpSpPr>
        <p:grpSpPr>
          <a:xfrm>
            <a:off x="197514" y="0"/>
            <a:ext cx="1588044" cy="557849"/>
            <a:chOff x="263352" y="0"/>
            <a:chExt cx="2117397" cy="743798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xmlns="" id="{9D6F2615-4256-4A8B-AAFD-5A0B628720A7}"/>
                </a:ext>
              </a:extLst>
            </p:cNvPr>
            <p:cNvSpPr/>
            <p:nvPr/>
          </p:nvSpPr>
          <p:spPr>
            <a:xfrm>
              <a:off x="263352" y="0"/>
              <a:ext cx="144016" cy="557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FB575F99-7BE8-4253-8E63-15901D79B6CC}"/>
                </a:ext>
              </a:extLst>
            </p:cNvPr>
            <p:cNvSpPr txBox="1"/>
            <p:nvPr/>
          </p:nvSpPr>
          <p:spPr>
            <a:xfrm>
              <a:off x="407555" y="251356"/>
              <a:ext cx="1973194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solidFill>
                    <a:prstClr val="white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- </a:t>
              </a:r>
              <a:r>
                <a:rPr lang="ko-KR" altLang="en-US" sz="1800" dirty="0" smtClean="0">
                  <a:solidFill>
                    <a:prstClr val="white"/>
                  </a:solidFill>
                  <a:latin typeface="12롯데마트드림Bold" panose="02020603020101020101" pitchFamily="18" charset="-127"/>
                  <a:ea typeface="12롯데마트드림Bold" panose="02020603020101020101" pitchFamily="18" charset="-127"/>
                </a:rPr>
                <a:t>고령화 추이</a:t>
              </a:r>
              <a:endParaRPr lang="en-US" altLang="ko-KR" sz="1800" dirty="0">
                <a:solidFill>
                  <a:prstClr val="white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endParaRPr>
            </a:p>
          </p:txBody>
        </p:sp>
      </p:grpSp>
      <p:sp>
        <p:nvSpPr>
          <p:cNvPr id="10" name="모서리가 둥근 직사각형 21">
            <a:extLst>
              <a:ext uri="{FF2B5EF4-FFF2-40B4-BE49-F238E27FC236}">
                <a16:creationId xmlns:a16="http://schemas.microsoft.com/office/drawing/2014/main" xmlns="" id="{878DD9B3-90BA-4BC8-AA1E-0F1E7EE83113}"/>
              </a:ext>
            </a:extLst>
          </p:cNvPr>
          <p:cNvSpPr/>
          <p:nvPr/>
        </p:nvSpPr>
        <p:spPr>
          <a:xfrm>
            <a:off x="442672" y="4465985"/>
            <a:ext cx="2847893" cy="310361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일</a:t>
            </a:r>
            <a:r>
              <a:rPr kumimoji="0" lang="ko-KR" altLang="es-E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본의 고령화 추이</a:t>
            </a:r>
            <a:endParaRPr kumimoji="0" lang="ko-KR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  <p:pic>
        <p:nvPicPr>
          <p:cNvPr id="11" name="그림 10" descr="스크린샷이(가) 표시된 사진&#10;&#10;자동 생성된 설명">
            <a:extLst>
              <a:ext uri="{FF2B5EF4-FFF2-40B4-BE49-F238E27FC236}">
                <a16:creationId xmlns:a16="http://schemas.microsoft.com/office/drawing/2014/main" xmlns="" id="{6169A36D-FADB-4CFB-89D8-30C9BE65E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21" y="1005981"/>
            <a:ext cx="2940397" cy="3303019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75A450A1-9442-4E27-BE10-FAFFA4F10136}"/>
              </a:ext>
            </a:extLst>
          </p:cNvPr>
          <p:cNvSpPr/>
          <p:nvPr/>
        </p:nvSpPr>
        <p:spPr>
          <a:xfrm>
            <a:off x="3183889" y="1876638"/>
            <a:ext cx="57805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latinLnBrk="0"/>
            <a:r>
              <a:rPr lang="es-ES" altLang="ko-KR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70</a:t>
            </a:r>
            <a:r>
              <a:rPr lang="ko-KR" altLang="es-E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세 이상 노인이 전체 인구에서 </a:t>
            </a:r>
            <a:endParaRPr lang="en-US" altLang="ko-KR" sz="2000" dirty="0" smtClean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457200" latinLnBrk="0"/>
            <a:r>
              <a:rPr lang="ko-KR" altLang="es-E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차지하는 </a:t>
            </a:r>
            <a:r>
              <a:rPr lang="ko-KR" altLang="es-E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비중이 </a:t>
            </a:r>
            <a:r>
              <a:rPr lang="es-ES" altLang="ko-KR" sz="2400" b="1" dirty="0">
                <a:solidFill>
                  <a:srgbClr val="C0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20</a:t>
            </a:r>
            <a:r>
              <a:rPr lang="es-ES" altLang="ko-KR" sz="2400" b="1" dirty="0" smtClean="0">
                <a:solidFill>
                  <a:srgbClr val="C0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%</a:t>
            </a:r>
            <a:r>
              <a:rPr lang="ko-KR" altLang="es-E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 넘음</a:t>
            </a:r>
            <a:r>
              <a:rPr lang="en-US" altLang="ko-KR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(</a:t>
            </a:r>
            <a:r>
              <a:rPr lang="ko-KR" altLang="en-U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사상 최대 기록</a:t>
            </a:r>
            <a:r>
              <a:rPr lang="en-US" altLang="ko-KR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)</a:t>
            </a:r>
            <a:endParaRPr lang="es-ES" altLang="ko-KR" sz="20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457200" latinLnBrk="0"/>
            <a:endParaRPr lang="es-ES" altLang="ko-KR" sz="20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457200" latinLnBrk="0"/>
            <a:r>
              <a:rPr lang="es-ES" altLang="ko-KR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10</a:t>
            </a:r>
            <a:r>
              <a:rPr lang="ko-KR" altLang="es-E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여 년 전 진입한 초고령사회에 대한 대응이 </a:t>
            </a:r>
            <a:endParaRPr lang="en-US" altLang="ko-KR" sz="2000" dirty="0" smtClean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  <a:p>
            <a:pPr algn="ctr" defTabSz="457200" latinLnBrk="0"/>
            <a:r>
              <a:rPr lang="ko-KR" altLang="es-E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더욱 </a:t>
            </a:r>
            <a:r>
              <a:rPr lang="ko-KR" altLang="es-ES" sz="2000" dirty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절실한 </a:t>
            </a:r>
            <a:r>
              <a:rPr lang="ko-KR" altLang="es-ES" sz="2000" dirty="0" smtClean="0">
                <a:solidFill>
                  <a:schemeClr val="bg1"/>
                </a:solidFill>
                <a:latin typeface="12롯데마트드림Medium" panose="02020603020101020101" pitchFamily="18" charset="-127"/>
                <a:ea typeface="12롯데마트드림Medium" panose="02020603020101020101" pitchFamily="18" charset="-127"/>
              </a:rPr>
              <a:t>시기</a:t>
            </a:r>
            <a:endParaRPr lang="es-ES" sz="2000" dirty="0">
              <a:solidFill>
                <a:schemeClr val="bg1"/>
              </a:solidFill>
              <a:latin typeface="12롯데마트드림Medium" panose="02020603020101020101" pitchFamily="18" charset="-127"/>
              <a:ea typeface="12롯데마트드림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149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323</Words>
  <Application>Microsoft Office PowerPoint</Application>
  <PresentationFormat>화면 슬라이드 쇼(16:9)</PresentationFormat>
  <Paragraphs>74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12</vt:i4>
      </vt:variant>
    </vt:vector>
  </HeadingPairs>
  <TitlesOfParts>
    <vt:vector size="22" baseType="lpstr">
      <vt:lpstr>굴림</vt:lpstr>
      <vt:lpstr>Arial</vt:lpstr>
      <vt:lpstr>12롯데마트드림Bold</vt:lpstr>
      <vt:lpstr>12롯데마트드림Light</vt:lpstr>
      <vt:lpstr>맑은 고딕</vt:lpstr>
      <vt:lpstr>12롯데마트드림Medium</vt:lpstr>
      <vt:lpstr>나눔고딕 ExtraBold</vt:lpstr>
      <vt:lpstr>Office 테마</vt:lpstr>
      <vt:lpstr>1_Office 테마</vt:lpstr>
      <vt:lpstr>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20171016</dc:creator>
  <cp:lastModifiedBy>lgpc</cp:lastModifiedBy>
  <cp:revision>43</cp:revision>
  <dcterms:created xsi:type="dcterms:W3CDTF">2019-03-13T00:22:21Z</dcterms:created>
  <dcterms:modified xsi:type="dcterms:W3CDTF">2019-12-04T14:42:30Z</dcterms:modified>
</cp:coreProperties>
</file>