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2" r:id="rId3"/>
    <p:sldId id="263" r:id="rId4"/>
    <p:sldId id="268" r:id="rId5"/>
    <p:sldId id="271" r:id="rId6"/>
    <p:sldId id="269" r:id="rId7"/>
    <p:sldId id="270" r:id="rId8"/>
    <p:sldId id="265" r:id="rId9"/>
    <p:sldId id="260" r:id="rId10"/>
    <p:sldId id="261" r:id="rId11"/>
    <p:sldId id="262" r:id="rId12"/>
    <p:sldId id="266" r:id="rId13"/>
    <p:sldId id="267" r:id="rId14"/>
    <p:sldId id="273" r:id="rId15"/>
    <p:sldId id="274" r:id="rId1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0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5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094432699083862E-3"/>
          <c:y val="1.7857142857142856E-2"/>
          <c:w val="0.97603946441155742"/>
          <c:h val="0.9345238095238095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ln w="12700">
              <a:solidFill>
                <a:schemeClr val="tx2">
                  <a:lumMod val="50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E9FD-4D7D-95B0-7CA4C8E89CB4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E9FD-4D7D-95B0-7CA4C8E89CB4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E9FD-4D7D-95B0-7CA4C8E89CB4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E9FD-4D7D-95B0-7CA4C8E89CB4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E9FD-4D7D-95B0-7CA4C8E89CB4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E9FD-4D7D-95B0-7CA4C8E89CB4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E9FD-4D7D-95B0-7CA4C8E89CB4}"/>
              </c:ext>
            </c:extLst>
          </c:dPt>
          <c:cat>
            <c:numRef>
              <c:f>Sheet1!$A$2:$A$8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23</c:v>
                </c:pt>
                <c:pt idx="1">
                  <c:v>0</c:v>
                </c:pt>
                <c:pt idx="2">
                  <c:v>0</c:v>
                </c:pt>
                <c:pt idx="3">
                  <c:v>35</c:v>
                </c:pt>
                <c:pt idx="4">
                  <c:v>0</c:v>
                </c:pt>
                <c:pt idx="5">
                  <c:v>0</c:v>
                </c:pt>
                <c:pt idx="6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9FD-4D7D-95B0-7CA4C8E89CB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계열 2</c:v>
                </c:pt>
              </c:strCache>
            </c:strRef>
          </c:tx>
          <c:spPr>
            <a:solidFill>
              <a:schemeClr val="bg1"/>
            </a:solidFill>
          </c:spPr>
          <c:invertIfNegative val="0"/>
          <c:cat>
            <c:numRef>
              <c:f>Sheet1!$A$2:$A$8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Sheet1!$C$2:$C$8</c:f>
              <c:numCache>
                <c:formatCode>General</c:formatCode>
                <c:ptCount val="7"/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9FD-4D7D-95B0-7CA4C8E89C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207899648"/>
        <c:axId val="208962304"/>
      </c:barChart>
      <c:catAx>
        <c:axId val="2078996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08962304"/>
        <c:crosses val="autoZero"/>
        <c:auto val="1"/>
        <c:lblAlgn val="ctr"/>
        <c:lblOffset val="100"/>
        <c:noMultiLvlLbl val="0"/>
      </c:catAx>
      <c:valAx>
        <c:axId val="2089623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789964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>
              <a:lumMod val="85000"/>
            </a:schemeClr>
          </a:solidFill>
        </a:defRPr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3854CE-B186-45C2-BF6B-32DA26CA8D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AE5307F-B3FB-4D6F-A475-AEB72DF1AA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89A33A6-18CF-4F8C-B6F9-23E2C8777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803274B-1326-4AEA-BDF7-CCAB105C0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5095672-EA9B-4D8D-B047-0FD7CFD37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453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D7AA340-B15A-4EC2-842D-ED4F70602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3A4402E-5CBF-42EA-B4BB-ED000BD837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A813A51-FDA3-46DA-8F3D-11E8AAFB6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8532C6A-0849-4737-B6B4-03A6EE58E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F3014CA-803B-45A7-AE16-7821B0151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790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C4BD1A29-5ED7-4C49-9E2C-E68AA12ED7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0E7C0A6-0F17-4E82-995B-864DC5968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FB63D7-4480-46B8-80C7-42E98975E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090D767-6DA8-48C0-B7DE-7D641BC03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EB623B3-5A6E-45DE-A758-5710232D3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116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BE8C364-77A3-4416-B332-07EE124CC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FFB5E98-2B06-497E-9DBB-0F8908B1D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FD54B56-0B20-4640-9EAE-835381842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33F210-682C-454A-B4C5-4F3EE9CA1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3E28B81-F432-4241-9AC4-5FED8F22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301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03D3F96-2C19-40FA-95C9-5071E05C6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C5F7F0F-B7BF-4100-B43F-B909BE020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B027FB5-A5AB-4AAD-9EF0-7918E9C5B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61F8923-AE11-4039-866B-2F4804FA2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7CE19B9-71F8-454D-8B93-C017F7B94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398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9ECBC8D-597B-4A46-9349-B110A4FDD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9798DBB-A1F6-4A04-806C-89D5A81D0D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93D819B-F05F-432A-BAC7-2364AD5E8A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AFF07AA-68FD-4342-914A-FA7477948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4097879-AB31-48A9-B4F3-5D93C98E1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7E006A1-94C0-416E-923C-6F989758D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103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7BF3B3B-3B6B-4270-871A-59F0CDAB3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648C5D9-1B6C-418F-8C64-45A3CA22CD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FB31F77-5861-4E3B-AC8F-E3EDE3370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BCFBC604-F91E-4431-91CD-AD23D09CCF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EA3F723-B68F-4DA8-B584-26A85380C9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34E309D-D091-46F7-B9E0-DBDE75BD7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54235A26-7044-4617-A322-EA046693C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8392C25-9127-480D-9241-421CDDAC4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680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2B8D3A-B610-4452-BC4D-C801E6C9A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D09DEB6-5A54-4D86-8E65-7E9C2DEDF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E8344D8-8090-478D-9C22-FA6855995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C37645F-D089-4092-B028-3D141330D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28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3965F21-8C28-4413-8C0C-D353FD250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76388B8-6B61-48B5-A432-B975D8CC4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5E80819-0165-497F-8DCE-392F0485F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679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BDD817F-1D85-48F0-8205-6E09A317C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DFF7418-7D66-41FC-9016-C6CCF49CD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F595C2F-B037-4D4D-8A3B-62FA0947B8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E7F93C5-397F-46B0-961B-CB5818494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E936A1B-75D3-4B54-B6C0-261E4C50B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6476D17-2FD8-4339-BFD9-0FF9284D2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594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E8AF32-AAEC-4D32-BB46-01F398AEF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3CD9CC7-DD8B-407F-88C3-9323CF1959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D01127F-8A31-48FE-B0CA-8C158FBF2C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630BECE-1183-4E25-968B-FD81D798A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75FADC1-7B87-4FE2-B8AA-3B5F3A6F2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C028D82-95C8-413B-9EB1-75E8192E5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596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CE7F599-041A-4C58-93D4-741109A95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5139D45-E476-4E60-B2A9-80565526BA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A68E4B7-9453-4048-AE30-8215163677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97C4AA4-5BC1-4832-AD56-98478FDC04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31649BE-ADE8-4021-86A5-0CA24F3098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901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google.co.kr/url?sa=i&amp;rct=j&amp;q=&amp;esrc=s&amp;source=images&amp;cd=&amp;ved=2ahUKEwjvtOjpmfjkAhVixosBHS6zCDsQjRx6BAgBEAQ&amp;url=https://brunch.co.kr/@zangt1227/36&amp;psig=AOvVaw0r2fOVE_19-QlkYlGjAJtS&amp;ust=1569921037253618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3p53F2vABc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wkFI3nww-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naver.com/PostView.nhn?blogId=danieldwyoo&amp;logNo=221388744284&amp;parentCategoryNo=28&amp;categoryNo=&amp;viewDate=&amp;isShowPopularPosts=false&amp;from=postView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1928282" y="1138162"/>
            <a:ext cx="7930341" cy="951127"/>
          </a:xfrm>
          <a:prstGeom prst="roundRect">
            <a:avLst/>
          </a:prstGeom>
          <a:solidFill>
            <a:srgbClr val="0070C0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441107" y="1067015"/>
            <a:ext cx="7102292" cy="896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000" b="1" dirty="0">
                <a:solidFill>
                  <a:schemeClr val="bg1"/>
                </a:solidFill>
              </a:rPr>
              <a:t>전후 일본의 경제 호황기 </a:t>
            </a:r>
          </a:p>
        </p:txBody>
      </p:sp>
      <p:sp>
        <p:nvSpPr>
          <p:cNvPr id="7" name="타원 6"/>
          <p:cNvSpPr/>
          <p:nvPr/>
        </p:nvSpPr>
        <p:spPr>
          <a:xfrm>
            <a:off x="4381231" y="2281065"/>
            <a:ext cx="2859578" cy="285957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ko-KR" altLang="en-US" sz="2800" b="1" dirty="0">
              <a:solidFill>
                <a:prstClr val="white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552180" y="2807076"/>
            <a:ext cx="65176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3200" b="1" dirty="0"/>
              <a:t>경제성장과</a:t>
            </a:r>
            <a:endParaRPr lang="en-US" altLang="ko-KR" sz="3200" b="1" dirty="0"/>
          </a:p>
          <a:p>
            <a:pPr algn="ctr">
              <a:lnSpc>
                <a:spcPct val="150000"/>
              </a:lnSpc>
            </a:pPr>
            <a:r>
              <a:rPr lang="ko-KR" altLang="en-US" sz="3200" b="1" dirty="0"/>
              <a:t>버블의 시작</a:t>
            </a:r>
          </a:p>
        </p:txBody>
      </p:sp>
      <p:sp>
        <p:nvSpPr>
          <p:cNvPr id="9" name="사각형: 둥근 모서리 4">
            <a:extLst>
              <a:ext uri="{FF2B5EF4-FFF2-40B4-BE49-F238E27FC236}">
                <a16:creationId xmlns:a16="http://schemas.microsoft.com/office/drawing/2014/main" id="{09CE5959-0D78-46D2-9860-E5C7A4D34A72}"/>
              </a:ext>
            </a:extLst>
          </p:cNvPr>
          <p:cNvSpPr/>
          <p:nvPr/>
        </p:nvSpPr>
        <p:spPr>
          <a:xfrm>
            <a:off x="349983" y="5787458"/>
            <a:ext cx="1514475" cy="447674"/>
          </a:xfrm>
          <a:prstGeom prst="roundRect">
            <a:avLst>
              <a:gd name="adj" fmla="val 50000"/>
            </a:avLst>
          </a:prstGeom>
          <a:solidFill>
            <a:schemeClr val="tx1">
              <a:alpha val="47000"/>
            </a:schemeClr>
          </a:solidFill>
          <a:ln w="19050">
            <a:solidFill>
              <a:srgbClr val="8FC6D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prstClr val="white"/>
                </a:solidFill>
              </a:rPr>
              <a:t>소속</a:t>
            </a:r>
          </a:p>
        </p:txBody>
      </p:sp>
      <p:sp>
        <p:nvSpPr>
          <p:cNvPr id="10" name="사각형: 둥근 모서리 4">
            <a:extLst>
              <a:ext uri="{FF2B5EF4-FFF2-40B4-BE49-F238E27FC236}">
                <a16:creationId xmlns:a16="http://schemas.microsoft.com/office/drawing/2014/main" id="{09CE5959-0D78-46D2-9860-E5C7A4D34A72}"/>
              </a:ext>
            </a:extLst>
          </p:cNvPr>
          <p:cNvSpPr/>
          <p:nvPr/>
        </p:nvSpPr>
        <p:spPr>
          <a:xfrm>
            <a:off x="3349000" y="5787458"/>
            <a:ext cx="1717400" cy="447674"/>
          </a:xfrm>
          <a:prstGeom prst="roundRect">
            <a:avLst>
              <a:gd name="adj" fmla="val 50000"/>
            </a:avLst>
          </a:prstGeom>
          <a:solidFill>
            <a:schemeClr val="tx1">
              <a:alpha val="47000"/>
            </a:schemeClr>
          </a:solidFill>
          <a:ln w="19050">
            <a:solidFill>
              <a:srgbClr val="8FC6D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prstClr val="white"/>
                </a:solidFill>
              </a:rPr>
              <a:t>학번</a:t>
            </a:r>
          </a:p>
        </p:txBody>
      </p:sp>
      <p:sp>
        <p:nvSpPr>
          <p:cNvPr id="11" name="사각형: 둥근 모서리 4">
            <a:extLst>
              <a:ext uri="{FF2B5EF4-FFF2-40B4-BE49-F238E27FC236}">
                <a16:creationId xmlns:a16="http://schemas.microsoft.com/office/drawing/2014/main" id="{09CE5959-0D78-46D2-9860-E5C7A4D34A72}"/>
              </a:ext>
            </a:extLst>
          </p:cNvPr>
          <p:cNvSpPr/>
          <p:nvPr/>
        </p:nvSpPr>
        <p:spPr>
          <a:xfrm>
            <a:off x="6912452" y="5787458"/>
            <a:ext cx="1514475" cy="447674"/>
          </a:xfrm>
          <a:prstGeom prst="roundRect">
            <a:avLst>
              <a:gd name="adj" fmla="val 50000"/>
            </a:avLst>
          </a:prstGeom>
          <a:solidFill>
            <a:schemeClr val="tx1">
              <a:alpha val="47000"/>
            </a:schemeClr>
          </a:solidFill>
          <a:ln w="19050">
            <a:solidFill>
              <a:srgbClr val="8FC6D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prstClr val="white"/>
                </a:solidFill>
              </a:rPr>
              <a:t>이름</a:t>
            </a:r>
          </a:p>
        </p:txBody>
      </p:sp>
      <p:sp>
        <p:nvSpPr>
          <p:cNvPr id="12" name="사각형: 둥근 모서리 5">
            <a:extLst>
              <a:ext uri="{FF2B5EF4-FFF2-40B4-BE49-F238E27FC236}">
                <a16:creationId xmlns:a16="http://schemas.microsoft.com/office/drawing/2014/main" id="{E0EB1664-FDFE-4923-9888-CB17C72720CE}"/>
              </a:ext>
            </a:extLst>
          </p:cNvPr>
          <p:cNvSpPr/>
          <p:nvPr/>
        </p:nvSpPr>
        <p:spPr>
          <a:xfrm>
            <a:off x="1206501" y="5787458"/>
            <a:ext cx="2469212" cy="447674"/>
          </a:xfrm>
          <a:prstGeom prst="roundRect">
            <a:avLst>
              <a:gd name="adj" fmla="val 50000"/>
            </a:avLst>
          </a:prstGeom>
          <a:solidFill>
            <a:schemeClr val="tx1">
              <a:alpha val="14000"/>
            </a:schemeClr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prstClr val="white"/>
                </a:solidFill>
              </a:rPr>
              <a:t>일</a:t>
            </a:r>
            <a:r>
              <a:rPr lang="en-US" altLang="ko-KR" sz="1400" b="1" dirty="0">
                <a:solidFill>
                  <a:prstClr val="white"/>
                </a:solidFill>
              </a:rPr>
              <a:t>****</a:t>
            </a:r>
            <a:r>
              <a:rPr lang="ko-KR" altLang="en-US" sz="1400" b="1" dirty="0">
                <a:solidFill>
                  <a:prstClr val="white"/>
                </a:solidFill>
              </a:rPr>
              <a:t>학과</a:t>
            </a:r>
          </a:p>
        </p:txBody>
      </p:sp>
      <p:sp>
        <p:nvSpPr>
          <p:cNvPr id="13" name="사각형: 둥근 모서리 5">
            <a:extLst>
              <a:ext uri="{FF2B5EF4-FFF2-40B4-BE49-F238E27FC236}">
                <a16:creationId xmlns:a16="http://schemas.microsoft.com/office/drawing/2014/main" id="{E0EB1664-FDFE-4923-9888-CB17C72720CE}"/>
              </a:ext>
            </a:extLst>
          </p:cNvPr>
          <p:cNvSpPr/>
          <p:nvPr/>
        </p:nvSpPr>
        <p:spPr>
          <a:xfrm>
            <a:off x="4658847" y="5787458"/>
            <a:ext cx="2469212" cy="447674"/>
          </a:xfrm>
          <a:prstGeom prst="roundRect">
            <a:avLst>
              <a:gd name="adj" fmla="val 50000"/>
            </a:avLst>
          </a:prstGeom>
          <a:solidFill>
            <a:schemeClr val="tx1">
              <a:alpha val="14000"/>
            </a:schemeClr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>
                <a:solidFill>
                  <a:prstClr val="white"/>
                </a:solidFill>
              </a:rPr>
              <a:t>21*02*71</a:t>
            </a:r>
            <a:endParaRPr lang="ko-KR" altLang="en-US" sz="1400" b="1" dirty="0">
              <a:solidFill>
                <a:prstClr val="white"/>
              </a:solidFill>
            </a:endParaRPr>
          </a:p>
        </p:txBody>
      </p:sp>
      <p:sp>
        <p:nvSpPr>
          <p:cNvPr id="14" name="사각형: 둥근 모서리 5">
            <a:extLst>
              <a:ext uri="{FF2B5EF4-FFF2-40B4-BE49-F238E27FC236}">
                <a16:creationId xmlns:a16="http://schemas.microsoft.com/office/drawing/2014/main" id="{E0EB1664-FDFE-4923-9888-CB17C72720CE}"/>
              </a:ext>
            </a:extLst>
          </p:cNvPr>
          <p:cNvSpPr/>
          <p:nvPr/>
        </p:nvSpPr>
        <p:spPr>
          <a:xfrm>
            <a:off x="8127560" y="5787458"/>
            <a:ext cx="2469212" cy="447674"/>
          </a:xfrm>
          <a:prstGeom prst="roundRect">
            <a:avLst>
              <a:gd name="adj" fmla="val 50000"/>
            </a:avLst>
          </a:prstGeom>
          <a:solidFill>
            <a:schemeClr val="tx1">
              <a:alpha val="14000"/>
            </a:schemeClr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prstClr val="white"/>
                </a:solidFill>
              </a:rPr>
              <a:t>신</a:t>
            </a:r>
            <a:r>
              <a:rPr lang="en-US" altLang="ko-KR" sz="1400" b="1" dirty="0">
                <a:solidFill>
                  <a:prstClr val="white"/>
                </a:solidFill>
              </a:rPr>
              <a:t>*</a:t>
            </a:r>
            <a:r>
              <a:rPr lang="ko-KR" altLang="en-US" sz="1400" b="1" dirty="0">
                <a:solidFill>
                  <a:prstClr val="white"/>
                </a:solidFill>
              </a:rPr>
              <a:t>국</a:t>
            </a:r>
          </a:p>
        </p:txBody>
      </p:sp>
    </p:spTree>
    <p:extLst>
      <p:ext uri="{BB962C8B-B14F-4D97-AF65-F5344CB8AC3E}">
        <p14:creationId xmlns:p14="http://schemas.microsoft.com/office/powerpoint/2010/main" val="1984595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6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그림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4514" y="334729"/>
            <a:ext cx="7943776" cy="963251"/>
          </a:xfrm>
          <a:prstGeom prst="rect">
            <a:avLst/>
          </a:prstGeom>
        </p:spPr>
      </p:pic>
      <p:sp>
        <p:nvSpPr>
          <p:cNvPr id="16" name="자유형 15"/>
          <p:cNvSpPr/>
          <p:nvPr/>
        </p:nvSpPr>
        <p:spPr>
          <a:xfrm>
            <a:off x="5489227" y="4122135"/>
            <a:ext cx="1222354" cy="871793"/>
          </a:xfrm>
          <a:custGeom>
            <a:avLst/>
            <a:gdLst>
              <a:gd name="connsiteX0" fmla="*/ 615303 w 1222354"/>
              <a:gd name="connsiteY0" fmla="*/ 70 h 871793"/>
              <a:gd name="connsiteX1" fmla="*/ 1207195 w 1222354"/>
              <a:gd name="connsiteY1" fmla="*/ 89036 h 871793"/>
              <a:gd name="connsiteX2" fmla="*/ 1222354 w 1222354"/>
              <a:gd name="connsiteY2" fmla="*/ 94163 h 871793"/>
              <a:gd name="connsiteX3" fmla="*/ 1013988 w 1222354"/>
              <a:gd name="connsiteY3" fmla="*/ 871793 h 871793"/>
              <a:gd name="connsiteX4" fmla="*/ 981294 w 1222354"/>
              <a:gd name="connsiteY4" fmla="*/ 859834 h 871793"/>
              <a:gd name="connsiteX5" fmla="*/ 597875 w 1222354"/>
              <a:gd name="connsiteY5" fmla="*/ 801937 h 871793"/>
              <a:gd name="connsiteX6" fmla="*/ 214475 w 1222354"/>
              <a:gd name="connsiteY6" fmla="*/ 859959 h 871793"/>
              <a:gd name="connsiteX7" fmla="*/ 207894 w 1222354"/>
              <a:gd name="connsiteY7" fmla="*/ 862369 h 871793"/>
              <a:gd name="connsiteX8" fmla="*/ 0 w 1222354"/>
              <a:gd name="connsiteY8" fmla="*/ 86500 h 871793"/>
              <a:gd name="connsiteX9" fmla="*/ 22046 w 1222354"/>
              <a:gd name="connsiteY9" fmla="*/ 79439 h 871793"/>
              <a:gd name="connsiteX10" fmla="*/ 615303 w 1222354"/>
              <a:gd name="connsiteY10" fmla="*/ 70 h 871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22354" h="871793">
                <a:moveTo>
                  <a:pt x="615303" y="70"/>
                </a:moveTo>
                <a:cubicBezTo>
                  <a:pt x="814884" y="1686"/>
                  <a:pt x="1014239" y="31358"/>
                  <a:pt x="1207195" y="89036"/>
                </a:cubicBezTo>
                <a:lnTo>
                  <a:pt x="1222354" y="94163"/>
                </a:lnTo>
                <a:lnTo>
                  <a:pt x="1013988" y="871793"/>
                </a:lnTo>
                <a:lnTo>
                  <a:pt x="981294" y="859834"/>
                </a:lnTo>
                <a:cubicBezTo>
                  <a:pt x="860168" y="822186"/>
                  <a:pt x="731389" y="801915"/>
                  <a:pt x="597875" y="801937"/>
                </a:cubicBezTo>
                <a:cubicBezTo>
                  <a:pt x="464361" y="801959"/>
                  <a:pt x="335589" y="822272"/>
                  <a:pt x="214475" y="859959"/>
                </a:cubicBezTo>
                <a:lnTo>
                  <a:pt x="207894" y="862369"/>
                </a:lnTo>
                <a:lnTo>
                  <a:pt x="0" y="86500"/>
                </a:lnTo>
                <a:lnTo>
                  <a:pt x="22046" y="79439"/>
                </a:lnTo>
                <a:cubicBezTo>
                  <a:pt x="215913" y="24894"/>
                  <a:pt x="415721" y="-1546"/>
                  <a:pt x="615303" y="70"/>
                </a:cubicBezTo>
                <a:close/>
              </a:path>
            </a:pathLst>
          </a:custGeom>
          <a:solidFill>
            <a:schemeClr val="bg1">
              <a:alpha val="7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rgbClr val="53A6C4"/>
                </a:solidFill>
              </a:rPr>
              <a:t>3</a:t>
            </a:r>
            <a:endParaRPr lang="ko-KR" altLang="en-US" sz="2400" b="1" dirty="0">
              <a:solidFill>
                <a:srgbClr val="53A6C4"/>
              </a:solidFill>
            </a:endParaRPr>
          </a:p>
        </p:txBody>
      </p:sp>
      <p:sp>
        <p:nvSpPr>
          <p:cNvPr id="17" name="자유형 16"/>
          <p:cNvSpPr/>
          <p:nvPr/>
        </p:nvSpPr>
        <p:spPr>
          <a:xfrm>
            <a:off x="4431363" y="4266881"/>
            <a:ext cx="1098462" cy="1117978"/>
          </a:xfrm>
          <a:custGeom>
            <a:avLst/>
            <a:gdLst>
              <a:gd name="connsiteX0" fmla="*/ 888044 w 1098462"/>
              <a:gd name="connsiteY0" fmla="*/ 0 h 1117978"/>
              <a:gd name="connsiteX1" fmla="*/ 1098462 w 1098462"/>
              <a:gd name="connsiteY1" fmla="*/ 785291 h 1117978"/>
              <a:gd name="connsiteX2" fmla="*/ 1041184 w 1098462"/>
              <a:gd name="connsiteY2" fmla="*/ 812891 h 1117978"/>
              <a:gd name="connsiteX3" fmla="*/ 744078 w 1098462"/>
              <a:gd name="connsiteY3" fmla="*/ 1034943 h 1117978"/>
              <a:gd name="connsiteX4" fmla="*/ 668623 w 1098462"/>
              <a:gd name="connsiteY4" fmla="*/ 1117978 h 1117978"/>
              <a:gd name="connsiteX5" fmla="*/ 0 w 1098462"/>
              <a:gd name="connsiteY5" fmla="*/ 649804 h 1117978"/>
              <a:gd name="connsiteX6" fmla="*/ 58026 w 1098462"/>
              <a:gd name="connsiteY6" fmla="*/ 578750 h 1117978"/>
              <a:gd name="connsiteX7" fmla="*/ 522312 w 1098462"/>
              <a:gd name="connsiteY7" fmla="*/ 182695 h 1117978"/>
              <a:gd name="connsiteX8" fmla="*/ 794340 w 1098462"/>
              <a:gd name="connsiteY8" fmla="*/ 37595 h 1117978"/>
              <a:gd name="connsiteX9" fmla="*/ 888044 w 1098462"/>
              <a:gd name="connsiteY9" fmla="*/ 0 h 1117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98462" h="1117978">
                <a:moveTo>
                  <a:pt x="888044" y="0"/>
                </a:moveTo>
                <a:lnTo>
                  <a:pt x="1098462" y="785291"/>
                </a:lnTo>
                <a:lnTo>
                  <a:pt x="1041184" y="812891"/>
                </a:lnTo>
                <a:cubicBezTo>
                  <a:pt x="931576" y="872449"/>
                  <a:pt x="831569" y="947439"/>
                  <a:pt x="744078" y="1034943"/>
                </a:cubicBezTo>
                <a:lnTo>
                  <a:pt x="668623" y="1117978"/>
                </a:lnTo>
                <a:lnTo>
                  <a:pt x="0" y="649804"/>
                </a:lnTo>
                <a:lnTo>
                  <a:pt x="58026" y="578750"/>
                </a:lnTo>
                <a:cubicBezTo>
                  <a:pt x="190868" y="427383"/>
                  <a:pt x="346502" y="293502"/>
                  <a:pt x="522312" y="182695"/>
                </a:cubicBezTo>
                <a:cubicBezTo>
                  <a:pt x="610217" y="127292"/>
                  <a:pt x="701150" y="78927"/>
                  <a:pt x="794340" y="37595"/>
                </a:cubicBezTo>
                <a:lnTo>
                  <a:pt x="888044" y="0"/>
                </a:lnTo>
                <a:close/>
              </a:path>
            </a:pathLst>
          </a:custGeom>
          <a:solidFill>
            <a:schemeClr val="bg1">
              <a:alpha val="7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rgbClr val="53A6C4"/>
                </a:solidFill>
              </a:rPr>
              <a:t>2</a:t>
            </a:r>
            <a:endParaRPr lang="ko-KR" altLang="en-US" sz="2400" b="1" dirty="0">
              <a:solidFill>
                <a:srgbClr val="53A6C4"/>
              </a:solidFill>
            </a:endParaRPr>
          </a:p>
        </p:txBody>
      </p:sp>
      <p:sp>
        <p:nvSpPr>
          <p:cNvPr id="18" name="자유형 17"/>
          <p:cNvSpPr/>
          <p:nvPr/>
        </p:nvSpPr>
        <p:spPr>
          <a:xfrm>
            <a:off x="6669810" y="4276876"/>
            <a:ext cx="1080757" cy="1116769"/>
          </a:xfrm>
          <a:custGeom>
            <a:avLst/>
            <a:gdLst>
              <a:gd name="connsiteX0" fmla="*/ 210967 w 1080757"/>
              <a:gd name="connsiteY0" fmla="*/ 0 h 1116769"/>
              <a:gd name="connsiteX1" fmla="*/ 310480 w 1080757"/>
              <a:gd name="connsiteY1" fmla="*/ 41809 h 1116769"/>
              <a:gd name="connsiteX2" fmla="*/ 580122 w 1080757"/>
              <a:gd name="connsiteY2" fmla="*/ 191295 h 1116769"/>
              <a:gd name="connsiteX3" fmla="*/ 1037934 w 1080757"/>
              <a:gd name="connsiteY3" fmla="*/ 594817 h 1116769"/>
              <a:gd name="connsiteX4" fmla="*/ 1080757 w 1080757"/>
              <a:gd name="connsiteY4" fmla="*/ 649023 h 1116769"/>
              <a:gd name="connsiteX5" fmla="*/ 412747 w 1080757"/>
              <a:gd name="connsiteY5" fmla="*/ 1116769 h 1116769"/>
              <a:gd name="connsiteX6" fmla="*/ 412316 w 1080757"/>
              <a:gd name="connsiteY6" fmla="*/ 1116193 h 1116769"/>
              <a:gd name="connsiteX7" fmla="*/ 31899 w 1080757"/>
              <a:gd name="connsiteY7" fmla="*/ 802696 h 1116769"/>
              <a:gd name="connsiteX8" fmla="*/ 0 w 1080757"/>
              <a:gd name="connsiteY8" fmla="*/ 787338 h 1116769"/>
              <a:gd name="connsiteX9" fmla="*/ 210967 w 1080757"/>
              <a:gd name="connsiteY9" fmla="*/ 0 h 1116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0757" h="1116769">
                <a:moveTo>
                  <a:pt x="210967" y="0"/>
                </a:moveTo>
                <a:lnTo>
                  <a:pt x="310480" y="41809"/>
                </a:lnTo>
                <a:cubicBezTo>
                  <a:pt x="402988" y="84645"/>
                  <a:pt x="493126" y="134476"/>
                  <a:pt x="580122" y="191295"/>
                </a:cubicBezTo>
                <a:cubicBezTo>
                  <a:pt x="754114" y="304934"/>
                  <a:pt x="907560" y="441318"/>
                  <a:pt x="1037934" y="594817"/>
                </a:cubicBezTo>
                <a:lnTo>
                  <a:pt x="1080757" y="649023"/>
                </a:lnTo>
                <a:lnTo>
                  <a:pt x="412747" y="1116769"/>
                </a:lnTo>
                <a:lnTo>
                  <a:pt x="412316" y="1116193"/>
                </a:lnTo>
                <a:cubicBezTo>
                  <a:pt x="307180" y="988862"/>
                  <a:pt x="178069" y="882060"/>
                  <a:pt x="31899" y="802696"/>
                </a:cubicBezTo>
                <a:lnTo>
                  <a:pt x="0" y="787338"/>
                </a:lnTo>
                <a:lnTo>
                  <a:pt x="210967" y="0"/>
                </a:lnTo>
                <a:close/>
              </a:path>
            </a:pathLst>
          </a:custGeom>
          <a:solidFill>
            <a:schemeClr val="bg1">
              <a:alpha val="7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rgbClr val="53A6C4"/>
                </a:solidFill>
              </a:rPr>
              <a:t>4</a:t>
            </a:r>
            <a:endParaRPr lang="ko-KR" altLang="en-US" sz="2400" b="1" dirty="0">
              <a:solidFill>
                <a:srgbClr val="53A6C4"/>
              </a:solidFill>
            </a:endParaRPr>
          </a:p>
        </p:txBody>
      </p:sp>
      <p:sp>
        <p:nvSpPr>
          <p:cNvPr id="19" name="자유형 18"/>
          <p:cNvSpPr/>
          <p:nvPr/>
        </p:nvSpPr>
        <p:spPr>
          <a:xfrm>
            <a:off x="3961692" y="5060688"/>
            <a:ext cx="1033541" cy="1152859"/>
          </a:xfrm>
          <a:custGeom>
            <a:avLst/>
            <a:gdLst>
              <a:gd name="connsiteX0" fmla="*/ 363062 w 1033541"/>
              <a:gd name="connsiteY0" fmla="*/ 0 h 1152859"/>
              <a:gd name="connsiteX1" fmla="*/ 1033541 w 1033541"/>
              <a:gd name="connsiteY1" fmla="*/ 469475 h 1152859"/>
              <a:gd name="connsiteX2" fmla="*/ 991747 w 1033541"/>
              <a:gd name="connsiteY2" fmla="*/ 538279 h 1152859"/>
              <a:gd name="connsiteX3" fmla="*/ 836146 w 1033541"/>
              <a:gd name="connsiteY3" fmla="*/ 1152859 h 1152859"/>
              <a:gd name="connsiteX4" fmla="*/ 0 w 1033541"/>
              <a:gd name="connsiteY4" fmla="*/ 1152859 h 1152859"/>
              <a:gd name="connsiteX5" fmla="*/ 6973 w 1033541"/>
              <a:gd name="connsiteY5" fmla="*/ 1008596 h 1152859"/>
              <a:gd name="connsiteX6" fmla="*/ 345855 w 1033541"/>
              <a:gd name="connsiteY6" fmla="*/ 24411 h 1152859"/>
              <a:gd name="connsiteX7" fmla="*/ 363062 w 1033541"/>
              <a:gd name="connsiteY7" fmla="*/ 0 h 1152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33541" h="1152859">
                <a:moveTo>
                  <a:pt x="363062" y="0"/>
                </a:moveTo>
                <a:lnTo>
                  <a:pt x="1033541" y="469475"/>
                </a:lnTo>
                <a:lnTo>
                  <a:pt x="991747" y="538279"/>
                </a:lnTo>
                <a:cubicBezTo>
                  <a:pt x="892512" y="720976"/>
                  <a:pt x="836146" y="930336"/>
                  <a:pt x="836146" y="1152859"/>
                </a:cubicBezTo>
                <a:lnTo>
                  <a:pt x="0" y="1152859"/>
                </a:lnTo>
                <a:lnTo>
                  <a:pt x="6973" y="1008596"/>
                </a:lnTo>
                <a:cubicBezTo>
                  <a:pt x="36777" y="655505"/>
                  <a:pt x="154412" y="317461"/>
                  <a:pt x="345855" y="24411"/>
                </a:cubicBezTo>
                <a:lnTo>
                  <a:pt x="363062" y="0"/>
                </a:lnTo>
                <a:close/>
              </a:path>
            </a:pathLst>
          </a:custGeom>
          <a:solidFill>
            <a:schemeClr val="bg1">
              <a:alpha val="7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rgbClr val="53A6C4"/>
                </a:solidFill>
              </a:rPr>
              <a:t>1</a:t>
            </a:r>
            <a:endParaRPr lang="ko-KR" altLang="en-US" sz="2400" b="1" dirty="0">
              <a:solidFill>
                <a:srgbClr val="53A6C4"/>
              </a:solidFill>
            </a:endParaRPr>
          </a:p>
        </p:txBody>
      </p:sp>
      <p:sp>
        <p:nvSpPr>
          <p:cNvPr id="20" name="자유형 19"/>
          <p:cNvSpPr/>
          <p:nvPr/>
        </p:nvSpPr>
        <p:spPr>
          <a:xfrm>
            <a:off x="7185498" y="5070646"/>
            <a:ext cx="1026595" cy="1142481"/>
          </a:xfrm>
          <a:custGeom>
            <a:avLst/>
            <a:gdLst>
              <a:gd name="connsiteX0" fmla="*/ 670616 w 1026595"/>
              <a:gd name="connsiteY0" fmla="*/ 0 h 1142481"/>
              <a:gd name="connsiteX1" fmla="*/ 700186 w 1026595"/>
              <a:gd name="connsiteY1" fmla="*/ 43427 h 1142481"/>
              <a:gd name="connsiteX2" fmla="*/ 1023086 w 1026595"/>
              <a:gd name="connsiteY2" fmla="*/ 1032970 h 1142481"/>
              <a:gd name="connsiteX3" fmla="*/ 1026595 w 1026595"/>
              <a:gd name="connsiteY3" fmla="*/ 1142209 h 1142481"/>
              <a:gd name="connsiteX4" fmla="*/ 191290 w 1026595"/>
              <a:gd name="connsiteY4" fmla="*/ 1142481 h 1142481"/>
              <a:gd name="connsiteX5" fmla="*/ 35489 w 1026595"/>
              <a:gd name="connsiteY5" fmla="*/ 527951 h 1142481"/>
              <a:gd name="connsiteX6" fmla="*/ 0 w 1026595"/>
              <a:gd name="connsiteY6" fmla="*/ 469570 h 1142481"/>
              <a:gd name="connsiteX7" fmla="*/ 670616 w 1026595"/>
              <a:gd name="connsiteY7" fmla="*/ 0 h 1142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26595" h="1142481">
                <a:moveTo>
                  <a:pt x="670616" y="0"/>
                </a:moveTo>
                <a:lnTo>
                  <a:pt x="700186" y="43427"/>
                </a:lnTo>
                <a:cubicBezTo>
                  <a:pt x="886859" y="339538"/>
                  <a:pt x="999004" y="679443"/>
                  <a:pt x="1023086" y="1032970"/>
                </a:cubicBezTo>
                <a:lnTo>
                  <a:pt x="1026595" y="1142209"/>
                </a:lnTo>
                <a:lnTo>
                  <a:pt x="191290" y="1142481"/>
                </a:lnTo>
                <a:cubicBezTo>
                  <a:pt x="191218" y="919958"/>
                  <a:pt x="134783" y="710616"/>
                  <a:pt x="35489" y="527951"/>
                </a:cubicBezTo>
                <a:lnTo>
                  <a:pt x="0" y="469570"/>
                </a:lnTo>
                <a:lnTo>
                  <a:pt x="670616" y="0"/>
                </a:lnTo>
                <a:close/>
              </a:path>
            </a:pathLst>
          </a:custGeom>
          <a:solidFill>
            <a:schemeClr val="bg1">
              <a:alpha val="7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b="1" dirty="0">
                <a:solidFill>
                  <a:srgbClr val="53A6C4"/>
                </a:solidFill>
              </a:rPr>
              <a:t>5</a:t>
            </a:r>
            <a:endParaRPr lang="ko-KR" altLang="en-US" sz="2400" b="1" dirty="0">
              <a:solidFill>
                <a:srgbClr val="53A6C4"/>
              </a:solidFill>
            </a:endParaRPr>
          </a:p>
        </p:txBody>
      </p:sp>
      <p:sp>
        <p:nvSpPr>
          <p:cNvPr id="21" name="자유형 20"/>
          <p:cNvSpPr/>
          <p:nvPr/>
        </p:nvSpPr>
        <p:spPr>
          <a:xfrm>
            <a:off x="4919825" y="1938665"/>
            <a:ext cx="2352349" cy="2277632"/>
          </a:xfrm>
          <a:custGeom>
            <a:avLst/>
            <a:gdLst>
              <a:gd name="connsiteX0" fmla="*/ 1162358 w 2352349"/>
              <a:gd name="connsiteY0" fmla="*/ 0 h 2277632"/>
              <a:gd name="connsiteX1" fmla="*/ 2230625 w 2352349"/>
              <a:gd name="connsiteY1" fmla="*/ 134382 h 2277632"/>
              <a:gd name="connsiteX2" fmla="*/ 2352349 w 2352349"/>
              <a:gd name="connsiteY2" fmla="*/ 168922 h 2277632"/>
              <a:gd name="connsiteX3" fmla="*/ 1787323 w 2352349"/>
              <a:gd name="connsiteY3" fmla="*/ 2277632 h 2277632"/>
              <a:gd name="connsiteX4" fmla="*/ 1772164 w 2352349"/>
              <a:gd name="connsiteY4" fmla="*/ 2272505 h 2277632"/>
              <a:gd name="connsiteX5" fmla="*/ 587015 w 2352349"/>
              <a:gd name="connsiteY5" fmla="*/ 2262908 h 2277632"/>
              <a:gd name="connsiteX6" fmla="*/ 564969 w 2352349"/>
              <a:gd name="connsiteY6" fmla="*/ 2269969 h 2277632"/>
              <a:gd name="connsiteX7" fmla="*/ 0 w 2352349"/>
              <a:gd name="connsiteY7" fmla="*/ 161475 h 2277632"/>
              <a:gd name="connsiteX8" fmla="*/ 94135 w 2352349"/>
              <a:gd name="connsiteY8" fmla="*/ 134730 h 2277632"/>
              <a:gd name="connsiteX9" fmla="*/ 1162358 w 2352349"/>
              <a:gd name="connsiteY9" fmla="*/ 0 h 2277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352349" h="2277632">
                <a:moveTo>
                  <a:pt x="1162358" y="0"/>
                </a:moveTo>
                <a:cubicBezTo>
                  <a:pt x="1531214" y="-60"/>
                  <a:pt x="1889169" y="46598"/>
                  <a:pt x="2230625" y="134382"/>
                </a:cubicBezTo>
                <a:lnTo>
                  <a:pt x="2352349" y="168922"/>
                </a:lnTo>
                <a:lnTo>
                  <a:pt x="1787323" y="2277632"/>
                </a:lnTo>
                <a:lnTo>
                  <a:pt x="1772164" y="2272505"/>
                </a:lnTo>
                <a:cubicBezTo>
                  <a:pt x="1386251" y="2157149"/>
                  <a:pt x="974747" y="2153817"/>
                  <a:pt x="587015" y="2262908"/>
                </a:cubicBezTo>
                <a:lnTo>
                  <a:pt x="564969" y="2269969"/>
                </a:lnTo>
                <a:lnTo>
                  <a:pt x="0" y="161475"/>
                </a:lnTo>
                <a:lnTo>
                  <a:pt x="94135" y="134730"/>
                </a:lnTo>
                <a:cubicBezTo>
                  <a:pt x="435563" y="46835"/>
                  <a:pt x="793502" y="60"/>
                  <a:pt x="1162358" y="0"/>
                </a:cubicBezTo>
                <a:close/>
              </a:path>
            </a:pathLst>
          </a:custGeom>
          <a:solidFill>
            <a:schemeClr val="tx1">
              <a:alpha val="47000"/>
            </a:schemeClr>
          </a:solidFill>
          <a:ln>
            <a:solidFill>
              <a:schemeClr val="bg1"/>
            </a:solidFill>
            <a:prstDash val="sysDot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bg1"/>
                </a:solidFill>
              </a:rPr>
              <a:t>평당 토지가</a:t>
            </a:r>
            <a:endParaRPr lang="en-US" altLang="ko-KR" sz="1600" dirty="0">
              <a:solidFill>
                <a:schemeClr val="bg1"/>
              </a:solidFill>
            </a:endParaRPr>
          </a:p>
          <a:p>
            <a:pPr algn="ctr"/>
            <a:r>
              <a:rPr lang="ko-KR" altLang="en-US" sz="1600" dirty="0" err="1">
                <a:solidFill>
                  <a:schemeClr val="bg1"/>
                </a:solidFill>
              </a:rPr>
              <a:t>긴자</a:t>
            </a:r>
            <a:r>
              <a:rPr lang="ko-KR" altLang="en-US" sz="1600" dirty="0">
                <a:solidFill>
                  <a:schemeClr val="bg1"/>
                </a:solidFill>
              </a:rPr>
              <a:t> </a:t>
            </a:r>
            <a:r>
              <a:rPr lang="en-US" altLang="ko-KR" sz="1600" dirty="0">
                <a:solidFill>
                  <a:schemeClr val="bg1"/>
                </a:solidFill>
              </a:rPr>
              <a:t>= 1</a:t>
            </a:r>
            <a:r>
              <a:rPr lang="ko-KR" altLang="en-US" sz="1600" dirty="0">
                <a:solidFill>
                  <a:schemeClr val="bg1"/>
                </a:solidFill>
              </a:rPr>
              <a:t>억엔</a:t>
            </a:r>
          </a:p>
        </p:txBody>
      </p:sp>
      <p:sp>
        <p:nvSpPr>
          <p:cNvPr id="22" name="자유형 21"/>
          <p:cNvSpPr/>
          <p:nvPr/>
        </p:nvSpPr>
        <p:spPr>
          <a:xfrm>
            <a:off x="2627676" y="2161034"/>
            <a:ext cx="2668032" cy="2764418"/>
          </a:xfrm>
          <a:custGeom>
            <a:avLst/>
            <a:gdLst>
              <a:gd name="connsiteX0" fmla="*/ 2101423 w 2668032"/>
              <a:gd name="connsiteY0" fmla="*/ 0 h 2764418"/>
              <a:gd name="connsiteX1" fmla="*/ 2668032 w 2668032"/>
              <a:gd name="connsiteY1" fmla="*/ 2114614 h 2764418"/>
              <a:gd name="connsiteX2" fmla="*/ 2574328 w 2668032"/>
              <a:gd name="connsiteY2" fmla="*/ 2152209 h 2764418"/>
              <a:gd name="connsiteX3" fmla="*/ 2302300 w 2668032"/>
              <a:gd name="connsiteY3" fmla="*/ 2297309 h 2764418"/>
              <a:gd name="connsiteX4" fmla="*/ 1838014 w 2668032"/>
              <a:gd name="connsiteY4" fmla="*/ 2693364 h 2764418"/>
              <a:gd name="connsiteX5" fmla="*/ 1779988 w 2668032"/>
              <a:gd name="connsiteY5" fmla="*/ 2764418 h 2764418"/>
              <a:gd name="connsiteX6" fmla="*/ 0 w 2668032"/>
              <a:gd name="connsiteY6" fmla="*/ 1518057 h 2764418"/>
              <a:gd name="connsiteX7" fmla="*/ 10152 w 2668032"/>
              <a:gd name="connsiteY7" fmla="*/ 1503779 h 2764418"/>
              <a:gd name="connsiteX8" fmla="*/ 1965588 w 2668032"/>
              <a:gd name="connsiteY8" fmla="*/ 45981 h 2764418"/>
              <a:gd name="connsiteX9" fmla="*/ 2101423 w 2668032"/>
              <a:gd name="connsiteY9" fmla="*/ 0 h 2764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68032" h="2764418">
                <a:moveTo>
                  <a:pt x="2101423" y="0"/>
                </a:moveTo>
                <a:lnTo>
                  <a:pt x="2668032" y="2114614"/>
                </a:lnTo>
                <a:lnTo>
                  <a:pt x="2574328" y="2152209"/>
                </a:lnTo>
                <a:cubicBezTo>
                  <a:pt x="2481138" y="2193541"/>
                  <a:pt x="2390205" y="2241906"/>
                  <a:pt x="2302300" y="2297309"/>
                </a:cubicBezTo>
                <a:cubicBezTo>
                  <a:pt x="2126490" y="2408116"/>
                  <a:pt x="1970856" y="2541997"/>
                  <a:pt x="1838014" y="2693364"/>
                </a:cubicBezTo>
                <a:lnTo>
                  <a:pt x="1779988" y="2764418"/>
                </a:lnTo>
                <a:lnTo>
                  <a:pt x="0" y="1518057"/>
                </a:lnTo>
                <a:lnTo>
                  <a:pt x="10152" y="1503779"/>
                </a:lnTo>
                <a:cubicBezTo>
                  <a:pt x="502423" y="845444"/>
                  <a:pt x="1180010" y="333731"/>
                  <a:pt x="1965588" y="45981"/>
                </a:cubicBezTo>
                <a:lnTo>
                  <a:pt x="2101423" y="0"/>
                </a:lnTo>
                <a:close/>
              </a:path>
            </a:pathLst>
          </a:custGeom>
          <a:solidFill>
            <a:schemeClr val="tx1">
              <a:alpha val="47000"/>
            </a:schemeClr>
          </a:solidFill>
          <a:ln>
            <a:solidFill>
              <a:schemeClr val="bg1"/>
            </a:solidFill>
            <a:prstDash val="sysDot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3" name="자유형 22"/>
          <p:cNvSpPr/>
          <p:nvPr/>
        </p:nvSpPr>
        <p:spPr>
          <a:xfrm>
            <a:off x="6887465" y="2159500"/>
            <a:ext cx="2649256" cy="2764865"/>
          </a:xfrm>
          <a:custGeom>
            <a:avLst/>
            <a:gdLst>
              <a:gd name="connsiteX0" fmla="*/ 566938 w 2649256"/>
              <a:gd name="connsiteY0" fmla="*/ 0 h 2764865"/>
              <a:gd name="connsiteX1" fmla="*/ 675578 w 2649256"/>
              <a:gd name="connsiteY1" fmla="*/ 36736 h 2764865"/>
              <a:gd name="connsiteX2" fmla="*/ 2631488 w 2649256"/>
              <a:gd name="connsiteY2" fmla="*/ 1493897 h 2764865"/>
              <a:gd name="connsiteX3" fmla="*/ 2649256 w 2649256"/>
              <a:gd name="connsiteY3" fmla="*/ 1518869 h 2764865"/>
              <a:gd name="connsiteX4" fmla="*/ 869790 w 2649256"/>
              <a:gd name="connsiteY4" fmla="*/ 2764865 h 2764865"/>
              <a:gd name="connsiteX5" fmla="*/ 826967 w 2649256"/>
              <a:gd name="connsiteY5" fmla="*/ 2710659 h 2764865"/>
              <a:gd name="connsiteX6" fmla="*/ 369155 w 2649256"/>
              <a:gd name="connsiteY6" fmla="*/ 2307137 h 2764865"/>
              <a:gd name="connsiteX7" fmla="*/ 99513 w 2649256"/>
              <a:gd name="connsiteY7" fmla="*/ 2157651 h 2764865"/>
              <a:gd name="connsiteX8" fmla="*/ 0 w 2649256"/>
              <a:gd name="connsiteY8" fmla="*/ 2115842 h 2764865"/>
              <a:gd name="connsiteX9" fmla="*/ 566938 w 2649256"/>
              <a:gd name="connsiteY9" fmla="*/ 0 h 2764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49256" h="2764865">
                <a:moveTo>
                  <a:pt x="566938" y="0"/>
                </a:moveTo>
                <a:lnTo>
                  <a:pt x="675578" y="36736"/>
                </a:lnTo>
                <a:cubicBezTo>
                  <a:pt x="1461250" y="324230"/>
                  <a:pt x="2139003" y="835722"/>
                  <a:pt x="2631488" y="1493897"/>
                </a:cubicBezTo>
                <a:lnTo>
                  <a:pt x="2649256" y="1518869"/>
                </a:lnTo>
                <a:lnTo>
                  <a:pt x="869790" y="2764865"/>
                </a:lnTo>
                <a:lnTo>
                  <a:pt x="826967" y="2710659"/>
                </a:lnTo>
                <a:cubicBezTo>
                  <a:pt x="696593" y="2557160"/>
                  <a:pt x="543147" y="2420776"/>
                  <a:pt x="369155" y="2307137"/>
                </a:cubicBezTo>
                <a:cubicBezTo>
                  <a:pt x="282159" y="2250318"/>
                  <a:pt x="192021" y="2200487"/>
                  <a:pt x="99513" y="2157651"/>
                </a:cubicBezTo>
                <a:lnTo>
                  <a:pt x="0" y="2115842"/>
                </a:lnTo>
                <a:lnTo>
                  <a:pt x="566938" y="0"/>
                </a:lnTo>
                <a:close/>
              </a:path>
            </a:pathLst>
          </a:custGeom>
          <a:solidFill>
            <a:schemeClr val="tx1">
              <a:alpha val="47000"/>
            </a:schemeClr>
          </a:solidFill>
          <a:ln>
            <a:solidFill>
              <a:schemeClr val="bg1"/>
            </a:solidFill>
            <a:prstDash val="sysDot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4" name="자유형 23"/>
          <p:cNvSpPr/>
          <p:nvPr/>
        </p:nvSpPr>
        <p:spPr>
          <a:xfrm>
            <a:off x="1812431" y="3816300"/>
            <a:ext cx="2512322" cy="2397246"/>
          </a:xfrm>
          <a:custGeom>
            <a:avLst/>
            <a:gdLst>
              <a:gd name="connsiteX0" fmla="*/ 735153 w 2512322"/>
              <a:gd name="connsiteY0" fmla="*/ 0 h 2397246"/>
              <a:gd name="connsiteX1" fmla="*/ 2512322 w 2512322"/>
              <a:gd name="connsiteY1" fmla="*/ 1244387 h 2397246"/>
              <a:gd name="connsiteX2" fmla="*/ 2495115 w 2512322"/>
              <a:gd name="connsiteY2" fmla="*/ 1268798 h 2397246"/>
              <a:gd name="connsiteX3" fmla="*/ 2156233 w 2512322"/>
              <a:gd name="connsiteY3" fmla="*/ 2252983 h 2397246"/>
              <a:gd name="connsiteX4" fmla="*/ 2149260 w 2512322"/>
              <a:gd name="connsiteY4" fmla="*/ 2397246 h 2397246"/>
              <a:gd name="connsiteX5" fmla="*/ 0 w 2512322"/>
              <a:gd name="connsiteY5" fmla="*/ 2397246 h 2397246"/>
              <a:gd name="connsiteX6" fmla="*/ 729934 w 2512322"/>
              <a:gd name="connsiteY6" fmla="*/ 7340 h 2397246"/>
              <a:gd name="connsiteX7" fmla="*/ 735153 w 2512322"/>
              <a:gd name="connsiteY7" fmla="*/ 0 h 2397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12322" h="2397246">
                <a:moveTo>
                  <a:pt x="735153" y="0"/>
                </a:moveTo>
                <a:lnTo>
                  <a:pt x="2512322" y="1244387"/>
                </a:lnTo>
                <a:lnTo>
                  <a:pt x="2495115" y="1268798"/>
                </a:lnTo>
                <a:cubicBezTo>
                  <a:pt x="2303672" y="1561848"/>
                  <a:pt x="2186037" y="1899892"/>
                  <a:pt x="2156233" y="2252983"/>
                </a:cubicBezTo>
                <a:lnTo>
                  <a:pt x="2149260" y="2397246"/>
                </a:lnTo>
                <a:lnTo>
                  <a:pt x="0" y="2397246"/>
                </a:lnTo>
                <a:cubicBezTo>
                  <a:pt x="0" y="1511991"/>
                  <a:pt x="269087" y="689576"/>
                  <a:pt x="729934" y="7340"/>
                </a:cubicBezTo>
                <a:lnTo>
                  <a:pt x="735153" y="0"/>
                </a:lnTo>
                <a:close/>
              </a:path>
            </a:pathLst>
          </a:custGeom>
          <a:solidFill>
            <a:schemeClr val="tx1">
              <a:alpha val="47000"/>
            </a:schemeClr>
          </a:solidFill>
          <a:ln>
            <a:solidFill>
              <a:schemeClr val="bg1"/>
            </a:solidFill>
            <a:prstDash val="sysDot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5" name="자유형 24"/>
          <p:cNvSpPr/>
          <p:nvPr/>
        </p:nvSpPr>
        <p:spPr>
          <a:xfrm>
            <a:off x="7856113" y="3825958"/>
            <a:ext cx="2506080" cy="2386896"/>
          </a:xfrm>
          <a:custGeom>
            <a:avLst/>
            <a:gdLst>
              <a:gd name="connsiteX0" fmla="*/ 1777596 w 2506080"/>
              <a:gd name="connsiteY0" fmla="*/ 0 h 2386896"/>
              <a:gd name="connsiteX1" fmla="*/ 1886596 w 2506080"/>
              <a:gd name="connsiteY1" fmla="*/ 169926 h 2386896"/>
              <a:gd name="connsiteX2" fmla="*/ 2506080 w 2506080"/>
              <a:gd name="connsiteY2" fmla="*/ 2386195 h 2386896"/>
              <a:gd name="connsiteX3" fmla="*/ 355979 w 2506080"/>
              <a:gd name="connsiteY3" fmla="*/ 2386896 h 2386896"/>
              <a:gd name="connsiteX4" fmla="*/ 352470 w 2506080"/>
              <a:gd name="connsiteY4" fmla="*/ 2277657 h 2386896"/>
              <a:gd name="connsiteX5" fmla="*/ 29570 w 2506080"/>
              <a:gd name="connsiteY5" fmla="*/ 1288114 h 2386896"/>
              <a:gd name="connsiteX6" fmla="*/ 0 w 2506080"/>
              <a:gd name="connsiteY6" fmla="*/ 1244687 h 2386896"/>
              <a:gd name="connsiteX7" fmla="*/ 1777596 w 2506080"/>
              <a:gd name="connsiteY7" fmla="*/ 0 h 2386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06080" h="2386896">
                <a:moveTo>
                  <a:pt x="1777596" y="0"/>
                </a:moveTo>
                <a:lnTo>
                  <a:pt x="1886596" y="169926"/>
                </a:lnTo>
                <a:cubicBezTo>
                  <a:pt x="2279461" y="816105"/>
                  <a:pt x="2505816" y="1574712"/>
                  <a:pt x="2506080" y="2386195"/>
                </a:cubicBezTo>
                <a:lnTo>
                  <a:pt x="355979" y="2386896"/>
                </a:lnTo>
                <a:lnTo>
                  <a:pt x="352470" y="2277657"/>
                </a:lnTo>
                <a:cubicBezTo>
                  <a:pt x="328388" y="1924130"/>
                  <a:pt x="216243" y="1584225"/>
                  <a:pt x="29570" y="1288114"/>
                </a:cubicBezTo>
                <a:lnTo>
                  <a:pt x="0" y="1244687"/>
                </a:lnTo>
                <a:lnTo>
                  <a:pt x="1777596" y="0"/>
                </a:lnTo>
                <a:close/>
              </a:path>
            </a:pathLst>
          </a:custGeom>
          <a:solidFill>
            <a:schemeClr val="tx1">
              <a:alpha val="47000"/>
            </a:schemeClr>
          </a:solidFill>
          <a:ln>
            <a:solidFill>
              <a:schemeClr val="bg1"/>
            </a:solidFill>
            <a:prstDash val="sysDot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1969965" y="4701147"/>
            <a:ext cx="193455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dirty="0">
                <a:solidFill>
                  <a:prstClr val="white"/>
                </a:solidFill>
              </a:rPr>
              <a:t>부동산 투기 심화로</a:t>
            </a:r>
            <a:endParaRPr lang="en-US" altLang="ko-KR" sz="1400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400" dirty="0">
                <a:solidFill>
                  <a:prstClr val="white"/>
                </a:solidFill>
              </a:rPr>
              <a:t>집값의 폭등과</a:t>
            </a:r>
            <a:endParaRPr lang="en-US" altLang="ko-KR" sz="1400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400" dirty="0">
                <a:solidFill>
                  <a:prstClr val="white"/>
                </a:solidFill>
              </a:rPr>
              <a:t> </a:t>
            </a:r>
            <a:r>
              <a:rPr lang="ko-KR" altLang="en-US" sz="1400" dirty="0" err="1">
                <a:solidFill>
                  <a:prstClr val="white"/>
                </a:solidFill>
              </a:rPr>
              <a:t>그로인한</a:t>
            </a:r>
            <a:endParaRPr lang="en-US" altLang="ko-KR" sz="1400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400" dirty="0">
                <a:solidFill>
                  <a:prstClr val="white"/>
                </a:solidFill>
              </a:rPr>
              <a:t>대출의 악순환</a:t>
            </a:r>
          </a:p>
        </p:txBody>
      </p:sp>
      <p:sp>
        <p:nvSpPr>
          <p:cNvPr id="28" name="직사각형 27"/>
          <p:cNvSpPr/>
          <p:nvPr/>
        </p:nvSpPr>
        <p:spPr>
          <a:xfrm>
            <a:off x="3181709" y="3050738"/>
            <a:ext cx="175479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400" dirty="0">
                <a:solidFill>
                  <a:prstClr val="white"/>
                </a:solidFill>
              </a:rPr>
              <a:t>도쿄 지가가</a:t>
            </a:r>
            <a:endParaRPr lang="en-US" altLang="ko-KR" sz="1400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1400" dirty="0">
                <a:solidFill>
                  <a:prstClr val="white"/>
                </a:solidFill>
              </a:rPr>
              <a:t>1</a:t>
            </a:r>
            <a:r>
              <a:rPr lang="ko-KR" altLang="en-US" sz="1400" dirty="0">
                <a:solidFill>
                  <a:prstClr val="white"/>
                </a:solidFill>
              </a:rPr>
              <a:t>년간</a:t>
            </a:r>
            <a:endParaRPr lang="en-US" altLang="ko-KR" sz="1400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1400" dirty="0">
                <a:solidFill>
                  <a:prstClr val="white"/>
                </a:solidFill>
              </a:rPr>
              <a:t>3</a:t>
            </a:r>
            <a:r>
              <a:rPr lang="ko-KR" altLang="en-US" sz="1400" dirty="0">
                <a:solidFill>
                  <a:prstClr val="white"/>
                </a:solidFill>
              </a:rPr>
              <a:t>배 증가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7038574" y="3196567"/>
            <a:ext cx="193455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dirty="0">
                <a:solidFill>
                  <a:prstClr val="white"/>
                </a:solidFill>
              </a:rPr>
              <a:t>`</a:t>
            </a:r>
            <a:r>
              <a:rPr lang="ko-KR" altLang="en-US" sz="1400" dirty="0">
                <a:solidFill>
                  <a:prstClr val="white"/>
                </a:solidFill>
              </a:rPr>
              <a:t>도쿄를 팔면 </a:t>
            </a:r>
            <a:endParaRPr lang="en-US" altLang="ko-KR" sz="1400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400" dirty="0">
                <a:solidFill>
                  <a:prstClr val="white"/>
                </a:solidFill>
              </a:rPr>
              <a:t>미국을 살 수 있다</a:t>
            </a:r>
            <a:r>
              <a:rPr lang="en-US" altLang="ko-KR" sz="1400" dirty="0">
                <a:solidFill>
                  <a:prstClr val="white"/>
                </a:solidFill>
              </a:rPr>
              <a:t>‘</a:t>
            </a:r>
          </a:p>
        </p:txBody>
      </p:sp>
      <p:sp>
        <p:nvSpPr>
          <p:cNvPr id="2" name="현 1"/>
          <p:cNvSpPr/>
          <p:nvPr/>
        </p:nvSpPr>
        <p:spPr>
          <a:xfrm>
            <a:off x="5116263" y="5250513"/>
            <a:ext cx="1969437" cy="1969437"/>
          </a:xfrm>
          <a:prstGeom prst="chord">
            <a:avLst>
              <a:gd name="adj1" fmla="val 10741760"/>
              <a:gd name="adj2" fmla="val 970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200000"/>
              </a:lnSpc>
            </a:pPr>
            <a:r>
              <a:rPr lang="en-US" altLang="ko-KR" sz="1600" b="1" dirty="0">
                <a:solidFill>
                  <a:srgbClr val="E7E6E6">
                    <a:lumMod val="25000"/>
                  </a:srgbClr>
                </a:solidFill>
              </a:rPr>
              <a:t>CONTENTS</a:t>
            </a:r>
            <a:endParaRPr lang="ko-KR" altLang="en-US" sz="1600" b="1" dirty="0">
              <a:solidFill>
                <a:srgbClr val="E7E6E6">
                  <a:lumMod val="25000"/>
                </a:srgbClr>
              </a:solidFill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A7BF1F80-76BA-4599-96EB-4955435052A8}"/>
              </a:ext>
            </a:extLst>
          </p:cNvPr>
          <p:cNvSpPr/>
          <p:nvPr/>
        </p:nvSpPr>
        <p:spPr>
          <a:xfrm>
            <a:off x="2458253" y="278890"/>
            <a:ext cx="7220243" cy="896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ko-KR" altLang="en-US" sz="4000" kern="0" dirty="0">
                <a:solidFill>
                  <a:prstClr val="white">
                    <a:lumMod val="95000"/>
                  </a:prstClr>
                </a:solidFill>
              </a:rPr>
              <a:t>끝없는 부동산투기 열풍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8265128" y="4853944"/>
            <a:ext cx="193455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dirty="0">
                <a:solidFill>
                  <a:prstClr val="white"/>
                </a:solidFill>
              </a:rPr>
              <a:t>1990</a:t>
            </a:r>
            <a:r>
              <a:rPr lang="ko-KR" altLang="en-US" sz="1400" dirty="0">
                <a:solidFill>
                  <a:prstClr val="white"/>
                </a:solidFill>
              </a:rPr>
              <a:t>년 부동산</a:t>
            </a:r>
            <a:endParaRPr lang="en-US" altLang="ko-KR" sz="1400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400" dirty="0">
                <a:solidFill>
                  <a:prstClr val="white"/>
                </a:solidFill>
              </a:rPr>
              <a:t>총액 </a:t>
            </a:r>
            <a:r>
              <a:rPr lang="en-US" altLang="ko-KR" sz="1400" dirty="0">
                <a:solidFill>
                  <a:prstClr val="white"/>
                </a:solidFill>
              </a:rPr>
              <a:t>2000</a:t>
            </a:r>
            <a:r>
              <a:rPr lang="ko-KR" altLang="en-US" sz="1400" dirty="0">
                <a:solidFill>
                  <a:prstClr val="white"/>
                </a:solidFill>
              </a:rPr>
              <a:t>조엔</a:t>
            </a:r>
            <a:endParaRPr lang="en-US" altLang="ko-KR" sz="1400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1400" dirty="0">
                <a:solidFill>
                  <a:prstClr val="white"/>
                </a:solidFill>
              </a:rPr>
              <a:t>= 2</a:t>
            </a:r>
            <a:r>
              <a:rPr lang="ko-KR" altLang="en-US" sz="1400" dirty="0">
                <a:solidFill>
                  <a:prstClr val="white"/>
                </a:solidFill>
              </a:rPr>
              <a:t>경원</a:t>
            </a:r>
          </a:p>
        </p:txBody>
      </p:sp>
    </p:spTree>
    <p:extLst>
      <p:ext uri="{BB962C8B-B14F-4D97-AF65-F5344CB8AC3E}">
        <p14:creationId xmlns:p14="http://schemas.microsoft.com/office/powerpoint/2010/main" val="539911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6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전후 일본의 경제호황기에 대한 이미지 검색결과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606" y="227625"/>
            <a:ext cx="3546990" cy="646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id="{A7BF1F80-76BA-4599-96EB-4955435052A8}"/>
              </a:ext>
            </a:extLst>
          </p:cNvPr>
          <p:cNvSpPr/>
          <p:nvPr/>
        </p:nvSpPr>
        <p:spPr>
          <a:xfrm>
            <a:off x="5186465" y="2336040"/>
            <a:ext cx="551815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2000" kern="0" dirty="0">
                <a:solidFill>
                  <a:prstClr val="white">
                    <a:lumMod val="95000"/>
                  </a:prstClr>
                </a:solidFill>
              </a:rPr>
              <a:t>50</a:t>
            </a:r>
            <a:r>
              <a:rPr lang="ko-KR" altLang="en-US" sz="2000" kern="0" dirty="0">
                <a:solidFill>
                  <a:prstClr val="white">
                    <a:lumMod val="95000"/>
                  </a:prstClr>
                </a:solidFill>
              </a:rPr>
              <a:t>개중 </a:t>
            </a:r>
            <a:r>
              <a:rPr lang="en-US" altLang="ko-KR" sz="2000" kern="0" dirty="0">
                <a:solidFill>
                  <a:prstClr val="white">
                    <a:lumMod val="95000"/>
                  </a:prstClr>
                </a:solidFill>
              </a:rPr>
              <a:t>33</a:t>
            </a:r>
            <a:r>
              <a:rPr lang="ko-KR" altLang="en-US" sz="2000" kern="0" dirty="0" err="1">
                <a:solidFill>
                  <a:prstClr val="white">
                    <a:lumMod val="95000"/>
                  </a:prstClr>
                </a:solidFill>
              </a:rPr>
              <a:t>개기업이</a:t>
            </a:r>
            <a:r>
              <a:rPr lang="ko-KR" altLang="en-US" sz="2000" kern="0" dirty="0">
                <a:solidFill>
                  <a:prstClr val="white">
                    <a:lumMod val="95000"/>
                  </a:prstClr>
                </a:solidFill>
              </a:rPr>
              <a:t> 일본기업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A7BF1F80-76BA-4599-96EB-4955435052A8}"/>
              </a:ext>
            </a:extLst>
          </p:cNvPr>
          <p:cNvSpPr/>
          <p:nvPr/>
        </p:nvSpPr>
        <p:spPr>
          <a:xfrm>
            <a:off x="5336092" y="3686131"/>
            <a:ext cx="5518159" cy="494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2000" kern="0" dirty="0">
                <a:solidFill>
                  <a:prstClr val="white">
                    <a:lumMod val="95000"/>
                  </a:prstClr>
                </a:solidFill>
              </a:rPr>
              <a:t>1</a:t>
            </a:r>
            <a:r>
              <a:rPr lang="ko-KR" altLang="en-US" sz="2000" kern="0" dirty="0">
                <a:solidFill>
                  <a:prstClr val="white">
                    <a:lumMod val="95000"/>
                  </a:prstClr>
                </a:solidFill>
              </a:rPr>
              <a:t>위</a:t>
            </a:r>
            <a:r>
              <a:rPr lang="en-US" altLang="ko-KR" sz="2000" kern="0" dirty="0">
                <a:solidFill>
                  <a:prstClr val="white">
                    <a:lumMod val="95000"/>
                  </a:prstClr>
                </a:solidFill>
              </a:rPr>
              <a:t>(</a:t>
            </a:r>
            <a:r>
              <a:rPr lang="ko-KR" altLang="en-US" sz="2000" kern="0" dirty="0">
                <a:solidFill>
                  <a:prstClr val="white">
                    <a:lumMod val="95000"/>
                  </a:prstClr>
                </a:solidFill>
              </a:rPr>
              <a:t>日</a:t>
            </a:r>
            <a:r>
              <a:rPr lang="en-US" altLang="ko-KR" sz="2000" kern="0" dirty="0">
                <a:solidFill>
                  <a:prstClr val="white">
                    <a:lumMod val="95000"/>
                  </a:prstClr>
                </a:solidFill>
              </a:rPr>
              <a:t>)</a:t>
            </a:r>
            <a:r>
              <a:rPr lang="ko-KR" altLang="en-US" sz="2000" kern="0" dirty="0">
                <a:solidFill>
                  <a:prstClr val="white">
                    <a:lumMod val="95000"/>
                  </a:prstClr>
                </a:solidFill>
              </a:rPr>
              <a:t>기업의 압도적 시가총액 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A7BF1F80-76BA-4599-96EB-4955435052A8}"/>
              </a:ext>
            </a:extLst>
          </p:cNvPr>
          <p:cNvSpPr/>
          <p:nvPr/>
        </p:nvSpPr>
        <p:spPr>
          <a:xfrm>
            <a:off x="5336091" y="4955441"/>
            <a:ext cx="551815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ko-KR" altLang="en-US" sz="2000" kern="0" dirty="0">
                <a:solidFill>
                  <a:prstClr val="white">
                    <a:lumMod val="95000"/>
                  </a:prstClr>
                </a:solidFill>
              </a:rPr>
              <a:t>기업 면접비만 </a:t>
            </a:r>
            <a:r>
              <a:rPr lang="en-US" altLang="ko-KR" sz="2000" kern="0" dirty="0">
                <a:solidFill>
                  <a:prstClr val="white">
                    <a:lumMod val="95000"/>
                  </a:prstClr>
                </a:solidFill>
              </a:rPr>
              <a:t>20~30</a:t>
            </a:r>
            <a:r>
              <a:rPr lang="ko-KR" altLang="en-US" sz="2000" kern="0" dirty="0">
                <a:solidFill>
                  <a:prstClr val="white">
                    <a:lumMod val="95000"/>
                  </a:prstClr>
                </a:solidFill>
              </a:rPr>
              <a:t>만원 지원</a:t>
            </a:r>
          </a:p>
        </p:txBody>
      </p:sp>
      <p:sp>
        <p:nvSpPr>
          <p:cNvPr id="2" name="오각형 1"/>
          <p:cNvSpPr/>
          <p:nvPr/>
        </p:nvSpPr>
        <p:spPr>
          <a:xfrm>
            <a:off x="5918662" y="1343729"/>
            <a:ext cx="266007" cy="276999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오각형 6"/>
          <p:cNvSpPr/>
          <p:nvPr/>
        </p:nvSpPr>
        <p:spPr>
          <a:xfrm>
            <a:off x="5918661" y="2514930"/>
            <a:ext cx="266007" cy="276999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오각형 7"/>
          <p:cNvSpPr/>
          <p:nvPr/>
        </p:nvSpPr>
        <p:spPr>
          <a:xfrm>
            <a:off x="5918661" y="3852301"/>
            <a:ext cx="266007" cy="276999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5186465" y="1166436"/>
            <a:ext cx="6096000" cy="4542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dirty="0">
                <a:solidFill>
                  <a:prstClr val="white"/>
                </a:solidFill>
              </a:rPr>
              <a:t>기업의 대출과</a:t>
            </a:r>
            <a:r>
              <a:rPr lang="en-US" altLang="ko-KR" dirty="0">
                <a:solidFill>
                  <a:prstClr val="white"/>
                </a:solidFill>
              </a:rPr>
              <a:t> </a:t>
            </a:r>
            <a:r>
              <a:rPr lang="ko-KR" altLang="en-US" dirty="0" err="1">
                <a:solidFill>
                  <a:prstClr val="white"/>
                </a:solidFill>
              </a:rPr>
              <a:t>재태크로</a:t>
            </a:r>
            <a:r>
              <a:rPr lang="ko-KR" altLang="en-US" dirty="0">
                <a:solidFill>
                  <a:prstClr val="white"/>
                </a:solidFill>
              </a:rPr>
              <a:t> 자산가치 증가</a:t>
            </a:r>
          </a:p>
        </p:txBody>
      </p:sp>
      <p:sp>
        <p:nvSpPr>
          <p:cNvPr id="10" name="오각형 9"/>
          <p:cNvSpPr/>
          <p:nvPr/>
        </p:nvSpPr>
        <p:spPr>
          <a:xfrm>
            <a:off x="5918661" y="5105644"/>
            <a:ext cx="266007" cy="276999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5618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6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img1.daumcdn.net/thumb/R430x0.q70/?fname=https://t1.daumcdn.net/news/201709/19/segye/20170919105826572mck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149" y="1339848"/>
            <a:ext cx="4713674" cy="4506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ì¼ë³¸ ë²ë¸ê²½ì  ëì´í¸ì ëí ì´ë¯¸ì§ ê²ìê²°ê³¼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65" y="1339848"/>
            <a:ext cx="7323484" cy="4506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직사각형 8">
            <a:extLst>
              <a:ext uri="{FF2B5EF4-FFF2-40B4-BE49-F238E27FC236}">
                <a16:creationId xmlns:a16="http://schemas.microsoft.com/office/drawing/2014/main" id="{A7BF1F80-76BA-4599-96EB-4955435052A8}"/>
              </a:ext>
            </a:extLst>
          </p:cNvPr>
          <p:cNvSpPr/>
          <p:nvPr/>
        </p:nvSpPr>
        <p:spPr>
          <a:xfrm>
            <a:off x="3336921" y="282314"/>
            <a:ext cx="5518159" cy="1057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ko-KR" altLang="en-US" sz="4800" kern="0" dirty="0">
                <a:solidFill>
                  <a:prstClr val="white">
                    <a:lumMod val="95000"/>
                  </a:prstClr>
                </a:solidFill>
              </a:rPr>
              <a:t>유흥업계의 성장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2908778" y="6037694"/>
            <a:ext cx="6096000" cy="4542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dirty="0">
                <a:solidFill>
                  <a:prstClr val="white"/>
                </a:solidFill>
              </a:rPr>
              <a:t>넘쳐나는 돈은 사치와 </a:t>
            </a:r>
            <a:r>
              <a:rPr lang="ko-KR" altLang="en-US" dirty="0" err="1">
                <a:solidFill>
                  <a:prstClr val="white"/>
                </a:solidFill>
              </a:rPr>
              <a:t>향략을</a:t>
            </a:r>
            <a:r>
              <a:rPr lang="ko-KR" altLang="en-US" dirty="0">
                <a:solidFill>
                  <a:prstClr val="white"/>
                </a:solidFill>
              </a:rPr>
              <a:t> 향함</a:t>
            </a:r>
            <a:r>
              <a:rPr lang="en-US" altLang="ko-KR" dirty="0">
                <a:solidFill>
                  <a:prstClr val="white"/>
                </a:solidFill>
              </a:rPr>
              <a:t>.</a:t>
            </a:r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3" name="오른쪽 화살표 2"/>
          <p:cNvSpPr/>
          <p:nvPr/>
        </p:nvSpPr>
        <p:spPr>
          <a:xfrm>
            <a:off x="3616037" y="6115210"/>
            <a:ext cx="399011" cy="29925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805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6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file2.instiz.net/data/file/20141230/4/b/f/4bfe6e2476ca06973a0593affea3d1f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233" y="2744191"/>
            <a:ext cx="4137691" cy="2237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타원형 설명선 1"/>
          <p:cNvSpPr/>
          <p:nvPr/>
        </p:nvSpPr>
        <p:spPr>
          <a:xfrm>
            <a:off x="4569979" y="349008"/>
            <a:ext cx="3110981" cy="211418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Picture 8" descr="ì¼ë³¸ ê±°íê²½ì  ìì ì ëí ì´ë¯¸ì§ ê²ìê²°ê³¼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59" y="183365"/>
            <a:ext cx="4118065" cy="3235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>
            <a:extLst>
              <a:ext uri="{FF2B5EF4-FFF2-40B4-BE49-F238E27FC236}">
                <a16:creationId xmlns:a16="http://schemas.microsoft.com/office/drawing/2014/main" id="{A7BF1F80-76BA-4599-96EB-4955435052A8}"/>
              </a:ext>
            </a:extLst>
          </p:cNvPr>
          <p:cNvSpPr/>
          <p:nvPr/>
        </p:nvSpPr>
        <p:spPr>
          <a:xfrm>
            <a:off x="3778377" y="813522"/>
            <a:ext cx="4659926" cy="956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ko-KR" altLang="en-US" sz="2000" kern="0" dirty="0">
                <a:solidFill>
                  <a:prstClr val="white">
                    <a:lumMod val="95000"/>
                  </a:prstClr>
                </a:solidFill>
              </a:rPr>
              <a:t>면접 </a:t>
            </a:r>
            <a:r>
              <a:rPr lang="en-US" altLang="ko-KR" sz="2000" kern="0" dirty="0">
                <a:solidFill>
                  <a:prstClr val="white">
                    <a:lumMod val="95000"/>
                  </a:prstClr>
                </a:solidFill>
              </a:rPr>
              <a:t>100</a:t>
            </a:r>
            <a:r>
              <a:rPr lang="ko-KR" altLang="en-US" sz="2000" kern="0" dirty="0">
                <a:solidFill>
                  <a:prstClr val="white">
                    <a:lumMod val="95000"/>
                  </a:prstClr>
                </a:solidFill>
              </a:rPr>
              <a:t>군데 다니고</a:t>
            </a:r>
            <a:endParaRPr lang="en-US" altLang="ko-KR" sz="2000" kern="0" dirty="0">
              <a:solidFill>
                <a:prstClr val="white">
                  <a:lumMod val="95000"/>
                </a:prstClr>
              </a:solidFill>
            </a:endParaRPr>
          </a:p>
          <a:p>
            <a:pPr algn="ctr" latinLnBrk="0">
              <a:lnSpc>
                <a:spcPct val="150000"/>
              </a:lnSpc>
              <a:defRPr/>
            </a:pPr>
            <a:r>
              <a:rPr lang="ko-KR" altLang="en-US" sz="2000" kern="0" dirty="0">
                <a:solidFill>
                  <a:prstClr val="white">
                    <a:lumMod val="95000"/>
                  </a:prstClr>
                </a:solidFill>
              </a:rPr>
              <a:t>중고차 하나 장만했어요</a:t>
            </a:r>
            <a:r>
              <a:rPr lang="en-US" altLang="ko-KR" sz="2000" kern="0" dirty="0">
                <a:solidFill>
                  <a:prstClr val="white">
                    <a:lumMod val="95000"/>
                  </a:prstClr>
                </a:solidFill>
              </a:rPr>
              <a:t>~</a:t>
            </a:r>
          </a:p>
        </p:txBody>
      </p:sp>
      <p:sp>
        <p:nvSpPr>
          <p:cNvPr id="5" name="타원형 설명선 4"/>
          <p:cNvSpPr/>
          <p:nvPr/>
        </p:nvSpPr>
        <p:spPr>
          <a:xfrm>
            <a:off x="4528922" y="3419354"/>
            <a:ext cx="3068911" cy="2241613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A7BF1F80-76BA-4599-96EB-4955435052A8}"/>
              </a:ext>
            </a:extLst>
          </p:cNvPr>
          <p:cNvSpPr/>
          <p:nvPr/>
        </p:nvSpPr>
        <p:spPr>
          <a:xfrm>
            <a:off x="3778377" y="4134150"/>
            <a:ext cx="4659926" cy="956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ko-KR" altLang="en-US" sz="2000" kern="0" dirty="0">
                <a:solidFill>
                  <a:prstClr val="white">
                    <a:lumMod val="95000"/>
                  </a:prstClr>
                </a:solidFill>
              </a:rPr>
              <a:t>이렇게 살기 좋은 시대에</a:t>
            </a:r>
            <a:endParaRPr lang="en-US" altLang="ko-KR" sz="2000" kern="0" dirty="0">
              <a:solidFill>
                <a:prstClr val="white">
                  <a:lumMod val="95000"/>
                </a:prstClr>
              </a:solidFill>
            </a:endParaRPr>
          </a:p>
          <a:p>
            <a:pPr algn="ctr" latinLnBrk="0">
              <a:lnSpc>
                <a:spcPct val="150000"/>
              </a:lnSpc>
              <a:defRPr/>
            </a:pPr>
            <a:r>
              <a:rPr lang="ko-KR" altLang="en-US" sz="2000" kern="0" dirty="0">
                <a:solidFill>
                  <a:prstClr val="white">
                    <a:lumMod val="95000"/>
                  </a:prstClr>
                </a:solidFill>
              </a:rPr>
              <a:t>왜 힘든 일 하겠어요</a:t>
            </a:r>
            <a:r>
              <a:rPr lang="en-US" altLang="ko-KR" sz="2000" kern="0" dirty="0">
                <a:solidFill>
                  <a:prstClr val="white">
                    <a:lumMod val="95000"/>
                  </a:prstClr>
                </a:solidFill>
              </a:rPr>
              <a:t>?</a:t>
            </a:r>
          </a:p>
        </p:txBody>
      </p:sp>
      <p:sp>
        <p:nvSpPr>
          <p:cNvPr id="7" name="타원형 설명선 6"/>
          <p:cNvSpPr/>
          <p:nvPr/>
        </p:nvSpPr>
        <p:spPr>
          <a:xfrm>
            <a:off x="6816943" y="1911982"/>
            <a:ext cx="3017520" cy="2127751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A7BF1F80-76BA-4599-96EB-4955435052A8}"/>
              </a:ext>
            </a:extLst>
          </p:cNvPr>
          <p:cNvSpPr/>
          <p:nvPr/>
        </p:nvSpPr>
        <p:spPr>
          <a:xfrm>
            <a:off x="5968913" y="2213251"/>
            <a:ext cx="465992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ko-KR" altLang="en-US" sz="2000" kern="0" dirty="0">
                <a:solidFill>
                  <a:prstClr val="white">
                    <a:lumMod val="95000"/>
                  </a:prstClr>
                </a:solidFill>
              </a:rPr>
              <a:t>면접 보는 도중에</a:t>
            </a:r>
            <a:endParaRPr lang="en-US" altLang="ko-KR" sz="2000" kern="0" dirty="0">
              <a:solidFill>
                <a:prstClr val="white">
                  <a:lumMod val="95000"/>
                </a:prstClr>
              </a:solidFill>
            </a:endParaRPr>
          </a:p>
          <a:p>
            <a:pPr algn="ctr" latinLnBrk="0">
              <a:lnSpc>
                <a:spcPct val="150000"/>
              </a:lnSpc>
              <a:defRPr/>
            </a:pPr>
            <a:r>
              <a:rPr lang="ko-KR" altLang="en-US" sz="2000" kern="0" dirty="0">
                <a:solidFill>
                  <a:prstClr val="white">
                    <a:lumMod val="95000"/>
                  </a:prstClr>
                </a:solidFill>
              </a:rPr>
              <a:t>집에 돌아왔는데</a:t>
            </a:r>
            <a:endParaRPr lang="en-US" altLang="ko-KR" sz="2000" kern="0" dirty="0">
              <a:solidFill>
                <a:prstClr val="white">
                  <a:lumMod val="95000"/>
                </a:prstClr>
              </a:solidFill>
            </a:endParaRPr>
          </a:p>
          <a:p>
            <a:pPr algn="ctr" latinLnBrk="0">
              <a:lnSpc>
                <a:spcPct val="150000"/>
              </a:lnSpc>
              <a:defRPr/>
            </a:pPr>
            <a:r>
              <a:rPr lang="ko-KR" altLang="en-US" sz="2000" kern="0" dirty="0">
                <a:solidFill>
                  <a:prstClr val="white">
                    <a:lumMod val="95000"/>
                  </a:prstClr>
                </a:solidFill>
              </a:rPr>
              <a:t>합격이네요</a:t>
            </a:r>
            <a:r>
              <a:rPr lang="en-US" altLang="ko-KR" sz="2000" kern="0" dirty="0">
                <a:solidFill>
                  <a:prstClr val="white">
                    <a:lumMod val="95000"/>
                  </a:prstClr>
                </a:solidFill>
              </a:rPr>
              <a:t>?</a:t>
            </a:r>
          </a:p>
        </p:txBody>
      </p:sp>
      <p:sp>
        <p:nvSpPr>
          <p:cNvPr id="9" name="타원형 설명선 8"/>
          <p:cNvSpPr/>
          <p:nvPr/>
        </p:nvSpPr>
        <p:spPr>
          <a:xfrm>
            <a:off x="9073096" y="310198"/>
            <a:ext cx="3038438" cy="215299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형 설명선 9"/>
          <p:cNvSpPr/>
          <p:nvPr/>
        </p:nvSpPr>
        <p:spPr>
          <a:xfrm>
            <a:off x="8937438" y="3701173"/>
            <a:ext cx="3068911" cy="2241613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A7BF1F80-76BA-4599-96EB-4955435052A8}"/>
              </a:ext>
            </a:extLst>
          </p:cNvPr>
          <p:cNvSpPr/>
          <p:nvPr/>
        </p:nvSpPr>
        <p:spPr>
          <a:xfrm>
            <a:off x="8141930" y="4192413"/>
            <a:ext cx="4659926" cy="956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ko-KR" altLang="en-US" sz="2000" kern="0" dirty="0">
                <a:solidFill>
                  <a:prstClr val="white">
                    <a:lumMod val="95000"/>
                  </a:prstClr>
                </a:solidFill>
              </a:rPr>
              <a:t>남편 연봉은</a:t>
            </a:r>
            <a:endParaRPr lang="en-US" altLang="ko-KR" sz="2000" kern="0" dirty="0">
              <a:solidFill>
                <a:prstClr val="white">
                  <a:lumMod val="95000"/>
                </a:prstClr>
              </a:solidFill>
            </a:endParaRP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ko-KR" sz="2000" kern="0" dirty="0">
                <a:solidFill>
                  <a:prstClr val="white">
                    <a:lumMod val="95000"/>
                  </a:prstClr>
                </a:solidFill>
              </a:rPr>
              <a:t>2</a:t>
            </a:r>
            <a:r>
              <a:rPr lang="ko-KR" altLang="en-US" sz="2000" kern="0" dirty="0">
                <a:solidFill>
                  <a:prstClr val="white">
                    <a:lumMod val="95000"/>
                  </a:prstClr>
                </a:solidFill>
              </a:rPr>
              <a:t>천만엔정도면 충분해요</a:t>
            </a:r>
            <a:r>
              <a:rPr lang="en-US" altLang="ko-KR" sz="2000" kern="0" dirty="0">
                <a:solidFill>
                  <a:prstClr val="white">
                    <a:lumMod val="95000"/>
                  </a:prstClr>
                </a:solidFill>
              </a:rPr>
              <a:t>!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A7BF1F80-76BA-4599-96EB-4955435052A8}"/>
              </a:ext>
            </a:extLst>
          </p:cNvPr>
          <p:cNvSpPr/>
          <p:nvPr/>
        </p:nvSpPr>
        <p:spPr>
          <a:xfrm>
            <a:off x="8262352" y="759952"/>
            <a:ext cx="4659926" cy="956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ko-KR" altLang="en-US" sz="2000" kern="0" dirty="0">
                <a:solidFill>
                  <a:prstClr val="white">
                    <a:lumMod val="95000"/>
                  </a:prstClr>
                </a:solidFill>
              </a:rPr>
              <a:t>여행 좀 </a:t>
            </a:r>
            <a:endParaRPr lang="en-US" altLang="ko-KR" sz="2000" kern="0" dirty="0">
              <a:solidFill>
                <a:prstClr val="white">
                  <a:lumMod val="95000"/>
                </a:prstClr>
              </a:solidFill>
            </a:endParaRPr>
          </a:p>
          <a:p>
            <a:pPr algn="ctr" latinLnBrk="0">
              <a:lnSpc>
                <a:spcPct val="150000"/>
              </a:lnSpc>
              <a:defRPr/>
            </a:pPr>
            <a:r>
              <a:rPr lang="ko-KR" altLang="en-US" sz="2000" kern="0" dirty="0">
                <a:solidFill>
                  <a:prstClr val="white">
                    <a:lumMod val="95000"/>
                  </a:prstClr>
                </a:solidFill>
              </a:rPr>
              <a:t>그만 보내주세요</a:t>
            </a:r>
            <a:endParaRPr lang="en-US" altLang="ko-KR" sz="2000" kern="0" dirty="0">
              <a:solidFill>
                <a:prstClr val="white">
                  <a:lumMod val="95000"/>
                </a:prstClr>
              </a:solidFill>
            </a:endParaRPr>
          </a:p>
        </p:txBody>
      </p:sp>
      <p:pic>
        <p:nvPicPr>
          <p:cNvPr id="1028" name="Picture 4" descr="http://file2.instiz.net/data/file/20141230/0/a/8/0a8958ce681a9cc2f806af83ed70d0e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30" y="4967854"/>
            <a:ext cx="4141394" cy="1528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타원형 설명선 12"/>
          <p:cNvSpPr/>
          <p:nvPr/>
        </p:nvSpPr>
        <p:spPr>
          <a:xfrm>
            <a:off x="4394550" y="99372"/>
            <a:ext cx="791118" cy="54116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/>
              <a:t>부럽</a:t>
            </a:r>
            <a:r>
              <a:rPr lang="en-US" altLang="ko-KR" sz="900" dirty="0"/>
              <a:t>…</a:t>
            </a:r>
            <a:endParaRPr lang="ko-KR" altLang="en-US" sz="900" dirty="0"/>
          </a:p>
        </p:txBody>
      </p:sp>
    </p:spTree>
    <p:extLst>
      <p:ext uri="{BB962C8B-B14F-4D97-AF65-F5344CB8AC3E}">
        <p14:creationId xmlns:p14="http://schemas.microsoft.com/office/powerpoint/2010/main" val="3141751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6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A7BF1F80-76BA-4599-96EB-4955435052A8}"/>
              </a:ext>
            </a:extLst>
          </p:cNvPr>
          <p:cNvSpPr/>
          <p:nvPr/>
        </p:nvSpPr>
        <p:spPr>
          <a:xfrm>
            <a:off x="3336921" y="282314"/>
            <a:ext cx="5518159" cy="1057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48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" name="직사각형 1">
            <a:hlinkClick r:id="rId2"/>
          </p:cNvPr>
          <p:cNvSpPr/>
          <p:nvPr/>
        </p:nvSpPr>
        <p:spPr>
          <a:xfrm>
            <a:off x="3439279" y="2945076"/>
            <a:ext cx="53134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hlinkClick r:id="rId2"/>
              </a:rPr>
              <a:t>https://www.youtube.com/watch?v=z3p53F2vABc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358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6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A7BF1F80-76BA-4599-96EB-4955435052A8}"/>
              </a:ext>
            </a:extLst>
          </p:cNvPr>
          <p:cNvSpPr/>
          <p:nvPr/>
        </p:nvSpPr>
        <p:spPr>
          <a:xfrm>
            <a:off x="3336921" y="282314"/>
            <a:ext cx="5518159" cy="1057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48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500407" y="2571287"/>
            <a:ext cx="7191186" cy="1178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감사합니다</a:t>
            </a:r>
          </a:p>
        </p:txBody>
      </p:sp>
    </p:spTree>
    <p:extLst>
      <p:ext uri="{BB962C8B-B14F-4D97-AF65-F5344CB8AC3E}">
        <p14:creationId xmlns:p14="http://schemas.microsoft.com/office/powerpoint/2010/main" val="2088301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6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A7BF1F80-76BA-4599-96EB-4955435052A8}"/>
              </a:ext>
            </a:extLst>
          </p:cNvPr>
          <p:cNvSpPr/>
          <p:nvPr/>
        </p:nvSpPr>
        <p:spPr>
          <a:xfrm>
            <a:off x="3336921" y="282314"/>
            <a:ext cx="5518159" cy="1057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48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2278190" y="456880"/>
            <a:ext cx="7930341" cy="951127"/>
          </a:xfrm>
          <a:prstGeom prst="roundRect">
            <a:avLst/>
          </a:prstGeom>
          <a:solidFill>
            <a:srgbClr val="0070C0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dirty="0">
                <a:solidFill>
                  <a:schemeClr val="bg1"/>
                </a:solidFill>
              </a:rPr>
              <a:t>목차</a:t>
            </a:r>
          </a:p>
        </p:txBody>
      </p:sp>
      <p:sp>
        <p:nvSpPr>
          <p:cNvPr id="2" name="오각형 1"/>
          <p:cNvSpPr/>
          <p:nvPr/>
        </p:nvSpPr>
        <p:spPr>
          <a:xfrm>
            <a:off x="2826829" y="1712422"/>
            <a:ext cx="6833062" cy="85621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전후 일본의 경제성장</a:t>
            </a:r>
          </a:p>
        </p:txBody>
      </p:sp>
      <p:sp>
        <p:nvSpPr>
          <p:cNvPr id="3" name="오각형 2"/>
          <p:cNvSpPr/>
          <p:nvPr/>
        </p:nvSpPr>
        <p:spPr>
          <a:xfrm>
            <a:off x="2826829" y="2759825"/>
            <a:ext cx="6833062" cy="85621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일본기업의 세계 진출</a:t>
            </a:r>
          </a:p>
        </p:txBody>
      </p:sp>
      <p:sp>
        <p:nvSpPr>
          <p:cNvPr id="6" name="오각형 5"/>
          <p:cNvSpPr/>
          <p:nvPr/>
        </p:nvSpPr>
        <p:spPr>
          <a:xfrm>
            <a:off x="2826829" y="3823856"/>
            <a:ext cx="6766058" cy="75645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경제성장의 위기와 성장</a:t>
            </a:r>
          </a:p>
        </p:txBody>
      </p:sp>
      <p:sp>
        <p:nvSpPr>
          <p:cNvPr id="7" name="오각형 6"/>
          <p:cNvSpPr/>
          <p:nvPr/>
        </p:nvSpPr>
        <p:spPr>
          <a:xfrm>
            <a:off x="2826829" y="4829695"/>
            <a:ext cx="6833062" cy="82296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플라자 합의 그리고 대책</a:t>
            </a:r>
          </a:p>
        </p:txBody>
      </p:sp>
      <p:sp>
        <p:nvSpPr>
          <p:cNvPr id="8" name="오각형 7"/>
          <p:cNvSpPr/>
          <p:nvPr/>
        </p:nvSpPr>
        <p:spPr>
          <a:xfrm>
            <a:off x="2826829" y="5902036"/>
            <a:ext cx="6833062" cy="83958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대출과 투기 열풍</a:t>
            </a:r>
          </a:p>
        </p:txBody>
      </p:sp>
    </p:spTree>
    <p:extLst>
      <p:ext uri="{BB962C8B-B14F-4D97-AF65-F5344CB8AC3E}">
        <p14:creationId xmlns:p14="http://schemas.microsoft.com/office/powerpoint/2010/main" val="2810978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6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2178437" y="116059"/>
            <a:ext cx="7930341" cy="951127"/>
          </a:xfrm>
          <a:prstGeom prst="roundRect">
            <a:avLst/>
          </a:prstGeom>
          <a:solidFill>
            <a:srgbClr val="0070C0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A7BF1F80-76BA-4599-96EB-4955435052A8}"/>
              </a:ext>
            </a:extLst>
          </p:cNvPr>
          <p:cNvSpPr/>
          <p:nvPr/>
        </p:nvSpPr>
        <p:spPr>
          <a:xfrm>
            <a:off x="2651910" y="129154"/>
            <a:ext cx="69335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ko-KR" altLang="en-US" sz="3600" kern="0" dirty="0">
                <a:solidFill>
                  <a:prstClr val="white">
                    <a:lumMod val="95000"/>
                  </a:prstClr>
                </a:solidFill>
              </a:rPr>
              <a:t>전후 일본의 고도경제성장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984694" y="1136646"/>
            <a:ext cx="10267950" cy="5522686"/>
          </a:xfrm>
          <a:prstGeom prst="rect">
            <a:avLst/>
          </a:prstGeom>
          <a:solidFill>
            <a:schemeClr val="tx1">
              <a:alpha val="15000"/>
            </a:schemeClr>
          </a:solidFill>
          <a:ln w="63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aphicFrame>
        <p:nvGraphicFramePr>
          <p:cNvPr id="11" name="차트 10"/>
          <p:cNvGraphicFramePr/>
          <p:nvPr>
            <p:extLst>
              <p:ext uri="{D42A27DB-BD31-4B8C-83A1-F6EECF244321}">
                <p14:modId xmlns:p14="http://schemas.microsoft.com/office/powerpoint/2010/main" val="3495522693"/>
              </p:ext>
            </p:extLst>
          </p:nvPr>
        </p:nvGraphicFramePr>
        <p:xfrm>
          <a:off x="1613345" y="2590800"/>
          <a:ext cx="901065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직사각형 11"/>
          <p:cNvSpPr/>
          <p:nvPr/>
        </p:nvSpPr>
        <p:spPr>
          <a:xfrm>
            <a:off x="1798617" y="5563849"/>
            <a:ext cx="919646" cy="783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dirty="0">
                <a:solidFill>
                  <a:prstClr val="white"/>
                </a:solidFill>
              </a:rPr>
              <a:t>3%</a:t>
            </a:r>
          </a:p>
          <a:p>
            <a:pPr algn="ctr">
              <a:lnSpc>
                <a:spcPct val="150000"/>
              </a:lnSpc>
            </a:pPr>
            <a:r>
              <a:rPr lang="ko-KR" altLang="en-US" sz="1600" dirty="0">
                <a:solidFill>
                  <a:prstClr val="white"/>
                </a:solidFill>
              </a:rPr>
              <a:t>미국</a:t>
            </a:r>
            <a:endParaRPr lang="en-US" altLang="ko-KR" sz="1600" dirty="0">
              <a:solidFill>
                <a:prstClr val="white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5548615" y="5128954"/>
            <a:ext cx="975043" cy="869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dirty="0">
                <a:solidFill>
                  <a:prstClr val="white"/>
                </a:solidFill>
              </a:rPr>
              <a:t>5%</a:t>
            </a:r>
          </a:p>
          <a:p>
            <a:pPr algn="ctr">
              <a:lnSpc>
                <a:spcPct val="150000"/>
              </a:lnSpc>
            </a:pPr>
            <a:r>
              <a:rPr lang="ko-KR" altLang="en-US" dirty="0">
                <a:solidFill>
                  <a:prstClr val="white"/>
                </a:solidFill>
              </a:rPr>
              <a:t>유럽</a:t>
            </a:r>
            <a:endParaRPr lang="en-US" altLang="ko-KR" dirty="0">
              <a:solidFill>
                <a:prstClr val="white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9044248" y="4430684"/>
            <a:ext cx="1507285" cy="956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000" dirty="0">
                <a:solidFill>
                  <a:prstClr val="white"/>
                </a:solidFill>
              </a:rPr>
              <a:t>9.1%</a:t>
            </a:r>
          </a:p>
          <a:p>
            <a:pPr algn="ctr">
              <a:lnSpc>
                <a:spcPct val="150000"/>
              </a:lnSpc>
            </a:pPr>
            <a:r>
              <a:rPr lang="ko-KR" altLang="en-US" sz="2000" dirty="0">
                <a:solidFill>
                  <a:prstClr val="white"/>
                </a:solidFill>
              </a:rPr>
              <a:t>일본</a:t>
            </a:r>
            <a:endParaRPr lang="en-US" altLang="ko-KR" sz="2000" dirty="0">
              <a:solidFill>
                <a:prstClr val="white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2178437" y="1782376"/>
            <a:ext cx="7669669" cy="965070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dirty="0">
                <a:solidFill>
                  <a:prstClr val="white"/>
                </a:solidFill>
              </a:rPr>
              <a:t>1955~1973</a:t>
            </a:r>
            <a:r>
              <a:rPr lang="ko-KR" altLang="en-US" dirty="0">
                <a:solidFill>
                  <a:prstClr val="white"/>
                </a:solidFill>
              </a:rPr>
              <a:t>  </a:t>
            </a:r>
            <a:r>
              <a:rPr lang="en-US" altLang="ko-KR" dirty="0">
                <a:solidFill>
                  <a:prstClr val="white"/>
                </a:solidFill>
              </a:rPr>
              <a:t>19</a:t>
            </a:r>
            <a:r>
              <a:rPr lang="ko-KR" altLang="en-US" dirty="0">
                <a:solidFill>
                  <a:prstClr val="white"/>
                </a:solidFill>
              </a:rPr>
              <a:t>년간 미국</a:t>
            </a:r>
            <a:r>
              <a:rPr lang="en-US" altLang="ko-KR" dirty="0">
                <a:solidFill>
                  <a:prstClr val="white"/>
                </a:solidFill>
              </a:rPr>
              <a:t>, </a:t>
            </a:r>
            <a:r>
              <a:rPr lang="ko-KR" altLang="en-US" dirty="0">
                <a:solidFill>
                  <a:prstClr val="white"/>
                </a:solidFill>
              </a:rPr>
              <a:t>유럽</a:t>
            </a:r>
            <a:r>
              <a:rPr lang="en-US" altLang="ko-KR" dirty="0">
                <a:solidFill>
                  <a:prstClr val="white"/>
                </a:solidFill>
              </a:rPr>
              <a:t>, </a:t>
            </a:r>
            <a:r>
              <a:rPr lang="ko-KR" altLang="en-US" dirty="0">
                <a:solidFill>
                  <a:prstClr val="white"/>
                </a:solidFill>
              </a:rPr>
              <a:t>일본의 실질 경제성장률 </a:t>
            </a:r>
          </a:p>
        </p:txBody>
      </p:sp>
      <p:sp>
        <p:nvSpPr>
          <p:cNvPr id="4" name="타원 3"/>
          <p:cNvSpPr/>
          <p:nvPr/>
        </p:nvSpPr>
        <p:spPr>
          <a:xfrm>
            <a:off x="3082854" y="3564184"/>
            <a:ext cx="1837112" cy="1837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미국의</a:t>
            </a:r>
            <a:endParaRPr lang="en-US" altLang="ko-KR" dirty="0"/>
          </a:p>
          <a:p>
            <a:pPr algn="ctr"/>
            <a:r>
              <a:rPr lang="en-US" altLang="ko-KR" dirty="0"/>
              <a:t>3</a:t>
            </a:r>
            <a:r>
              <a:rPr lang="ko-KR" altLang="en-US" dirty="0"/>
              <a:t>배</a:t>
            </a:r>
            <a:r>
              <a:rPr lang="en-US" altLang="ko-KR" dirty="0"/>
              <a:t>!</a:t>
            </a:r>
            <a:endParaRPr lang="ko-KR" altLang="en-US" dirty="0"/>
          </a:p>
        </p:txBody>
      </p:sp>
      <p:sp>
        <p:nvSpPr>
          <p:cNvPr id="5" name="타원 4"/>
          <p:cNvSpPr/>
          <p:nvPr/>
        </p:nvSpPr>
        <p:spPr>
          <a:xfrm>
            <a:off x="7051373" y="3569862"/>
            <a:ext cx="1803863" cy="18314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유럽의</a:t>
            </a:r>
            <a:endParaRPr lang="en-US" altLang="ko-KR" dirty="0"/>
          </a:p>
          <a:p>
            <a:pPr algn="ctr"/>
            <a:r>
              <a:rPr lang="en-US" altLang="ko-KR" dirty="0"/>
              <a:t>2</a:t>
            </a:r>
            <a:r>
              <a:rPr lang="ko-KR" altLang="en-US" dirty="0"/>
              <a:t>배</a:t>
            </a:r>
            <a:r>
              <a:rPr lang="en-US" altLang="ko-KR" dirty="0"/>
              <a:t>!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0615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6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/>
          <p:cNvSpPr/>
          <p:nvPr/>
        </p:nvSpPr>
        <p:spPr>
          <a:xfrm>
            <a:off x="308531" y="1365888"/>
            <a:ext cx="5716743" cy="4658144"/>
          </a:xfrm>
          <a:prstGeom prst="rect">
            <a:avLst/>
          </a:prstGeom>
          <a:solidFill>
            <a:schemeClr val="tx1">
              <a:alpha val="15000"/>
            </a:schemeClr>
          </a:solidFill>
          <a:ln w="63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5275" y="1377453"/>
            <a:ext cx="2998922" cy="2335876"/>
          </a:xfrm>
          <a:prstGeom prst="rect">
            <a:avLst/>
          </a:prstGeom>
        </p:spPr>
      </p:pic>
      <p:sp>
        <p:nvSpPr>
          <p:cNvPr id="13" name="직사각형 12"/>
          <p:cNvSpPr/>
          <p:nvPr/>
        </p:nvSpPr>
        <p:spPr>
          <a:xfrm>
            <a:off x="673564" y="4131591"/>
            <a:ext cx="4986673" cy="87465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600" dirty="0">
                <a:solidFill>
                  <a:prstClr val="white"/>
                </a:solidFill>
              </a:rPr>
              <a:t>기술력의 성장을 바탕으로 신용성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673564" y="2167236"/>
            <a:ext cx="4886918" cy="756309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600" dirty="0">
                <a:solidFill>
                  <a:prstClr val="white"/>
                </a:solidFill>
              </a:rPr>
              <a:t>자동차</a:t>
            </a:r>
            <a:r>
              <a:rPr lang="en-US" altLang="ko-KR" sz="1600" dirty="0">
                <a:solidFill>
                  <a:prstClr val="white"/>
                </a:solidFill>
              </a:rPr>
              <a:t>, </a:t>
            </a:r>
            <a:r>
              <a:rPr lang="ko-KR" altLang="en-US" sz="1600" dirty="0">
                <a:solidFill>
                  <a:prstClr val="white"/>
                </a:solidFill>
              </a:rPr>
              <a:t>전자 기업들의 세계 진출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3387" y="212055"/>
            <a:ext cx="7943776" cy="963251"/>
          </a:xfrm>
          <a:prstGeom prst="rect">
            <a:avLst/>
          </a:prstGeom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A7BF1F80-76BA-4599-96EB-4955435052A8}"/>
              </a:ext>
            </a:extLst>
          </p:cNvPr>
          <p:cNvSpPr/>
          <p:nvPr/>
        </p:nvSpPr>
        <p:spPr>
          <a:xfrm>
            <a:off x="2658270" y="212055"/>
            <a:ext cx="6933517" cy="81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ko-KR" altLang="en-US" sz="3600" kern="0" dirty="0">
                <a:solidFill>
                  <a:prstClr val="white">
                    <a:lumMod val="95000"/>
                  </a:prstClr>
                </a:solidFill>
              </a:rPr>
              <a:t>세계로 진출하는 일본기업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4197" y="1377453"/>
            <a:ext cx="2804814" cy="2335876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5276" y="3713329"/>
            <a:ext cx="2998920" cy="2322268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4196" y="3713329"/>
            <a:ext cx="2804815" cy="2310703"/>
          </a:xfrm>
          <a:prstGeom prst="rect">
            <a:avLst/>
          </a:prstGeom>
        </p:spPr>
      </p:pic>
      <p:sp>
        <p:nvSpPr>
          <p:cNvPr id="12" name="위쪽 화살표 11"/>
          <p:cNvSpPr/>
          <p:nvPr/>
        </p:nvSpPr>
        <p:spPr>
          <a:xfrm>
            <a:off x="4780734" y="4442997"/>
            <a:ext cx="262317" cy="2518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0614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6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A7BF1F80-76BA-4599-96EB-4955435052A8}"/>
              </a:ext>
            </a:extLst>
          </p:cNvPr>
          <p:cNvSpPr/>
          <p:nvPr/>
        </p:nvSpPr>
        <p:spPr>
          <a:xfrm>
            <a:off x="3336921" y="282314"/>
            <a:ext cx="5518159" cy="1057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48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직사각형 4">
            <a:hlinkClick r:id="rId2"/>
          </p:cNvPr>
          <p:cNvSpPr/>
          <p:nvPr/>
        </p:nvSpPr>
        <p:spPr>
          <a:xfrm>
            <a:off x="3412028" y="3244334"/>
            <a:ext cx="53679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https://www.youtube.com/watch?v=hwkFI3nww-o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07448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6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모서리가 둥근 직사각형 15"/>
          <p:cNvSpPr/>
          <p:nvPr/>
        </p:nvSpPr>
        <p:spPr>
          <a:xfrm>
            <a:off x="1860602" y="172818"/>
            <a:ext cx="7930341" cy="951127"/>
          </a:xfrm>
          <a:prstGeom prst="roundRect">
            <a:avLst/>
          </a:prstGeom>
          <a:solidFill>
            <a:srgbClr val="0070C0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A7BF1F80-76BA-4599-96EB-4955435052A8}"/>
              </a:ext>
            </a:extLst>
          </p:cNvPr>
          <p:cNvSpPr/>
          <p:nvPr/>
        </p:nvSpPr>
        <p:spPr>
          <a:xfrm>
            <a:off x="3066694" y="145190"/>
            <a:ext cx="5518159" cy="81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70</a:t>
            </a:r>
            <a:r>
              <a:rPr kumimoji="0" lang="ko-KR" alt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년대 경제성장의 위기</a:t>
            </a:r>
            <a:r>
              <a:rPr kumimoji="0" lang="en-US" altLang="ko-KR" sz="36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?!</a:t>
            </a:r>
            <a:endParaRPr kumimoji="0" lang="ko-KR" altLang="en-US" sz="36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3" name="타원 12">
            <a:extLst>
              <a:ext uri="{FF2B5EF4-FFF2-40B4-BE49-F238E27FC236}">
                <a16:creationId xmlns:a16="http://schemas.microsoft.com/office/drawing/2014/main" id="{EC6B0017-C428-4253-87A3-D745F2AE0EBD}"/>
              </a:ext>
            </a:extLst>
          </p:cNvPr>
          <p:cNvSpPr/>
          <p:nvPr/>
        </p:nvSpPr>
        <p:spPr>
          <a:xfrm>
            <a:off x="649171" y="4186530"/>
            <a:ext cx="2422861" cy="224317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4" name="타원 13">
            <a:extLst>
              <a:ext uri="{FF2B5EF4-FFF2-40B4-BE49-F238E27FC236}">
                <a16:creationId xmlns:a16="http://schemas.microsoft.com/office/drawing/2014/main" id="{EC6B0017-C428-4253-87A3-D745F2AE0EBD}"/>
              </a:ext>
            </a:extLst>
          </p:cNvPr>
          <p:cNvSpPr/>
          <p:nvPr/>
        </p:nvSpPr>
        <p:spPr>
          <a:xfrm>
            <a:off x="731492" y="1406212"/>
            <a:ext cx="2258220" cy="2125336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047430" y="1990800"/>
            <a:ext cx="1743033" cy="956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1</a:t>
            </a:r>
            <a:r>
              <a:rPr kumimoji="0" lang="ko-KR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차 오일쇼크</a:t>
            </a: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000" dirty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(1973)</a:t>
            </a: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808474" y="4830036"/>
            <a:ext cx="2220946" cy="956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2</a:t>
            </a:r>
            <a:r>
              <a:rPr kumimoji="0" lang="ko-KR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차 오일쇼크</a:t>
            </a: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000" dirty="0">
                <a:solidFill>
                  <a:prstClr val="white"/>
                </a:solidFill>
                <a:latin typeface="맑은 고딕"/>
                <a:ea typeface="맑은 고딕" panose="020B0503020000020004" pitchFamily="50" charset="-127"/>
              </a:rPr>
              <a:t>(1978)</a:t>
            </a: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3507972" y="1496291"/>
            <a:ext cx="7801494" cy="4962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모서리가 둥근 직사각형 2"/>
          <p:cNvSpPr/>
          <p:nvPr/>
        </p:nvSpPr>
        <p:spPr>
          <a:xfrm>
            <a:off x="3832167" y="1853738"/>
            <a:ext cx="7240386" cy="123028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석유의존도가 높은 일본은 </a:t>
            </a:r>
            <a:r>
              <a:rPr lang="en-US" altLang="ko-KR" dirty="0">
                <a:solidFill>
                  <a:schemeClr val="tx1"/>
                </a:solidFill>
              </a:rPr>
              <a:t>3</a:t>
            </a:r>
            <a:r>
              <a:rPr lang="ko-KR" altLang="en-US" dirty="0">
                <a:solidFill>
                  <a:schemeClr val="tx1"/>
                </a:solidFill>
              </a:rPr>
              <a:t>차 산업 위주로 경제구조를 개편</a:t>
            </a:r>
          </a:p>
        </p:txBody>
      </p:sp>
      <p:sp>
        <p:nvSpPr>
          <p:cNvPr id="17" name="모서리가 둥근 직사각형 16"/>
          <p:cNvSpPr/>
          <p:nvPr/>
        </p:nvSpPr>
        <p:spPr>
          <a:xfrm>
            <a:off x="3832167" y="3477422"/>
            <a:ext cx="7240386" cy="123028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Sunshine plan, moonlight plan = </a:t>
            </a:r>
            <a:r>
              <a:rPr lang="ko-KR" altLang="en-US" dirty="0">
                <a:solidFill>
                  <a:schemeClr val="tx1"/>
                </a:solidFill>
              </a:rPr>
              <a:t>대체에너지 법안 개정</a:t>
            </a:r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en-US" altLang="ko-KR" dirty="0">
                <a:solidFill>
                  <a:schemeClr val="tx1"/>
                </a:solidFill>
              </a:rPr>
              <a:t>                                           </a:t>
            </a:r>
            <a:r>
              <a:rPr lang="ko-KR" altLang="en-US" dirty="0">
                <a:solidFill>
                  <a:schemeClr val="tx1"/>
                </a:solidFill>
              </a:rPr>
              <a:t>에너지 절약 기술 개발 프로젝트</a:t>
            </a:r>
          </a:p>
        </p:txBody>
      </p:sp>
      <p:sp>
        <p:nvSpPr>
          <p:cNvPr id="19" name="모서리가 둥근 직사각형 18"/>
          <p:cNvSpPr/>
          <p:nvPr/>
        </p:nvSpPr>
        <p:spPr>
          <a:xfrm>
            <a:off x="3832167" y="4968205"/>
            <a:ext cx="7240386" cy="123028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물가 상승</a:t>
            </a:r>
            <a:r>
              <a:rPr lang="en-US" altLang="ko-KR" dirty="0">
                <a:solidFill>
                  <a:schemeClr val="tx1"/>
                </a:solidFill>
              </a:rPr>
              <a:t>, </a:t>
            </a:r>
            <a:r>
              <a:rPr lang="ko-KR" altLang="en-US" dirty="0">
                <a:solidFill>
                  <a:schemeClr val="tx1"/>
                </a:solidFill>
              </a:rPr>
              <a:t>전후 최초의 마이너스 성장</a:t>
            </a:r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en-US" altLang="ko-KR" dirty="0">
                <a:solidFill>
                  <a:schemeClr val="tx1"/>
                </a:solidFill>
              </a:rPr>
              <a:t>But 2</a:t>
            </a:r>
            <a:r>
              <a:rPr lang="ko-KR" altLang="en-US" dirty="0">
                <a:solidFill>
                  <a:schemeClr val="tx1"/>
                </a:solidFill>
              </a:rPr>
              <a:t>차 오일쇼크에서 침착한 대응</a:t>
            </a:r>
          </a:p>
        </p:txBody>
      </p:sp>
    </p:spTree>
    <p:extLst>
      <p:ext uri="{BB962C8B-B14F-4D97-AF65-F5344CB8AC3E}">
        <p14:creationId xmlns:p14="http://schemas.microsoft.com/office/powerpoint/2010/main" val="1250061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6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526404" y="1433945"/>
            <a:ext cx="11163993" cy="4829696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4581" y="298205"/>
            <a:ext cx="7943776" cy="963251"/>
          </a:xfrm>
          <a:prstGeom prst="rect">
            <a:avLst/>
          </a:prstGeom>
        </p:spPr>
      </p:pic>
      <p:sp>
        <p:nvSpPr>
          <p:cNvPr id="20" name="타원 19"/>
          <p:cNvSpPr/>
          <p:nvPr/>
        </p:nvSpPr>
        <p:spPr>
          <a:xfrm>
            <a:off x="798021" y="1596044"/>
            <a:ext cx="2227811" cy="200336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인플레이션</a:t>
            </a:r>
            <a:endParaRPr lang="en-US" altLang="ko-K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en-US" altLang="ko-KR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ko-KR" alt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화폐가치 하락</a:t>
            </a:r>
            <a:r>
              <a:rPr lang="en-US" altLang="ko-KR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</p:txBody>
      </p:sp>
      <p:sp>
        <p:nvSpPr>
          <p:cNvPr id="22" name="타원 21"/>
          <p:cNvSpPr/>
          <p:nvPr/>
        </p:nvSpPr>
        <p:spPr>
          <a:xfrm>
            <a:off x="8551966" y="1596044"/>
            <a:ext cx="2262517" cy="206986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제조업 </a:t>
            </a:r>
            <a:endParaRPr lang="en-US" altLang="ko-K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3" name="아래쪽 화살표 22"/>
          <p:cNvSpPr/>
          <p:nvPr/>
        </p:nvSpPr>
        <p:spPr>
          <a:xfrm>
            <a:off x="10046347" y="2527069"/>
            <a:ext cx="284020" cy="207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/>
        </p:nvSpPr>
        <p:spPr>
          <a:xfrm>
            <a:off x="4890654" y="1662546"/>
            <a:ext cx="2227811" cy="200336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금리인상</a:t>
            </a:r>
            <a:endParaRPr lang="en-US" altLang="ko-K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en-US" altLang="ko-KR" dirty="0">
                <a:solidFill>
                  <a:srgbClr val="FF0000"/>
                </a:solidFill>
              </a:rPr>
              <a:t>20%</a:t>
            </a:r>
          </a:p>
        </p:txBody>
      </p:sp>
      <p:sp>
        <p:nvSpPr>
          <p:cNvPr id="26" name="아래쪽 화살표 25"/>
          <p:cNvSpPr/>
          <p:nvPr/>
        </p:nvSpPr>
        <p:spPr>
          <a:xfrm>
            <a:off x="9045577" y="2547850"/>
            <a:ext cx="284020" cy="207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>
            <a:off x="2587671" y="3933999"/>
            <a:ext cx="7115694" cy="206155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dirty="0"/>
          </a:p>
          <a:p>
            <a:pPr algn="ctr"/>
            <a:r>
              <a:rPr lang="ko-KR" altLang="en-US" dirty="0" err="1"/>
              <a:t>엔저정책을</a:t>
            </a:r>
            <a:r>
              <a:rPr lang="ko-KR" altLang="en-US" dirty="0"/>
              <a:t> 바탕으로 한 일본의 </a:t>
            </a:r>
            <a:r>
              <a:rPr lang="ko-KR" altLang="en-US" dirty="0" err="1"/>
              <a:t>수출전략과</a:t>
            </a:r>
            <a:r>
              <a:rPr lang="ko-KR" altLang="en-US" dirty="0"/>
              <a:t> 맞아떨어짐</a:t>
            </a:r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r>
              <a:rPr lang="ko-KR" altLang="en-US" dirty="0"/>
              <a:t>저렴하고 질이 좋다는 이유로 일본의 수출경쟁력 급상승</a:t>
            </a:r>
            <a:endParaRPr lang="en-US" altLang="ko-KR" dirty="0"/>
          </a:p>
          <a:p>
            <a:pPr algn="ctr"/>
            <a:endParaRPr lang="en-US" altLang="ko-KR" dirty="0"/>
          </a:p>
          <a:p>
            <a:pPr algn="ctr"/>
            <a:r>
              <a:rPr lang="ko-KR" altLang="en-US" dirty="0"/>
              <a:t>계속되는 경제 호황으로 부동산 투기 열풍의 시작</a:t>
            </a:r>
            <a:endParaRPr lang="en-US" altLang="ko-KR" dirty="0"/>
          </a:p>
          <a:p>
            <a:pPr algn="ctr"/>
            <a:endParaRPr lang="en-US" altLang="ko-KR" dirty="0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A7BF1F80-76BA-4599-96EB-4955435052A8}"/>
              </a:ext>
            </a:extLst>
          </p:cNvPr>
          <p:cNvSpPr/>
          <p:nvPr/>
        </p:nvSpPr>
        <p:spPr>
          <a:xfrm>
            <a:off x="2587671" y="298205"/>
            <a:ext cx="709555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3600" kern="0" dirty="0">
                <a:solidFill>
                  <a:prstClr val="white">
                    <a:lumMod val="95000"/>
                  </a:prstClr>
                </a:solidFill>
                <a:latin typeface="맑은 고딕"/>
                <a:ea typeface="맑은 고딕" panose="020B0503020000020004" pitchFamily="50" charset="-127"/>
              </a:rPr>
              <a:t>흔들리는 미국과 일본의 성장</a:t>
            </a:r>
            <a:endParaRPr kumimoji="0" lang="ko-KR" altLang="en-US" sz="36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68921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4" grpId="0" animBg="1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6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2663" y="327551"/>
            <a:ext cx="7943776" cy="963251"/>
          </a:xfrm>
          <a:prstGeom prst="rect">
            <a:avLst/>
          </a:prstGeom>
        </p:spPr>
      </p:pic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09CE5959-0D78-46D2-9860-E5C7A4D34A72}"/>
              </a:ext>
            </a:extLst>
          </p:cNvPr>
          <p:cNvSpPr/>
          <p:nvPr/>
        </p:nvSpPr>
        <p:spPr>
          <a:xfrm>
            <a:off x="1749068" y="1517575"/>
            <a:ext cx="1514475" cy="447674"/>
          </a:xfrm>
          <a:prstGeom prst="roundRect">
            <a:avLst>
              <a:gd name="adj" fmla="val 50000"/>
            </a:avLst>
          </a:prstGeom>
          <a:solidFill>
            <a:schemeClr val="tx1">
              <a:alpha val="47000"/>
            </a:schemeClr>
          </a:solidFill>
          <a:ln w="19050">
            <a:solidFill>
              <a:srgbClr val="8FC6D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prstClr val="white"/>
                </a:solidFill>
              </a:rPr>
              <a:t>엔저     엔고</a:t>
            </a: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E0EB1664-FDFE-4923-9888-CB17C72720CE}"/>
              </a:ext>
            </a:extLst>
          </p:cNvPr>
          <p:cNvSpPr/>
          <p:nvPr/>
        </p:nvSpPr>
        <p:spPr>
          <a:xfrm>
            <a:off x="691249" y="2323842"/>
            <a:ext cx="3630114" cy="447674"/>
          </a:xfrm>
          <a:prstGeom prst="roundRect">
            <a:avLst>
              <a:gd name="adj" fmla="val 50000"/>
            </a:avLst>
          </a:prstGeom>
          <a:solidFill>
            <a:schemeClr val="tx1">
              <a:alpha val="14000"/>
            </a:schemeClr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prstClr val="white"/>
                </a:solidFill>
              </a:rPr>
              <a:t>미국의 재정적자와 무역수지 적자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A7BF1F80-76BA-4599-96EB-4955435052A8}"/>
              </a:ext>
            </a:extLst>
          </p:cNvPr>
          <p:cNvSpPr/>
          <p:nvPr/>
        </p:nvSpPr>
        <p:spPr>
          <a:xfrm>
            <a:off x="3444013" y="191627"/>
            <a:ext cx="5518159" cy="1057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ko-KR" altLang="en-US" sz="4800" kern="0" dirty="0">
                <a:solidFill>
                  <a:prstClr val="white">
                    <a:lumMod val="95000"/>
                  </a:prstClr>
                </a:solidFill>
              </a:rPr>
              <a:t>플라자 합의</a:t>
            </a:r>
            <a:r>
              <a:rPr lang="en-US" altLang="ko-KR" sz="2400" kern="0" dirty="0">
                <a:solidFill>
                  <a:prstClr val="white">
                    <a:lumMod val="95000"/>
                  </a:prstClr>
                </a:solidFill>
              </a:rPr>
              <a:t>(1985)</a:t>
            </a:r>
            <a:endParaRPr lang="ko-KR" altLang="en-US" sz="2400" kern="0" dirty="0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35" name="사각형: 둥근 모서리 5">
            <a:extLst>
              <a:ext uri="{FF2B5EF4-FFF2-40B4-BE49-F238E27FC236}">
                <a16:creationId xmlns:a16="http://schemas.microsoft.com/office/drawing/2014/main" id="{E0EB1664-FDFE-4923-9888-CB17C72720CE}"/>
              </a:ext>
            </a:extLst>
          </p:cNvPr>
          <p:cNvSpPr/>
          <p:nvPr/>
        </p:nvSpPr>
        <p:spPr>
          <a:xfrm>
            <a:off x="651767" y="3437427"/>
            <a:ext cx="3630114" cy="447674"/>
          </a:xfrm>
          <a:prstGeom prst="roundRect">
            <a:avLst>
              <a:gd name="adj" fmla="val 50000"/>
            </a:avLst>
          </a:prstGeom>
          <a:solidFill>
            <a:schemeClr val="tx1">
              <a:alpha val="14000"/>
            </a:schemeClr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prstClr val="white"/>
                </a:solidFill>
              </a:rPr>
              <a:t>엔화의 가치가 </a:t>
            </a:r>
            <a:r>
              <a:rPr lang="en-US" altLang="ko-KR" sz="1400" b="1" dirty="0">
                <a:solidFill>
                  <a:prstClr val="white"/>
                </a:solidFill>
              </a:rPr>
              <a:t>2</a:t>
            </a:r>
            <a:r>
              <a:rPr lang="ko-KR" altLang="en-US" sz="1400" b="1" dirty="0">
                <a:solidFill>
                  <a:prstClr val="white"/>
                </a:solidFill>
              </a:rPr>
              <a:t>배 평가절상</a:t>
            </a:r>
          </a:p>
        </p:txBody>
      </p:sp>
      <p:sp>
        <p:nvSpPr>
          <p:cNvPr id="37" name="사각형: 둥근 모서리 5">
            <a:extLst>
              <a:ext uri="{FF2B5EF4-FFF2-40B4-BE49-F238E27FC236}">
                <a16:creationId xmlns:a16="http://schemas.microsoft.com/office/drawing/2014/main" id="{E0EB1664-FDFE-4923-9888-CB17C72720CE}"/>
              </a:ext>
            </a:extLst>
          </p:cNvPr>
          <p:cNvSpPr/>
          <p:nvPr/>
        </p:nvSpPr>
        <p:spPr>
          <a:xfrm>
            <a:off x="691249" y="4512108"/>
            <a:ext cx="3590632" cy="447674"/>
          </a:xfrm>
          <a:prstGeom prst="roundRect">
            <a:avLst>
              <a:gd name="adj" fmla="val 50000"/>
            </a:avLst>
          </a:prstGeom>
          <a:solidFill>
            <a:schemeClr val="tx1">
              <a:alpha val="14000"/>
            </a:schemeClr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prstClr val="white"/>
                </a:solidFill>
              </a:rPr>
              <a:t>수출경쟁력 악화</a:t>
            </a:r>
          </a:p>
        </p:txBody>
      </p:sp>
      <p:pic>
        <p:nvPicPr>
          <p:cNvPr id="2050" name="Picture 2" descr="미국 플라자합의에 대한 이미지 검색결과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5330" y="1479069"/>
            <a:ext cx="6905625" cy="4081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직사각형 9">
            <a:extLst>
              <a:ext uri="{FF2B5EF4-FFF2-40B4-BE49-F238E27FC236}">
                <a16:creationId xmlns:a16="http://schemas.microsoft.com/office/drawing/2014/main" id="{A7BF1F80-76BA-4599-96EB-4955435052A8}"/>
              </a:ext>
            </a:extLst>
          </p:cNvPr>
          <p:cNvSpPr/>
          <p:nvPr/>
        </p:nvSpPr>
        <p:spPr>
          <a:xfrm>
            <a:off x="5509011" y="5643824"/>
            <a:ext cx="62478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ko-KR" altLang="en-US" sz="1600" kern="0" dirty="0">
                <a:solidFill>
                  <a:prstClr val="white">
                    <a:lumMod val="95000"/>
                  </a:prstClr>
                </a:solidFill>
              </a:rPr>
              <a:t>미국</a:t>
            </a:r>
            <a:r>
              <a:rPr lang="en-US" altLang="ko-KR" sz="1600" kern="0" dirty="0">
                <a:solidFill>
                  <a:prstClr val="white">
                    <a:lumMod val="95000"/>
                  </a:prstClr>
                </a:solidFill>
              </a:rPr>
              <a:t>,</a:t>
            </a:r>
            <a:r>
              <a:rPr lang="ko-KR" altLang="en-US" sz="1600" kern="0" dirty="0">
                <a:solidFill>
                  <a:prstClr val="white">
                    <a:lumMod val="95000"/>
                  </a:prstClr>
                </a:solidFill>
              </a:rPr>
              <a:t>영국</a:t>
            </a:r>
            <a:r>
              <a:rPr lang="en-US" altLang="ko-KR" sz="1600" kern="0" dirty="0">
                <a:solidFill>
                  <a:prstClr val="white">
                    <a:lumMod val="95000"/>
                  </a:prstClr>
                </a:solidFill>
              </a:rPr>
              <a:t>,</a:t>
            </a:r>
            <a:r>
              <a:rPr lang="ko-KR" altLang="en-US" sz="1600" kern="0" dirty="0">
                <a:solidFill>
                  <a:prstClr val="white">
                    <a:lumMod val="95000"/>
                  </a:prstClr>
                </a:solidFill>
              </a:rPr>
              <a:t>프랑스</a:t>
            </a:r>
            <a:r>
              <a:rPr lang="en-US" altLang="ko-KR" sz="1600" kern="0" dirty="0">
                <a:solidFill>
                  <a:prstClr val="white">
                    <a:lumMod val="95000"/>
                  </a:prstClr>
                </a:solidFill>
              </a:rPr>
              <a:t>,</a:t>
            </a:r>
            <a:r>
              <a:rPr lang="ko-KR" altLang="en-US" sz="1600" kern="0" dirty="0">
                <a:solidFill>
                  <a:prstClr val="white">
                    <a:lumMod val="95000"/>
                  </a:prstClr>
                </a:solidFill>
              </a:rPr>
              <a:t>독일</a:t>
            </a:r>
            <a:r>
              <a:rPr lang="en-US" altLang="ko-KR" sz="1600" kern="0" dirty="0">
                <a:solidFill>
                  <a:prstClr val="white">
                    <a:lumMod val="95000"/>
                  </a:prstClr>
                </a:solidFill>
              </a:rPr>
              <a:t>,</a:t>
            </a:r>
            <a:r>
              <a:rPr lang="ko-KR" altLang="en-US" sz="1600" kern="0" dirty="0">
                <a:solidFill>
                  <a:prstClr val="white">
                    <a:lumMod val="95000"/>
                  </a:prstClr>
                </a:solidFill>
              </a:rPr>
              <a:t>일본이 참여한 플라자 합의</a:t>
            </a:r>
          </a:p>
        </p:txBody>
      </p:sp>
      <p:sp>
        <p:nvSpPr>
          <p:cNvPr id="2" name="오른쪽 화살표 1"/>
          <p:cNvSpPr/>
          <p:nvPr/>
        </p:nvSpPr>
        <p:spPr>
          <a:xfrm>
            <a:off x="2362143" y="1629493"/>
            <a:ext cx="288324" cy="2238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077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6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그림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384" y="339635"/>
            <a:ext cx="7943776" cy="963251"/>
          </a:xfrm>
          <a:prstGeom prst="rect">
            <a:avLst/>
          </a:prstGeom>
        </p:spPr>
      </p:pic>
      <p:sp>
        <p:nvSpPr>
          <p:cNvPr id="31" name="타원 30">
            <a:extLst>
              <a:ext uri="{FF2B5EF4-FFF2-40B4-BE49-F238E27FC236}">
                <a16:creationId xmlns:a16="http://schemas.microsoft.com/office/drawing/2014/main" id="{EC6B0017-C428-4253-87A3-D745F2AE0EBD}"/>
              </a:ext>
            </a:extLst>
          </p:cNvPr>
          <p:cNvSpPr/>
          <p:nvPr/>
        </p:nvSpPr>
        <p:spPr>
          <a:xfrm>
            <a:off x="761071" y="3129518"/>
            <a:ext cx="3098830" cy="309883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34" name="자유형: 도형 6">
            <a:extLst>
              <a:ext uri="{FF2B5EF4-FFF2-40B4-BE49-F238E27FC236}">
                <a16:creationId xmlns:a16="http://schemas.microsoft.com/office/drawing/2014/main" id="{7404E370-AB59-454D-BF99-33AAD5C92955}"/>
              </a:ext>
            </a:extLst>
          </p:cNvPr>
          <p:cNvSpPr/>
          <p:nvPr/>
        </p:nvSpPr>
        <p:spPr>
          <a:xfrm>
            <a:off x="952522" y="2019550"/>
            <a:ext cx="2715930" cy="4238067"/>
          </a:xfrm>
          <a:custGeom>
            <a:avLst/>
            <a:gdLst>
              <a:gd name="connsiteX0" fmla="*/ 244495 w 2905126"/>
              <a:gd name="connsiteY0" fmla="*/ 0 h 4533298"/>
              <a:gd name="connsiteX1" fmla="*/ 2660631 w 2905126"/>
              <a:gd name="connsiteY1" fmla="*/ 0 h 4533298"/>
              <a:gd name="connsiteX2" fmla="*/ 2905126 w 2905126"/>
              <a:gd name="connsiteY2" fmla="*/ 244495 h 4533298"/>
              <a:gd name="connsiteX3" fmla="*/ 2905126 w 2905126"/>
              <a:gd name="connsiteY3" fmla="*/ 3662219 h 4533298"/>
              <a:gd name="connsiteX4" fmla="*/ 2900703 w 2905126"/>
              <a:gd name="connsiteY4" fmla="*/ 3671402 h 4533298"/>
              <a:gd name="connsiteX5" fmla="*/ 1452563 w 2905126"/>
              <a:gd name="connsiteY5" fmla="*/ 4533298 h 4533298"/>
              <a:gd name="connsiteX6" fmla="*/ 4424 w 2905126"/>
              <a:gd name="connsiteY6" fmla="*/ 3671402 h 4533298"/>
              <a:gd name="connsiteX7" fmla="*/ 0 w 2905126"/>
              <a:gd name="connsiteY7" fmla="*/ 3662219 h 4533298"/>
              <a:gd name="connsiteX8" fmla="*/ 0 w 2905126"/>
              <a:gd name="connsiteY8" fmla="*/ 244495 h 4533298"/>
              <a:gd name="connsiteX9" fmla="*/ 244495 w 2905126"/>
              <a:gd name="connsiteY9" fmla="*/ 0 h 4533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05126" h="4533298">
                <a:moveTo>
                  <a:pt x="244495" y="0"/>
                </a:moveTo>
                <a:lnTo>
                  <a:pt x="2660631" y="0"/>
                </a:lnTo>
                <a:cubicBezTo>
                  <a:pt x="2795662" y="0"/>
                  <a:pt x="2905126" y="109464"/>
                  <a:pt x="2905126" y="244495"/>
                </a:cubicBezTo>
                <a:lnTo>
                  <a:pt x="2905126" y="3662219"/>
                </a:lnTo>
                <a:lnTo>
                  <a:pt x="2900703" y="3671402"/>
                </a:lnTo>
                <a:cubicBezTo>
                  <a:pt x="2621815" y="4184786"/>
                  <a:pt x="2077889" y="4533298"/>
                  <a:pt x="1452563" y="4533298"/>
                </a:cubicBezTo>
                <a:cubicBezTo>
                  <a:pt x="827237" y="4533298"/>
                  <a:pt x="283311" y="4184786"/>
                  <a:pt x="4424" y="3671402"/>
                </a:cubicBezTo>
                <a:lnTo>
                  <a:pt x="0" y="3662219"/>
                </a:lnTo>
                <a:lnTo>
                  <a:pt x="0" y="244495"/>
                </a:lnTo>
                <a:cubicBezTo>
                  <a:pt x="0" y="109464"/>
                  <a:pt x="109464" y="0"/>
                  <a:pt x="24449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A0EC9EEB-D56C-4F4D-B560-9A09E6861CBD}"/>
              </a:ext>
            </a:extLst>
          </p:cNvPr>
          <p:cNvSpPr/>
          <p:nvPr/>
        </p:nvSpPr>
        <p:spPr>
          <a:xfrm>
            <a:off x="1112775" y="4965688"/>
            <a:ext cx="2395423" cy="494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5%    2.5% </a:t>
            </a:r>
            <a:endParaRPr lang="ko-KR" altLang="en-US" sz="20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6" name="타원 35">
            <a:extLst>
              <a:ext uri="{FF2B5EF4-FFF2-40B4-BE49-F238E27FC236}">
                <a16:creationId xmlns:a16="http://schemas.microsoft.com/office/drawing/2014/main" id="{F3DE4BCF-15EB-415E-8490-921105537252}"/>
              </a:ext>
            </a:extLst>
          </p:cNvPr>
          <p:cNvSpPr/>
          <p:nvPr/>
        </p:nvSpPr>
        <p:spPr>
          <a:xfrm>
            <a:off x="4661210" y="3129518"/>
            <a:ext cx="3098830" cy="309883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 dirty="0">
              <a:solidFill>
                <a:prstClr val="white"/>
              </a:solidFill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4852661" y="2000037"/>
            <a:ext cx="2715930" cy="4247823"/>
            <a:chOff x="4852662" y="1990281"/>
            <a:chExt cx="2715930" cy="4247823"/>
          </a:xfrm>
        </p:grpSpPr>
        <p:sp>
          <p:nvSpPr>
            <p:cNvPr id="37" name="자유형: 도형 10">
              <a:extLst>
                <a:ext uri="{FF2B5EF4-FFF2-40B4-BE49-F238E27FC236}">
                  <a16:creationId xmlns:a16="http://schemas.microsoft.com/office/drawing/2014/main" id="{DE2C4B6C-71E7-4893-9648-497ADADB4FD7}"/>
                </a:ext>
              </a:extLst>
            </p:cNvPr>
            <p:cNvSpPr/>
            <p:nvPr/>
          </p:nvSpPr>
          <p:spPr>
            <a:xfrm>
              <a:off x="4852662" y="2000037"/>
              <a:ext cx="2715930" cy="4238067"/>
            </a:xfrm>
            <a:custGeom>
              <a:avLst/>
              <a:gdLst>
                <a:gd name="connsiteX0" fmla="*/ 244495 w 2905126"/>
                <a:gd name="connsiteY0" fmla="*/ 0 h 4533298"/>
                <a:gd name="connsiteX1" fmla="*/ 2660631 w 2905126"/>
                <a:gd name="connsiteY1" fmla="*/ 0 h 4533298"/>
                <a:gd name="connsiteX2" fmla="*/ 2905126 w 2905126"/>
                <a:gd name="connsiteY2" fmla="*/ 244495 h 4533298"/>
                <a:gd name="connsiteX3" fmla="*/ 2905126 w 2905126"/>
                <a:gd name="connsiteY3" fmla="*/ 3662219 h 4533298"/>
                <a:gd name="connsiteX4" fmla="*/ 2900703 w 2905126"/>
                <a:gd name="connsiteY4" fmla="*/ 3671402 h 4533298"/>
                <a:gd name="connsiteX5" fmla="*/ 1452563 w 2905126"/>
                <a:gd name="connsiteY5" fmla="*/ 4533298 h 4533298"/>
                <a:gd name="connsiteX6" fmla="*/ 4424 w 2905126"/>
                <a:gd name="connsiteY6" fmla="*/ 3671402 h 4533298"/>
                <a:gd name="connsiteX7" fmla="*/ 0 w 2905126"/>
                <a:gd name="connsiteY7" fmla="*/ 3662219 h 4533298"/>
                <a:gd name="connsiteX8" fmla="*/ 0 w 2905126"/>
                <a:gd name="connsiteY8" fmla="*/ 244495 h 4533298"/>
                <a:gd name="connsiteX9" fmla="*/ 244495 w 2905126"/>
                <a:gd name="connsiteY9" fmla="*/ 0 h 4533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05126" h="4533298">
                  <a:moveTo>
                    <a:pt x="244495" y="0"/>
                  </a:moveTo>
                  <a:lnTo>
                    <a:pt x="2660631" y="0"/>
                  </a:lnTo>
                  <a:cubicBezTo>
                    <a:pt x="2795662" y="0"/>
                    <a:pt x="2905126" y="109464"/>
                    <a:pt x="2905126" y="244495"/>
                  </a:cubicBezTo>
                  <a:lnTo>
                    <a:pt x="2905126" y="3662219"/>
                  </a:lnTo>
                  <a:lnTo>
                    <a:pt x="2900703" y="3671402"/>
                  </a:lnTo>
                  <a:cubicBezTo>
                    <a:pt x="2621815" y="4184786"/>
                    <a:pt x="2077889" y="4533298"/>
                    <a:pt x="1452563" y="4533298"/>
                  </a:cubicBezTo>
                  <a:cubicBezTo>
                    <a:pt x="827237" y="4533298"/>
                    <a:pt x="283311" y="4184786"/>
                    <a:pt x="4424" y="3671402"/>
                  </a:cubicBezTo>
                  <a:lnTo>
                    <a:pt x="0" y="3662219"/>
                  </a:lnTo>
                  <a:lnTo>
                    <a:pt x="0" y="244495"/>
                  </a:lnTo>
                  <a:cubicBezTo>
                    <a:pt x="0" y="109464"/>
                    <a:pt x="109464" y="0"/>
                    <a:pt x="24449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ko-KR" altLang="en-US" dirty="0" err="1">
                  <a:solidFill>
                    <a:prstClr val="white"/>
                  </a:solidFill>
                </a:rPr>
                <a:t>ㅇ</a:t>
              </a: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38" name="직사각형 37">
              <a:extLst>
                <a:ext uri="{FF2B5EF4-FFF2-40B4-BE49-F238E27FC236}">
                  <a16:creationId xmlns:a16="http://schemas.microsoft.com/office/drawing/2014/main" id="{6A8FAF6B-6D53-4014-8EF6-9CEE1BA72A49}"/>
                </a:ext>
              </a:extLst>
            </p:cNvPr>
            <p:cNvSpPr/>
            <p:nvPr/>
          </p:nvSpPr>
          <p:spPr>
            <a:xfrm>
              <a:off x="5012915" y="4698446"/>
              <a:ext cx="2395423" cy="273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endParaRPr lang="ko-KR" altLang="en-US" sz="900" dirty="0">
                <a:solidFill>
                  <a:prstClr val="black">
                    <a:lumMod val="65000"/>
                    <a:lumOff val="35000"/>
                  </a:prstClr>
                </a:solidFill>
              </a:endParaRPr>
            </a:p>
          </p:txBody>
        </p:sp>
        <p:sp>
          <p:nvSpPr>
            <p:cNvPr id="40" name="사각형: 둥근 위쪽 모서리 1">
              <a:extLst>
                <a:ext uri="{FF2B5EF4-FFF2-40B4-BE49-F238E27FC236}">
                  <a16:creationId xmlns:a16="http://schemas.microsoft.com/office/drawing/2014/main" id="{65EADCED-D8EA-4C4F-BDEA-0350CDE3CB20}"/>
                </a:ext>
              </a:extLst>
            </p:cNvPr>
            <p:cNvSpPr/>
            <p:nvPr/>
          </p:nvSpPr>
          <p:spPr>
            <a:xfrm>
              <a:off x="4852662" y="1990281"/>
              <a:ext cx="2715930" cy="2485818"/>
            </a:xfrm>
            <a:prstGeom prst="round2SameRect">
              <a:avLst>
                <a:gd name="adj1" fmla="val 8929"/>
                <a:gd name="adj2" fmla="val 0"/>
              </a:avLst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>
                  <a:solidFill>
                    <a:prstClr val="white"/>
                  </a:solidFill>
                </a:rPr>
                <a:t>부동산 대출규제 완화</a:t>
              </a:r>
            </a:p>
          </p:txBody>
        </p:sp>
      </p:grpSp>
      <p:sp>
        <p:nvSpPr>
          <p:cNvPr id="41" name="타원 40">
            <a:extLst>
              <a:ext uri="{FF2B5EF4-FFF2-40B4-BE49-F238E27FC236}">
                <a16:creationId xmlns:a16="http://schemas.microsoft.com/office/drawing/2014/main" id="{F3DE4BCF-15EB-415E-8490-921105537252}"/>
              </a:ext>
            </a:extLst>
          </p:cNvPr>
          <p:cNvSpPr/>
          <p:nvPr/>
        </p:nvSpPr>
        <p:spPr>
          <a:xfrm>
            <a:off x="8369903" y="3158787"/>
            <a:ext cx="3098830" cy="309883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2" name="자유형: 도형 10">
            <a:extLst>
              <a:ext uri="{FF2B5EF4-FFF2-40B4-BE49-F238E27FC236}">
                <a16:creationId xmlns:a16="http://schemas.microsoft.com/office/drawing/2014/main" id="{DE2C4B6C-71E7-4893-9648-497ADADB4FD7}"/>
              </a:ext>
            </a:extLst>
          </p:cNvPr>
          <p:cNvSpPr/>
          <p:nvPr/>
        </p:nvSpPr>
        <p:spPr>
          <a:xfrm>
            <a:off x="8561352" y="2009793"/>
            <a:ext cx="2715930" cy="4238067"/>
          </a:xfrm>
          <a:custGeom>
            <a:avLst/>
            <a:gdLst>
              <a:gd name="connsiteX0" fmla="*/ 244495 w 2905126"/>
              <a:gd name="connsiteY0" fmla="*/ 0 h 4533298"/>
              <a:gd name="connsiteX1" fmla="*/ 2660631 w 2905126"/>
              <a:gd name="connsiteY1" fmla="*/ 0 h 4533298"/>
              <a:gd name="connsiteX2" fmla="*/ 2905126 w 2905126"/>
              <a:gd name="connsiteY2" fmla="*/ 244495 h 4533298"/>
              <a:gd name="connsiteX3" fmla="*/ 2905126 w 2905126"/>
              <a:gd name="connsiteY3" fmla="*/ 3662219 h 4533298"/>
              <a:gd name="connsiteX4" fmla="*/ 2900703 w 2905126"/>
              <a:gd name="connsiteY4" fmla="*/ 3671402 h 4533298"/>
              <a:gd name="connsiteX5" fmla="*/ 1452563 w 2905126"/>
              <a:gd name="connsiteY5" fmla="*/ 4533298 h 4533298"/>
              <a:gd name="connsiteX6" fmla="*/ 4424 w 2905126"/>
              <a:gd name="connsiteY6" fmla="*/ 3671402 h 4533298"/>
              <a:gd name="connsiteX7" fmla="*/ 0 w 2905126"/>
              <a:gd name="connsiteY7" fmla="*/ 3662219 h 4533298"/>
              <a:gd name="connsiteX8" fmla="*/ 0 w 2905126"/>
              <a:gd name="connsiteY8" fmla="*/ 244495 h 4533298"/>
              <a:gd name="connsiteX9" fmla="*/ 244495 w 2905126"/>
              <a:gd name="connsiteY9" fmla="*/ 0 h 4533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05126" h="4533298">
                <a:moveTo>
                  <a:pt x="244495" y="0"/>
                </a:moveTo>
                <a:lnTo>
                  <a:pt x="2660631" y="0"/>
                </a:lnTo>
                <a:cubicBezTo>
                  <a:pt x="2795662" y="0"/>
                  <a:pt x="2905126" y="109464"/>
                  <a:pt x="2905126" y="244495"/>
                </a:cubicBezTo>
                <a:lnTo>
                  <a:pt x="2905126" y="3662219"/>
                </a:lnTo>
                <a:lnTo>
                  <a:pt x="2900703" y="3671402"/>
                </a:lnTo>
                <a:cubicBezTo>
                  <a:pt x="2621815" y="4184786"/>
                  <a:pt x="2077889" y="4533298"/>
                  <a:pt x="1452563" y="4533298"/>
                </a:cubicBezTo>
                <a:cubicBezTo>
                  <a:pt x="827237" y="4533298"/>
                  <a:pt x="283311" y="4184786"/>
                  <a:pt x="4424" y="3671402"/>
                </a:cubicBezTo>
                <a:lnTo>
                  <a:pt x="0" y="3662219"/>
                </a:lnTo>
                <a:lnTo>
                  <a:pt x="0" y="244495"/>
                </a:lnTo>
                <a:cubicBezTo>
                  <a:pt x="0" y="109464"/>
                  <a:pt x="109464" y="0"/>
                  <a:pt x="24449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4" name="사각형: 둥근 위쪽 모서리 1">
            <a:extLst>
              <a:ext uri="{FF2B5EF4-FFF2-40B4-BE49-F238E27FC236}">
                <a16:creationId xmlns:a16="http://schemas.microsoft.com/office/drawing/2014/main" id="{65EADCED-D8EA-4C4F-BDEA-0350CDE3CB20}"/>
              </a:ext>
            </a:extLst>
          </p:cNvPr>
          <p:cNvSpPr/>
          <p:nvPr/>
        </p:nvSpPr>
        <p:spPr>
          <a:xfrm>
            <a:off x="8561351" y="2009793"/>
            <a:ext cx="2715930" cy="2485818"/>
          </a:xfrm>
          <a:prstGeom prst="round2SameRect">
            <a:avLst>
              <a:gd name="adj1" fmla="val 8929"/>
              <a:gd name="adj2" fmla="val 0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prstClr val="white"/>
                </a:solidFill>
              </a:rPr>
              <a:t>부동산 투기 심화</a:t>
            </a:r>
            <a:endParaRPr lang="en-US" altLang="ko-KR" dirty="0">
              <a:solidFill>
                <a:prstClr val="white"/>
              </a:solidFill>
            </a:endParaRPr>
          </a:p>
          <a:p>
            <a:pPr algn="ctr"/>
            <a:endParaRPr lang="en-US" altLang="ko-KR" dirty="0">
              <a:solidFill>
                <a:prstClr val="white"/>
              </a:solidFill>
            </a:endParaRPr>
          </a:p>
          <a:p>
            <a:pPr algn="ctr"/>
            <a:r>
              <a:rPr lang="ko-KR" altLang="en-US" dirty="0">
                <a:solidFill>
                  <a:prstClr val="white"/>
                </a:solidFill>
              </a:rPr>
              <a:t>무분별한 대출</a:t>
            </a: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A7BF1F80-76BA-4599-96EB-4955435052A8}"/>
              </a:ext>
            </a:extLst>
          </p:cNvPr>
          <p:cNvSpPr/>
          <p:nvPr/>
        </p:nvSpPr>
        <p:spPr>
          <a:xfrm>
            <a:off x="3043193" y="175222"/>
            <a:ext cx="5518159" cy="1057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ko-KR" altLang="en-US" sz="4800" kern="0" dirty="0">
                <a:solidFill>
                  <a:prstClr val="white">
                    <a:lumMod val="95000"/>
                  </a:prstClr>
                </a:solidFill>
              </a:rPr>
              <a:t>일본정부의 대책</a:t>
            </a:r>
            <a:r>
              <a:rPr lang="en-US" altLang="ko-KR" sz="4800" kern="0" dirty="0">
                <a:solidFill>
                  <a:prstClr val="white">
                    <a:lumMod val="95000"/>
                  </a:prstClr>
                </a:solidFill>
              </a:rPr>
              <a:t>?</a:t>
            </a:r>
            <a:endParaRPr lang="ko-KR" altLang="en-US" sz="4800" kern="0" dirty="0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16" name="사각형: 둥근 위쪽 모서리 1">
            <a:extLst>
              <a:ext uri="{FF2B5EF4-FFF2-40B4-BE49-F238E27FC236}">
                <a16:creationId xmlns:a16="http://schemas.microsoft.com/office/drawing/2014/main" id="{65EADCED-D8EA-4C4F-BDEA-0350CDE3CB20}"/>
              </a:ext>
            </a:extLst>
          </p:cNvPr>
          <p:cNvSpPr/>
          <p:nvPr/>
        </p:nvSpPr>
        <p:spPr>
          <a:xfrm>
            <a:off x="952521" y="1980525"/>
            <a:ext cx="2715930" cy="2485818"/>
          </a:xfrm>
          <a:prstGeom prst="round2SameRect">
            <a:avLst>
              <a:gd name="adj1" fmla="val 8929"/>
              <a:gd name="adj2" fmla="val 0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prstClr val="white"/>
                </a:solidFill>
              </a:rPr>
              <a:t>금리 인하</a:t>
            </a:r>
          </a:p>
        </p:txBody>
      </p:sp>
      <p:sp>
        <p:nvSpPr>
          <p:cNvPr id="2" name="덧셈 기호 1"/>
          <p:cNvSpPr/>
          <p:nvPr/>
        </p:nvSpPr>
        <p:spPr>
          <a:xfrm>
            <a:off x="3668451" y="3129518"/>
            <a:ext cx="1117733" cy="1223743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등호 3"/>
          <p:cNvSpPr/>
          <p:nvPr/>
        </p:nvSpPr>
        <p:spPr>
          <a:xfrm>
            <a:off x="7526410" y="3309985"/>
            <a:ext cx="1072901" cy="767788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" name="오른쪽 화살표 4"/>
          <p:cNvSpPr/>
          <p:nvPr/>
        </p:nvSpPr>
        <p:spPr>
          <a:xfrm>
            <a:off x="2083946" y="5201971"/>
            <a:ext cx="238897" cy="1237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A0EC9EEB-D56C-4F4D-B560-9A09E6861CBD}"/>
              </a:ext>
            </a:extLst>
          </p:cNvPr>
          <p:cNvSpPr/>
          <p:nvPr/>
        </p:nvSpPr>
        <p:spPr>
          <a:xfrm>
            <a:off x="4968217" y="4954724"/>
            <a:ext cx="2395423" cy="494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토지가의</a:t>
            </a:r>
            <a:r>
              <a:rPr lang="ko-KR" altLang="en-US" sz="2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en-US" altLang="ko-KR" sz="2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200%</a:t>
            </a:r>
            <a:endParaRPr lang="ko-KR" altLang="en-US" sz="20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A0EC9EEB-D56C-4F4D-B560-9A09E6861CBD}"/>
              </a:ext>
            </a:extLst>
          </p:cNvPr>
          <p:cNvSpPr/>
          <p:nvPr/>
        </p:nvSpPr>
        <p:spPr>
          <a:xfrm>
            <a:off x="8721604" y="4965688"/>
            <a:ext cx="2395423" cy="494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주가 폭등</a:t>
            </a:r>
            <a:endParaRPr lang="en-US" altLang="ko-KR" sz="20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503429"/>
      </p:ext>
    </p:extLst>
  </p:cSld>
  <p:clrMapOvr>
    <a:masterClrMapping/>
  </p:clrMapOvr>
</p:sld>
</file>

<file path=ppt/theme/theme1.xml><?xml version="1.0" encoding="utf-8"?>
<a:theme xmlns:a="http://schemas.openxmlformats.org/drawingml/2006/main" name="9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359</Words>
  <Application>Microsoft Office PowerPoint</Application>
  <PresentationFormat>와이드스크린</PresentationFormat>
  <Paragraphs>110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8" baseType="lpstr">
      <vt:lpstr>맑은 고딕</vt:lpstr>
      <vt:lpstr>Arial</vt:lpstr>
      <vt:lpstr>9_Office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조땡</dc:creator>
  <cp:lastModifiedBy>이 동현</cp:lastModifiedBy>
  <cp:revision>44</cp:revision>
  <dcterms:created xsi:type="dcterms:W3CDTF">2019-04-08T05:06:45Z</dcterms:created>
  <dcterms:modified xsi:type="dcterms:W3CDTF">2019-11-17T01:17:14Z</dcterms:modified>
</cp:coreProperties>
</file>