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66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14706"/>
    <p:restoredTop sz="95951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5"/>
        <p:guide orient="horz" pos="3077"/>
        <p:guide pos="2878"/>
        <p:guide pos="3311"/>
        <p:guide pos="-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1">
              <a:rPr lang="ko-KR" altLang="en-US"/>
              <a:pPr lvl="0">
                <a:defRPr lang="ko-KR" altLang="en-US"/>
              </a:pPr>
              <a:t>2019-11-11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https://www.youtube.com/watch?v=hNfr2p0ir1o</a:t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9144000" cy="1470025"/>
          </a:xfrm>
        </p:spPr>
        <p:txBody>
          <a:bodyPr>
            <a:normAutofit lnSpcReduction="0"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 lnSpcReduction="0"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9144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1331594" y="1700783"/>
            <a:ext cx="6480811" cy="6616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2300">
                <a:solidFill>
                  <a:prstClr val="white">
                    <a:lumMod val="50000"/>
                  </a:prstClr>
                </a:solidFill>
                <a:latin typeface="나눔고딕"/>
                <a:ea typeface="나눔고딕"/>
              </a:rPr>
              <a:t>4조 독도문제의 </a:t>
            </a:r>
            <a:r>
              <a:rPr lang="ko-KR" altLang="en-US" sz="2500">
                <a:solidFill>
                  <a:prstClr val="white">
                    <a:lumMod val="50000"/>
                  </a:prstClr>
                </a:solidFill>
                <a:latin typeface="나눔고딕"/>
                <a:ea typeface="나눔고딕"/>
              </a:rPr>
              <a:t>해결방안</a:t>
            </a:r>
            <a:endParaRPr lang="ko-KR" altLang="en-US" sz="2500">
              <a:solidFill>
                <a:prstClr val="white">
                  <a:lumMod val="50000"/>
                </a:prstClr>
              </a:solidFill>
              <a:latin typeface="나눔고딕"/>
              <a:ea typeface="나눔고딕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2445605" y="4570989"/>
            <a:ext cx="4284535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 rot="0" flipH="1">
              <a:off x="283631" y="847090"/>
              <a:ext cx="3724579" cy="871977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399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/>
              <p:nvPr/>
            </p:nvSpPr>
            <p:spPr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/>
              <p:nvPr/>
            </p:nvSpPr>
            <p:spPr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/>
              <p:nvPr/>
            </p:nvSpPr>
            <p:spPr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/>
              <p:nvPr/>
            </p:nvSpPr>
            <p:spPr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/>
              <p:nvPr/>
            </p:nvSpPr>
            <p:spPr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/>
              <p:nvPr/>
            </p:nvSpPr>
            <p:spPr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/>
              <p:nvPr/>
            </p:nvSpPr>
            <p:spPr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/>
              <p:nvPr/>
            </p:nvSpPr>
            <p:spPr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/>
              <p:nvPr/>
            </p:nvSpPr>
            <p:spPr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/>
              <p:nvPr/>
            </p:nvSpPr>
            <p:spPr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/>
              <p:nvPr/>
            </p:nvSpPr>
            <p:spPr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/>
              <p:nvPr/>
            </p:nvSpPr>
            <p:spPr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/>
              <p:nvPr/>
            </p:nvSpPr>
            <p:spPr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/>
              <p:nvPr/>
            </p:nvSpPr>
            <p:spPr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/>
              <p:nvPr/>
            </p:nvSpPr>
            <p:spPr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/>
              <p:nvPr/>
            </p:nvSpPr>
            <p:spPr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/>
              <p:nvPr/>
            </p:nvSpPr>
            <p:spPr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/>
              <p:nvPr/>
            </p:nvSpPr>
            <p:spPr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/>
              <p:nvPr/>
            </p:nvSpPr>
            <p:spPr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/>
              <p:nvPr/>
            </p:nvSpPr>
            <p:spPr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/>
              <p:nvPr/>
            </p:nvSpPr>
            <p:spPr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/>
              <p:nvPr/>
            </p:nvSpPr>
            <p:spPr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>
            <a:xfrm rot="0"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/>
              <p:nvPr/>
            </p:nvSpPr>
            <p:spPr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/>
              <p:nvPr/>
            </p:nvSpPr>
            <p:spPr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/>
              <p:nvPr/>
            </p:nvSpPr>
            <p:spPr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>
            <a:xfrm rot="0"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/>
              <p:nvPr/>
            </p:nvSpPr>
            <p:spPr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/>
              <p:nvPr/>
            </p:nvSpPr>
            <p:spPr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/>
              <p:nvPr/>
            </p:nvSpPr>
            <p:spPr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/>
              <p:nvPr/>
            </p:nvSpPr>
            <p:spPr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/>
              <p:nvPr/>
            </p:nvSpPr>
            <p:spPr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/>
              <p:nvPr/>
            </p:nvSpPr>
            <p:spPr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/>
              <p:nvPr/>
            </p:nvSpPr>
            <p:spPr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/>
              <p:nvPr/>
            </p:nvSpPr>
            <p:spPr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/>
              <p:nvPr/>
            </p:nvSpPr>
            <p:spPr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/>
              <p:nvPr/>
            </p:nvSpPr>
            <p:spPr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/>
              <p:nvPr/>
            </p:nvSpPr>
            <p:spPr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/>
              <p:nvPr/>
            </p:nvSpPr>
            <p:spPr>
              <a:xfrm>
                <a:off x="2033" y="1908"/>
                <a:ext cx="430" cy="581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/>
              <p:nvPr/>
            </p:nvSpPr>
            <p:spPr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/>
              <p:nvPr/>
            </p:nvSpPr>
            <p:spPr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/>
              <p:nvPr/>
            </p:nvSpPr>
            <p:spPr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/>
              <p:nvPr/>
            </p:nvSpPr>
            <p:spPr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/>
              <p:nvPr/>
            </p:nvSpPr>
            <p:spPr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/>
              <p:nvPr/>
            </p:nvSpPr>
            <p:spPr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/>
              <p:nvPr/>
            </p:nvSpPr>
            <p:spPr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/>
              <p:nvPr/>
            </p:nvSpPr>
            <p:spPr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/>
              <p:nvPr/>
            </p:nvSpPr>
            <p:spPr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normAutofit lnSpcReduction="0"/>
              </a:bodyPr>
              <a:lstStyle/>
              <a:p>
                <a:pPr lvl="0">
                  <a:defRPr lang="ko-KR" altLang="en-US"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78" name=""/>
          <p:cNvSpPr txBox="1"/>
          <p:nvPr/>
        </p:nvSpPr>
        <p:spPr>
          <a:xfrm>
            <a:off x="2411727" y="912495"/>
            <a:ext cx="4320541" cy="1000125"/>
          </a:xfrm>
          <a:prstGeom prst="rect">
            <a:avLst/>
          </a:prstGeom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4000">
                <a:solidFill>
                  <a:prstClr val="white">
                    <a:lumMod val="50000"/>
                  </a:prstClr>
                </a:solidFill>
                <a:latin typeface="나눔고딕 ExtraBold"/>
                <a:ea typeface="나눔고딕 ExtraBold"/>
              </a:rPr>
              <a:t>독도영토학</a:t>
            </a:r>
            <a:endParaRPr lang="ko-KR" altLang="en-US" sz="4000">
              <a:solidFill>
                <a:prstClr val="white">
                  <a:lumMod val="50000"/>
                </a:prstClr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79" name=""/>
          <p:cNvSpPr txBox="1"/>
          <p:nvPr/>
        </p:nvSpPr>
        <p:spPr>
          <a:xfrm>
            <a:off x="656795" y="3429000"/>
            <a:ext cx="7830408" cy="54825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2000">
                <a:solidFill>
                  <a:prstClr val="white">
                    <a:lumMod val="50000"/>
                  </a:prstClr>
                </a:solidFill>
                <a:latin typeface="나눔고딕"/>
                <a:ea typeface="나눔고딕"/>
              </a:rPr>
              <a:t>세계 여러 영토분쟁 해결 사례를 통해 알아볼 독도 문제 해결방안</a:t>
            </a:r>
            <a:endParaRPr lang="ko-KR" altLang="en-US" sz="2000">
              <a:solidFill>
                <a:prstClr val="white">
                  <a:lumMod val="50000"/>
                </a:prstClr>
              </a:solidFill>
              <a:latin typeface="나눔고딕"/>
              <a:ea typeface="나눔고딕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656796" y="2276856"/>
            <a:ext cx="7830408" cy="547117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  <a:defRPr lang="ko-KR" altLang="en-US"/>
            </a:pPr>
            <a:r>
              <a:rPr lang="ko-KR" altLang="en-US" sz="2000">
                <a:solidFill>
                  <a:prstClr val="white">
                    <a:lumMod val="50000"/>
                  </a:prstClr>
                </a:solidFill>
                <a:latin typeface="나눔고딕"/>
                <a:ea typeface="나눔고딕"/>
              </a:rPr>
              <a:t>21902005 일본어일본학과 박현찬</a:t>
            </a:r>
            <a:endParaRPr lang="ko-KR" altLang="en-US" sz="2000">
              <a:solidFill>
                <a:prstClr val="white">
                  <a:lumMod val="50000"/>
                </a:prstClr>
              </a:solidFill>
              <a:latin typeface="나눔고딕"/>
              <a:ea typeface="나눔고딕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"/>
          <p:cNvGrpSpPr/>
          <p:nvPr/>
        </p:nvGrpSpPr>
        <p:grpSpPr>
          <a:xfrm rot="0">
            <a:off x="0" y="1196721"/>
            <a:ext cx="7911429" cy="5661279"/>
            <a:chOff x="0" y="1196720"/>
            <a:chExt cx="7911429" cy="5661279"/>
          </a:xfrm>
        </p:grpSpPr>
        <p:pic>
          <p:nvPicPr>
            <p:cNvPr id="5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1196720"/>
              <a:ext cx="7911429" cy="5661279"/>
            </a:xfrm>
            <a:prstGeom prst="rect">
              <a:avLst/>
            </a:prstGeom>
          </p:spPr>
        </p:pic>
        <p:grpSp>
          <p:nvGrpSpPr>
            <p:cNvPr id="9" name=""/>
            <p:cNvGrpSpPr/>
            <p:nvPr/>
          </p:nvGrpSpPr>
          <p:grpSpPr>
            <a:xfrm rot="0">
              <a:off x="2699765" y="2565608"/>
              <a:ext cx="1728215" cy="1435036"/>
              <a:chOff x="3734828" y="1052703"/>
              <a:chExt cx="4581639" cy="3804397"/>
            </a:xfrm>
          </p:grpSpPr>
          <p:sp>
            <p:nvSpPr>
              <p:cNvPr id="8" name=""/>
              <p:cNvSpPr/>
              <p:nvPr/>
            </p:nvSpPr>
            <p:spPr>
              <a:xfrm>
                <a:off x="4126669" y="1455249"/>
                <a:ext cx="3699474" cy="299930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 lang="ko-KR" altLang="en-US"/>
                </a:pPr>
                <a:endParaRPr lang="ko-KR" altLang="en-US"/>
              </a:p>
            </p:txBody>
          </p:sp>
          <p:pic>
            <p:nvPicPr>
              <p:cNvPr id="7" name="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734828" y="1052703"/>
                <a:ext cx="4581639" cy="3804397"/>
              </a:xfrm>
              <a:prstGeom prst="rect">
                <a:avLst/>
              </a:prstGeom>
            </p:spPr>
          </p:pic>
        </p:grpSp>
        <p:grpSp>
          <p:nvGrpSpPr>
            <p:cNvPr id="19" name=""/>
            <p:cNvGrpSpPr/>
            <p:nvPr/>
          </p:nvGrpSpPr>
          <p:grpSpPr>
            <a:xfrm rot="0">
              <a:off x="1259585" y="2698120"/>
              <a:ext cx="1440180" cy="1302524"/>
              <a:chOff x="-2815650" y="326249"/>
              <a:chExt cx="5631301" cy="4909339"/>
            </a:xfrm>
          </p:grpSpPr>
          <p:sp>
            <p:nvSpPr>
              <p:cNvPr id="12" name=""/>
              <p:cNvSpPr/>
              <p:nvPr/>
            </p:nvSpPr>
            <p:spPr>
              <a:xfrm>
                <a:off x="-2560935" y="476631"/>
                <a:ext cx="5188692" cy="3960495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-2594346" y="2204847"/>
                <a:ext cx="5188692" cy="2952368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-2595600" y="2455200"/>
                <a:ext cx="5223600" cy="1224000"/>
              </a:xfrm>
              <a:prstGeom prst="rect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 lang="ko-KR" altLang="en-US"/>
                </a:pPr>
                <a:endParaRPr lang="ko-KR" altLang="en-US"/>
              </a:p>
            </p:txBody>
          </p:sp>
          <p:pic>
            <p:nvPicPr>
              <p:cNvPr id="10" name="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-2815650" y="326249"/>
                <a:ext cx="5631301" cy="4909339"/>
              </a:xfrm>
              <a:prstGeom prst="rect">
                <a:avLst/>
              </a:prstGeom>
            </p:spPr>
          </p:pic>
        </p:grpSp>
        <p:grpSp>
          <p:nvGrpSpPr>
            <p:cNvPr id="24" name=""/>
            <p:cNvGrpSpPr/>
            <p:nvPr/>
          </p:nvGrpSpPr>
          <p:grpSpPr>
            <a:xfrm rot="0">
              <a:off x="5967186" y="1628773"/>
              <a:ext cx="1944242" cy="1800224"/>
              <a:chOff x="5436108" y="631723"/>
              <a:chExt cx="5923645" cy="5594553"/>
            </a:xfrm>
          </p:grpSpPr>
          <p:sp>
            <p:nvSpPr>
              <p:cNvPr id="21" name=""/>
              <p:cNvSpPr/>
              <p:nvPr/>
            </p:nvSpPr>
            <p:spPr>
              <a:xfrm>
                <a:off x="5580126" y="800671"/>
                <a:ext cx="5544694" cy="5256657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" name=""/>
              <p:cNvSpPr/>
              <p:nvPr/>
            </p:nvSpPr>
            <p:spPr>
              <a:xfrm>
                <a:off x="5580125" y="2698121"/>
                <a:ext cx="5544695" cy="325119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 lang="ko-KR" altLang="en-US"/>
                </a:pPr>
                <a:endParaRPr lang="ko-KR" altLang="en-US"/>
              </a:p>
            </p:txBody>
          </p:sp>
          <p:pic>
            <p:nvPicPr>
              <p:cNvPr id="20" name="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36108" y="631723"/>
                <a:ext cx="5923645" cy="5594553"/>
              </a:xfrm>
              <a:prstGeom prst="rect">
                <a:avLst/>
              </a:prstGeom>
            </p:spPr>
          </p:pic>
        </p:grpSp>
      </p:grpSp>
      <p:sp>
        <p:nvSpPr>
          <p:cNvPr id="25" name=""/>
          <p:cNvSpPr txBox="1"/>
          <p:nvPr/>
        </p:nvSpPr>
        <p:spPr>
          <a:xfrm>
            <a:off x="251429" y="188589"/>
            <a:ext cx="7920996" cy="4667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500">
                <a:latin typeface="나눔고딕 ExtraBold"/>
                <a:ea typeface="나눔고딕 ExtraBold"/>
              </a:rPr>
              <a:t>우리에게 필요한 자세</a:t>
            </a:r>
            <a:endParaRPr lang="ko-KR" altLang="en-US" sz="2500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 rot="0"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399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/>
            <p:nvPr/>
          </p:nvSpPr>
          <p:spPr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8" name="Freeform 6"/>
            <p:cNvSpPr/>
            <p:nvPr/>
          </p:nvSpPr>
          <p:spPr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9" name="Freeform 7"/>
            <p:cNvSpPr/>
            <p:nvPr/>
          </p:nvSpPr>
          <p:spPr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0" name="Freeform 8"/>
            <p:cNvSpPr/>
            <p:nvPr/>
          </p:nvSpPr>
          <p:spPr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1" name="Freeform 9"/>
            <p:cNvSpPr/>
            <p:nvPr/>
          </p:nvSpPr>
          <p:spPr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2" name="Freeform 10"/>
            <p:cNvSpPr/>
            <p:nvPr/>
          </p:nvSpPr>
          <p:spPr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3" name="Freeform 11"/>
            <p:cNvSpPr/>
            <p:nvPr/>
          </p:nvSpPr>
          <p:spPr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4" name="Freeform 12"/>
            <p:cNvSpPr/>
            <p:nvPr/>
          </p:nvSpPr>
          <p:spPr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7" name="Freeform 15"/>
            <p:cNvSpPr/>
            <p:nvPr/>
          </p:nvSpPr>
          <p:spPr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8" name="Freeform 16"/>
            <p:cNvSpPr/>
            <p:nvPr/>
          </p:nvSpPr>
          <p:spPr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9" name="Freeform 17"/>
            <p:cNvSpPr/>
            <p:nvPr/>
          </p:nvSpPr>
          <p:spPr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0" name="Freeform 18"/>
            <p:cNvSpPr/>
            <p:nvPr/>
          </p:nvSpPr>
          <p:spPr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1" name="Freeform 19"/>
            <p:cNvSpPr/>
            <p:nvPr/>
          </p:nvSpPr>
          <p:spPr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2" name="Freeform 20"/>
            <p:cNvSpPr/>
            <p:nvPr/>
          </p:nvSpPr>
          <p:spPr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3" name="Freeform 21"/>
            <p:cNvSpPr/>
            <p:nvPr/>
          </p:nvSpPr>
          <p:spPr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4" name="Freeform 22"/>
            <p:cNvSpPr/>
            <p:nvPr/>
          </p:nvSpPr>
          <p:spPr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5" name="Freeform 23"/>
            <p:cNvSpPr/>
            <p:nvPr/>
          </p:nvSpPr>
          <p:spPr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6" name="Freeform 24"/>
            <p:cNvSpPr/>
            <p:nvPr/>
          </p:nvSpPr>
          <p:spPr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7" name="Freeform 25"/>
            <p:cNvSpPr/>
            <p:nvPr/>
          </p:nvSpPr>
          <p:spPr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8" name="Freeform 26"/>
            <p:cNvSpPr/>
            <p:nvPr/>
          </p:nvSpPr>
          <p:spPr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29" name="Freeform 27"/>
            <p:cNvSpPr/>
            <p:nvPr/>
          </p:nvSpPr>
          <p:spPr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0" name="Freeform 28"/>
            <p:cNvSpPr/>
            <p:nvPr/>
          </p:nvSpPr>
          <p:spPr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1" name="Freeform 29"/>
            <p:cNvSpPr/>
            <p:nvPr/>
          </p:nvSpPr>
          <p:spPr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2" name="Freeform 30"/>
            <p:cNvSpPr/>
            <p:nvPr/>
          </p:nvSpPr>
          <p:spPr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3" name="Freeform 31"/>
            <p:cNvSpPr/>
            <p:nvPr/>
          </p:nvSpPr>
          <p:spPr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4" name="Freeform 32"/>
            <p:cNvSpPr/>
            <p:nvPr/>
          </p:nvSpPr>
          <p:spPr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5" name="Freeform 33"/>
            <p:cNvSpPr/>
            <p:nvPr/>
          </p:nvSpPr>
          <p:spPr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6" name="Freeform 34"/>
            <p:cNvSpPr/>
            <p:nvPr/>
          </p:nvSpPr>
          <p:spPr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7" name="Freeform 35"/>
            <p:cNvSpPr/>
            <p:nvPr/>
          </p:nvSpPr>
          <p:spPr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8" name="Freeform 36"/>
            <p:cNvSpPr/>
            <p:nvPr/>
          </p:nvSpPr>
          <p:spPr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39" name="Freeform 37"/>
            <p:cNvSpPr/>
            <p:nvPr/>
          </p:nvSpPr>
          <p:spPr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0" name="Freeform 38"/>
            <p:cNvSpPr/>
            <p:nvPr/>
          </p:nvSpPr>
          <p:spPr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1" name="Freeform 39"/>
            <p:cNvSpPr/>
            <p:nvPr/>
          </p:nvSpPr>
          <p:spPr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2" name="Freeform 40"/>
            <p:cNvSpPr/>
            <p:nvPr/>
          </p:nvSpPr>
          <p:spPr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3" name="Freeform 41"/>
            <p:cNvSpPr/>
            <p:nvPr/>
          </p:nvSpPr>
          <p:spPr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4" name="Freeform 42"/>
            <p:cNvSpPr/>
            <p:nvPr/>
          </p:nvSpPr>
          <p:spPr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5" name="Freeform 43"/>
            <p:cNvSpPr/>
            <p:nvPr/>
          </p:nvSpPr>
          <p:spPr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6" name="Freeform 44"/>
            <p:cNvSpPr/>
            <p:nvPr/>
          </p:nvSpPr>
          <p:spPr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7" name="Freeform 45"/>
            <p:cNvSpPr/>
            <p:nvPr/>
          </p:nvSpPr>
          <p:spPr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8" name="Freeform 46"/>
            <p:cNvSpPr/>
            <p:nvPr/>
          </p:nvSpPr>
          <p:spPr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49" name="Freeform 47"/>
            <p:cNvSpPr/>
            <p:nvPr/>
          </p:nvSpPr>
          <p:spPr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0" name="Freeform 48"/>
            <p:cNvSpPr/>
            <p:nvPr/>
          </p:nvSpPr>
          <p:spPr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1" name="Freeform 49"/>
            <p:cNvSpPr/>
            <p:nvPr/>
          </p:nvSpPr>
          <p:spPr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2" name="Freeform 50"/>
            <p:cNvSpPr/>
            <p:nvPr/>
          </p:nvSpPr>
          <p:spPr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3" name="Freeform 51"/>
            <p:cNvSpPr/>
            <p:nvPr/>
          </p:nvSpPr>
          <p:spPr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4" name="Freeform 52"/>
            <p:cNvSpPr/>
            <p:nvPr/>
          </p:nvSpPr>
          <p:spPr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5" name="Freeform 53"/>
            <p:cNvSpPr/>
            <p:nvPr/>
          </p:nvSpPr>
          <p:spPr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6" name="Freeform 54"/>
            <p:cNvSpPr/>
            <p:nvPr/>
          </p:nvSpPr>
          <p:spPr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7" name="Freeform 55"/>
            <p:cNvSpPr/>
            <p:nvPr/>
          </p:nvSpPr>
          <p:spPr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8" name="Freeform 56"/>
            <p:cNvSpPr/>
            <p:nvPr/>
          </p:nvSpPr>
          <p:spPr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59" name="Freeform 57"/>
            <p:cNvSpPr/>
            <p:nvPr/>
          </p:nvSpPr>
          <p:spPr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0" name="Freeform 58"/>
            <p:cNvSpPr/>
            <p:nvPr/>
          </p:nvSpPr>
          <p:spPr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1" name="Freeform 59"/>
            <p:cNvSpPr/>
            <p:nvPr/>
          </p:nvSpPr>
          <p:spPr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2" name="Freeform 60"/>
            <p:cNvSpPr/>
            <p:nvPr/>
          </p:nvSpPr>
          <p:spPr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3" name="Freeform 61"/>
            <p:cNvSpPr/>
            <p:nvPr/>
          </p:nvSpPr>
          <p:spPr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4" name="Freeform 62"/>
            <p:cNvSpPr/>
            <p:nvPr/>
          </p:nvSpPr>
          <p:spPr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5" name="Freeform 63"/>
            <p:cNvSpPr/>
            <p:nvPr/>
          </p:nvSpPr>
          <p:spPr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6" name="Freeform 64"/>
            <p:cNvSpPr/>
            <p:nvPr/>
          </p:nvSpPr>
          <p:spPr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7" name="Freeform 65"/>
            <p:cNvSpPr/>
            <p:nvPr/>
          </p:nvSpPr>
          <p:spPr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8" name="Freeform 66"/>
            <p:cNvSpPr/>
            <p:nvPr/>
          </p:nvSpPr>
          <p:spPr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69" name="Freeform 67"/>
            <p:cNvSpPr/>
            <p:nvPr/>
          </p:nvSpPr>
          <p:spPr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70" name="Freeform 68"/>
            <p:cNvSpPr/>
            <p:nvPr/>
          </p:nvSpPr>
          <p:spPr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71" name="Freeform 69"/>
            <p:cNvSpPr/>
            <p:nvPr/>
          </p:nvSpPr>
          <p:spPr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>
          <a:xfrm rot="0"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/>
            <p:nvPr/>
          </p:nvSpPr>
          <p:spPr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45" name="Freeform 46"/>
            <p:cNvSpPr/>
            <p:nvPr/>
          </p:nvSpPr>
          <p:spPr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46" name="Freeform 47"/>
            <p:cNvSpPr/>
            <p:nvPr/>
          </p:nvSpPr>
          <p:spPr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>
          <a:xfrm rot="0"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/>
            <p:nvPr/>
          </p:nvSpPr>
          <p:spPr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54" name="Freeform 74"/>
            <p:cNvSpPr/>
            <p:nvPr/>
          </p:nvSpPr>
          <p:spPr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55" name="Freeform 75"/>
            <p:cNvSpPr/>
            <p:nvPr/>
          </p:nvSpPr>
          <p:spPr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56" name="Freeform 76"/>
            <p:cNvSpPr/>
            <p:nvPr/>
          </p:nvSpPr>
          <p:spPr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57" name="Freeform 77"/>
            <p:cNvSpPr/>
            <p:nvPr/>
          </p:nvSpPr>
          <p:spPr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58" name="Freeform 78"/>
            <p:cNvSpPr/>
            <p:nvPr/>
          </p:nvSpPr>
          <p:spPr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59" name="Freeform 79"/>
            <p:cNvSpPr/>
            <p:nvPr/>
          </p:nvSpPr>
          <p:spPr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0" name="Freeform 80"/>
            <p:cNvSpPr/>
            <p:nvPr/>
          </p:nvSpPr>
          <p:spPr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1" name="Freeform 81"/>
            <p:cNvSpPr/>
            <p:nvPr/>
          </p:nvSpPr>
          <p:spPr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2" name="Freeform 82"/>
            <p:cNvSpPr/>
            <p:nvPr/>
          </p:nvSpPr>
          <p:spPr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3" name="Freeform 83"/>
            <p:cNvSpPr/>
            <p:nvPr/>
          </p:nvSpPr>
          <p:spPr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4" name="Freeform 84"/>
            <p:cNvSpPr/>
            <p:nvPr/>
          </p:nvSpPr>
          <p:spPr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5" name="Freeform 85"/>
            <p:cNvSpPr/>
            <p:nvPr/>
          </p:nvSpPr>
          <p:spPr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6" name="Freeform 86"/>
            <p:cNvSpPr/>
            <p:nvPr/>
          </p:nvSpPr>
          <p:spPr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7" name="Freeform 87"/>
            <p:cNvSpPr/>
            <p:nvPr/>
          </p:nvSpPr>
          <p:spPr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8" name="Freeform 88"/>
            <p:cNvSpPr/>
            <p:nvPr/>
          </p:nvSpPr>
          <p:spPr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69" name="Freeform 89"/>
            <p:cNvSpPr/>
            <p:nvPr/>
          </p:nvSpPr>
          <p:spPr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70" name="Freeform 90"/>
            <p:cNvSpPr/>
            <p:nvPr/>
          </p:nvSpPr>
          <p:spPr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71" name="Freeform 91"/>
            <p:cNvSpPr/>
            <p:nvPr/>
          </p:nvSpPr>
          <p:spPr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72" name="Freeform 92"/>
            <p:cNvSpPr/>
            <p:nvPr/>
          </p:nvSpPr>
          <p:spPr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173" name="Freeform 93"/>
            <p:cNvSpPr/>
            <p:nvPr/>
          </p:nvSpPr>
          <p:spPr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8" name=""/>
          <p:cNvSpPr txBox="1"/>
          <p:nvPr/>
        </p:nvSpPr>
        <p:spPr>
          <a:xfrm>
            <a:off x="2530853" y="2927032"/>
            <a:ext cx="4082293" cy="100488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6000">
                <a:solidFill>
                  <a:schemeClr val="bg1"/>
                </a:solidFill>
                <a:latin typeface="나눔고딕 ExtraBold"/>
                <a:ea typeface="나눔고딕 ExtraBold"/>
              </a:rPr>
              <a:t>감사합니다</a:t>
            </a:r>
            <a:endParaRPr lang="ko-KR" altLang="en-US" sz="60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 txBox="1"/>
          <p:nvPr/>
        </p:nvSpPr>
        <p:spPr>
          <a:xfrm>
            <a:off x="452960" y="4208523"/>
            <a:ext cx="2953180" cy="1308738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영토란 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민족과 국가, 연맹들의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국민적 생활권을 지켜주는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최소한의 한계영역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aad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rcRect r="18500"/>
          <a:stretch>
            <a:fillRect/>
          </a:stretch>
        </p:blipFill>
        <p:spPr>
          <a:xfrm>
            <a:off x="0" y="0"/>
            <a:ext cx="8948477" cy="6858000"/>
          </a:xfrm>
          <a:prstGeom prst="rect">
            <a:avLst/>
          </a:prstGeom>
        </p:spPr>
      </p:pic>
      <p:cxnSp>
        <p:nvCxnSpPr>
          <p:cNvPr id="10" name=""/>
          <p:cNvCxnSpPr/>
          <p:nvPr/>
        </p:nvCxnSpPr>
        <p:spPr>
          <a:xfrm rot="16200000">
            <a:off x="5247705" y="2503359"/>
            <a:ext cx="2037204" cy="0"/>
          </a:xfrm>
          <a:prstGeom prst="straightConnector1">
            <a:avLst/>
          </a:prstGeom>
          <a:ln w="76200" algn="ctr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"/>
          <p:cNvSpPr/>
          <p:nvPr/>
        </p:nvSpPr>
        <p:spPr>
          <a:xfrm>
            <a:off x="5366374" y="3521961"/>
            <a:ext cx="3777625" cy="3336039"/>
          </a:xfrm>
          <a:prstGeom prst="rect">
            <a:avLst/>
          </a:prstGeom>
          <a:solidFill>
            <a:srgbClr val="ff0000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22384" y="3586347"/>
            <a:ext cx="3657607" cy="3243078"/>
          </a:xfrm>
          <a:prstGeom prst="rect">
            <a:avLst/>
          </a:prstGeom>
        </p:spPr>
      </p:pic>
      <p:sp>
        <p:nvSpPr>
          <p:cNvPr id="12" name=""/>
          <p:cNvSpPr/>
          <p:nvPr/>
        </p:nvSpPr>
        <p:spPr>
          <a:xfrm>
            <a:off x="0" y="0"/>
            <a:ext cx="3923919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"/>
          <p:cNvSpPr txBox="1"/>
          <p:nvPr/>
        </p:nvSpPr>
        <p:spPr>
          <a:xfrm>
            <a:off x="156210" y="588260"/>
            <a:ext cx="3354705" cy="2781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500">
                <a:solidFill>
                  <a:schemeClr val="bg1"/>
                </a:solidFill>
                <a:latin typeface="나눔고딕 ExtraBold"/>
                <a:ea typeface="나눔고딕 ExtraBold"/>
              </a:rPr>
              <a:t>중소 전바오섬 국경분쟁</a:t>
            </a:r>
            <a:endParaRPr lang="ko-KR" altLang="en-US" sz="2500">
              <a:solidFill>
                <a:schemeClr val="bg1"/>
              </a:solidFill>
              <a:latin typeface="나눔고딕 ExtraBold"/>
              <a:ea typeface="나눔고딕 ExtraBold"/>
            </a:endParaRPr>
          </a:p>
          <a:p>
            <a:pPr>
              <a:defRPr lang="ko-KR" altLang="en-US"/>
            </a:pP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>
              <a:defRPr lang="ko-KR" altLang="en-US"/>
            </a:pP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>
              <a:defRPr lang="ko-KR" altLang="en-US"/>
            </a:pP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>
              <a:defRPr lang="ko-KR" altLang="en-US"/>
            </a:pP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>
              <a:defRPr lang="ko-KR" altLang="en-US"/>
            </a:pPr>
            <a:r>
              <a:rPr lang="ko-KR" altLang="en-US" sz="3600">
                <a:solidFill>
                  <a:schemeClr val="bg1"/>
                </a:solidFill>
                <a:latin typeface="나눔고딕 ExtraBold"/>
                <a:ea typeface="나눔고딕 ExtraBold"/>
              </a:rPr>
              <a:t>애매해진 국경</a:t>
            </a:r>
            <a:endParaRPr lang="ko-KR" altLang="en-US" sz="3600">
              <a:solidFill>
                <a:schemeClr val="bg1"/>
              </a:solidFill>
              <a:latin typeface="나눔고딕 ExtraBold"/>
              <a:ea typeface="나눔고딕 ExtraBold"/>
            </a:endParaRPr>
          </a:p>
          <a:p>
            <a:pPr>
              <a:defRPr lang="ko-KR" altLang="en-US"/>
            </a:pPr>
            <a:endParaRPr lang="ko-KR" altLang="en-US" sz="36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156210" y="3798950"/>
            <a:ext cx="3623691" cy="638176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 lang="ko-KR" altLang="en-US"/>
            </a:pPr>
            <a:r>
              <a:rPr lang="ko-KR" altLang="en-US" sz="3600">
                <a:solidFill>
                  <a:schemeClr val="bg1"/>
                </a:solidFill>
                <a:latin typeface="나눔고딕 ExtraBold"/>
                <a:ea typeface="나눔고딕 ExtraBold"/>
              </a:rPr>
              <a:t>불거지는 갈등</a:t>
            </a:r>
            <a:endParaRPr lang="ko-KR" altLang="en-US" sz="36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6930875" cy="685800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6930875" y="2624327"/>
            <a:ext cx="2213125" cy="161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 ExtraBold"/>
                <a:ea typeface="나눔고딕 ExtraBold"/>
              </a:rPr>
              <a:t>헝가리 반소봉기</a:t>
            </a:r>
            <a:endParaRPr lang="ko-KR" altLang="en-US" sz="2000">
              <a:solidFill>
                <a:schemeClr val="bg1"/>
              </a:solidFill>
              <a:latin typeface="나눔고딕 ExtraBold"/>
              <a:ea typeface="나눔고딕 ExtraBold"/>
            </a:endParaRPr>
          </a:p>
          <a:p>
            <a:pPr algn="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 ExtraBold"/>
                <a:ea typeface="나눔고딕 ExtraBold"/>
              </a:rPr>
              <a:t> </a:t>
            </a:r>
            <a:endParaRPr lang="ko-KR" altLang="en-US" sz="2000">
              <a:solidFill>
                <a:schemeClr val="bg1"/>
              </a:solidFill>
              <a:latin typeface="나눔고딕 ExtraBold"/>
              <a:ea typeface="나눔고딕 ExtraBold"/>
            </a:endParaRPr>
          </a:p>
          <a:p>
            <a:pPr algn="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 ExtraBold"/>
                <a:ea typeface="나눔고딕 ExtraBold"/>
              </a:rPr>
              <a:t>약해진 소련 </a:t>
            </a:r>
            <a:endParaRPr lang="ko-KR" altLang="en-US" sz="2000">
              <a:solidFill>
                <a:schemeClr val="bg1"/>
              </a:solidFill>
              <a:latin typeface="나눔고딕 ExtraBold"/>
              <a:ea typeface="나눔고딕 ExtraBold"/>
            </a:endParaRPr>
          </a:p>
          <a:p>
            <a:pPr algn="r">
              <a:defRPr lang="ko-KR" altLang="en-US"/>
            </a:pPr>
            <a:endParaRPr lang="ko-KR" altLang="en-US" sz="2000">
              <a:solidFill>
                <a:schemeClr val="bg1"/>
              </a:solidFill>
              <a:latin typeface="나눔고딕 ExtraBold"/>
              <a:ea typeface="나눔고딕 ExtraBold"/>
            </a:endParaRPr>
          </a:p>
          <a:p>
            <a:pPr algn="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 ExtraBold"/>
                <a:ea typeface="나눔고딕 ExtraBold"/>
              </a:rPr>
              <a:t>중국의 대약진운동</a:t>
            </a:r>
            <a:endParaRPr lang="ko-KR" altLang="en-US" sz="20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371599"/>
            <a:ext cx="9144000" cy="548640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179830" y="357377"/>
            <a:ext cx="8964170" cy="64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 ExtraBold"/>
                <a:ea typeface="나눔고딕 ExtraBold"/>
              </a:rPr>
              <a:t> </a:t>
            </a:r>
            <a:r>
              <a:rPr lang="ko-KR" altLang="en-US" sz="3600">
                <a:solidFill>
                  <a:schemeClr val="bg1"/>
                </a:solidFill>
                <a:latin typeface="나눔고딕 ExtraBold"/>
                <a:ea typeface="나눔고딕 ExtraBold"/>
              </a:rPr>
              <a:t>소련과 중국의 국경 협상</a:t>
            </a:r>
            <a:endParaRPr lang="ko-KR" altLang="en-US" sz="36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"/>
          <p:cNvSpPr/>
          <p:nvPr/>
        </p:nvSpPr>
        <p:spPr>
          <a:xfrm>
            <a:off x="0" y="0"/>
            <a:ext cx="2699765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108013" y="792096"/>
            <a:ext cx="2483739" cy="69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스페인의 아름다운 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휴양도시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0" y="3429000"/>
            <a:ext cx="2699765" cy="69494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 lang="ko-KR" altLang="en-US"/>
            </a:pPr>
            <a:r>
              <a:rPr lang="ko-KR" altLang="en-US" sz="4000">
                <a:solidFill>
                  <a:schemeClr val="bg1"/>
                </a:solidFill>
                <a:latin typeface="나눔고딕 ExtraBold"/>
                <a:ea typeface="나눔고딕 ExtraBold"/>
              </a:rPr>
              <a:t>세우타</a:t>
            </a:r>
            <a:endParaRPr lang="ko-KR" altLang="en-US" sz="40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/>
          <p:cNvPicPr>
            <a:picLocks noChangeAspect="1"/>
          </p:cNvPicPr>
          <p:nvPr/>
        </p:nvPicPr>
        <p:blipFill rotWithShape="1">
          <a:blip r:embed="rId2"/>
          <a:srcRect l="11440" r="18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"/>
          <p:cNvSpPr/>
          <p:nvPr/>
        </p:nvSpPr>
        <p:spPr>
          <a:xfrm>
            <a:off x="5652135" y="0"/>
            <a:ext cx="3491865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5652134" y="2924937"/>
            <a:ext cx="3384424" cy="234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r">
              <a:defRPr lang="ko-KR" altLang="en-US"/>
            </a:pPr>
            <a:r>
              <a:rPr lang="ko-KR" altLang="en-US" sz="3200">
                <a:solidFill>
                  <a:schemeClr val="bg1"/>
                </a:solidFill>
                <a:latin typeface="나눔고딕 ExtraBold"/>
                <a:ea typeface="나눔고딕 ExtraBold"/>
              </a:rPr>
              <a:t>영국의 무리한 </a:t>
            </a:r>
            <a:endParaRPr lang="ko-KR" altLang="en-US" sz="3200">
              <a:solidFill>
                <a:schemeClr val="bg1"/>
              </a:solidFill>
              <a:latin typeface="나눔고딕 ExtraBold"/>
              <a:ea typeface="나눔고딕 ExtraBold"/>
            </a:endParaRPr>
          </a:p>
          <a:p>
            <a:pPr algn="r">
              <a:defRPr lang="ko-KR" altLang="en-US"/>
            </a:pPr>
            <a:r>
              <a:rPr lang="ko-KR" altLang="en-US" sz="3200">
                <a:solidFill>
                  <a:schemeClr val="bg1"/>
                </a:solidFill>
                <a:latin typeface="나눔고딕 ExtraBold"/>
                <a:ea typeface="나눔고딕 ExtraBold"/>
              </a:rPr>
              <a:t>국경분리로 인한 갈등</a:t>
            </a:r>
            <a:endParaRPr lang="ko-KR" altLang="en-US" sz="320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r">
              <a:defRPr lang="ko-KR" altLang="en-US"/>
            </a:pPr>
            <a:endParaRPr lang="ko-KR" altLang="en-US" sz="3200">
              <a:solidFill>
                <a:schemeClr val="bg1"/>
              </a:solidFill>
              <a:latin typeface="나눔고딕"/>
              <a:ea typeface="나눔고딕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6552816" y="336421"/>
            <a:ext cx="2483742" cy="10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중국과 인도간의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영토분쟁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 ExtraBold"/>
                <a:ea typeface="나눔고딕 ExtraBold"/>
              </a:rPr>
              <a:t>아루나찰프라데시</a:t>
            </a:r>
            <a:endParaRPr lang="ko-KR" altLang="en-US" sz="20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95a8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5143499" y="0"/>
            <a:ext cx="4000500" cy="6858000"/>
          </a:xfrm>
          <a:prstGeom prst="rect">
            <a:avLst/>
          </a:prstGeom>
          <a:solidFill>
            <a:schemeClr val="tx1">
              <a:alpha val="52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5343525" y="2775583"/>
            <a:ext cx="3600450" cy="130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싱가포르과 말레이시아간의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"/>
                <a:ea typeface="나눔고딕"/>
              </a:rPr>
              <a:t>영토분쟁</a:t>
            </a: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ctr">
              <a:defRPr lang="ko-KR" altLang="en-US"/>
            </a:pPr>
            <a:endParaRPr lang="ko-KR" altLang="en-US" sz="2000">
              <a:solidFill>
                <a:schemeClr val="bg1"/>
              </a:solidFill>
              <a:latin typeface="나눔고딕"/>
              <a:ea typeface="나눔고딕"/>
            </a:endParaRP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bg1"/>
                </a:solidFill>
                <a:latin typeface="나눔고딕 ExtraBold"/>
                <a:ea typeface="나눔고딕 ExtraBold"/>
              </a:rPr>
              <a:t>페드라 브랑카섬</a:t>
            </a:r>
            <a:endParaRPr lang="ko-KR" altLang="en-US" sz="20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2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1079561" y="2469165"/>
            <a:ext cx="6984875" cy="132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lang="ko-KR" altLang="en-US"/>
            </a:pPr>
            <a:r>
              <a:rPr lang="en-US" altLang="ko-KR" sz="5400">
                <a:solidFill>
                  <a:schemeClr val="bg1"/>
                </a:solidFill>
                <a:latin typeface="나눔고딕 ExtraBold"/>
                <a:ea typeface="나눔고딕 ExtraBold"/>
              </a:rPr>
              <a:t>ICJ</a:t>
            </a:r>
            <a:endParaRPr lang="ko-KR" altLang="en-US" sz="540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</ep:Words>
  <ep:PresentationFormat>화면 슬라이드 쇼(4:3)</ep:PresentationFormat>
  <ep:Paragraphs>5</ep:Paragraphs>
  <ep:Slides>11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2019-09-21T07:54:46.933</dcterms:created>
  <dc:creator>Mutin</dc:creator>
  <cp:lastModifiedBy>Mutin</cp:lastModifiedBy>
  <dcterms:modified xsi:type="dcterms:W3CDTF">2019-11-11T15:55:30.928</dcterms:modified>
  <cp:revision>58</cp:revision>
</cp:coreProperties>
</file>