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4015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±¼¸²"/>
        <a:ea typeface="±¼¸²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1554" y="894"/>
      </p:cViewPr>
      <p:guideLst>
        <p:guide orient="horz" pos="2155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presProps" Target="presProps.xml"  /><Relationship Id="rId19" Type="http://schemas.openxmlformats.org/officeDocument/2006/relationships/viewProps" Target="viewProps.xml"  /><Relationship Id="rId2" Type="http://schemas.openxmlformats.org/officeDocument/2006/relationships/notesMaster" Target="notesMasters/notesMaster1.xml"  /><Relationship Id="rId20" Type="http://schemas.openxmlformats.org/officeDocument/2006/relationships/theme" Target="theme/theme1.xml"  /><Relationship Id="rId21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2019-10-09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1060"/>
            <a:ext cx="103638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50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320"/>
            <a:ext cx="27438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320"/>
            <a:ext cx="8034655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2908300"/>
            <a:ext cx="10363200" cy="1499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33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963295" y="4406900"/>
            <a:ext cx="10363200" cy="1363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 idx="2"/>
          </p:nvPr>
        </p:nvSpPr>
        <p:spPr>
          <a:xfrm>
            <a:off x="6193155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193155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내용 개체 틀 4"/>
          <p:cNvSpPr txBox="1">
            <a:spLocks noGrp="1"/>
          </p:cNvSpPr>
          <p:nvPr>
            <p:ph idx="3"/>
          </p:nvPr>
        </p:nvSpPr>
        <p:spPr>
          <a:xfrm>
            <a:off x="609600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4"/>
          </p:nvPr>
        </p:nvSpPr>
        <p:spPr>
          <a:xfrm>
            <a:off x="6193155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날짜 개체 틀 7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바닥글 개체 틀 8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그림 개체 틀 3"/>
          <p:cNvSpPr txBox="1">
            <a:spLocks noGrp="1"/>
          </p:cNvSpPr>
          <p:nvPr>
            <p:ph type="pic" idx="2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그림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theme" Target="../theme/theme1.xml"  /><Relationship Id="rId12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2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2019-05-19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3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F36474-2001-4884-8BB9-B112D6C45E2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Relationship Id="rId3" Type="http://schemas.openxmlformats.org/officeDocument/2006/relationships/image" Target="../media/image1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2.png"  /><Relationship Id="rId3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2.png"  /><Relationship Id="rId3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2.png"  /><Relationship Id="rId3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.png"  /><Relationship Id="rId3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Relationship Id="rId3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.png"  /><Relationship Id="rId3" Type="http://schemas.openxmlformats.org/officeDocument/2006/relationships/image" Target="../media/image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Relationship Id="rId3" Type="http://schemas.openxmlformats.org/officeDocument/2006/relationships/hyperlink" Target="https://youtu.be/TNq8HtQsTC4" TargetMode="External"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2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98711" y="836712"/>
            <a:ext cx="9261784" cy="112077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54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무로마치 막부시대의 정치와 경제</a:t>
            </a:r>
            <a:endParaRPr lang="ko-KR" altLang="en-US" sz="54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7" name="부제목 6"/>
          <p:cNvSpPr txBox="1">
            <a:spLocks noGrp="1"/>
          </p:cNvSpPr>
          <p:nvPr>
            <p:ph type="subTitle" idx="4294967295"/>
          </p:nvPr>
        </p:nvSpPr>
        <p:spPr>
          <a:xfrm>
            <a:off x="7968208" y="6093296"/>
            <a:ext cx="4032448" cy="369887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21****60</a:t>
            </a: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 일본어일본학과 남희지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51048" y="1140877"/>
            <a:ext cx="101600" cy="75628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2251744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5200" b="0" cap="none" mc:Ignorable="hp" hp:hslEmbossed="0">
                <a:solidFill>
                  <a:schemeClr val="bg1">
                    <a:lumMod val="85000"/>
                    <a:lumOff val="0"/>
                    <a:alpha val="34030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/>
                <a:ea typeface="08서울남산체 B"/>
              </a:rPr>
              <a:t>3</a:t>
            </a:r>
            <a:endParaRPr lang="ko-KR" altLang="en-US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latin typeface="08서울남산체 B"/>
              <a:ea typeface="08서울남산체 B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37626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안정기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grpSp>
        <p:nvGrpSpPr>
          <p:cNvPr id="13" name=""/>
          <p:cNvGrpSpPr/>
          <p:nvPr/>
        </p:nvGrpSpPr>
        <p:grpSpPr>
          <a:xfrm rot="0">
            <a:off x="4926538" y="2204864"/>
            <a:ext cx="5734814" cy="1007313"/>
            <a:chOff x="4926538" y="1942782"/>
            <a:chExt cx="5734814" cy="1007313"/>
          </a:xfrm>
        </p:grpSpPr>
        <p:sp>
          <p:nvSpPr>
            <p:cNvPr id="7" name="텍스트 상자 4"/>
            <p:cNvSpPr txBox="1"/>
            <p:nvPr/>
          </p:nvSpPr>
          <p:spPr>
            <a:xfrm>
              <a:off x="4926538" y="1942782"/>
              <a:ext cx="5734814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sz="2000" b="0" i="0" u="none" strike="noStrike" mc:Ignorable="hp" hp:hslEmbossed="0"/>
                <a:t>•</a:t>
              </a: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  <a:t> </a:t>
              </a:r>
              <a:r>
                <a:rPr xmlns:mc="http://schemas.openxmlformats.org/markup-compatibility/2006" xmlns:hp="http://schemas.haansoft.com/office/presentation/8.0" lang="EN-US" sz="2000" b="0" i="0" u="none" strike="noStrike" mc:Ignorable="hp" hp:hslEmbossed="0"/>
                <a:t>1367</a:t>
              </a:r>
              <a:r>
                <a:rPr xmlns:mc="http://schemas.openxmlformats.org/markup-compatibility/2006" xmlns:hp="http://schemas.haansoft.com/office/presentation/8.0" sz="2000" b="0" i="0" u="none" strike="noStrike" mc:Ignorable="hp" hp:hslEmbossed="0"/>
                <a:t>년</a:t>
              </a: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  <a:t> </a:t>
              </a:r>
              <a:r>
  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  <a:t>-</a:t>
              </a:r>
              <a:r>
                <a:rPr xmlns:mc="http://schemas.openxmlformats.org/markup-compatibility/2006" xmlns:hp="http://schemas.haansoft.com/office/presentation/8.0" lang="EN-US" sz="2000" b="0" i="0" u="none" strike="noStrike" mc:Ignorable="hp" hp:hslEmbossed="0"/>
                <a:t> </a:t>
              </a:r>
              <a:r>
                <a:rPr xmlns:mc="http://schemas.openxmlformats.org/markup-compatibility/2006" xmlns:hp="http://schemas.haansoft.com/office/presentation/8.0" sz="2000" b="0" i="0" u="none" strike="noStrike" mc:Ignorable="hp" hp:hslEmbossed="0"/>
                <a:t>제 </a:t>
              </a:r>
              <a:r>
                <a:rPr xmlns:mc="http://schemas.openxmlformats.org/markup-compatibility/2006" xmlns:hp="http://schemas.haansoft.com/office/presentation/8.0" lang="EN-US" sz="2000" b="0" i="0" u="none" strike="noStrike" mc:Ignorable="hp" hp:hslEmbossed="0"/>
                <a:t>2</a:t>
              </a:r>
              <a:r>
                <a:rPr xmlns:mc="http://schemas.openxmlformats.org/markup-compatibility/2006" xmlns:hp="http://schemas.haansoft.com/office/presentation/8.0" sz="2000" b="0" i="0" u="none" strike="noStrike" mc:Ignorable="hp" hp:hslEmbossed="0"/>
                <a:t>대 쇼군 아시카가 요시아키라 사망</a:t>
              </a:r>
              <a:endParaRPr xmlns:mc="http://schemas.openxmlformats.org/markup-compatibility/2006" xmlns:hp="http://schemas.haansoft.com/office/presentation/8.0" sz="2000" b="0" i="0" u="none" strike="noStrike" mc:Ignorable="hp" hp:hslEmbossed="0"/>
            </a:p>
          </p:txBody>
        </p:sp>
        <p:sp>
          <p:nvSpPr>
            <p:cNvPr id="11" name=""/>
            <p:cNvSpPr txBox="1"/>
            <p:nvPr/>
          </p:nvSpPr>
          <p:spPr>
            <a:xfrm>
              <a:off x="5908824" y="2492896"/>
              <a:ext cx="463217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⇨</a:t>
              </a: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xmlns:mc="http://schemas.openxmlformats.org/markup-compatibility/2006" xmlns:hp="http://schemas.haansoft.com/office/presentation/8.0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아시카가 요시미츠</a:t>
              </a: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xmlns:mc="http://schemas.openxmlformats.org/markup-compatibility/2006" xmlns:hp="http://schemas.haansoft.com/office/presentation/8.0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제 </a:t>
              </a:r>
              <a:r>
                <a:rPr xmlns:mc="http://schemas.openxmlformats.org/markup-compatibility/2006" xmlns:hp="http://schemas.haansoft.com/office/presentation/8.0" lang="EN-US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3</a:t>
              </a:r>
              <a:r>
                <a:rPr xmlns:mc="http://schemas.openxmlformats.org/markup-compatibility/2006" xmlns:hp="http://schemas.haansoft.com/office/presentation/8.0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대 쇼군 취임</a:t>
              </a:r>
              <a:endParaRPr xmlns:mc="http://schemas.openxmlformats.org/markup-compatibility/2006" xmlns:hp="http://schemas.haansoft.com/office/presentation/8.0" sz="2000" b="0" i="0" u="none" strike="noStrike" mc:Ignorable="hp" hp:hslEmbossed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12" name="텍스트 상자 4"/>
          <p:cNvSpPr txBox="1"/>
          <p:nvPr/>
        </p:nvSpPr>
        <p:spPr>
          <a:xfrm>
            <a:off x="4926538" y="3694003"/>
            <a:ext cx="5734814" cy="64001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±¼¸²"/>
                <a:ea typeface="±¼¸²"/>
              </a:rPr>
              <a:t>•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±¼¸²"/>
                <a:ea typeface="±¼¸²"/>
              </a:rPr>
              <a:t>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1368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년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 남군의 장수 구스노키 마사노리를 배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반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/>
          </a:p>
        </p:txBody>
      </p:sp>
      <p:grpSp>
        <p:nvGrpSpPr>
          <p:cNvPr id="20" name=""/>
          <p:cNvGrpSpPr/>
          <p:nvPr/>
        </p:nvGrpSpPr>
        <p:grpSpPr>
          <a:xfrm rot="0">
            <a:off x="1271464" y="1942782"/>
            <a:ext cx="3057795" cy="3918367"/>
            <a:chOff x="1271464" y="1942782"/>
            <a:chExt cx="3057795" cy="3918367"/>
          </a:xfrm>
        </p:grpSpPr>
        <p:pic>
          <p:nvPicPr>
            <p:cNvPr id="1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271464" y="1942782"/>
              <a:ext cx="3057795" cy="3502441"/>
            </a:xfrm>
            <a:prstGeom prst="rect">
              <a:avLst/>
            </a:prstGeom>
          </p:spPr>
        </p:pic>
        <p:sp>
          <p:nvSpPr>
            <p:cNvPr id="14" name="텍스트 상자 4"/>
            <p:cNvSpPr txBox="1"/>
            <p:nvPr/>
          </p:nvSpPr>
          <p:spPr>
            <a:xfrm>
              <a:off x="1271464" y="5445224"/>
              <a:ext cx="2322488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▸아시카가 요미시츠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15" name=""/>
          <p:cNvSpPr txBox="1"/>
          <p:nvPr/>
        </p:nvSpPr>
        <p:spPr>
          <a:xfrm>
            <a:off x="5970081" y="4236854"/>
            <a:ext cx="3150254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이마가와 사다요 파견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/>
              <a:ea typeface="08서울남산체 L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5970081" y="4766062"/>
            <a:ext cx="2934231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marL="0" indent="0" algn="just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±¼¸²"/>
                <a:ea typeface="±¼¸²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±¼¸²"/>
                <a:ea typeface="±¼¸²"/>
              </a:rPr>
              <a:t> 막부권력의 안정화 추진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<a:solidFill>
                <a:srgbClr val="000000"/>
              </a:solidFill>
              <a:latin typeface="±¼¸²"/>
              <a:ea typeface="±¼¸²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1" animBg="1"/>
      <p:bldP spid="15" grpId="2" animBg="1"/>
      <p:bldP spid="19" grpId="3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37626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안정기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7" name="텍스트 상자 4"/>
          <p:cNvSpPr txBox="1"/>
          <p:nvPr/>
        </p:nvSpPr>
        <p:spPr>
          <a:xfrm>
            <a:off x="4223227" y="2492896"/>
            <a:ext cx="2637787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호소카와 요리유키 실각   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/>
          </a:p>
        </p:txBody>
      </p:sp>
      <p:grpSp>
        <p:nvGrpSpPr>
          <p:cNvPr id="39" name=""/>
          <p:cNvGrpSpPr/>
          <p:nvPr/>
        </p:nvGrpSpPr>
        <p:grpSpPr>
          <a:xfrm rot="0">
            <a:off x="4736778" y="4339952"/>
            <a:ext cx="4032448" cy="482352"/>
            <a:chOff x="3575720" y="4411960"/>
            <a:chExt cx="4032448" cy="482352"/>
          </a:xfrm>
        </p:grpSpPr>
        <p:sp>
          <p:nvSpPr>
            <p:cNvPr id="35" name=""/>
            <p:cNvSpPr/>
            <p:nvPr/>
          </p:nvSpPr>
          <p:spPr>
            <a:xfrm flipH="1">
              <a:off x="3575720" y="4437112"/>
              <a:ext cx="4032448" cy="457200"/>
            </a:xfrm>
            <a:prstGeom prst="homePlate">
              <a:avLst>
                <a:gd name="adj" fmla="val 50000"/>
              </a:avLst>
            </a:prstGeom>
            <a:solidFill>
              <a:srgbClr val="ffffff">
                <a:alpha val="100000"/>
              </a:srgbClr>
            </a:solidFill>
            <a:ln w="12700" cap="flat" cmpd="sng" algn="ctr">
              <a:solidFill>
                <a:srgbClr val="9099ea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5" name=""/>
            <p:cNvSpPr txBox="1"/>
            <p:nvPr/>
          </p:nvSpPr>
          <p:spPr>
            <a:xfrm>
              <a:off x="4583832" y="4411960"/>
              <a:ext cx="1998126" cy="385192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  <a:t>메이토쿠의 난</a:t>
              </a:r>
              <a:endParaRPr xmlns:mc="http://schemas.openxmlformats.org/markup-compatibility/2006" xmlns:hp="http://schemas.haansoft.com/office/presentation/8.0" lang="ko-KR" altLang="en-US" sz="2000" b="0" i="0" u="none" strike="noStrike" mc:Ignorable="hp" hp:hslEmbossed="0"/>
            </a:p>
          </p:txBody>
        </p:sp>
      </p:grpSp>
      <p:grpSp>
        <p:nvGrpSpPr>
          <p:cNvPr id="40" name=""/>
          <p:cNvGrpSpPr/>
          <p:nvPr/>
        </p:nvGrpSpPr>
        <p:grpSpPr>
          <a:xfrm rot="0">
            <a:off x="4736778" y="4941168"/>
            <a:ext cx="4032448" cy="504056"/>
            <a:chOff x="3575720" y="5013176"/>
            <a:chExt cx="4032448" cy="504056"/>
          </a:xfrm>
        </p:grpSpPr>
        <p:sp>
          <p:nvSpPr>
            <p:cNvPr id="37" name=""/>
            <p:cNvSpPr/>
            <p:nvPr/>
          </p:nvSpPr>
          <p:spPr>
            <a:xfrm flipH="1">
              <a:off x="3575720" y="5060032"/>
              <a:ext cx="4032448" cy="457200"/>
            </a:xfrm>
            <a:prstGeom prst="homePlate">
              <a:avLst>
                <a:gd name="adj" fmla="val 50000"/>
              </a:avLst>
            </a:prstGeom>
            <a:solidFill>
              <a:srgbClr val="ffffff">
                <a:alpha val="100000"/>
              </a:srgbClr>
            </a:solidFill>
            <a:ln w="12700" cap="flat" cmpd="sng" algn="ctr">
              <a:solidFill>
                <a:srgbClr val="9099ea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9" name=""/>
            <p:cNvSpPr txBox="1"/>
            <p:nvPr/>
          </p:nvSpPr>
          <p:spPr>
            <a:xfrm>
              <a:off x="4655840" y="5013176"/>
              <a:ext cx="1854110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±¼¸²"/>
                  <a:ea typeface="±¼¸²"/>
                </a:rPr>
                <a:t>오에이의 난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±¼¸²"/>
                <a:ea typeface="±¼¸²"/>
              </a:endParaRPr>
            </a:p>
          </p:txBody>
        </p:sp>
      </p:grpSp>
      <p:grpSp>
        <p:nvGrpSpPr>
          <p:cNvPr id="22" name=""/>
          <p:cNvGrpSpPr/>
          <p:nvPr/>
        </p:nvGrpSpPr>
        <p:grpSpPr>
          <a:xfrm rot="0">
            <a:off x="1631504" y="2276872"/>
            <a:ext cx="2376264" cy="936103"/>
            <a:chOff x="1416045" y="3084725"/>
            <a:chExt cx="2376264" cy="1152128"/>
          </a:xfrm>
        </p:grpSpPr>
        <p:sp>
          <p:nvSpPr>
            <p:cNvPr id="20" name=""/>
            <p:cNvSpPr/>
            <p:nvPr/>
          </p:nvSpPr>
          <p:spPr>
            <a:xfrm>
              <a:off x="1416045" y="3084725"/>
              <a:ext cx="2376264" cy="115212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7507"/>
              </a:avLst>
            </a:prstGeom>
            <a:solidFill>
              <a:srgbClr val="c9eeee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21" name="텍스트 상자 4"/>
            <p:cNvSpPr txBox="1"/>
            <p:nvPr/>
          </p:nvSpPr>
          <p:spPr>
            <a:xfrm>
              <a:off x="1633068" y="3277150"/>
              <a:ext cx="1439160" cy="640010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just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1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±¼¸²"/>
                  <a:ea typeface="±¼¸²"/>
                </a:rPr>
                <a:t>고랴쿠 정변</a:t>
              </a:r>
              <a:endParaRPr xmlns:mc="http://schemas.openxmlformats.org/markup-compatibility/2006" xmlns:hp="http://schemas.haansoft.com/office/presentation/8.0" kumimoji="0" lang="ko-KR" altLang="en-US" sz="2100" b="0" i="0" u="none" strike="noStrike" kern="0" cap="none" spc="0" normalizeH="0" baseline="0" mc:Ignorable="hp" hp:hslEmbossed="0">
                <a:solidFill>
                  <a:srgbClr val="000000"/>
                </a:solidFill>
                <a:latin typeface="±¼¸²"/>
                <a:ea typeface="±¼¸²"/>
              </a:endParaRPr>
            </a:p>
          </p:txBody>
        </p:sp>
      </p:grpSp>
      <p:grpSp>
        <p:nvGrpSpPr>
          <p:cNvPr id="38" name=""/>
          <p:cNvGrpSpPr/>
          <p:nvPr/>
        </p:nvGrpSpPr>
        <p:grpSpPr>
          <a:xfrm rot="0">
            <a:off x="4736778" y="3717032"/>
            <a:ext cx="4248472" cy="500243"/>
            <a:chOff x="3575720" y="3789040"/>
            <a:chExt cx="4248472" cy="500243"/>
          </a:xfrm>
        </p:grpSpPr>
        <p:sp>
          <p:nvSpPr>
            <p:cNvPr id="34" name=""/>
            <p:cNvSpPr/>
            <p:nvPr/>
          </p:nvSpPr>
          <p:spPr>
            <a:xfrm flipH="1">
              <a:off x="3575720" y="3832083"/>
              <a:ext cx="4032448" cy="457200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solidFill>
                <a:srgbClr val="9099ea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26" name=""/>
            <p:cNvSpPr txBox="1"/>
            <p:nvPr/>
          </p:nvSpPr>
          <p:spPr>
            <a:xfrm>
              <a:off x="4079776" y="3789040"/>
              <a:ext cx="3744416" cy="381379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호코슈</a:t>
              </a:r>
              <a:r>
                <a:rPr xmlns:mc="http://schemas.openxmlformats.org/markup-compatibility/2006" xmlns:hp="http://schemas.haansoft.com/office/presentation/8.0" lang="EN-US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(</a:t>
              </a:r>
              <a:r>
                <a:rPr xmlns:mc="http://schemas.openxmlformats.org/markup-compatibility/2006" xmlns:hp="http://schemas.haansoft.com/office/presentation/8.0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奉公衆</a:t>
              </a:r>
              <a:r>
                <a:rPr xmlns:mc="http://schemas.openxmlformats.org/markup-compatibility/2006" xmlns:hp="http://schemas.haansoft.com/office/presentation/8.0" lang="EN-US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)</a:t>
              </a: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군사력을 갖춤</a:t>
              </a:r>
  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36" name=""/>
          <p:cNvGrpSpPr/>
          <p:nvPr/>
        </p:nvGrpSpPr>
        <p:grpSpPr>
          <a:xfrm rot="0">
            <a:off x="2423592" y="4116009"/>
            <a:ext cx="1890068" cy="930238"/>
            <a:chOff x="1415479" y="3789040"/>
            <a:chExt cx="1890068" cy="930238"/>
          </a:xfrm>
        </p:grpSpPr>
        <p:sp>
          <p:nvSpPr>
            <p:cNvPr id="25" name=""/>
            <p:cNvSpPr/>
            <p:nvPr/>
          </p:nvSpPr>
          <p:spPr>
            <a:xfrm>
              <a:off x="1415479" y="3789040"/>
              <a:ext cx="1890068" cy="930238"/>
            </a:xfrm>
            <a:prstGeom prst="flowChartAlternateProcess">
              <a:avLst/>
            </a:prstGeom>
            <a:solidFill>
              <a:srgbClr val="f3f3f3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27" name=""/>
            <p:cNvSpPr txBox="1"/>
            <p:nvPr/>
          </p:nvSpPr>
          <p:spPr>
            <a:xfrm>
              <a:off x="1919536" y="3987612"/>
              <a:ext cx="1296143" cy="489393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요시미츠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grpSp>
          <p:nvGrpSpPr>
            <p:cNvPr id="33" name=""/>
            <p:cNvGrpSpPr/>
            <p:nvPr/>
          </p:nvGrpSpPr>
          <p:grpSpPr>
            <a:xfrm rot="0">
              <a:off x="1520590" y="3987612"/>
              <a:ext cx="437160" cy="661711"/>
              <a:chOff x="2349677" y="3429000"/>
              <a:chExt cx="579877" cy="877735"/>
            </a:xfrm>
            <a:solidFill>
              <a:srgbClr val="adb4eb"/>
            </a:solidFill>
          </p:grpSpPr>
          <p:sp>
            <p:nvSpPr>
              <p:cNvPr id="30" name=""/>
              <p:cNvSpPr/>
              <p:nvPr/>
            </p:nvSpPr>
            <p:spPr>
              <a:xfrm>
                <a:off x="2459596" y="3429000"/>
                <a:ext cx="360040" cy="36004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p>
                <a:pPr>
                  <a:defRPr/>
                </a:pPr>
                <a:endParaRPr/>
              </a:p>
            </p:txBody>
          </p:sp>
          <p:sp>
            <p:nvSpPr>
              <p:cNvPr id="32" name=""/>
              <p:cNvSpPr/>
              <p:nvPr/>
            </p:nvSpPr>
            <p:spPr>
              <a:xfrm rot="6771675">
                <a:off x="2349677" y="3726858"/>
                <a:ext cx="579877" cy="579877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p>
                <a:pPr>
                  <a:defRPr/>
                </a:pPr>
                <a:endParaRPr/>
              </a:p>
            </p:txBody>
          </p:sp>
        </p:grpSp>
      </p:grpSp>
      <p:sp>
        <p:nvSpPr>
          <p:cNvPr id="41" name=""/>
          <p:cNvSpPr txBox="1"/>
          <p:nvPr/>
        </p:nvSpPr>
        <p:spPr>
          <a:xfrm>
            <a:off x="6960096" y="2492896"/>
            <a:ext cx="2687960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⇨ 시바 요시유키 취임  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/>
              <a:ea typeface="08서울남산체 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1" animBg="1"/>
      <p:bldP spid="41" grpId="2" animBg="1"/>
      <p:bldP spid="36" grpId="3" animBg="1"/>
      <p:bldP spid="38" grpId="4" animBg="1"/>
      <p:bldP spid="39" grpId="5" animBg="1"/>
      <p:bldP spid="40" grpId="6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37626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안정기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7" name="텍스트 상자 4"/>
          <p:cNvSpPr txBox="1"/>
          <p:nvPr/>
        </p:nvSpPr>
        <p:spPr>
          <a:xfrm>
            <a:off x="1271464" y="1916832"/>
            <a:ext cx="3816989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•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1408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년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아시카가 요시미츠 급사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 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/>
          </a:p>
        </p:txBody>
      </p:sp>
      <p:sp>
        <p:nvSpPr>
          <p:cNvPr id="26" name=""/>
          <p:cNvSpPr txBox="1"/>
          <p:nvPr/>
        </p:nvSpPr>
        <p:spPr>
          <a:xfrm>
            <a:off x="5928885" y="4242792"/>
            <a:ext cx="2620961" cy="576064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태상천황의 시호 사양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</p:txBody>
      </p:sp>
      <p:sp>
        <p:nvSpPr>
          <p:cNvPr id="42" name=""/>
          <p:cNvSpPr txBox="1"/>
          <p:nvPr/>
        </p:nvSpPr>
        <p:spPr>
          <a:xfrm>
            <a:off x="5928885" y="3535288"/>
            <a:ext cx="2471936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시바 요시유키의 보좌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/>
              <a:cs typeface="함초롬돋움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5928320" y="4988024"/>
            <a:ext cx="3912096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감합무역에서 명과의 통상 일시 정지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/>
              <a:cs typeface="함초롬돋움"/>
            </a:endParaRPr>
          </a:p>
        </p:txBody>
      </p:sp>
      <p:grpSp>
        <p:nvGrpSpPr>
          <p:cNvPr id="47" name=""/>
          <p:cNvGrpSpPr/>
          <p:nvPr/>
        </p:nvGrpSpPr>
        <p:grpSpPr>
          <a:xfrm rot="0">
            <a:off x="1463824" y="2582808"/>
            <a:ext cx="3552056" cy="3510487"/>
            <a:chOff x="1463824" y="2582808"/>
            <a:chExt cx="3552056" cy="3510487"/>
          </a:xfrm>
        </p:grpSpPr>
        <p:sp>
          <p:nvSpPr>
            <p:cNvPr id="41" name=""/>
            <p:cNvSpPr txBox="1"/>
            <p:nvPr/>
          </p:nvSpPr>
          <p:spPr>
            <a:xfrm>
              <a:off x="1463824" y="5636096"/>
              <a:ext cx="355205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sz="2000" b="0" i="0" u="none" strike="noStrike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▸4</a:t>
              </a:r>
              <a:r>
                <a:rPr xmlns:mc="http://schemas.openxmlformats.org/markup-compatibility/2006" xmlns:hp="http://schemas.haansoft.com/office/presentation/8.0" sz="2000" b="0" i="0" u="none" strike="noStrike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대 쇼군 아시카가 요시모치</a:t>
              </a:r>
              <a:endParaRPr xmlns:mc="http://schemas.openxmlformats.org/markup-compatibility/2006" xmlns:hp="http://schemas.haansoft.com/office/presentation/8.0" sz="2000" b="0" i="0" u="none" strike="noStrike" mc:Ignorable="hp" hp:hslEmbossed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pic>
          <p:nvPicPr>
            <p:cNvPr id="44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463824" y="2582808"/>
              <a:ext cx="3408039" cy="3145883"/>
            </a:xfrm>
            <a:prstGeom prst="rect">
              <a:avLst/>
            </a:prstGeom>
          </p:spPr>
        </p:pic>
      </p:grpSp>
      <p:sp>
        <p:nvSpPr>
          <p:cNvPr id="45" name=""/>
          <p:cNvSpPr txBox="1"/>
          <p:nvPr/>
        </p:nvSpPr>
        <p:spPr>
          <a:xfrm>
            <a:off x="5519936" y="2780928"/>
            <a:ext cx="3528392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200" b="1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⇨</a:t>
            </a:r>
            <a:r>
              <a:rPr xmlns:mc="http://schemas.openxmlformats.org/markup-compatibility/2006" xmlns:hp="http://schemas.haansoft.com/office/presentation/8.0" lang="ko-KR" altLang="en-US" sz="2200" b="1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sz="2200" b="1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요시미츠의 정책을 부정</a:t>
            </a:r>
            <a:endParaRPr xmlns:mc="http://schemas.openxmlformats.org/markup-compatibility/2006" xmlns:hp="http://schemas.haansoft.com/office/presentation/8.0" sz="2200" b="1" i="0" u="none" strike="noStrike" mc:Ignorable="hp" hp:hslEmbossed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7" grpId="1" animBg="1"/>
      <p:bldP spid="45" grpId="2" animBg="1"/>
      <p:bldP spid="42" grpId="3" animBg="1"/>
      <p:bldP spid="26" grpId="4" animBg="1"/>
      <p:bldP spid="43" grpId="5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2683792" cy="340253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5200" b="0" cap="none" mc:Ignorable="hp" hp:hslEmbossed="0">
                <a:solidFill>
                  <a:schemeClr val="bg1">
                    <a:lumMod val="85000"/>
                    <a:lumOff val="0"/>
                    <a:alpha val="34030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/>
                <a:ea typeface="08서울남산체 B"/>
              </a:rPr>
              <a:t>4</a:t>
            </a:r>
            <a:endParaRPr lang="ko-KR" altLang="en-US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latin typeface="08서울남산체 B"/>
              <a:ea typeface="08서울남산체 B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쇠퇴기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grpSp>
        <p:nvGrpSpPr>
          <p:cNvPr id="21" name=""/>
          <p:cNvGrpSpPr/>
          <p:nvPr/>
        </p:nvGrpSpPr>
        <p:grpSpPr>
          <a:xfrm rot="0">
            <a:off x="1631504" y="2170141"/>
            <a:ext cx="3214216" cy="3779139"/>
            <a:chOff x="1631504" y="2170141"/>
            <a:chExt cx="3214216" cy="3779139"/>
          </a:xfrm>
        </p:grpSpPr>
        <p:pic>
          <p:nvPicPr>
            <p:cNvPr id="1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631504" y="2170141"/>
              <a:ext cx="3214216" cy="3439211"/>
            </a:xfrm>
            <a:prstGeom prst="rect">
              <a:avLst/>
            </a:prstGeom>
          </p:spPr>
        </p:pic>
        <p:sp>
          <p:nvSpPr>
            <p:cNvPr id="11" name=""/>
            <p:cNvSpPr txBox="1"/>
            <p:nvPr/>
          </p:nvSpPr>
          <p:spPr>
            <a:xfrm>
              <a:off x="1631504" y="5492080"/>
              <a:ext cx="247193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just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sz="2000" b="0" i="0" u="none" strike="noStrike" kern="0" cap="none" spc="0" normalizeH="0" baseline="0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▸</a:t>
              </a:r>
              <a:r>
                <a:rPr xmlns:mc="http://schemas.openxmlformats.org/markup-compatibility/2006" xmlns:hp="http://schemas.haansoft.com/office/presentation/8.0" kumimoji="0" lang="ko-KR" sz="2000" b="0" i="0" u="none" strike="noStrike" kern="0" cap="none" spc="0" normalizeH="0" baseline="0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아시카가 </a:t>
              </a: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요시노리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18" name=""/>
          <p:cNvGrpSpPr/>
          <p:nvPr/>
        </p:nvGrpSpPr>
        <p:grpSpPr>
          <a:xfrm rot="0">
            <a:off x="5327787" y="2314157"/>
            <a:ext cx="3720541" cy="778892"/>
            <a:chOff x="5327787" y="2170141"/>
            <a:chExt cx="3720541" cy="778892"/>
          </a:xfrm>
        </p:grpSpPr>
        <p:sp>
          <p:nvSpPr>
            <p:cNvPr id="15" name=""/>
            <p:cNvSpPr/>
            <p:nvPr/>
          </p:nvSpPr>
          <p:spPr>
            <a:xfrm>
              <a:off x="5327787" y="2170141"/>
              <a:ext cx="3720541" cy="778892"/>
            </a:xfrm>
            <a:prstGeom prst="foldedCorner">
              <a:avLst>
                <a:gd name="adj" fmla="val 40625"/>
              </a:avLst>
            </a:prstGeom>
            <a:solidFill>
              <a:srgbClr val="ffe7d8">
                <a:alpha val="21000"/>
              </a:srgbClr>
            </a:solidFill>
            <a:ln w="12700" cap="flat" cmpd="sng" algn="ctr">
              <a:solidFill>
                <a:srgbClr val="ffb689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12" name=""/>
            <p:cNvSpPr txBox="1"/>
            <p:nvPr/>
          </p:nvSpPr>
          <p:spPr>
            <a:xfrm>
              <a:off x="6011863" y="2213992"/>
              <a:ext cx="2244377" cy="735041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에이쿄의 난</a:t>
              </a:r>
              <a:endPara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19" name=""/>
          <p:cNvGrpSpPr/>
          <p:nvPr/>
        </p:nvGrpSpPr>
        <p:grpSpPr>
          <a:xfrm rot="0">
            <a:off x="5327787" y="3442196"/>
            <a:ext cx="4944677" cy="778892"/>
            <a:chOff x="5327787" y="3039554"/>
            <a:chExt cx="4944677" cy="778892"/>
          </a:xfrm>
        </p:grpSpPr>
        <p:sp>
          <p:nvSpPr>
            <p:cNvPr id="16" name=""/>
            <p:cNvSpPr/>
            <p:nvPr/>
          </p:nvSpPr>
          <p:spPr>
            <a:xfrm>
              <a:off x="5327787" y="3039554"/>
              <a:ext cx="4944677" cy="778892"/>
            </a:xfrm>
            <a:prstGeom prst="foldedCorner">
              <a:avLst>
                <a:gd name="adj" fmla="val 40625"/>
              </a:avLst>
            </a:prstGeom>
            <a:solidFill>
              <a:srgbClr val="ffe7d8">
                <a:alpha val="20780"/>
              </a:srgbClr>
            </a:solidFill>
            <a:ln w="12700" cap="flat" cmpd="sng" algn="ctr">
              <a:solidFill>
                <a:srgbClr val="ffb68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3" name=""/>
            <p:cNvSpPr txBox="1"/>
            <p:nvPr/>
          </p:nvSpPr>
          <p:spPr>
            <a:xfrm>
              <a:off x="5663952" y="3061965"/>
              <a:ext cx="3384376" cy="727075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just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강경한 정치 태세 </a:t>
              </a:r>
              <a:r>
                <a:rPr xmlns:mc="http://schemas.openxmlformats.org/markup-compatibility/2006" xmlns:hp="http://schemas.haansoft.com/office/presentation/8.0" kumimoji="0" lang="en-US" altLang="ko-KR" sz="25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-</a:t>
              </a:r>
              <a:r>
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공포 정치</a:t>
              </a:r>
              <a:endPara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20" name=""/>
          <p:cNvGrpSpPr/>
          <p:nvPr/>
        </p:nvGrpSpPr>
        <p:grpSpPr>
          <a:xfrm rot="0">
            <a:off x="5327787" y="4594324"/>
            <a:ext cx="3720541" cy="778892"/>
            <a:chOff x="5327787" y="3946252"/>
            <a:chExt cx="3720541" cy="778892"/>
          </a:xfrm>
        </p:grpSpPr>
        <p:sp>
          <p:nvSpPr>
            <p:cNvPr id="17" name=""/>
            <p:cNvSpPr/>
            <p:nvPr/>
          </p:nvSpPr>
          <p:spPr>
            <a:xfrm>
              <a:off x="5327787" y="3946252"/>
              <a:ext cx="3720541" cy="778892"/>
            </a:xfrm>
            <a:prstGeom prst="foldedCorner">
              <a:avLst>
                <a:gd name="adj" fmla="val 40625"/>
              </a:avLst>
            </a:prstGeom>
            <a:solidFill>
              <a:srgbClr val="ffe7d8">
                <a:alpha val="20780"/>
              </a:srgbClr>
            </a:solidFill>
            <a:ln w="12700" cap="flat" cmpd="sng" algn="ctr">
              <a:solidFill>
                <a:srgbClr val="ffb68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4" name=""/>
            <p:cNvSpPr txBox="1"/>
            <p:nvPr/>
          </p:nvSpPr>
          <p:spPr>
            <a:xfrm>
              <a:off x="5928320" y="4005064"/>
              <a:ext cx="247193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가키쓰의 난</a:t>
              </a:r>
              <a:endPara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1" animBg="1"/>
      <p:bldP spid="19" grpId="2" animBg="1"/>
      <p:bldP spid="20" grpId="3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309634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쇠퇴기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grpSp>
        <p:nvGrpSpPr>
          <p:cNvPr id="22" name=""/>
          <p:cNvGrpSpPr/>
          <p:nvPr/>
        </p:nvGrpSpPr>
        <p:grpSpPr>
          <a:xfrm rot="0">
            <a:off x="5567878" y="3501008"/>
            <a:ext cx="4416554" cy="778892"/>
            <a:chOff x="4943872" y="3356992"/>
            <a:chExt cx="4416554" cy="778892"/>
          </a:xfrm>
        </p:grpSpPr>
        <p:sp>
          <p:nvSpPr>
            <p:cNvPr id="19" name=""/>
            <p:cNvSpPr/>
            <p:nvPr/>
          </p:nvSpPr>
          <p:spPr>
            <a:xfrm>
              <a:off x="4943872" y="3356992"/>
              <a:ext cx="4416554" cy="778892"/>
            </a:xfrm>
            <a:prstGeom prst="foldedCorner">
              <a:avLst>
                <a:gd name="adj" fmla="val 40625"/>
              </a:avLst>
            </a:prstGeom>
            <a:solidFill>
              <a:srgbClr val="dfe6f7">
                <a:alpha val="20780"/>
              </a:srgbClr>
            </a:solidFill>
            <a:ln w="12700" cap="flat" cmpd="sng" algn="ctr">
              <a:solidFill>
                <a:srgbClr val="3057b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3" name=""/>
            <p:cNvSpPr txBox="1"/>
            <p:nvPr/>
          </p:nvSpPr>
          <p:spPr>
            <a:xfrm>
              <a:off x="5663952" y="3475856"/>
              <a:ext cx="2736304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정치적 관심 전무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23" name=""/>
          <p:cNvGrpSpPr/>
          <p:nvPr/>
        </p:nvGrpSpPr>
        <p:grpSpPr>
          <a:xfrm rot="0">
            <a:off x="5567878" y="4666332"/>
            <a:ext cx="4416554" cy="778892"/>
            <a:chOff x="4919805" y="4522316"/>
            <a:chExt cx="4416554" cy="778892"/>
          </a:xfrm>
        </p:grpSpPr>
        <p:sp>
          <p:nvSpPr>
            <p:cNvPr id="20" name=""/>
            <p:cNvSpPr/>
            <p:nvPr/>
          </p:nvSpPr>
          <p:spPr>
            <a:xfrm>
              <a:off x="4919805" y="4522316"/>
              <a:ext cx="4416554" cy="778892"/>
            </a:xfrm>
            <a:prstGeom prst="foldedCorner">
              <a:avLst>
                <a:gd name="adj" fmla="val 40625"/>
              </a:avLst>
            </a:prstGeom>
            <a:solidFill>
              <a:srgbClr val="dfe6f7">
                <a:alpha val="20780"/>
              </a:srgbClr>
            </a:solidFill>
            <a:ln w="12700" cap="flat" cmpd="sng" algn="ctr">
              <a:solidFill>
                <a:srgbClr val="3057b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4" name=""/>
            <p:cNvSpPr txBox="1"/>
            <p:nvPr/>
          </p:nvSpPr>
          <p:spPr>
            <a:xfrm>
              <a:off x="5795839" y="4653136"/>
              <a:ext cx="247193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교토쿠의 난 </a:t>
              </a:r>
              <a:r>
  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-</a:t>
              </a: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방관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24" name=""/>
          <p:cNvGrpSpPr/>
          <p:nvPr/>
        </p:nvGrpSpPr>
        <p:grpSpPr>
          <a:xfrm rot="0">
            <a:off x="1415480" y="2112024"/>
            <a:ext cx="3384376" cy="3909264"/>
            <a:chOff x="1415480" y="2112024"/>
            <a:chExt cx="3384376" cy="3909264"/>
          </a:xfrm>
        </p:grpSpPr>
        <p:pic>
          <p:nvPicPr>
            <p:cNvPr id="15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415480" y="2112024"/>
              <a:ext cx="3384376" cy="3452063"/>
            </a:xfrm>
            <a:prstGeom prst="rect">
              <a:avLst/>
            </a:prstGeom>
          </p:spPr>
        </p:pic>
        <p:sp>
          <p:nvSpPr>
            <p:cNvPr id="16" name=""/>
            <p:cNvSpPr txBox="1"/>
            <p:nvPr/>
          </p:nvSpPr>
          <p:spPr>
            <a:xfrm>
              <a:off x="1415480" y="5564088"/>
              <a:ext cx="338437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just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sz="2000" b="0" i="0" u="none" strike="noStrike" kern="0" cap="none" spc="0" normalizeH="0" baseline="0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▸</a:t>
              </a:r>
              <a:r>
  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8</a:t>
              </a: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대 쇼군 </a:t>
              </a:r>
              <a:r>
                <a:rPr xmlns:mc="http://schemas.openxmlformats.org/markup-compatibility/2006" xmlns:hp="http://schemas.haansoft.com/office/presentation/8.0" kumimoji="0" lang="ko-KR" sz="2000" b="0" i="0" u="none" strike="noStrike" kern="0" cap="none" spc="0" normalizeH="0" baseline="0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아시카가 </a:t>
              </a: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요시마사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21" name=""/>
          <p:cNvGrpSpPr/>
          <p:nvPr/>
        </p:nvGrpSpPr>
        <p:grpSpPr>
          <a:xfrm rot="0">
            <a:off x="5567877" y="2305124"/>
            <a:ext cx="4560571" cy="778892"/>
            <a:chOff x="4919805" y="2161108"/>
            <a:chExt cx="4560571" cy="778892"/>
          </a:xfrm>
        </p:grpSpPr>
        <p:sp>
          <p:nvSpPr>
            <p:cNvPr id="12" name=""/>
            <p:cNvSpPr txBox="1"/>
            <p:nvPr/>
          </p:nvSpPr>
          <p:spPr>
            <a:xfrm>
              <a:off x="5087887" y="2321954"/>
              <a:ext cx="4392489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sz="2000" b="0" i="0" u="none" strike="noStrike" mc:Ignorable="hp" hp:hslEmbossed="0"/>
                <a:t>유력 다이묘 간의 합의로 나라 운영</a:t>
              </a:r>
              <a:endParaRPr xmlns:mc="http://schemas.openxmlformats.org/markup-compatibility/2006" xmlns:hp="http://schemas.haansoft.com/office/presentation/8.0" sz="2000" b="0" i="0" u="none" strike="noStrike" mc:Ignorable="hp" hp:hslEmbossed="0"/>
            </a:p>
          </p:txBody>
        </p:sp>
        <p:sp>
          <p:nvSpPr>
            <p:cNvPr id="18" name=""/>
            <p:cNvSpPr/>
            <p:nvPr/>
          </p:nvSpPr>
          <p:spPr>
            <a:xfrm>
              <a:off x="4919805" y="2161108"/>
              <a:ext cx="4416554" cy="778892"/>
            </a:xfrm>
            <a:prstGeom prst="foldedCorner">
              <a:avLst>
                <a:gd name="adj" fmla="val 40625"/>
              </a:avLst>
            </a:prstGeom>
            <a:solidFill>
              <a:srgbClr val="dfe6f7">
                <a:alpha val="20780"/>
              </a:srgbClr>
            </a:solidFill>
            <a:ln w="12700" cap="flat" cmpd="sng" algn="ctr">
              <a:solidFill>
                <a:srgbClr val="3057b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1" animBg="1"/>
      <p:bldP spid="22" grpId="2" animBg="1"/>
      <p:bldP spid="23" grpId="3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쇠퇴기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3647727" y="1124744"/>
            <a:ext cx="1440160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2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lang="ko-KR" altLang="en-US" sz="2200" b="0" i="0" u="none" strike="noStrike" mc:Ignorable="hp" hp:hslEmbossed="0"/>
              <a:t>오닌의 난</a:t>
            </a:r>
            <a:r>
              <a:rPr xmlns:mc="http://schemas.openxmlformats.org/markup-compatibility/2006" xmlns:hp="http://schemas.haansoft.com/office/presentation/8.0" lang="en-US" altLang="ko-KR" sz="2200" b="0" i="0" u="none" strike="noStrike" mc:Ignorable="hp" hp:hslEmbossed="0"/>
              <a:t>]</a:t>
            </a:r>
            <a:endParaRPr xmlns:mc="http://schemas.openxmlformats.org/markup-compatibility/2006" xmlns:hp="http://schemas.haansoft.com/office/presentation/8.0" lang="en-US" altLang="ko-KR" sz="2200" b="0" i="0" u="none" strike="noStrike" mc:Ignorable="hp" hp:hslEmbossed="0"/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71464" y="3351624"/>
            <a:ext cx="3312368" cy="2517399"/>
          </a:xfrm>
          <a:prstGeom prst="rect">
            <a:avLst/>
          </a:prstGeom>
        </p:spPr>
      </p:pic>
      <p:sp>
        <p:nvSpPr>
          <p:cNvPr id="24" name=""/>
          <p:cNvSpPr txBox="1"/>
          <p:nvPr/>
        </p:nvSpPr>
        <p:spPr>
          <a:xfrm>
            <a:off x="1055440" y="2023120"/>
            <a:ext cx="4740399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marL="0" indent="0" algn="ctr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• 직접적 원인 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슈고 다이묘들의 대립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2699495" y="2539752"/>
            <a:ext cx="3312368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marL="0" indent="0" algn="ctr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쇼군 집안의 후계자 문제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7" name=""/>
          <p:cNvSpPr txBox="1"/>
          <p:nvPr/>
        </p:nvSpPr>
        <p:spPr>
          <a:xfrm>
            <a:off x="6600056" y="2132856"/>
            <a:ext cx="2304256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marL="0" indent="0" algn="ctr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1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⇨ 군사충돌 발생</a:t>
            </a:r>
            <a:endParaRPr xmlns:mc="http://schemas.openxmlformats.org/markup-compatibility/2006" xmlns:hp="http://schemas.haansoft.com/office/presentation/8.0" kumimoji="0" lang="ko-KR" altLang="en-US" sz="2500" b="1" i="0" u="none" strike="noStrike" kern="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6456040" y="4077072"/>
            <a:ext cx="2304256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marL="0" indent="0" algn="ctr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• 막부의 권위 몰락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9" name=""/>
          <p:cNvSpPr/>
          <p:nvPr/>
        </p:nvSpPr>
        <p:spPr>
          <a:xfrm>
            <a:off x="6456040" y="4824308"/>
            <a:ext cx="4680520" cy="3953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cs typeface="함초롬돋움"/>
              </a:rPr>
              <a:t>•</a:t>
            </a:r>
            <a:r>
              <a:rPr xmlns:mc="http://schemas.openxmlformats.org/markup-compatibility/2006" xmlns:hp="http://schemas.haansoft.com/office/presentation/8.0" lang="ko-KR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cs typeface="함초롬돋움"/>
              </a:rPr>
              <a:t>지위를 역전시키는 하극상의 풍조 만연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32" name=""/>
          <p:cNvGrpSpPr/>
          <p:nvPr/>
        </p:nvGrpSpPr>
        <p:grpSpPr>
          <a:xfrm rot="0">
            <a:off x="4841924" y="3950058"/>
            <a:ext cx="1512168" cy="1232772"/>
            <a:chOff x="1775520" y="3492371"/>
            <a:chExt cx="1512168" cy="1232772"/>
          </a:xfrm>
        </p:grpSpPr>
        <p:sp>
          <p:nvSpPr>
            <p:cNvPr id="31" name=""/>
            <p:cNvSpPr/>
            <p:nvPr/>
          </p:nvSpPr>
          <p:spPr>
            <a:xfrm>
              <a:off x="1775520" y="3492371"/>
              <a:ext cx="1512168" cy="1232772"/>
            </a:xfrm>
            <a:prstGeom prst="rightArrow">
              <a:avLst>
                <a:gd name="adj1" fmla="val 50000"/>
                <a:gd name="adj2" fmla="val 46093"/>
              </a:avLst>
            </a:prstGeom>
            <a:solidFill>
              <a:srgbClr val="e6eec9">
                <a:alpha val="32000"/>
              </a:srgbClr>
            </a:solidFill>
            <a:ln w="12700" cap="flat" cmpd="sng" algn="ctr">
              <a:solidFill>
                <a:srgbClr val="808080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30" name=""/>
            <p:cNvSpPr txBox="1"/>
            <p:nvPr/>
          </p:nvSpPr>
          <p:spPr>
            <a:xfrm>
              <a:off x="1853592" y="3835896"/>
              <a:ext cx="1074055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결과 </a:t>
              </a:r>
              <a:endPara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1" animBg="1"/>
      <p:bldP spid="27" grpId="2" animBg="1"/>
      <p:bldP spid="32" grpId="3" animBg="1"/>
      <p:bldP spid="28" grpId="4" animBg="1"/>
      <p:bldP spid="29" grpId="5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4032448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무로마치 막부의 성립</a:t>
            </a:r>
            <a:endParaRPr lang="ko-KR" altLang="en-US" sz="36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2035720" cy="3474541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5200" b="0" cap="none" mc:Ignorable="hp" hp:hslEmbossed="0">
                <a:solidFill>
                  <a:schemeClr val="bg1">
                    <a:lumMod val="85000"/>
                    <a:lumOff val="0"/>
                    <a:alpha val="34030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/>
                <a:ea typeface="08서울남산체 B"/>
              </a:rPr>
              <a:t>1</a:t>
            </a:r>
            <a:endParaRPr lang="ko-KR" altLang="en-US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latin typeface="08서울남산체 B"/>
              <a:ea typeface="08서울남산체 B"/>
            </a:endParaRPr>
          </a:p>
        </p:txBody>
      </p:sp>
      <p:grpSp>
        <p:nvGrpSpPr>
          <p:cNvPr id="18" name=""/>
          <p:cNvGrpSpPr/>
          <p:nvPr/>
        </p:nvGrpSpPr>
        <p:grpSpPr>
          <a:xfrm rot="0">
            <a:off x="4439816" y="2079005"/>
            <a:ext cx="7344816" cy="1349995"/>
            <a:chOff x="1415480" y="2348880"/>
            <a:chExt cx="7460257" cy="1349995"/>
          </a:xfrm>
        </p:grpSpPr>
        <p:sp>
          <p:nvSpPr>
            <p:cNvPr id="16" name=""/>
            <p:cNvSpPr/>
            <p:nvPr/>
          </p:nvSpPr>
          <p:spPr>
            <a:xfrm>
              <a:off x="1415480" y="2348880"/>
              <a:ext cx="6768752" cy="1349995"/>
            </a:xfrm>
            <a:prstGeom prst="snip1Rect">
              <a:avLst>
                <a:gd name="adj" fmla="val 22916"/>
              </a:avLst>
            </a:prstGeom>
            <a:solidFill>
              <a:schemeClr val="lt1"/>
            </a:solidFill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>
                <a:latin typeface="함초롬돋움"/>
                <a:cs typeface="함초롬돋움"/>
              </a:endParaRPr>
            </a:p>
          </p:txBody>
        </p:sp>
        <p:sp>
          <p:nvSpPr>
            <p:cNvPr id="5" name="텍스트 상자 4"/>
            <p:cNvSpPr txBox="1"/>
            <p:nvPr/>
          </p:nvSpPr>
          <p:spPr>
            <a:xfrm>
              <a:off x="1674937" y="2522934"/>
              <a:ext cx="7200800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l" defTabSz="508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200" b="0" cap="none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돋움"/>
                  <a:ea typeface="함초롬돋움"/>
                  <a:cs typeface="함초롬돋움"/>
                </a:rPr>
                <a:t>•</a:t>
              </a:r>
              <a:r>
                <a:rPr lang="ko-KR" altLang="en-US" sz="2200" b="0" cap="none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돋움"/>
                  <a:ea typeface="함초롬돋움"/>
                  <a:cs typeface="함초롬돋움"/>
                </a:rPr>
                <a:t> 가마쿠라 막부 타도 후 천황과 신흥 무사집단 대립</a:t>
              </a:r>
              <a:endParaRPr lang="ko-KR" altLang="en-US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12" name="텍스트 상자 4"/>
            <p:cNvSpPr txBox="1"/>
            <p:nvPr/>
          </p:nvSpPr>
          <p:spPr>
            <a:xfrm>
              <a:off x="1847528" y="3013075"/>
              <a:ext cx="4832115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혼란의 와중에 무로마치 막부 성립</a:t>
              </a:r>
              <a:endPara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grpSp>
        <p:nvGrpSpPr>
          <p:cNvPr id="19" name=""/>
          <p:cNvGrpSpPr/>
          <p:nvPr/>
        </p:nvGrpSpPr>
        <p:grpSpPr>
          <a:xfrm rot="0">
            <a:off x="4439816" y="3861048"/>
            <a:ext cx="6624736" cy="1349995"/>
            <a:chOff x="1415480" y="3922253"/>
            <a:chExt cx="6768752" cy="1349995"/>
          </a:xfrm>
        </p:grpSpPr>
        <p:sp>
          <p:nvSpPr>
            <p:cNvPr id="17" name=""/>
            <p:cNvSpPr/>
            <p:nvPr/>
          </p:nvSpPr>
          <p:spPr>
            <a:xfrm>
              <a:off x="1415480" y="3922253"/>
              <a:ext cx="6768752" cy="1349995"/>
            </a:xfrm>
            <a:prstGeom prst="snip1Rect">
              <a:avLst>
                <a:gd name="adj" fmla="val 22916"/>
              </a:avLst>
            </a:prstGeom>
            <a:solidFill>
              <a:srgbClr val="ffffff">
                <a:alpha val="100000"/>
              </a:srgbClr>
            </a:solidFill>
            <a:ln w="12700" cap="flat" cmpd="sng" algn="ctr">
              <a:solidFill>
                <a:srgbClr val="2b4a66">
                  <a:alpha val="100000"/>
                </a:srgbClr>
              </a:solidFill>
              <a:prstDash val="solid"/>
              <a:miter/>
            </a:ln>
          </p:spPr>
          <p:txBody>
            <a:bodyPr anchor="ctr"/>
            <a:p>
              <a:pPr marL="0" indent="0" algn="ctr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13" name="텍스트 상자 4"/>
            <p:cNvSpPr txBox="1"/>
            <p:nvPr/>
          </p:nvSpPr>
          <p:spPr>
            <a:xfrm>
              <a:off x="1674937" y="4059287"/>
              <a:ext cx="6293271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• 남북조 시대 </a:t>
              </a:r>
              <a:r>
  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-</a:t>
              </a:r>
              <a:r>
  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 북부의 막부와 남부의 천황 대립</a:t>
              </a:r>
              <a:endPara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15" name="텍스트 상자 4"/>
            <p:cNvSpPr txBox="1"/>
            <p:nvPr/>
          </p:nvSpPr>
          <p:spPr>
            <a:xfrm>
              <a:off x="1847528" y="4597251"/>
              <a:ext cx="4832115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en-US" sz="22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⇨</a:t>
              </a:r>
              <a:r>
  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양측이 화해하면서 재통일</a:t>
              </a:r>
              <a:endPara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pic>
        <p:nvPicPr>
          <p:cNvPr id="2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65200" y="2079005"/>
            <a:ext cx="3186584" cy="3261562"/>
          </a:xfrm>
          <a:prstGeom prst="rect">
            <a:avLst/>
          </a:prstGeom>
        </p:spPr>
      </p:pic>
      <p:sp>
        <p:nvSpPr>
          <p:cNvPr id="21" name="텍스트 상자 4"/>
          <p:cNvSpPr txBox="1"/>
          <p:nvPr/>
        </p:nvSpPr>
        <p:spPr>
          <a:xfrm>
            <a:off x="965200" y="5228183"/>
            <a:ext cx="1818432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▸고다이고 천황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<a:solidFill>
                <a:srgbClr val="808080"/>
              </a:solidFill>
              <a:latin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4854120" y="2204864"/>
            <a:ext cx="5686880" cy="2160240"/>
          </a:xfrm>
          <a:prstGeom prst="leftArrowCallout">
            <a:avLst>
              <a:gd name="adj1" fmla="val 7704"/>
              <a:gd name="adj2" fmla="val 13330"/>
              <a:gd name="adj3" fmla="val 25000"/>
              <a:gd name="adj4" fmla="val 88008"/>
            </a:avLst>
          </a:prstGeom>
          <a:solidFill>
            <a:schemeClr val="lt1"/>
          </a:solidFill>
          <a:ln>
            <a:solidFill>
              <a:srgbClr val="7a7cc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>
              <a:solidFill>
                <a:schemeClr val="lt1"/>
              </a:solidFill>
              <a:latin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5200" b="0" cap="none" mc:Ignorable="hp" hp:hslEmbossed="0">
                <a:solidFill>
                  <a:schemeClr val="bg1">
                    <a:lumMod val="85000"/>
                    <a:lumOff val="0"/>
                    <a:alpha val="34030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/>
                <a:ea typeface="08서울남산체 B"/>
              </a:rPr>
              <a:t>2</a:t>
            </a:r>
            <a:endParaRPr lang="ko-KR" altLang="en-US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latin typeface="08서울남산체 B"/>
              <a:ea typeface="08서울남산체 B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808312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남북조 내란기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7" name="텍스트 상자 4"/>
          <p:cNvSpPr txBox="1"/>
          <p:nvPr/>
        </p:nvSpPr>
        <p:spPr>
          <a:xfrm>
            <a:off x="5795839" y="2578100"/>
            <a:ext cx="3972569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/>
                <a:ea typeface="함초롬돋움"/>
                <a:cs typeface="함초롬돋움"/>
              </a:rPr>
              <a:t>• 고다이고 천황 퇴위시킴</a:t>
            </a:r>
            <a:endParaRPr lang="ko-KR" altLang="en-US" sz="22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/>
              <a:cs typeface="함초롬돋움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12825" y="2083234"/>
            <a:ext cx="3602084" cy="3231282"/>
          </a:xfrm>
          <a:prstGeom prst="rect">
            <a:avLst/>
          </a:prstGeom>
        </p:spPr>
      </p:pic>
      <p:sp>
        <p:nvSpPr>
          <p:cNvPr id="12" name="텍스트 상자 4"/>
          <p:cNvSpPr txBox="1"/>
          <p:nvPr/>
        </p:nvSpPr>
        <p:spPr>
          <a:xfrm>
            <a:off x="5795839" y="3032125"/>
            <a:ext cx="4745161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• 북조의 고묘 천황 옹립 ⇨ 막부 개창</a:t>
            </a:r>
            <a:endPara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<a:solidFill>
                <a:srgbClr val="262626"/>
              </a:solidFill>
              <a:latin typeface="함초롬돋움"/>
              <a:cs typeface="함초롬돋움"/>
            </a:endParaRPr>
          </a:p>
        </p:txBody>
      </p:sp>
      <p:sp>
        <p:nvSpPr>
          <p:cNvPr id="14" name="텍스트 상자 4"/>
          <p:cNvSpPr txBox="1"/>
          <p:nvPr/>
        </p:nvSpPr>
        <p:spPr>
          <a:xfrm>
            <a:off x="965200" y="5228183"/>
            <a:ext cx="2322488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▸아시카가 다카우지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<a:solidFill>
                <a:srgbClr val="808080"/>
              </a:solidFill>
              <a:latin typeface="함초롬돋움"/>
              <a:cs typeface="함초롬돋움"/>
            </a:endParaRPr>
          </a:p>
        </p:txBody>
      </p:sp>
      <p:sp>
        <p:nvSpPr>
          <p:cNvPr id="16" name="텍스트 상자 4"/>
          <p:cNvSpPr txBox="1"/>
          <p:nvPr/>
        </p:nvSpPr>
        <p:spPr>
          <a:xfrm>
            <a:off x="5795839" y="3490019"/>
            <a:ext cx="4260601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•</a:t>
            </a:r>
            <a:r>
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2</a:t>
            </a:r>
            <a:r>
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년 뒤 세이이타이쇼군에 취임</a:t>
            </a:r>
            <a:endPara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<a:solidFill>
                <a:srgbClr val="262626"/>
              </a:solidFill>
              <a:latin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1" animBg="1"/>
      <p:bldP spid="16" grpId="2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2050196" y="4059671"/>
            <a:ext cx="8089576" cy="1349995"/>
          </a:xfrm>
          <a:prstGeom prst="snip1Rect">
            <a:avLst>
              <a:gd name="adj" fmla="val 22916"/>
            </a:avLst>
          </a:prstGeom>
          <a:solidFill>
            <a:srgbClr val="ffffff">
              <a:alpha val="100000"/>
            </a:srgbClr>
          </a:solidFill>
          <a:ln w="12700" cap="flat" cmpd="sng" algn="ctr">
            <a:solidFill>
              <a:srgbClr val="2b4a66">
                <a:alpha val="100000"/>
              </a:srgbClr>
            </a:solidFill>
            <a:prstDash val="solid"/>
            <a:miter/>
          </a:ln>
        </p:spPr>
        <p:txBody>
          <a:bodyPr anchor="ctr"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<a:solidFill>
                <a:srgbClr val="ffffff"/>
              </a:solidFill>
              <a:latin typeface="함초롬돋움"/>
              <a:cs typeface="함초롬돋움"/>
            </a:endParaRPr>
          </a:p>
        </p:txBody>
      </p:sp>
      <p:sp>
        <p:nvSpPr>
          <p:cNvPr id="27" name=""/>
          <p:cNvSpPr/>
          <p:nvPr/>
        </p:nvSpPr>
        <p:spPr>
          <a:xfrm>
            <a:off x="2051212" y="2296802"/>
            <a:ext cx="8089576" cy="1349995"/>
          </a:xfrm>
          <a:prstGeom prst="snip1Rect">
            <a:avLst>
              <a:gd name="adj" fmla="val 22916"/>
            </a:avLst>
          </a:prstGeom>
          <a:solidFill>
            <a:srgbClr val="ffffff">
              <a:alpha val="100000"/>
            </a:srgbClr>
          </a:solidFill>
          <a:ln w="12700" cap="flat" cmpd="sng" algn="ctr">
            <a:solidFill>
              <a:srgbClr val="2b4a66">
                <a:alpha val="100000"/>
              </a:srgbClr>
            </a:solidFill>
            <a:prstDash val="solid"/>
            <a:miter/>
          </a:ln>
        </p:spPr>
        <p:txBody>
          <a:bodyPr anchor="ctr"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<a:solidFill>
                <a:srgbClr val="ffffff"/>
              </a:solidFill>
              <a:latin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808312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남북조 내란기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2" name="텍스트 상자 4"/>
          <p:cNvSpPr txBox="1"/>
          <p:nvPr/>
        </p:nvSpPr>
        <p:spPr>
          <a:xfrm>
            <a:off x="2314563" y="2405261"/>
            <a:ext cx="7560840" cy="57606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•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1349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년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-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아시카가 다다요시와 시쓰지 고노 모로나오 사이의 대립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latin typeface="함초롬돋움"/>
              <a:cs typeface="함초롬돋움"/>
            </a:endParaRPr>
          </a:p>
        </p:txBody>
      </p:sp>
      <p:sp>
        <p:nvSpPr>
          <p:cNvPr id="16" name="텍스트 상자 4"/>
          <p:cNvSpPr txBox="1"/>
          <p:nvPr/>
        </p:nvSpPr>
        <p:spPr>
          <a:xfrm>
            <a:off x="3935759" y="1201420"/>
            <a:ext cx="1872209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간노의 소란</a:t>
            </a:r>
            <a:r>
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]</a:t>
            </a:r>
            <a:endPara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<a:solidFill>
                <a:srgbClr val="262626"/>
              </a:solidFill>
              <a:latin typeface="함초롬돋움"/>
              <a:cs typeface="함초롬돋움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3419363" y="2971800"/>
            <a:ext cx="3359695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⇨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latin typeface="함초롬돋움"/>
                <a:ea typeface="함초롬돋움"/>
                <a:cs typeface="함초롬돋움"/>
              </a:rPr>
              <a:t>전국 규모의 항쟁으로 발전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3" name="텍스트 상자 4"/>
          <p:cNvSpPr txBox="1"/>
          <p:nvPr/>
        </p:nvSpPr>
        <p:spPr>
          <a:xfrm>
            <a:off x="2314563" y="4158605"/>
            <a:ext cx="7560840" cy="57606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p>
            <a:pPr marL="0" indent="0" algn="just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•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13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52</a:t>
            </a:r>
            <a:r>
              <a:rPr xmlns:mc="http://schemas.openxmlformats.org/markup-compatibility/2006" xmlns:hp="http://schemas.haansoft.com/office/presentation/8.0" kumimoji="0" 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년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lang="ko-KR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모로나오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나오 살해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3419363" y="4637509"/>
            <a:ext cx="5111552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남군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의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교토 침공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⇨ 북조의 스코 천황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폐위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1" animBg="1"/>
      <p:bldP spid="26" grpId="2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4032448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남북조 내란기</a:t>
            </a:r>
            <a:endParaRPr lang="ko-KR" altLang="en-US" sz="36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grpSp>
        <p:nvGrpSpPr>
          <p:cNvPr id="31" name=""/>
          <p:cNvGrpSpPr/>
          <p:nvPr/>
        </p:nvGrpSpPr>
        <p:grpSpPr>
          <a:xfrm rot="0">
            <a:off x="6456040" y="3057159"/>
            <a:ext cx="4248472" cy="1728192"/>
            <a:chOff x="6096000" y="2644335"/>
            <a:chExt cx="4896544" cy="2512518"/>
          </a:xfrm>
        </p:grpSpPr>
        <p:sp>
          <p:nvSpPr>
            <p:cNvPr id="30" name=""/>
            <p:cNvSpPr/>
            <p:nvPr/>
          </p:nvSpPr>
          <p:spPr>
            <a:xfrm>
              <a:off x="6096000" y="2644335"/>
              <a:ext cx="4896544" cy="2512518"/>
            </a:xfrm>
            <a:prstGeom prst="flowChartAlternateProcess">
              <a:avLst/>
            </a:prstGeom>
            <a:solidFill>
              <a:srgbClr val="c9e3ee"/>
            </a:solidFill>
            <a:ln cap="flat">
              <a:solidFill>
                <a:schemeClr val="lt2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26" name="텍스트 상자 4"/>
            <p:cNvSpPr txBox="1"/>
            <p:nvPr/>
          </p:nvSpPr>
          <p:spPr>
            <a:xfrm>
              <a:off x="6528047" y="3019982"/>
              <a:ext cx="4032447" cy="1552202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• 쇼군의 지방통제 전환</a:t>
              </a:r>
              <a:endPara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endParaRPr>
            </a:p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  </a:t>
              </a:r>
              <a:r>
                <a:rPr xmlns:mc="http://schemas.openxmlformats.org/markup-compatibility/2006" xmlns:hp="http://schemas.haansoft.com/office/presentation/8.0" kumimoji="0" lang="en-US" altLang="ko-KR" sz="25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-</a:t>
              </a:r>
              <a:r>
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전국 무사들을 통솔</a:t>
              </a:r>
              <a:endPara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3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61528" y="2645569"/>
            <a:ext cx="4025012" cy="2551373"/>
          </a:xfrm>
          <a:prstGeom prst="rect">
            <a:avLst/>
          </a:prstGeom>
        </p:spPr>
      </p:pic>
      <p:sp>
        <p:nvSpPr>
          <p:cNvPr id="33" name="텍스트 상자 4"/>
          <p:cNvSpPr txBox="1"/>
          <p:nvPr/>
        </p:nvSpPr>
        <p:spPr>
          <a:xfrm>
            <a:off x="4007768" y="1155065"/>
            <a:ext cx="1778773" cy="5951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noAutofit/>
          </a:bodyPr>
          <a:p>
            <a:pPr marL="0" indent="0" algn="just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슈고 다이묘</a:t>
            </a:r>
            <a:r>
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]</a:t>
            </a:r>
            <a:endPara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<a:solidFill>
                <a:srgbClr val="262626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3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273630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남북조 내란기</a:t>
            </a:r>
            <a:endParaRPr lang="ko-KR" altLang="en-US" sz="36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grpSp>
        <p:nvGrpSpPr>
          <p:cNvPr id="72" name=""/>
          <p:cNvGrpSpPr/>
          <p:nvPr/>
        </p:nvGrpSpPr>
        <p:grpSpPr>
          <a:xfrm rot="0">
            <a:off x="4511824" y="2526846"/>
            <a:ext cx="2235442" cy="1118178"/>
            <a:chOff x="4511824" y="2526846"/>
            <a:chExt cx="2235442" cy="1118178"/>
          </a:xfrm>
        </p:grpSpPr>
        <p:sp>
          <p:nvSpPr>
            <p:cNvPr id="39" name=""/>
            <p:cNvSpPr/>
            <p:nvPr/>
          </p:nvSpPr>
          <p:spPr>
            <a:xfrm>
              <a:off x="4511824" y="2526846"/>
              <a:ext cx="2235442" cy="1118178"/>
            </a:xfrm>
            <a:prstGeom prst="rightArrow">
              <a:avLst>
                <a:gd name="adj1" fmla="val 56250"/>
                <a:gd name="adj2" fmla="val 54323"/>
              </a:avLst>
            </a:prstGeom>
            <a:solidFill>
              <a:srgbClr val="f3f3f3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>
                <a:latin typeface="함초롬돋움"/>
                <a:cs typeface="함초롬돋움"/>
              </a:endParaRPr>
            </a:p>
          </p:txBody>
        </p:sp>
        <p:sp>
          <p:nvSpPr>
            <p:cNvPr id="32" name="텍스트 상자 4"/>
            <p:cNvSpPr txBox="1"/>
            <p:nvPr/>
          </p:nvSpPr>
          <p:spPr>
            <a:xfrm>
              <a:off x="4871864" y="2780928"/>
              <a:ext cx="1245371" cy="680637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통제</a:t>
              </a:r>
              <a:r>
  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X</a:t>
              </a:r>
              <a:endPara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grpSp>
        <p:nvGrpSpPr>
          <p:cNvPr id="35" name=""/>
          <p:cNvGrpSpPr/>
          <p:nvPr/>
        </p:nvGrpSpPr>
        <p:grpSpPr>
          <a:xfrm rot="0">
            <a:off x="2063552" y="2512841"/>
            <a:ext cx="1728191" cy="1276198"/>
            <a:chOff x="1935537" y="2868922"/>
            <a:chExt cx="1280142" cy="948127"/>
          </a:xfrm>
        </p:grpSpPr>
        <p:sp>
          <p:nvSpPr>
            <p:cNvPr id="34" name=""/>
            <p:cNvSpPr/>
            <p:nvPr/>
          </p:nvSpPr>
          <p:spPr>
            <a:xfrm>
              <a:off x="1935537" y="2868922"/>
              <a:ext cx="1280142" cy="948127"/>
            </a:xfrm>
            <a:prstGeom prst="flowChartTerminator">
              <a:avLst/>
            </a:prstGeom>
            <a:solidFill>
              <a:srgbClr val="c9eeee"/>
            </a:solidFill>
            <a:ln w="12700" cap="flat" cmpd="sng" algn="ctr">
              <a:solidFill>
                <a:srgbClr val="c9e3ee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 algn="ctr">
                <a:defRPr/>
              </a:pPr>
              <a:endParaRPr lang="ko-KR" altLang="en-US" sz="2000">
                <a:solidFill>
                  <a:schemeClr val="lt1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26" name="텍스트 상자 4"/>
            <p:cNvSpPr txBox="1"/>
            <p:nvPr/>
          </p:nvSpPr>
          <p:spPr>
            <a:xfrm>
              <a:off x="2327422" y="3101524"/>
              <a:ext cx="504215" cy="604074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쇼군</a:t>
              </a:r>
              <a:endPara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grpSp>
        <p:nvGrpSpPr>
          <p:cNvPr id="62" name=""/>
          <p:cNvGrpSpPr/>
          <p:nvPr/>
        </p:nvGrpSpPr>
        <p:grpSpPr>
          <a:xfrm rot="0">
            <a:off x="3699557" y="4221088"/>
            <a:ext cx="2612467" cy="549042"/>
            <a:chOff x="7070704" y="1833674"/>
            <a:chExt cx="3096344" cy="1019261"/>
          </a:xfrm>
          <a:noFill/>
        </p:grpSpPr>
        <p:sp>
          <p:nvSpPr>
            <p:cNvPr id="41" name=""/>
            <p:cNvSpPr/>
            <p:nvPr/>
          </p:nvSpPr>
          <p:spPr>
            <a:xfrm>
              <a:off x="7070704" y="1833676"/>
              <a:ext cx="3096344" cy="1019259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8714"/>
                <a:gd name="adj5" fmla="val -76963"/>
                <a:gd name="adj6" fmla="val -31561"/>
              </a:avLst>
            </a:prstGeom>
            <a:solidFill>
              <a:srgbClr val="c9eeee">
                <a:alpha val="10000"/>
              </a:srgbClr>
            </a:solidFill>
            <a:ln w="12700" cap="flat" cmpd="sng" algn="ctr">
              <a:solidFill>
                <a:srgbClr val="10b2b2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>
                <a:latin typeface="함초롬돋움"/>
                <a:cs typeface="함초롬돋움"/>
              </a:endParaRPr>
            </a:p>
          </p:txBody>
        </p:sp>
        <p:sp>
          <p:nvSpPr>
            <p:cNvPr id="43" name=""/>
            <p:cNvSpPr txBox="1"/>
            <p:nvPr/>
          </p:nvSpPr>
          <p:spPr>
            <a:xfrm>
              <a:off x="7154432" y="1833674"/>
              <a:ext cx="2903983" cy="1019258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반제령(半濟令) 발표</a:t>
              </a:r>
  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44" name=""/>
          <p:cNvGrpSpPr/>
          <p:nvPr/>
        </p:nvGrpSpPr>
        <p:grpSpPr>
          <a:xfrm rot="0">
            <a:off x="7392144" y="2510859"/>
            <a:ext cx="1887803" cy="1350189"/>
            <a:chOff x="1775520" y="2868922"/>
            <a:chExt cx="1440160" cy="948127"/>
          </a:xfrm>
          <a:solidFill>
            <a:srgbClr val="ebadad"/>
          </a:solidFill>
        </p:grpSpPr>
        <p:sp>
          <p:nvSpPr>
            <p:cNvPr id="45" name=""/>
            <p:cNvSpPr/>
            <p:nvPr/>
          </p:nvSpPr>
          <p:spPr>
            <a:xfrm>
              <a:off x="1775520" y="2868922"/>
              <a:ext cx="1440160" cy="948127"/>
            </a:xfrm>
            <a:prstGeom prst="flowChartTerminator">
              <a:avLst/>
            </a:prstGeom>
            <a:solidFill>
              <a:srgbClr val="eec9c9"/>
            </a:solidFill>
            <a:ln w="12700" cap="flat" cmpd="sng" algn="ctr">
              <a:noFill/>
              <a:prstDash val="solid"/>
              <a:miter/>
              <a:headEnd w="med" len="med"/>
              <a:tailEnd w="med" len="med"/>
            </a:ln>
          </p:spPr>
          <p:txBody>
            <a:bodyPr/>
            <a:p>
              <a:pPr marL="0" indent="0" algn="ctr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46" name="텍스트 상자 4"/>
            <p:cNvSpPr txBox="1"/>
            <p:nvPr/>
          </p:nvSpPr>
          <p:spPr>
            <a:xfrm>
              <a:off x="2213149" y="3111846"/>
              <a:ext cx="615660" cy="4523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슈고</a:t>
              </a:r>
              <a:endPara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grpSp>
        <p:nvGrpSpPr>
          <p:cNvPr id="61" name=""/>
          <p:cNvGrpSpPr/>
          <p:nvPr/>
        </p:nvGrpSpPr>
        <p:grpSpPr>
          <a:xfrm rot="0">
            <a:off x="7248128" y="4005064"/>
            <a:ext cx="2232248" cy="1584176"/>
            <a:chOff x="5015880" y="4293096"/>
            <a:chExt cx="2232248" cy="1584176"/>
          </a:xfrm>
        </p:grpSpPr>
        <p:sp>
          <p:nvSpPr>
            <p:cNvPr id="59" name=""/>
            <p:cNvSpPr/>
            <p:nvPr/>
          </p:nvSpPr>
          <p:spPr>
            <a:xfrm>
              <a:off x="5015880" y="4293096"/>
              <a:ext cx="2232248" cy="1584176"/>
            </a:xfrm>
            <a:prstGeom prst="upArrowCallout">
              <a:avLst>
                <a:gd name="adj1" fmla="val 14062"/>
                <a:gd name="adj2" fmla="val 16324"/>
                <a:gd name="adj3" fmla="val 19921"/>
                <a:gd name="adj4" fmla="val 63961"/>
              </a:avLst>
            </a:prstGeom>
            <a:solidFill>
              <a:srgbClr val="ffffff"/>
            </a:solidFill>
            <a:ln>
              <a:solidFill>
                <a:srgbClr val="baade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>
                <a:latin typeface="함초롬돋움"/>
                <a:cs typeface="함초롬돋움"/>
              </a:endParaRPr>
            </a:p>
          </p:txBody>
        </p:sp>
        <p:sp>
          <p:nvSpPr>
            <p:cNvPr id="60" name=""/>
            <p:cNvSpPr txBox="1"/>
            <p:nvPr/>
          </p:nvSpPr>
          <p:spPr>
            <a:xfrm>
              <a:off x="5015880" y="4858013"/>
              <a:ext cx="2232248" cy="1019259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남조와 북조의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권한 부여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cs typeface="함초롬돋움"/>
              </a:endParaRPr>
            </a:p>
          </p:txBody>
        </p:sp>
      </p:grpSp>
      <p:sp>
        <p:nvSpPr>
          <p:cNvPr id="65" name="텍스트 상자 4"/>
          <p:cNvSpPr txBox="1"/>
          <p:nvPr/>
        </p:nvSpPr>
        <p:spPr>
          <a:xfrm>
            <a:off x="4007768" y="1155065"/>
            <a:ext cx="1778773" cy="5951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noAutofit/>
          </a:bodyPr>
          <a:p>
            <a:pPr marL="0" indent="0" algn="just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슈고 다이묘</a:t>
            </a:r>
            <a:r>
              <a: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]</a:t>
            </a:r>
            <a:endParaRPr xmlns:mc="http://schemas.openxmlformats.org/markup-compatibility/2006" xmlns:hp="http://schemas.haansoft.com/office/presentation/8.0" kumimoji="0" lang="en-US" altLang="ko-KR" sz="2200" b="0" i="0" u="none" strike="noStrike" kern="0" cap="none" spc="0" normalizeH="0" baseline="0" mc:Ignorable="hp" hp:hslEmbossed="0">
              <a:solidFill>
                <a:srgbClr val="262626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69" name=""/>
          <p:cNvGrpSpPr/>
          <p:nvPr/>
        </p:nvGrpSpPr>
        <p:grpSpPr>
          <a:xfrm rot="0">
            <a:off x="8030010" y="2242772"/>
            <a:ext cx="612068" cy="342077"/>
            <a:chOff x="2351584" y="4707181"/>
            <a:chExt cx="1516982" cy="1008112"/>
          </a:xfrm>
        </p:grpSpPr>
        <p:sp>
          <p:nvSpPr>
            <p:cNvPr id="66" name=""/>
            <p:cNvSpPr/>
            <p:nvPr/>
          </p:nvSpPr>
          <p:spPr>
            <a:xfrm>
              <a:off x="2351584" y="4707181"/>
              <a:ext cx="1084934" cy="1008112"/>
            </a:xfrm>
            <a:prstGeom prst="rtTriangle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67" name=""/>
            <p:cNvSpPr/>
            <p:nvPr/>
          </p:nvSpPr>
          <p:spPr>
            <a:xfrm flipH="1">
              <a:off x="2783632" y="4707181"/>
              <a:ext cx="1084934" cy="1008112"/>
            </a:xfrm>
            <a:prstGeom prst="rtTriangle">
              <a:avLst/>
            </a:prstGeom>
            <a:solidFill>
              <a:srgbClr val="ffe500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2430813" y="4707181"/>
              <a:ext cx="1360931" cy="1008112"/>
            </a:xfrm>
            <a:prstGeom prst="triangle">
              <a:avLst>
                <a:gd name="adj" fmla="val 50000"/>
              </a:avLst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5" grpId="1" animBg="1"/>
      <p:bldP spid="44" grpId="2" animBg="1"/>
      <p:bldP spid="62" grpId="3" animBg="1"/>
      <p:bldP spid="61" grpId="4" animBg="1"/>
      <p:bldP spid="69" grpId="5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273630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슈고 다이묘</a:t>
            </a:r>
            <a:endParaRPr lang="ko-KR" altLang="en-US" sz="36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grpSp>
        <p:nvGrpSpPr>
          <p:cNvPr id="97" name=""/>
          <p:cNvGrpSpPr/>
          <p:nvPr/>
        </p:nvGrpSpPr>
        <p:grpSpPr>
          <a:xfrm rot="0">
            <a:off x="5519936" y="2708920"/>
            <a:ext cx="2726017" cy="572033"/>
            <a:chOff x="2423592" y="2640943"/>
            <a:chExt cx="2726017" cy="572033"/>
          </a:xfrm>
        </p:grpSpPr>
        <p:grpSp>
          <p:nvGrpSpPr>
            <p:cNvPr id="82" name=""/>
            <p:cNvGrpSpPr/>
            <p:nvPr/>
          </p:nvGrpSpPr>
          <p:grpSpPr>
            <a:xfrm rot="0">
              <a:off x="2639616" y="2640943"/>
              <a:ext cx="2509993" cy="572033"/>
              <a:chOff x="3215680" y="2653035"/>
              <a:chExt cx="2509993" cy="572033"/>
            </a:xfrm>
          </p:grpSpPr>
          <p:sp>
            <p:nvSpPr>
              <p:cNvPr id="80" name=""/>
              <p:cNvSpPr/>
              <p:nvPr/>
            </p:nvSpPr>
            <p:spPr>
              <a:xfrm>
                <a:off x="3215680" y="2653035"/>
                <a:ext cx="2232248" cy="572033"/>
              </a:xfrm>
              <a:prstGeom prst="homePlate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9099ea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p>
                <a:pPr>
                  <a:defRPr/>
                </a:pPr>
                <a:endParaRPr/>
              </a:p>
            </p:txBody>
          </p:sp>
          <p:sp>
            <p:nvSpPr>
              <p:cNvPr id="76" name="텍스트 상자 4"/>
              <p:cNvSpPr txBox="1"/>
              <p:nvPr/>
            </p:nvSpPr>
            <p:spPr>
              <a:xfrm>
                <a:off x="3503712" y="2653035"/>
                <a:ext cx="2221961" cy="4159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t">
                <a:noAutofit/>
              </a:bodyPr>
              <a:p>
                <a:pPr marL="0" indent="0" algn="l" defTabSz="5080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100" b="0" i="0" u="none" strike="noStrike" kern="0" cap="none" spc="0" normalizeH="0" baseline="0" mc:Ignorable="hp" hp:hslEmbossed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경제력 발전</a:t>
                </a:r>
                <a:endParaRPr xmlns:mc="http://schemas.openxmlformats.org/markup-compatibility/2006" xmlns:hp="http://schemas.haansoft.com/office/presentation/8.0" kumimoji="0" lang="ko-KR" altLang="en-US" sz="21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</p:grpSp>
        <p:sp>
          <p:nvSpPr>
            <p:cNvPr id="93" name=""/>
            <p:cNvSpPr/>
            <p:nvPr/>
          </p:nvSpPr>
          <p:spPr>
            <a:xfrm>
              <a:off x="2423592" y="2640943"/>
              <a:ext cx="72008" cy="572033"/>
            </a:xfrm>
            <a:prstGeom prst="rect">
              <a:avLst/>
            </a:prstGeom>
            <a:solidFill>
              <a:srgbClr val="c9ccee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</p:grpSp>
      <p:grpSp>
        <p:nvGrpSpPr>
          <p:cNvPr id="98" name=""/>
          <p:cNvGrpSpPr/>
          <p:nvPr/>
        </p:nvGrpSpPr>
        <p:grpSpPr>
          <a:xfrm rot="0">
            <a:off x="5519936" y="3501006"/>
            <a:ext cx="5112568" cy="572034"/>
            <a:chOff x="2423592" y="3428998"/>
            <a:chExt cx="5112568" cy="572034"/>
          </a:xfrm>
        </p:grpSpPr>
        <p:grpSp>
          <p:nvGrpSpPr>
            <p:cNvPr id="88" name=""/>
            <p:cNvGrpSpPr/>
            <p:nvPr/>
          </p:nvGrpSpPr>
          <p:grpSpPr>
            <a:xfrm rot="0">
              <a:off x="2639616" y="3428998"/>
              <a:ext cx="4896544" cy="572033"/>
              <a:chOff x="2639616" y="3429000"/>
              <a:chExt cx="4896544" cy="572033"/>
            </a:xfrm>
          </p:grpSpPr>
          <p:sp>
            <p:nvSpPr>
              <p:cNvPr id="86" name=""/>
              <p:cNvSpPr/>
              <p:nvPr/>
            </p:nvSpPr>
            <p:spPr>
              <a:xfrm>
                <a:off x="2639616" y="3429000"/>
                <a:ext cx="4824536" cy="572033"/>
              </a:xfrm>
              <a:prstGeom prst="homePlate">
                <a:avLst>
                  <a:gd name="adj" fmla="val 50000"/>
                </a:avLst>
              </a:prstGeom>
              <a:solidFill>
                <a:srgbClr val="ffffff">
                  <a:alpha val="100000"/>
                </a:srgbClr>
              </a:solidFill>
              <a:ln w="12700" cap="flat" cmpd="sng" algn="ctr">
                <a:solidFill>
                  <a:srgbClr val="9099ea">
                    <a:alpha val="100000"/>
                  </a:srgbClr>
                </a:solidFill>
                <a:prstDash val="solid"/>
                <a:miter/>
              </a:ln>
            </p:spPr>
            <p:txBody>
              <a:bodyPr/>
              <a:p>
                <a:pPr marL="0" indent="0" algn="l" defTabSz="91440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77" name="텍스트 상자 4"/>
              <p:cNvSpPr txBox="1"/>
              <p:nvPr/>
            </p:nvSpPr>
            <p:spPr>
              <a:xfrm>
                <a:off x="2927648" y="3429000"/>
                <a:ext cx="4608512" cy="4159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t">
                <a:noAutofit/>
              </a:bodyPr>
              <a:p>
                <a:pPr marL="0" indent="0" algn="l" defTabSz="5080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100" b="0" i="0" u="none" strike="noStrike" kern="0" cap="none" spc="0" normalizeH="0" baseline="0" mc:Ignorable="hp" hp:hslEmbossed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조선과 명을 공격하는 왜구의 기반</a:t>
                </a:r>
                <a:endParaRPr xmlns:mc="http://schemas.openxmlformats.org/markup-compatibility/2006" xmlns:hp="http://schemas.haansoft.com/office/presentation/8.0" kumimoji="0" lang="ko-KR" altLang="en-US" sz="21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</p:grpSp>
        <p:sp>
          <p:nvSpPr>
            <p:cNvPr id="94" name=""/>
            <p:cNvSpPr/>
            <p:nvPr/>
          </p:nvSpPr>
          <p:spPr>
            <a:xfrm>
              <a:off x="2423592" y="3428999"/>
              <a:ext cx="72008" cy="572033"/>
            </a:xfrm>
            <a:prstGeom prst="rect">
              <a:avLst/>
            </a:prstGeom>
            <a:solidFill>
              <a:srgbClr val="c9ccee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grpSp>
        <p:nvGrpSpPr>
          <p:cNvPr id="100" name=""/>
          <p:cNvGrpSpPr/>
          <p:nvPr/>
        </p:nvGrpSpPr>
        <p:grpSpPr>
          <a:xfrm rot="0">
            <a:off x="5519936" y="4365104"/>
            <a:ext cx="5544616" cy="572033"/>
            <a:chOff x="2423592" y="5007130"/>
            <a:chExt cx="5544616" cy="572033"/>
          </a:xfrm>
        </p:grpSpPr>
        <p:grpSp>
          <p:nvGrpSpPr>
            <p:cNvPr id="92" name=""/>
            <p:cNvGrpSpPr/>
            <p:nvPr/>
          </p:nvGrpSpPr>
          <p:grpSpPr>
            <a:xfrm rot="0">
              <a:off x="2639616" y="5007130"/>
              <a:ext cx="5328592" cy="572033"/>
              <a:chOff x="2639616" y="5007130"/>
              <a:chExt cx="5328592" cy="572033"/>
            </a:xfrm>
          </p:grpSpPr>
          <p:sp>
            <p:nvSpPr>
              <p:cNvPr id="90" name=""/>
              <p:cNvSpPr/>
              <p:nvPr/>
            </p:nvSpPr>
            <p:spPr>
              <a:xfrm>
                <a:off x="2639616" y="5007130"/>
                <a:ext cx="5328592" cy="572033"/>
              </a:xfrm>
              <a:prstGeom prst="homePlate">
                <a:avLst>
                  <a:gd name="adj" fmla="val 50000"/>
                </a:avLst>
              </a:prstGeom>
              <a:solidFill>
                <a:srgbClr val="ffffff">
                  <a:alpha val="100000"/>
                </a:srgbClr>
              </a:solidFill>
              <a:ln w="12700" cap="flat" cmpd="sng" algn="ctr">
                <a:solidFill>
                  <a:srgbClr val="9099ea">
                    <a:alpha val="100000"/>
                  </a:srgbClr>
                </a:solidFill>
                <a:prstDash val="solid"/>
                <a:miter/>
              </a:ln>
            </p:spPr>
            <p:txBody>
              <a:bodyPr/>
              <a:p>
                <a:pPr marL="0" indent="0" algn="l" defTabSz="91440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79" name="텍스트 상자 4"/>
              <p:cNvSpPr txBox="1"/>
              <p:nvPr/>
            </p:nvSpPr>
            <p:spPr>
              <a:xfrm>
                <a:off x="2927648" y="5007130"/>
                <a:ext cx="4896544" cy="49397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t">
                <a:noAutofit/>
              </a:bodyPr>
              <a:p>
                <a:pPr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100" b="0" i="0" u="none" strike="noStrike" kern="0" cap="none" spc="0" normalizeH="0" baseline="0" mc:Ignorable="hp" hp:hslEmbossed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조선과 명 </a:t>
                </a:r>
                <a:r>
                  <a:rPr xmlns:mc="http://schemas.openxmlformats.org/markup-compatibility/2006" xmlns:hp="http://schemas.haansoft.com/office/presentation/8.0" kumimoji="0" lang="en-US" altLang="ko-KR" sz="2100" b="0" i="0" u="none" strike="noStrike" kern="0" cap="none" spc="0" normalizeH="0" baseline="0" mc:Ignorable="hp" hp:hslEmbossed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-</a:t>
                </a:r>
                <a:r>
                  <a:rPr xmlns:mc="http://schemas.openxmlformats.org/markup-compatibility/2006" xmlns:hp="http://schemas.haansoft.com/office/presentation/8.0" kumimoji="0" lang="ko-KR" altLang="en-US" sz="2100" b="0" i="0" u="none" strike="noStrike" kern="0" cap="none" spc="0" normalizeH="0" baseline="0" mc:Ignorable="hp" hp:hslEmbossed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 </a:t>
                </a:r>
                <a:r>
                  <a:rPr xmlns:mc="http://schemas.openxmlformats.org/markup-compatibility/2006" xmlns:hp="http://schemas.haansoft.com/office/presentation/8.0" sz="2100" b="0" i="0" u="none" strike="noStrike" mc:Ignorable="hp" hp:hslEmbossed="0"/>
                  <a:t>무역로</a:t>
                </a:r>
                <a:r>
    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    <a:t> </a:t>
                </a:r>
                <a:r>
    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    <a:t>(</a:t>
                </a:r>
                <a:r>
    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    <a:t>왜구 진압의 대가</a:t>
                </a:r>
                <a:r>
    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    <a:t>)</a:t>
                </a:r>
                <a:endParaRPr xmlns:mc="http://schemas.openxmlformats.org/markup-compatibility/2006" xmlns:hp="http://schemas.haansoft.com/office/presentation/8.0" lang="en-US" altLang="ko-KR" sz="2100" b="0" i="0" u="none" strike="noStrike" mc:Ignorable="hp" hp:hslEmbossed="0"/>
              </a:p>
            </p:txBody>
          </p:sp>
        </p:grpSp>
        <p:sp>
          <p:nvSpPr>
            <p:cNvPr id="95" name=""/>
            <p:cNvSpPr/>
            <p:nvPr/>
          </p:nvSpPr>
          <p:spPr>
            <a:xfrm>
              <a:off x="2423592" y="5007130"/>
              <a:ext cx="72008" cy="572033"/>
            </a:xfrm>
            <a:prstGeom prst="rect">
              <a:avLst/>
            </a:prstGeom>
            <a:solidFill>
              <a:srgbClr val="c9ccee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pic>
        <p:nvPicPr>
          <p:cNvPr id="10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60450" y="2420887"/>
            <a:ext cx="4167614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1" animBg="1"/>
      <p:bldP spid="100" grpId="2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808312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관련 영상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18" name=""/>
          <p:cNvGrpSpPr/>
          <p:nvPr/>
        </p:nvGrpSpPr>
        <p:grpSpPr>
          <a:xfrm rot="0">
            <a:off x="4925870" y="3037395"/>
            <a:ext cx="2322258" cy="1399717"/>
            <a:chOff x="1012825" y="3013075"/>
            <a:chExt cx="2897967" cy="2000101"/>
          </a:xfrm>
        </p:grpSpPr>
        <p:sp>
          <p:nvSpPr>
            <p:cNvPr id="19" name="">
              <a:hlinkClick r:id="rId3"/>
            </p:cNvPr>
            <p:cNvSpPr/>
            <p:nvPr/>
          </p:nvSpPr>
          <p:spPr>
            <a:xfrm>
              <a:off x="1012825" y="3013075"/>
              <a:ext cx="2897967" cy="2000101"/>
            </a:xfrm>
            <a:prstGeom prst="flowChartAlternateProcess">
              <a:avLst/>
            </a:prstGeom>
            <a:solidFill>
              <a:srgbClr val="000000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20" name=""/>
            <p:cNvSpPr/>
            <p:nvPr/>
          </p:nvSpPr>
          <p:spPr>
            <a:xfrm rot="5434325">
              <a:off x="2146772" y="3715493"/>
              <a:ext cx="814369" cy="595263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3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273630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감합무역</a:t>
            </a:r>
            <a:endParaRPr lang="ko-KR" altLang="en-US" sz="36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grpSp>
        <p:nvGrpSpPr>
          <p:cNvPr id="81" name=""/>
          <p:cNvGrpSpPr/>
          <p:nvPr/>
        </p:nvGrpSpPr>
        <p:grpSpPr>
          <a:xfrm rot="0">
            <a:off x="5303912" y="1700808"/>
            <a:ext cx="1565507" cy="1494166"/>
            <a:chOff x="1415480" y="2456892"/>
            <a:chExt cx="2016224" cy="1944216"/>
          </a:xfrm>
        </p:grpSpPr>
        <p:sp>
          <p:nvSpPr>
            <p:cNvPr id="80" name=""/>
            <p:cNvSpPr/>
            <p:nvPr/>
          </p:nvSpPr>
          <p:spPr>
            <a:xfrm>
              <a:off x="1415480" y="2456892"/>
              <a:ext cx="2016224" cy="194421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eb6f6f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76" name="텍스트 상자 4"/>
            <p:cNvSpPr txBox="1"/>
            <p:nvPr/>
          </p:nvSpPr>
          <p:spPr>
            <a:xfrm>
              <a:off x="1611154" y="2931091"/>
              <a:ext cx="1624876" cy="822969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항구도시 발달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82" name=""/>
          <p:cNvGrpSpPr/>
          <p:nvPr/>
        </p:nvGrpSpPr>
        <p:grpSpPr>
          <a:xfrm rot="0">
            <a:off x="7178787" y="1700808"/>
            <a:ext cx="1546838" cy="1494166"/>
            <a:chOff x="1415480" y="2456892"/>
            <a:chExt cx="2016224" cy="1944216"/>
          </a:xfrm>
        </p:grpSpPr>
        <p:sp>
          <p:nvSpPr>
            <p:cNvPr id="83" name=""/>
            <p:cNvSpPr/>
            <p:nvPr/>
          </p:nvSpPr>
          <p:spPr>
            <a:xfrm>
              <a:off x="1415480" y="2456892"/>
              <a:ext cx="2016224" cy="1944216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5400" cap="flat" cmpd="sng" algn="ctr">
              <a:solidFill>
                <a:srgbClr val="ebadad">
                  <a:alpha val="100000"/>
                </a:srgbClr>
              </a:solidFill>
              <a:prstDash val="solid"/>
              <a:miter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84" name="텍스트 상자 4"/>
            <p:cNvSpPr txBox="1"/>
            <p:nvPr/>
          </p:nvSpPr>
          <p:spPr>
            <a:xfrm>
              <a:off x="1559496" y="2896112"/>
              <a:ext cx="1728192" cy="942812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사카이 항구 성장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85" name=""/>
          <p:cNvGrpSpPr/>
          <p:nvPr/>
        </p:nvGrpSpPr>
        <p:grpSpPr>
          <a:xfrm rot="0">
            <a:off x="9048328" y="1700808"/>
            <a:ext cx="1549505" cy="1494166"/>
            <a:chOff x="1343472" y="2456892"/>
            <a:chExt cx="2016224" cy="1944216"/>
          </a:xfrm>
        </p:grpSpPr>
        <p:sp>
          <p:nvSpPr>
            <p:cNvPr id="86" name=""/>
            <p:cNvSpPr/>
            <p:nvPr/>
          </p:nvSpPr>
          <p:spPr>
            <a:xfrm>
              <a:off x="1343472" y="2456892"/>
              <a:ext cx="2016224" cy="1944216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5400" cap="flat" cmpd="sng" algn="ctr">
              <a:solidFill>
                <a:srgbClr val="eedfc9">
                  <a:alpha val="100000"/>
                </a:srgbClr>
              </a:solidFill>
              <a:prstDash val="solid"/>
              <a:miter/>
            </a:ln>
          </p:spPr>
          <p:txBody>
            <a:bodyPr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sz="1800" b="0" i="0" u="none" strike="noStrike" kern="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87" name="텍스트 상자 4"/>
            <p:cNvSpPr txBox="1"/>
            <p:nvPr/>
          </p:nvSpPr>
          <p:spPr>
            <a:xfrm>
              <a:off x="1487490" y="2456892"/>
              <a:ext cx="1800200" cy="1000050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자치를 주장하는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endParaRPr>
            </a:p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마을 등장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0" cap="none" spc="0" normalizeH="0" baseline="0" mc:Ignorable="hp" hp:hslEmbossed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103" name=""/>
          <p:cNvGrpSpPr/>
          <p:nvPr/>
        </p:nvGrpSpPr>
        <p:grpSpPr>
          <a:xfrm rot="0">
            <a:off x="1506157" y="2202914"/>
            <a:ext cx="3365707" cy="722030"/>
            <a:chOff x="1199456" y="2060848"/>
            <a:chExt cx="3365707" cy="722030"/>
          </a:xfrm>
        </p:grpSpPr>
        <p:grpSp>
          <p:nvGrpSpPr>
            <p:cNvPr id="93" name=""/>
            <p:cNvGrpSpPr/>
            <p:nvPr/>
          </p:nvGrpSpPr>
          <p:grpSpPr>
            <a:xfrm rot="0">
              <a:off x="1199456" y="2060848"/>
              <a:ext cx="1368152" cy="669975"/>
              <a:chOff x="1631504" y="4725144"/>
              <a:chExt cx="1512168" cy="1224136"/>
            </a:xfrm>
            <a:solidFill>
              <a:srgbClr val="eed4c9"/>
            </a:solidFill>
          </p:grpSpPr>
          <p:sp>
            <p:nvSpPr>
              <p:cNvPr id="91" name=""/>
              <p:cNvSpPr/>
              <p:nvPr/>
            </p:nvSpPr>
            <p:spPr>
              <a:xfrm>
                <a:off x="1631504" y="4725144"/>
                <a:ext cx="1512168" cy="122413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p>
                <a:pPr>
                  <a:defRPr/>
                </a:pPr>
                <a:endParaRPr/>
              </a:p>
            </p:txBody>
          </p:sp>
          <p:sp>
            <p:nvSpPr>
              <p:cNvPr id="92" name="텍스트 상자 4"/>
              <p:cNvSpPr txBox="1"/>
              <p:nvPr/>
            </p:nvSpPr>
            <p:spPr>
              <a:xfrm>
                <a:off x="1946163" y="4789981"/>
                <a:ext cx="882849" cy="6324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0" tIns="0" rIns="0" bIns="0" anchor="t">
                <a:noAutofit/>
              </a:bodyPr>
              <a:p>
                <a:pPr marL="0" indent="0" algn="ctr" defTabSz="5080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명</a:t>
                </a:r>
                <a:endParaRPr xmlns:mc="http://schemas.openxmlformats.org/markup-compatibility/2006" xmlns:hp="http://schemas.haansoft.com/office/presentation/8.0" kumimoji="0" lang="ko-KR" altLang="en-US" sz="2500" b="0" i="0" u="none" strike="noStrike" kern="0" cap="none" spc="0" normalizeH="0" baseline="0" mc:Ignorable="hp" hp:hslEmbossed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endParaRPr>
              </a:p>
            </p:txBody>
          </p:sp>
        </p:grpSp>
        <p:sp>
          <p:nvSpPr>
            <p:cNvPr id="96" name="텍스트 상자 4"/>
            <p:cNvSpPr txBox="1"/>
            <p:nvPr/>
          </p:nvSpPr>
          <p:spPr>
            <a:xfrm>
              <a:off x="2423592" y="2112903"/>
              <a:ext cx="2141571" cy="66997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3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⇨ 해금정책</a:t>
              </a:r>
              <a:endParaRPr xmlns:mc="http://schemas.openxmlformats.org/markup-compatibility/2006" xmlns:hp="http://schemas.haansoft.com/office/presentation/8.0" kumimoji="0" lang="en-US" altLang="ko-KR" sz="23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100" name=""/>
          <p:cNvGrpSpPr/>
          <p:nvPr/>
        </p:nvGrpSpPr>
        <p:grpSpPr>
          <a:xfrm rot="0">
            <a:off x="5087888" y="3501008"/>
            <a:ext cx="5509780" cy="2382396"/>
            <a:chOff x="1127448" y="3242655"/>
            <a:chExt cx="5509780" cy="2382396"/>
          </a:xfrm>
        </p:grpSpPr>
        <p:sp>
          <p:nvSpPr>
            <p:cNvPr id="98" name=""/>
            <p:cNvSpPr/>
            <p:nvPr/>
          </p:nvSpPr>
          <p:spPr>
            <a:xfrm>
              <a:off x="1127448" y="5229200"/>
              <a:ext cx="5509780" cy="3958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p>
              <a:pPr algn="l">
                <a:defRPr/>
              </a:pPr>
              <a:r>
                <a:rPr xmlns:mc="http://schemas.openxmlformats.org/markup-compatibility/2006" xmlns:hp="http://schemas.haansoft.com/office/presentation/8.0" sz="2000" b="0" i="0" strike="noStrike" mc:Ignorable="hp" hp:hslEmbossed="0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⇨</a:t>
              </a:r>
              <a:r>
                <a:rPr xmlns:mc="http://schemas.openxmlformats.org/markup-compatibility/2006" xmlns:hp="http://schemas.haansoft.com/office/presentation/8.0" lang="ko-KR" altLang="en-US" sz="2000" b="0" i="0" strike="noStrike" mc:Ignorable="hp" hp:hslEmbossed="0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xmlns:mc="http://schemas.openxmlformats.org/markup-compatibility/2006" xmlns:hp="http://schemas.haansoft.com/office/presentation/8.0" sz="2000" b="0" i="0" strike="noStrike" mc:Ignorable="hp" hp:hslEmbossed="0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'견명선'이라는 교역선으</a:t>
              </a:r>
              <a:r>
                <a:rPr xmlns:mc="http://schemas.openxmlformats.org/markup-compatibility/2006" xmlns:hp="http://schemas.haansoft.com/office/presentation/8.0" lang="ko-KR" altLang="en-US" sz="2000" b="0" i="0" strike="noStrike" mc:Ignorable="hp" hp:hslEmbossed="0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로 </a:t>
              </a:r>
              <a:r>
                <a:rPr xmlns:mc="http://schemas.openxmlformats.org/markup-compatibility/2006" xmlns:hp="http://schemas.haansoft.com/office/presentation/8.0" sz="2000" b="0" i="0" strike="noStrike" mc:Ignorable="hp" hp:hslEmbossed="0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명과 일본을 왕래</a:t>
              </a:r>
              <a:endPara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pic>
          <p:nvPicPr>
            <p:cNvPr id="99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199456" y="3242655"/>
              <a:ext cx="3778920" cy="1900256"/>
            </a:xfrm>
            <a:prstGeom prst="rect">
              <a:avLst/>
            </a:prstGeom>
          </p:spPr>
        </p:pic>
      </p:grpSp>
      <p:grpSp>
        <p:nvGrpSpPr>
          <p:cNvPr id="102" name=""/>
          <p:cNvGrpSpPr/>
          <p:nvPr/>
        </p:nvGrpSpPr>
        <p:grpSpPr>
          <a:xfrm rot="0">
            <a:off x="1847528" y="3573016"/>
            <a:ext cx="2520280" cy="1792048"/>
            <a:chOff x="1847528" y="3573016"/>
            <a:chExt cx="2520280" cy="1792048"/>
          </a:xfrm>
        </p:grpSpPr>
        <p:pic>
          <p:nvPicPr>
            <p:cNvPr id="97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47528" y="3573016"/>
              <a:ext cx="2520280" cy="855944"/>
            </a:xfrm>
            <a:prstGeom prst="rect">
              <a:avLst/>
            </a:prstGeom>
          </p:spPr>
        </p:pic>
        <p:sp>
          <p:nvSpPr>
            <p:cNvPr id="101" name="텍스트 상자 4"/>
            <p:cNvSpPr txBox="1"/>
            <p:nvPr/>
          </p:nvSpPr>
          <p:spPr>
            <a:xfrm>
              <a:off x="2057640" y="4428960"/>
              <a:ext cx="1806111" cy="936104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3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• 화폐 제도</a:t>
              </a:r>
              <a:endParaRPr xmlns:mc="http://schemas.openxmlformats.org/markup-compatibility/2006" xmlns:hp="http://schemas.haansoft.com/office/presentation/8.0" kumimoji="0" lang="ko-KR" altLang="en-US" sz="23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300" b="0" i="0" u="none" strike="noStrike" kern="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• 어음 제도</a:t>
              </a:r>
              <a:endParaRPr xmlns:mc="http://schemas.openxmlformats.org/markup-compatibility/2006" xmlns:hp="http://schemas.haansoft.com/office/presentation/8.0" kumimoji="0" lang="ko-KR" altLang="en-US" sz="2300" b="0" i="0" u="none" strike="noStrike" kern="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81" grpId="1" animBg="1"/>
      <p:bldP spid="82" grpId="2" animBg="1"/>
      <p:bldP spid="85" grpId="3" animBg="1"/>
      <p:bldP spid="100" grpId="4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anchor="t">
        <a:noAutofit/>
      </a:bodyPr>
      <a:lstStyle>
        <a:defPPr marL="0" indent="0" algn="l" defTabSz="508000">
          <a:lnSpc>
            <a:spcPct val="150000"/>
          </a:lnSpc>
          <a:spcBef>
            <a:spcPts val="0"/>
          </a:spcBef>
          <a:spcAft>
            <a:spcPts val="0"/>
          </a:spcAft>
          <a:buFontTx/>
          <a:buNone/>
          <a:defRPr lang="ko-KR" altLang="en-US" sz="2000" b="0" cap="none">
            <a:ln w="9525">
              <a:solidFill>
                <a:schemeClr val="accent1">
                  <a:alpha val="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08서울남산체 L"/>
            <a:ea typeface="08서울남산체 L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313</ep:Words>
  <ep:PresentationFormat>와이드스크린</ep:PresentationFormat>
  <ep:Paragraphs>48</ep:Paragraphs>
  <ep:Slides>15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오피스 테마</vt:lpstr>
      <vt:lpstr>무로마치 막부시대의 정치와 경제</vt:lpstr>
      <vt:lpstr>무로마치 막부의 성립</vt:lpstr>
      <vt:lpstr>슬라이드 3</vt:lpstr>
      <vt:lpstr>슬라이드 4</vt:lpstr>
      <vt:lpstr>남북조 내란기</vt:lpstr>
      <vt:lpstr>남북조 내란기</vt:lpstr>
      <vt:lpstr>슈고 다이묘</vt:lpstr>
      <vt:lpstr>슬라이드 8</vt:lpstr>
      <vt:lpstr>감합무역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김도경</dc:creator>
  <cp:lastModifiedBy>zmfla</cp:lastModifiedBy>
  <dcterms:modified xsi:type="dcterms:W3CDTF">2019-10-09T09:57:38.063</dcterms:modified>
  <cp:revision>471</cp:revision>
  <dc:title>무료 피피티 템플릿</dc:title>
  <cp:version/>
</cp:coreProperties>
</file>