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11" r:id="rId2"/>
    <p:sldId id="312" r:id="rId3"/>
    <p:sldId id="313" r:id="rId4"/>
    <p:sldId id="335" r:id="rId5"/>
    <p:sldId id="326" r:id="rId6"/>
    <p:sldId id="327" r:id="rId7"/>
    <p:sldId id="329" r:id="rId8"/>
    <p:sldId id="315" r:id="rId9"/>
    <p:sldId id="328" r:id="rId10"/>
    <p:sldId id="330" r:id="rId11"/>
    <p:sldId id="331" r:id="rId12"/>
    <p:sldId id="332" r:id="rId13"/>
    <p:sldId id="333" r:id="rId14"/>
    <p:sldId id="334" r:id="rId15"/>
    <p:sldId id="322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CE226-3695-41F1-BF2A-9D0F3F21AD05}" type="datetimeFigureOut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0FB76-7258-45C9-B8CE-8076A2558D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45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9296-9476-4532-86A0-F307B434148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2019-10-07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6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6C36-AF31-46D7-95FA-D948A12D599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2019-10-07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9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785600" y="274665"/>
            <a:ext cx="36576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12800" y="274665"/>
            <a:ext cx="107696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DFF7-F65E-4593-99D5-03A372C50B6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2019-10-07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2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613-FFC2-4347-8640-875C78C95DD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2019-10-07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2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3956-B8BD-479C-9F9C-094FFA9F3CD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2019-10-07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AB9-A105-4B5B-A855-D5628315857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2019-10-07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6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17F6-C15D-4E66-8D8E-679E919F925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2019-10-07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0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0841-F44E-4118-B135-D57D1613767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2019-10-07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3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FBEC-9797-40B2-8104-2DA7F171CB1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2019-10-07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6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BEA3-DA9A-47BF-84FB-7BA1D181A42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2019-10-07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8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89BD-682D-4AFE-996B-02556592864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2019-10-07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72E1BAD8-86F7-43DB-8395-B4E8B8FD94F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2019-10-07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9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PLIQoh3nBa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78081" y="1837227"/>
            <a:ext cx="11233248" cy="1008112"/>
          </a:xfrm>
        </p:spPr>
        <p:txBody>
          <a:bodyPr/>
          <a:lstStyle/>
          <a:p>
            <a:pPr marL="182880" indent="0">
              <a:buNone/>
            </a:pPr>
            <a:r>
              <a:rPr lang="ko-KR" altLang="en-US" smtClean="0"/>
              <a:t>일본에서 언급한 독도가 한국땅인 이유</a:t>
            </a:r>
            <a:endParaRPr lang="ko-KR" altLang="en-US" sz="4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87" y="2598753"/>
            <a:ext cx="9501716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47" y="2598752"/>
            <a:ext cx="9501716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11" y="2751140"/>
            <a:ext cx="9501716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87" y="2751140"/>
            <a:ext cx="9501716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79593" y="4817659"/>
            <a:ext cx="4710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러시아어러시아학과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21402550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최제준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393" y="476672"/>
            <a:ext cx="11041227" cy="1143000"/>
          </a:xfrm>
        </p:spPr>
        <p:txBody>
          <a:bodyPr/>
          <a:lstStyle/>
          <a:p>
            <a:pPr marL="0" indent="0" algn="l">
              <a:buNone/>
            </a:pPr>
            <a:r>
              <a:rPr lang="ko-KR" altLang="en-US" dirty="0" smtClean="0"/>
              <a:t>일본의 관점에서 본 독도가 한국땅인 증거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4908" y="1712563"/>
            <a:ext cx="3773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sz="2000" dirty="0" err="1" smtClean="0"/>
              <a:t>이노</a:t>
            </a:r>
            <a:r>
              <a:rPr lang="ko-KR" altLang="en-US" sz="2000" dirty="0" smtClean="0"/>
              <a:t> </a:t>
            </a:r>
            <a:r>
              <a:rPr lang="ko-KR" altLang="en-US" sz="2000" dirty="0" err="1"/>
              <a:t>다다타카</a:t>
            </a:r>
            <a:r>
              <a:rPr lang="en-US" altLang="ko-KR" sz="2000" dirty="0"/>
              <a:t>(</a:t>
            </a:r>
            <a:r>
              <a:rPr lang="ko-KR" altLang="en-US" sz="2000" dirty="0"/>
              <a:t>伊能忠敬</a:t>
            </a:r>
            <a:r>
              <a:rPr lang="en-US" altLang="ko-KR" sz="2000" dirty="0"/>
              <a:t>, 1745 ~ 1818</a:t>
            </a:r>
            <a:r>
              <a:rPr lang="en-US" altLang="ko-KR" sz="2000" dirty="0" smtClean="0"/>
              <a:t>), </a:t>
            </a:r>
            <a:r>
              <a:rPr lang="ko-KR" altLang="en-US" dirty="0" err="1" smtClean="0"/>
              <a:t>대일본연해여지노정전도</a:t>
            </a:r>
            <a:r>
              <a:rPr lang="en-US" altLang="ko-KR" dirty="0" smtClean="0"/>
              <a:t>, 1821</a:t>
            </a:r>
            <a:r>
              <a:rPr lang="en-US" altLang="ko-KR" sz="2000" dirty="0" smtClean="0"/>
              <a:t> </a:t>
            </a:r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691888" y="3002216"/>
            <a:ext cx="3972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지도 측량작업을 하는 동안에 지도제작자는 </a:t>
            </a:r>
            <a:r>
              <a:rPr lang="ko-KR" altLang="en-US" dirty="0" err="1" smtClean="0"/>
              <a:t>오키섬까지</a:t>
            </a:r>
            <a:r>
              <a:rPr lang="ko-KR" altLang="en-US" dirty="0" smtClean="0"/>
              <a:t> 측량을 함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이노도에는</a:t>
            </a:r>
            <a:r>
              <a:rPr lang="ko-KR" altLang="en-US" dirty="0" smtClean="0"/>
              <a:t> 독도가 일본영토에서 제외되어 있음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10" name="내용 개체 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9" y="1619672"/>
            <a:ext cx="4733925" cy="3524250"/>
          </a:xfr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57" y="3002216"/>
            <a:ext cx="2968214" cy="35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393" y="476672"/>
            <a:ext cx="11041227" cy="1143000"/>
          </a:xfrm>
        </p:spPr>
        <p:txBody>
          <a:bodyPr/>
          <a:lstStyle/>
          <a:p>
            <a:pPr marL="0" indent="0" algn="l">
              <a:buNone/>
            </a:pPr>
            <a:r>
              <a:rPr lang="ko-KR" altLang="en-US" dirty="0" smtClean="0"/>
              <a:t>일본의 관점에서 본 독도가 한국땅인 증거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6162" y="1875295"/>
            <a:ext cx="4199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sz="2000" dirty="0" smtClean="0"/>
              <a:t>일본정부</a:t>
            </a:r>
            <a:r>
              <a:rPr lang="en-US" altLang="ko-KR" sz="2000" dirty="0" smtClean="0"/>
              <a:t>, 1951, </a:t>
            </a:r>
            <a:r>
              <a:rPr lang="ko-KR" altLang="en-US" sz="2000" dirty="0" smtClean="0"/>
              <a:t>일본영역참고도</a:t>
            </a:r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386161" y="2952208"/>
            <a:ext cx="509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지도를 확대해보면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일본의 </a:t>
            </a:r>
            <a:r>
              <a:rPr lang="ko-KR" altLang="en-US" dirty="0" err="1" smtClean="0"/>
              <a:t>선박조업</a:t>
            </a:r>
            <a:r>
              <a:rPr lang="ko-KR" altLang="en-US" dirty="0" smtClean="0"/>
              <a:t> 허가구역이 나와있음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독도가 </a:t>
            </a:r>
            <a:r>
              <a:rPr lang="ko-KR" altLang="en-US" dirty="0" err="1" smtClean="0"/>
              <a:t>한국쪽</a:t>
            </a:r>
            <a:r>
              <a:rPr lang="ko-KR" altLang="en-US" dirty="0" smtClean="0"/>
              <a:t> 구역으로 되어있음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4" y="1797224"/>
            <a:ext cx="4762500" cy="3790950"/>
          </a:xfrm>
        </p:spPr>
      </p:pic>
      <p:sp>
        <p:nvSpPr>
          <p:cNvPr id="6" name="TextBox 5"/>
          <p:cNvSpPr txBox="1"/>
          <p:nvPr/>
        </p:nvSpPr>
        <p:spPr>
          <a:xfrm>
            <a:off x="6386161" y="4007961"/>
            <a:ext cx="536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당시 </a:t>
            </a:r>
            <a:r>
              <a:rPr lang="ko-KR" altLang="en-US" dirty="0" err="1" smtClean="0"/>
              <a:t>조업구역의</a:t>
            </a:r>
            <a:r>
              <a:rPr lang="ko-KR" altLang="en-US" dirty="0" smtClean="0"/>
              <a:t> 기준은 </a:t>
            </a:r>
            <a:r>
              <a:rPr lang="en-US" altLang="ko-KR" dirty="0" smtClean="0"/>
              <a:t>1951</a:t>
            </a:r>
            <a:r>
              <a:rPr lang="ko-KR" altLang="en-US" dirty="0" smtClean="0"/>
              <a:t>년 샌프란시스코 강화조약에 의해 나누어짐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34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393" y="476672"/>
            <a:ext cx="11041227" cy="1143000"/>
          </a:xfrm>
        </p:spPr>
        <p:txBody>
          <a:bodyPr/>
          <a:lstStyle/>
          <a:p>
            <a:pPr marL="0" indent="0" algn="l">
              <a:buNone/>
            </a:pPr>
            <a:r>
              <a:rPr lang="ko-KR" altLang="en-US" dirty="0" smtClean="0"/>
              <a:t>일본의 관점에서 본 독도가 한국땅인 증거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8010" y="1901111"/>
            <a:ext cx="4199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sz="2000" dirty="0" smtClean="0"/>
              <a:t>모리 </a:t>
            </a:r>
            <a:r>
              <a:rPr lang="ko-KR" altLang="en-US" sz="2000" dirty="0" err="1" smtClean="0"/>
              <a:t>칸세기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조선국전도</a:t>
            </a:r>
            <a:r>
              <a:rPr lang="en-US" altLang="ko-KR" sz="2000" dirty="0" smtClean="0"/>
              <a:t>(1886).</a:t>
            </a:r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632636" y="2568782"/>
            <a:ext cx="5090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지도를 확대해보면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울릉도가 죽도로 표기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독도는 송도로 표기가 되어있으며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조선의 영토로 표기가 되어있음</a:t>
            </a:r>
            <a:r>
              <a:rPr lang="en-US" altLang="ko-KR" dirty="0" smtClean="0"/>
              <a:t>.  </a:t>
            </a:r>
            <a:r>
              <a:rPr lang="ko-KR" altLang="en-US" dirty="0" smtClean="0"/>
              <a:t>강원도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울릉도 처럼 같은 색으로 표시됨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1" y="1619672"/>
            <a:ext cx="4018456" cy="4525963"/>
          </a:xfr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01" y="2735685"/>
            <a:ext cx="36099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0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393" y="476672"/>
            <a:ext cx="11041227" cy="1143000"/>
          </a:xfrm>
        </p:spPr>
        <p:txBody>
          <a:bodyPr/>
          <a:lstStyle/>
          <a:p>
            <a:pPr marL="0" indent="0" algn="l">
              <a:buNone/>
            </a:pPr>
            <a:r>
              <a:rPr lang="ko-KR" altLang="en-US" dirty="0" smtClean="0"/>
              <a:t>일본의 관점에서 본 독도가 한국땅인 증거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2636" y="1909561"/>
            <a:ext cx="4199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err="1" smtClean="0"/>
              <a:t>제국육해측량부</a:t>
            </a:r>
            <a:r>
              <a:rPr lang="en-US" altLang="ko-KR" dirty="0" smtClean="0"/>
              <a:t>(1903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일로청한명세신도</a:t>
            </a:r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632636" y="2568782"/>
            <a:ext cx="509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동해바다를 </a:t>
            </a:r>
            <a:r>
              <a:rPr lang="ko-KR" altLang="en-US" dirty="0" err="1" smtClean="0"/>
              <a:t>고려해로</a:t>
            </a:r>
            <a:r>
              <a:rPr lang="ko-KR" altLang="en-US" dirty="0" smtClean="0"/>
              <a:t> 표기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울릉도와 독도를 한국 영토라고 명시함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92" y="1830414"/>
            <a:ext cx="5295843" cy="4525963"/>
          </a:xfrm>
        </p:spPr>
      </p:pic>
    </p:spTree>
    <p:extLst>
      <p:ext uri="{BB962C8B-B14F-4D97-AF65-F5344CB8AC3E}">
        <p14:creationId xmlns:p14="http://schemas.microsoft.com/office/powerpoint/2010/main" val="34432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393" y="476672"/>
            <a:ext cx="11041227" cy="1143000"/>
          </a:xfrm>
        </p:spPr>
        <p:txBody>
          <a:bodyPr/>
          <a:lstStyle/>
          <a:p>
            <a:pPr marL="0" indent="0" algn="l">
              <a:buNone/>
            </a:pPr>
            <a:r>
              <a:rPr lang="ko-KR" altLang="en-US" dirty="0" smtClean="0"/>
              <a:t>참고문헌 및 자료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85958" y="1830414"/>
            <a:ext cx="10972800" cy="4525963"/>
          </a:xfrm>
        </p:spPr>
        <p:txBody>
          <a:bodyPr>
            <a:normAutofit fontScale="92500"/>
          </a:bodyPr>
          <a:lstStyle/>
          <a:p>
            <a:r>
              <a:rPr lang="ko-KR" altLang="en-US" dirty="0"/>
              <a:t>네이버 지식백과</a:t>
            </a:r>
            <a:r>
              <a:rPr lang="en-US" altLang="ko-KR" dirty="0"/>
              <a:t>, </a:t>
            </a:r>
            <a:r>
              <a:rPr lang="ko-KR" altLang="en-US" dirty="0"/>
              <a:t>독도의 옛 이름 참조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네이버 지식인</a:t>
            </a:r>
            <a:r>
              <a:rPr lang="en-US" altLang="ko-KR" dirty="0"/>
              <a:t>, </a:t>
            </a:r>
            <a:r>
              <a:rPr lang="ko-KR" altLang="en-US" dirty="0" err="1"/>
              <a:t>독도명칭</a:t>
            </a:r>
            <a:r>
              <a:rPr lang="ko-KR" altLang="en-US" dirty="0"/>
              <a:t> 변천사를 알고 싶어요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네이버 블로그</a:t>
            </a:r>
            <a:r>
              <a:rPr lang="en-US" altLang="ko-KR" dirty="0"/>
              <a:t>, </a:t>
            </a:r>
            <a:r>
              <a:rPr lang="ko-KR" altLang="en-US" dirty="0"/>
              <a:t>우리 역사에 이런 일이</a:t>
            </a:r>
            <a:r>
              <a:rPr lang="en-US" altLang="ko-KR" dirty="0"/>
              <a:t>? </a:t>
            </a:r>
            <a:r>
              <a:rPr lang="ko-KR" altLang="en-US" dirty="0"/>
              <a:t>서기 </a:t>
            </a:r>
            <a:r>
              <a:rPr lang="en-US" altLang="ko-KR" dirty="0"/>
              <a:t>512</a:t>
            </a:r>
            <a:r>
              <a:rPr lang="ko-KR" altLang="en-US" dirty="0"/>
              <a:t>년</a:t>
            </a:r>
            <a:r>
              <a:rPr lang="en-US" altLang="ko-KR" dirty="0"/>
              <a:t>, </a:t>
            </a:r>
            <a:r>
              <a:rPr lang="ko-KR" altLang="en-US" dirty="0" err="1"/>
              <a:t>신라장군</a:t>
            </a:r>
            <a:r>
              <a:rPr lang="ko-KR" altLang="en-US" dirty="0"/>
              <a:t> 이사부가 우산국을 정복하다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최장근교수님</a:t>
            </a:r>
            <a:r>
              <a:rPr lang="en-US" altLang="ko-KR" dirty="0"/>
              <a:t>(2014), </a:t>
            </a:r>
            <a:r>
              <a:rPr lang="ko-KR" altLang="en-US" dirty="0" err="1"/>
              <a:t>한국영토</a:t>
            </a:r>
            <a:r>
              <a:rPr lang="ko-KR" altLang="en-US" dirty="0"/>
              <a:t> 독도의 </a:t>
            </a:r>
            <a:r>
              <a:rPr lang="ko-KR" altLang="en-US" dirty="0" err="1"/>
              <a:t>고유영토론</a:t>
            </a:r>
            <a:r>
              <a:rPr lang="en-US" altLang="ko-KR" dirty="0"/>
              <a:t>, 69</a:t>
            </a:r>
            <a:r>
              <a:rPr lang="ko-KR" altLang="en-US" dirty="0"/>
              <a:t>쪽 참조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최장근교수님</a:t>
            </a:r>
            <a:r>
              <a:rPr lang="en-US" altLang="ko-KR" dirty="0"/>
              <a:t>(2014), </a:t>
            </a:r>
            <a:r>
              <a:rPr lang="ko-KR" altLang="en-US" dirty="0" err="1"/>
              <a:t>한국영토</a:t>
            </a:r>
            <a:r>
              <a:rPr lang="ko-KR" altLang="en-US" dirty="0"/>
              <a:t> 독도의 </a:t>
            </a:r>
            <a:r>
              <a:rPr lang="ko-KR" altLang="en-US" dirty="0" err="1"/>
              <a:t>고유영토론</a:t>
            </a:r>
            <a:r>
              <a:rPr lang="en-US" altLang="ko-KR" dirty="0"/>
              <a:t>, 74</a:t>
            </a:r>
            <a:r>
              <a:rPr lang="ko-KR" altLang="en-US" dirty="0"/>
              <a:t>쪽 참조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통선생</a:t>
            </a:r>
            <a:r>
              <a:rPr lang="ko-KR" altLang="en-US" dirty="0"/>
              <a:t> 네이버 블로그</a:t>
            </a:r>
            <a:r>
              <a:rPr lang="en-US" altLang="ko-KR" dirty="0"/>
              <a:t>, </a:t>
            </a:r>
            <a:r>
              <a:rPr lang="ko-KR" altLang="en-US" dirty="0"/>
              <a:t>조선 </a:t>
            </a:r>
            <a:r>
              <a:rPr lang="en-US" altLang="ko-KR" dirty="0"/>
              <a:t>'</a:t>
            </a:r>
            <a:r>
              <a:rPr lang="ko-KR" altLang="en-US" dirty="0" err="1"/>
              <a:t>팔도총도</a:t>
            </a:r>
            <a:r>
              <a:rPr lang="en-US" altLang="ko-KR" dirty="0"/>
              <a:t>' </a:t>
            </a:r>
            <a:r>
              <a:rPr lang="ko-KR" altLang="en-US" dirty="0"/>
              <a:t>속의 독도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네이버 블로그</a:t>
            </a:r>
            <a:r>
              <a:rPr lang="en-US" altLang="ko-KR" dirty="0"/>
              <a:t>, 1802</a:t>
            </a:r>
            <a:r>
              <a:rPr lang="ko-KR" altLang="en-US" dirty="0"/>
              <a:t>년 일본대삼국지도 </a:t>
            </a:r>
            <a:r>
              <a:rPr lang="en-US" altLang="ko-KR" dirty="0"/>
              <a:t>'</a:t>
            </a:r>
            <a:r>
              <a:rPr lang="ko-KR" altLang="en-US" dirty="0"/>
              <a:t>독도는 조선 것</a:t>
            </a:r>
            <a:r>
              <a:rPr lang="en-US" altLang="ko-KR" dirty="0"/>
              <a:t>' </a:t>
            </a:r>
            <a:r>
              <a:rPr lang="ko-KR" altLang="en-US" dirty="0"/>
              <a:t>표기</a:t>
            </a:r>
          </a:p>
        </p:txBody>
      </p:sp>
    </p:spTree>
    <p:extLst>
      <p:ext uri="{BB962C8B-B14F-4D97-AF65-F5344CB8AC3E}">
        <p14:creationId xmlns:p14="http://schemas.microsoft.com/office/powerpoint/2010/main" val="32820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7061" y="2951869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1189" y="457206"/>
            <a:ext cx="8683348" cy="1143000"/>
          </a:xfrm>
        </p:spPr>
        <p:txBody>
          <a:bodyPr/>
          <a:lstStyle/>
          <a:p>
            <a:pPr marL="0" indent="0" algn="l">
              <a:buNone/>
            </a:pPr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r>
              <a:rPr lang="ko-KR" altLang="en-US" dirty="0" smtClean="0"/>
              <a:t>일본이 독도가 자기네 땅이라고 우기는 이유</a:t>
            </a:r>
            <a:r>
              <a:rPr lang="en-US" altLang="ko-KR" dirty="0" smtClean="0"/>
              <a:t>(</a:t>
            </a:r>
            <a:r>
              <a:rPr lang="ko-KR" altLang="en-US" dirty="0" smtClean="0"/>
              <a:t>동영상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독도 명칭 생성의 배경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일본의 관점에서 본 독도가 한국땅이라는 증거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참고 문헌 및 자료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9092" y="260648"/>
            <a:ext cx="9105787" cy="115212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ko-KR" altLang="en-US" dirty="0" smtClean="0"/>
              <a:t>독도가 일본땅이라고 주장하는 내용</a:t>
            </a:r>
            <a:endParaRPr lang="ko-KR" altLang="en-US" dirty="0"/>
          </a:p>
        </p:txBody>
      </p:sp>
      <p:pic>
        <p:nvPicPr>
          <p:cNvPr id="13" name="내용 개체 틀 12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20094"/>
            <a:ext cx="8077200" cy="3686175"/>
          </a:xfr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393" y="476672"/>
            <a:ext cx="11041227" cy="1143000"/>
          </a:xfrm>
        </p:spPr>
        <p:txBody>
          <a:bodyPr/>
          <a:lstStyle/>
          <a:p>
            <a:pPr marL="0" indent="0" algn="l">
              <a:buNone/>
            </a:pPr>
            <a:r>
              <a:rPr lang="ko-KR" altLang="en-US" dirty="0" smtClean="0"/>
              <a:t>일본의 관점에서 본 독도가 한국땅인 증거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8622" y="1619672"/>
            <a:ext cx="432811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/>
              <a:t>세종대 </a:t>
            </a:r>
            <a:r>
              <a:rPr lang="ko-KR" altLang="en-US" dirty="0" err="1" smtClean="0"/>
              <a:t>호사카</a:t>
            </a:r>
            <a:r>
              <a:rPr lang="ko-KR" altLang="en-US" dirty="0" smtClean="0"/>
              <a:t> 유지 교수님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en-US" altLang="ko-KR" dirty="0"/>
              <a:t>"</a:t>
            </a:r>
            <a:r>
              <a:rPr lang="ko-KR" altLang="en-US" dirty="0"/>
              <a:t>대일본연해여지전도</a:t>
            </a:r>
            <a:r>
              <a:rPr lang="en-US" altLang="ko-KR" dirty="0"/>
              <a:t>(1821)</a:t>
            </a:r>
            <a:r>
              <a:rPr lang="ko-KR" altLang="en-US" dirty="0"/>
              <a:t>와 </a:t>
            </a:r>
            <a:r>
              <a:rPr lang="ko-KR" altLang="en-US" dirty="0" err="1"/>
              <a:t>대일본전도</a:t>
            </a:r>
            <a:r>
              <a:rPr lang="en-US" altLang="ko-KR" dirty="0"/>
              <a:t>(1877)</a:t>
            </a:r>
            <a:r>
              <a:rPr lang="ko-KR" altLang="en-US" dirty="0"/>
              <a:t>에서 독도를 일본의 공식지도에서 </a:t>
            </a:r>
            <a:r>
              <a:rPr lang="ko-KR" altLang="en-US" dirty="0" smtClean="0"/>
              <a:t>제외</a:t>
            </a:r>
            <a:r>
              <a:rPr lang="en-US" altLang="ko-KR" dirty="0" smtClean="0"/>
              <a:t>“</a:t>
            </a:r>
          </a:p>
          <a:p>
            <a:pPr marL="285750" indent="-285750">
              <a:buFontTx/>
              <a:buChar char="-"/>
            </a:pP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en-US" altLang="ko-KR" dirty="0"/>
              <a:t>"</a:t>
            </a:r>
            <a:r>
              <a:rPr lang="ko-KR" altLang="en-US" dirty="0"/>
              <a:t>신찬 </a:t>
            </a:r>
            <a:r>
              <a:rPr lang="ko-KR" altLang="en-US" dirty="0" err="1"/>
              <a:t>조선국전도</a:t>
            </a:r>
            <a:r>
              <a:rPr lang="en-US" altLang="ko-KR" dirty="0"/>
              <a:t>(1894)</a:t>
            </a:r>
            <a:r>
              <a:rPr lang="ko-KR" altLang="en-US" dirty="0"/>
              <a:t>에서 독도를 한국의 영토로 확실하게 </a:t>
            </a:r>
            <a:r>
              <a:rPr lang="ko-KR" altLang="en-US" dirty="0" smtClean="0"/>
              <a:t>규정하였음</a:t>
            </a:r>
            <a:r>
              <a:rPr lang="en-US" altLang="ko-KR" dirty="0" smtClean="0"/>
              <a:t>“</a:t>
            </a:r>
          </a:p>
          <a:p>
            <a:pPr marL="285750" indent="-285750">
              <a:buFontTx/>
              <a:buChar char="-"/>
            </a:pP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ko-KR" altLang="en-US" dirty="0"/>
              <a:t>일본은 </a:t>
            </a:r>
            <a:r>
              <a:rPr lang="en-US" altLang="ko-KR" dirty="0"/>
              <a:t>1905</a:t>
            </a:r>
            <a:r>
              <a:rPr lang="ko-KR" altLang="en-US" dirty="0"/>
              <a:t>년 </a:t>
            </a:r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28</a:t>
            </a:r>
            <a:r>
              <a:rPr lang="ko-KR" altLang="en-US" dirty="0"/>
              <a:t>일</a:t>
            </a:r>
            <a:r>
              <a:rPr lang="en-US" altLang="ko-KR" dirty="0"/>
              <a:t>, </a:t>
            </a:r>
            <a:r>
              <a:rPr lang="ko-KR" altLang="en-US" dirty="0"/>
              <a:t>독도를 무명</a:t>
            </a:r>
            <a:r>
              <a:rPr lang="en-US" altLang="ko-KR" dirty="0"/>
              <a:t>, </a:t>
            </a:r>
            <a:r>
              <a:rPr lang="ko-KR" altLang="en-US" dirty="0" err="1"/>
              <a:t>무국정의</a:t>
            </a:r>
            <a:r>
              <a:rPr lang="ko-KR" altLang="en-US" dirty="0"/>
              <a:t> 무인도로 규정</a:t>
            </a:r>
            <a:r>
              <a:rPr lang="en-US" altLang="ko-KR" dirty="0"/>
              <a:t>, </a:t>
            </a:r>
            <a:r>
              <a:rPr lang="ko-KR" altLang="en-US" dirty="0"/>
              <a:t>울릉도의 이름이었던 다케시마를 독도의 이름으로 하여 </a:t>
            </a:r>
            <a:r>
              <a:rPr lang="ko-KR" altLang="en-US" dirty="0" err="1"/>
              <a:t>시마네현에</a:t>
            </a:r>
            <a:r>
              <a:rPr lang="ko-KR" altLang="en-US" dirty="0"/>
              <a:t> 강제 편입시켰다고 </a:t>
            </a:r>
            <a:r>
              <a:rPr lang="ko-KR" altLang="en-US" dirty="0" smtClean="0"/>
              <a:t>주장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-... </a:t>
            </a:r>
            <a:r>
              <a:rPr lang="ko-KR" altLang="en-US" dirty="0"/>
              <a:t>이 밖의 사실에도 독도를 </a:t>
            </a:r>
            <a:r>
              <a:rPr lang="ko-KR" altLang="en-US" dirty="0" smtClean="0"/>
              <a:t>일본의 </a:t>
            </a:r>
            <a:r>
              <a:rPr lang="ko-KR" altLang="en-US" dirty="0"/>
              <a:t>영토로 인정받으려고 한 사실을 주장</a:t>
            </a:r>
          </a:p>
          <a:p>
            <a:pPr marL="285750" indent="-285750">
              <a:buFontTx/>
              <a:buChar char="-"/>
            </a:pPr>
            <a:endParaRPr lang="en-US" altLang="ko-KR" dirty="0" smtClean="0"/>
          </a:p>
          <a:p>
            <a:pPr marL="342900" indent="-342900">
              <a:buFontTx/>
              <a:buChar char="-"/>
            </a:pPr>
            <a:endParaRPr lang="ko-KR" altLang="en-US" sz="2000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69" y="1619672"/>
            <a:ext cx="3470830" cy="4525963"/>
          </a:xfrm>
        </p:spPr>
      </p:pic>
    </p:spTree>
    <p:extLst>
      <p:ext uri="{BB962C8B-B14F-4D97-AF65-F5344CB8AC3E}">
        <p14:creationId xmlns:p14="http://schemas.microsoft.com/office/powerpoint/2010/main" val="1224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30284" y="205451"/>
            <a:ext cx="8683348" cy="1143000"/>
          </a:xfrm>
        </p:spPr>
        <p:txBody>
          <a:bodyPr/>
          <a:lstStyle/>
          <a:p>
            <a:pPr marL="0" indent="0" algn="l">
              <a:buNone/>
            </a:pPr>
            <a:r>
              <a:rPr lang="ko-KR" altLang="en-US" dirty="0" smtClean="0"/>
              <a:t>독도 명칭 생성의 배경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9" y="2092370"/>
            <a:ext cx="6391059" cy="3595508"/>
          </a:xfrm>
        </p:spPr>
      </p:pic>
      <p:sp>
        <p:nvSpPr>
          <p:cNvPr id="8" name="TextBox 7"/>
          <p:cNvSpPr txBox="1"/>
          <p:nvPr/>
        </p:nvSpPr>
        <p:spPr>
          <a:xfrm>
            <a:off x="6778756" y="3539770"/>
            <a:ext cx="5052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우산도 </a:t>
            </a:r>
            <a:r>
              <a:rPr lang="en-US" altLang="ko-KR" dirty="0"/>
              <a:t>512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신라 장군 </a:t>
            </a:r>
            <a:r>
              <a:rPr lang="ko-KR" altLang="en-US" dirty="0" err="1" smtClean="0"/>
              <a:t>이사부</a:t>
            </a:r>
            <a:r>
              <a:rPr lang="ko-KR" altLang="en-US" dirty="0" smtClean="0"/>
              <a:t> 정복</a:t>
            </a:r>
            <a:r>
              <a:rPr lang="en-US" altLang="ko-KR" dirty="0" smtClean="0"/>
              <a:t>(</a:t>
            </a:r>
            <a:r>
              <a:rPr lang="ko-KR" altLang="en-US" dirty="0" smtClean="0"/>
              <a:t>울릉도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삼봉도</a:t>
            </a:r>
            <a:r>
              <a:rPr lang="ko-KR" altLang="en-US" dirty="0" smtClean="0"/>
              <a:t> </a:t>
            </a:r>
            <a:r>
              <a:rPr lang="en-US" altLang="ko-KR" dirty="0"/>
              <a:t>1472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멀리서 보았을 때 </a:t>
            </a:r>
            <a:endParaRPr lang="en-US" altLang="ko-KR" dirty="0" smtClean="0"/>
          </a:p>
          <a:p>
            <a:r>
              <a:rPr lang="ko-KR" altLang="en-US" dirty="0" smtClean="0"/>
              <a:t>가지도 </a:t>
            </a:r>
            <a:r>
              <a:rPr lang="en-US" altLang="ko-KR" dirty="0"/>
              <a:t>1794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가지어</a:t>
            </a:r>
            <a:r>
              <a:rPr lang="en-US" altLang="ko-KR" dirty="0" smtClean="0"/>
              <a:t>(</a:t>
            </a:r>
            <a:r>
              <a:rPr lang="ko-KR" altLang="en-US" dirty="0" smtClean="0"/>
              <a:t>바다사자 혹은 강치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석도 </a:t>
            </a:r>
            <a:r>
              <a:rPr lang="en-US" altLang="ko-KR" dirty="0"/>
              <a:t>1900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칙령</a:t>
            </a:r>
            <a:r>
              <a:rPr lang="en-US" altLang="ko-KR" dirty="0" smtClean="0"/>
              <a:t>41</a:t>
            </a:r>
            <a:r>
              <a:rPr lang="ko-KR" altLang="en-US" dirty="0" smtClean="0"/>
              <a:t>호</a:t>
            </a:r>
            <a:endParaRPr lang="en-US" altLang="ko-KR" dirty="0" smtClean="0"/>
          </a:p>
          <a:p>
            <a:r>
              <a:rPr lang="ko-KR" altLang="en-US" dirty="0" smtClean="0"/>
              <a:t>독도 </a:t>
            </a:r>
            <a:r>
              <a:rPr lang="en-US" altLang="ko-KR" dirty="0"/>
              <a:t>1904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–</a:t>
            </a:r>
            <a:r>
              <a:rPr lang="ko-KR" altLang="en-US" dirty="0"/>
              <a:t> </a:t>
            </a:r>
            <a:r>
              <a:rPr lang="ko-KR" altLang="en-US" dirty="0" smtClean="0"/>
              <a:t>울릉군수 </a:t>
            </a:r>
            <a:r>
              <a:rPr lang="ko-KR" altLang="en-US" dirty="0" err="1" smtClean="0"/>
              <a:t>심흥택</a:t>
            </a:r>
            <a:r>
              <a:rPr lang="ko-KR" altLang="en-US" dirty="0" smtClean="0"/>
              <a:t> 보고서에서</a:t>
            </a:r>
            <a:r>
              <a:rPr lang="en-US" altLang="ko-KR" dirty="0" smtClean="0"/>
              <a:t>..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78757" y="2319205"/>
            <a:ext cx="5052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평상시 </a:t>
            </a:r>
            <a:r>
              <a:rPr lang="ko-KR" altLang="en-US" sz="2400" dirty="0" err="1" smtClean="0"/>
              <a:t>해무에</a:t>
            </a:r>
            <a:r>
              <a:rPr lang="ko-KR" altLang="en-US" sz="2400" dirty="0" smtClean="0"/>
              <a:t> 가려져 보이는</a:t>
            </a:r>
            <a:endParaRPr lang="en-US" altLang="ko-KR" sz="2400" dirty="0" smtClean="0"/>
          </a:p>
          <a:p>
            <a:r>
              <a:rPr lang="ko-KR" altLang="en-US" sz="2400" dirty="0" smtClean="0"/>
              <a:t>독도의 모습</a:t>
            </a:r>
            <a:endParaRPr lang="en-US" altLang="ko-KR" sz="2400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30284" y="205451"/>
            <a:ext cx="8683348" cy="1143000"/>
          </a:xfrm>
        </p:spPr>
        <p:txBody>
          <a:bodyPr/>
          <a:lstStyle/>
          <a:p>
            <a:pPr marL="0" indent="0" algn="l">
              <a:buNone/>
            </a:pPr>
            <a:r>
              <a:rPr lang="ko-KR" altLang="en-US" dirty="0" smtClean="0"/>
              <a:t>독도 명칭 생성의 배경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3" y="1286507"/>
            <a:ext cx="4125453" cy="2851590"/>
          </a:xfrm>
        </p:spPr>
      </p:pic>
      <p:sp>
        <p:nvSpPr>
          <p:cNvPr id="5" name="TextBox 4"/>
          <p:cNvSpPr txBox="1"/>
          <p:nvPr/>
        </p:nvSpPr>
        <p:spPr>
          <a:xfrm>
            <a:off x="4664990" y="1247860"/>
            <a:ext cx="71989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칙령 </a:t>
            </a:r>
            <a:r>
              <a:rPr lang="en-US" altLang="ko-KR" sz="2000" dirty="0" smtClean="0"/>
              <a:t>41</a:t>
            </a:r>
            <a:r>
              <a:rPr lang="ko-KR" altLang="en-US" sz="2000" dirty="0" smtClean="0"/>
              <a:t>호</a:t>
            </a:r>
            <a:r>
              <a:rPr lang="en-US" altLang="ko-KR" sz="2000" dirty="0" smtClean="0"/>
              <a:t>, 1900 (</a:t>
            </a:r>
            <a:r>
              <a:rPr lang="ko-KR" altLang="en-US" sz="2000" dirty="0" smtClean="0"/>
              <a:t>울릉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의 내용</a:t>
            </a:r>
            <a:r>
              <a:rPr lang="en-US" altLang="ko-KR" sz="2000" dirty="0" smtClean="0"/>
              <a:t> - </a:t>
            </a:r>
            <a:r>
              <a:rPr lang="ko-KR" altLang="en-US" sz="2000" dirty="0"/>
              <a:t>칙령 제</a:t>
            </a:r>
            <a:r>
              <a:rPr lang="en-US" altLang="ko-KR" sz="2000" dirty="0"/>
              <a:t>1</a:t>
            </a:r>
            <a:r>
              <a:rPr lang="ko-KR" altLang="en-US" sz="2000" dirty="0"/>
              <a:t>조에는 </a:t>
            </a:r>
            <a:r>
              <a:rPr lang="en-US" altLang="ko-KR" sz="2000" dirty="0"/>
              <a:t>"</a:t>
            </a:r>
            <a:r>
              <a:rPr lang="ko-KR" altLang="en-US" sz="2000" dirty="0"/>
              <a:t>울릉도를 </a:t>
            </a:r>
            <a:r>
              <a:rPr lang="ko-KR" altLang="en-US" sz="2000" dirty="0" err="1"/>
              <a:t>울도라</a:t>
            </a:r>
            <a:r>
              <a:rPr lang="ko-KR" altLang="en-US" sz="2000" dirty="0"/>
              <a:t> 개칭하여 강원도에 부속하고</a:t>
            </a:r>
            <a:r>
              <a:rPr lang="en-US" altLang="ko-KR" sz="2000" dirty="0"/>
              <a:t>, </a:t>
            </a:r>
            <a:r>
              <a:rPr lang="ko-KR" altLang="en-US" sz="2000" dirty="0"/>
              <a:t>도감</a:t>
            </a:r>
            <a:r>
              <a:rPr lang="en-US" altLang="ko-KR" sz="2000" dirty="0"/>
              <a:t>(</a:t>
            </a:r>
            <a:r>
              <a:rPr lang="ko-KR" altLang="en-US" sz="2000" dirty="0"/>
              <a:t>島監</a:t>
            </a:r>
            <a:r>
              <a:rPr lang="en-US" altLang="ko-KR" sz="2000" dirty="0"/>
              <a:t>)</a:t>
            </a:r>
            <a:r>
              <a:rPr lang="ko-KR" altLang="en-US" sz="2000" dirty="0"/>
              <a:t>을 군수로 개정</a:t>
            </a:r>
            <a:r>
              <a:rPr lang="en-US" altLang="ko-KR" sz="2000" dirty="0"/>
              <a:t>", </a:t>
            </a:r>
            <a:r>
              <a:rPr lang="ko-KR" altLang="en-US" sz="2000" dirty="0"/>
              <a:t>제</a:t>
            </a:r>
            <a:r>
              <a:rPr lang="en-US" altLang="ko-KR" sz="2000" dirty="0"/>
              <a:t>2</a:t>
            </a:r>
            <a:r>
              <a:rPr lang="ko-KR" altLang="en-US" sz="2000" dirty="0"/>
              <a:t>조에는 </a:t>
            </a:r>
            <a:r>
              <a:rPr lang="en-US" altLang="ko-KR" sz="2000" dirty="0"/>
              <a:t>"···</a:t>
            </a:r>
            <a:r>
              <a:rPr lang="ko-KR" altLang="en-US" sz="2000" dirty="0"/>
              <a:t>지역은 </a:t>
            </a:r>
            <a:r>
              <a:rPr lang="ko-KR" altLang="en-US" sz="2000" dirty="0" smtClean="0"/>
              <a:t>울릉 전역과 죽도</a:t>
            </a:r>
            <a:r>
              <a:rPr lang="en-US" altLang="ko-KR" sz="2000" dirty="0"/>
              <a:t>,</a:t>
            </a:r>
            <a:r>
              <a:rPr lang="ko-KR" altLang="en-US" sz="2000" dirty="0" err="1" smtClean="0"/>
              <a:t>석도를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관할</a:t>
            </a:r>
            <a:r>
              <a:rPr lang="en-US" altLang="ko-KR" sz="2000" dirty="0"/>
              <a:t>"</a:t>
            </a:r>
            <a:r>
              <a:rPr lang="ko-KR" altLang="en-US" sz="2000" dirty="0"/>
              <a:t>한다고 고시했다</a:t>
            </a:r>
            <a:r>
              <a:rPr lang="en-US" altLang="ko-KR" sz="2000" dirty="0"/>
              <a:t>. 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smtClean="0"/>
              <a:t>종래의 </a:t>
            </a:r>
            <a:r>
              <a:rPr lang="ko-KR" altLang="en-US" sz="2000" dirty="0"/>
              <a:t>한국 고유영토인 독도</a:t>
            </a:r>
            <a:r>
              <a:rPr lang="en-US" altLang="ko-KR" sz="2000" dirty="0"/>
              <a:t>(</a:t>
            </a:r>
            <a:r>
              <a:rPr lang="ko-KR" altLang="en-US" sz="2000" dirty="0"/>
              <a:t>우산도</a:t>
            </a:r>
            <a:r>
              <a:rPr lang="en-US" altLang="ko-KR" sz="2000" dirty="0"/>
              <a:t>)</a:t>
            </a:r>
            <a:r>
              <a:rPr lang="ko-KR" altLang="en-US" sz="2000" dirty="0"/>
              <a:t>에 대하여 대한제국은 </a:t>
            </a:r>
            <a:r>
              <a:rPr lang="en-US" altLang="ko-KR" sz="2000" dirty="0"/>
              <a:t>1900</a:t>
            </a:r>
            <a:r>
              <a:rPr lang="ko-KR" altLang="en-US" sz="2000" dirty="0"/>
              <a:t>년에 칙령 제</a:t>
            </a:r>
            <a:r>
              <a:rPr lang="en-US" altLang="ko-KR" sz="2000" dirty="0"/>
              <a:t>41</a:t>
            </a:r>
            <a:r>
              <a:rPr lang="ko-KR" altLang="en-US" sz="2000" dirty="0"/>
              <a:t>호로써 </a:t>
            </a:r>
            <a:r>
              <a:rPr lang="ko-KR" altLang="en-US" sz="2000" dirty="0" smtClean="0"/>
              <a:t>근대 국제법 </a:t>
            </a:r>
            <a:r>
              <a:rPr lang="ko-KR" altLang="en-US" sz="2000" dirty="0"/>
              <a:t>체계로 </a:t>
            </a:r>
            <a:r>
              <a:rPr lang="en-US" altLang="ko-KR" sz="2000" dirty="0"/>
              <a:t>'</a:t>
            </a:r>
            <a:r>
              <a:rPr lang="ko-KR" altLang="en-US" sz="2000" dirty="0"/>
              <a:t>독도</a:t>
            </a:r>
            <a:r>
              <a:rPr lang="en-US" altLang="ko-KR" sz="2000" dirty="0"/>
              <a:t>'</a:t>
            </a:r>
            <a:r>
              <a:rPr lang="ko-KR" altLang="en-US" sz="2000" dirty="0"/>
              <a:t>가 대한제국의 영토로서</a:t>
            </a:r>
            <a:r>
              <a:rPr lang="en-US" altLang="ko-KR" sz="2000" dirty="0"/>
              <a:t>, '</a:t>
            </a:r>
            <a:r>
              <a:rPr lang="ko-KR" altLang="en-US" sz="2000" dirty="0"/>
              <a:t>울릉군수</a:t>
            </a:r>
            <a:r>
              <a:rPr lang="en-US" altLang="ko-KR" sz="2000" dirty="0"/>
              <a:t>'</a:t>
            </a:r>
            <a:r>
              <a:rPr lang="ko-KR" altLang="en-US" sz="2000" dirty="0"/>
              <a:t>의 행정관리 하에 있는 한국영토임을 거듭 재확인했다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64990" y="4486808"/>
            <a:ext cx="7105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팔도 총도</a:t>
            </a:r>
            <a:r>
              <a:rPr lang="en-US" altLang="ko-KR" dirty="0" smtClean="0"/>
              <a:t>, 1683 (</a:t>
            </a:r>
            <a:r>
              <a:rPr lang="ko-KR" altLang="en-US" dirty="0" smtClean="0"/>
              <a:t>독도를 </a:t>
            </a:r>
            <a:r>
              <a:rPr lang="ko-KR" altLang="en-US" dirty="0" err="1" smtClean="0"/>
              <a:t>우산도라고</a:t>
            </a:r>
            <a:r>
              <a:rPr lang="ko-KR" altLang="en-US" dirty="0" smtClean="0"/>
              <a:t> 표기</a:t>
            </a:r>
            <a:r>
              <a:rPr lang="en-US" altLang="ko-KR" dirty="0" smtClean="0"/>
              <a:t>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확대를 해보면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지도 위치상 독도의 위치와 울릉도의 위치가 바뀌어 있음</a:t>
            </a:r>
            <a:r>
              <a:rPr lang="en-US" altLang="ko-KR" dirty="0" smtClean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당시 어부들의 관심도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독도</a:t>
            </a:r>
            <a:r>
              <a:rPr lang="en-US" altLang="ko-KR" dirty="0" smtClean="0"/>
              <a:t>. </a:t>
            </a:r>
            <a:r>
              <a:rPr lang="ko-KR" altLang="en-US" dirty="0" smtClean="0"/>
              <a:t>울릉도 </a:t>
            </a:r>
            <a:r>
              <a:rPr lang="en-US" altLang="ko-KR" dirty="0" smtClean="0"/>
              <a:t>= </a:t>
            </a:r>
            <a:r>
              <a:rPr lang="ko-KR" altLang="en-US" dirty="0" smtClean="0"/>
              <a:t>경유지 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4" y="2180636"/>
            <a:ext cx="3924139" cy="4413089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393" y="476672"/>
            <a:ext cx="11041227" cy="1143000"/>
          </a:xfrm>
        </p:spPr>
        <p:txBody>
          <a:bodyPr/>
          <a:lstStyle/>
          <a:p>
            <a:pPr marL="0" indent="0" algn="l">
              <a:buNone/>
            </a:pPr>
            <a:r>
              <a:rPr lang="ko-KR" altLang="en-US" dirty="0" smtClean="0"/>
              <a:t>일본의 관점에서 본 독도가 한국땅인 증거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4908" y="1712563"/>
            <a:ext cx="377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일본인이 제작한 조선 전도</a:t>
            </a:r>
            <a:r>
              <a:rPr lang="en-US" altLang="ko-KR" dirty="0" smtClean="0"/>
              <a:t>(1894)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94908" y="2208673"/>
            <a:ext cx="439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조선 전도에 독도를 </a:t>
            </a:r>
            <a:r>
              <a:rPr lang="ko-KR" altLang="en-US" dirty="0" err="1" smtClean="0"/>
              <a:t>우산도라고</a:t>
            </a:r>
            <a:r>
              <a:rPr lang="ko-KR" altLang="en-US" dirty="0" smtClean="0"/>
              <a:t> 표시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1619672"/>
            <a:ext cx="3762627" cy="5013447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62" y="1910973"/>
            <a:ext cx="4345822" cy="225338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34" y="2092116"/>
            <a:ext cx="3108636" cy="454100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3" y="1151629"/>
            <a:ext cx="3343275" cy="310515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9" y="3616352"/>
            <a:ext cx="3590925" cy="31051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09668" y="3518115"/>
            <a:ext cx="3972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err="1" smtClean="0"/>
              <a:t>조선여지도</a:t>
            </a:r>
            <a:r>
              <a:rPr lang="en-US" altLang="ko-KR" dirty="0" smtClean="0"/>
              <a:t>, 1894 </a:t>
            </a:r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울릉도를 죽도로 표기</a:t>
            </a:r>
            <a:r>
              <a:rPr lang="en-US" altLang="ko-KR" dirty="0" smtClean="0"/>
              <a:t>, </a:t>
            </a:r>
            <a:r>
              <a:rPr lang="ko-KR" altLang="en-US" dirty="0"/>
              <a:t>일본인이 </a:t>
            </a:r>
            <a:r>
              <a:rPr lang="ko-KR" altLang="en-US" dirty="0" err="1"/>
              <a:t>우산도를</a:t>
            </a:r>
            <a:r>
              <a:rPr lang="ko-KR" altLang="en-US" dirty="0"/>
              <a:t> 일본의 </a:t>
            </a:r>
            <a:r>
              <a:rPr lang="ko-KR" altLang="en-US" dirty="0" err="1"/>
              <a:t>마쓰시마</a:t>
            </a:r>
            <a:r>
              <a:rPr lang="ko-KR" altLang="en-US" dirty="0"/>
              <a:t> 즉</a:t>
            </a:r>
            <a:r>
              <a:rPr lang="en-US" altLang="ko-KR" dirty="0"/>
              <a:t>, </a:t>
            </a:r>
            <a:r>
              <a:rPr lang="ko-KR" altLang="en-US" dirty="0"/>
              <a:t>독도로 알고 있었음을 증명할 수 있는 </a:t>
            </a:r>
            <a:r>
              <a:rPr lang="ko-KR" altLang="en-US" dirty="0" smtClean="0"/>
              <a:t>자료</a:t>
            </a:r>
            <a:r>
              <a:rPr lang="en-US" altLang="ko-KR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 </a:t>
            </a:r>
            <a:r>
              <a:rPr lang="ko-KR" altLang="en-US" dirty="0" smtClean="0"/>
              <a:t>표기된 한자를 보면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중봉</a:t>
            </a:r>
            <a:r>
              <a:rPr lang="en-US" altLang="ko-KR" dirty="0" smtClean="0"/>
              <a:t>(</a:t>
            </a:r>
            <a:r>
              <a:rPr lang="ko-KR" altLang="en-US" dirty="0" smtClean="0"/>
              <a:t>지금의 성인봉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저전</a:t>
            </a:r>
            <a:r>
              <a:rPr lang="en-US" altLang="ko-KR" dirty="0"/>
              <a:t>(</a:t>
            </a:r>
            <a:r>
              <a:rPr lang="ko-KR" altLang="en-US" dirty="0" smtClean="0"/>
              <a:t>저동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표시된 걸로 보아 죽도가 울릉도임을 증명하게 되는 지도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08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393" y="476672"/>
            <a:ext cx="11041227" cy="1143000"/>
          </a:xfrm>
        </p:spPr>
        <p:txBody>
          <a:bodyPr/>
          <a:lstStyle/>
          <a:p>
            <a:pPr marL="0" indent="0" algn="l">
              <a:buNone/>
            </a:pPr>
            <a:r>
              <a:rPr lang="ko-KR" altLang="en-US" dirty="0" smtClean="0"/>
              <a:t>일본의 관점에서 본 독도가 한국땅인 증거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4" y="1695114"/>
            <a:ext cx="7048500" cy="4661263"/>
          </a:xfrm>
        </p:spPr>
      </p:pic>
      <p:sp>
        <p:nvSpPr>
          <p:cNvPr id="8" name="TextBox 7"/>
          <p:cNvSpPr txBox="1"/>
          <p:nvPr/>
        </p:nvSpPr>
        <p:spPr>
          <a:xfrm>
            <a:off x="7694908" y="1712563"/>
            <a:ext cx="3773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일본 유학자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지리학자 하야시 </a:t>
            </a:r>
            <a:r>
              <a:rPr lang="ko-KR" altLang="en-US" dirty="0" err="1" smtClean="0"/>
              <a:t>시헤이</a:t>
            </a:r>
            <a:r>
              <a:rPr lang="en-US" altLang="ko-KR" dirty="0" smtClean="0"/>
              <a:t>(</a:t>
            </a:r>
            <a:r>
              <a:rPr lang="ko-KR" altLang="en-US" dirty="0"/>
              <a:t>林子平</a:t>
            </a:r>
            <a:r>
              <a:rPr lang="en-US" altLang="ko-KR" dirty="0"/>
              <a:t>·1738~93</a:t>
            </a:r>
            <a:r>
              <a:rPr lang="en-US" altLang="ko-KR" dirty="0" smtClean="0"/>
              <a:t>),</a:t>
            </a:r>
          </a:p>
          <a:p>
            <a:r>
              <a:rPr lang="ko-KR" altLang="en-US" dirty="0" err="1" smtClean="0"/>
              <a:t>대삼국지도</a:t>
            </a:r>
            <a:r>
              <a:rPr lang="en-US" altLang="ko-KR" dirty="0" smtClean="0"/>
              <a:t>(1802).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94908" y="3037668"/>
            <a:ext cx="439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- 19</a:t>
            </a:r>
            <a:r>
              <a:rPr lang="ko-KR" altLang="en-US" dirty="0" smtClean="0"/>
              <a:t>세기 초까지 죽도</a:t>
            </a:r>
            <a:r>
              <a:rPr lang="en-US" altLang="ko-KR" dirty="0" smtClean="0"/>
              <a:t>=</a:t>
            </a:r>
            <a:r>
              <a:rPr lang="ko-KR" altLang="en-US" dirty="0" smtClean="0"/>
              <a:t>다케시마</a:t>
            </a:r>
            <a:r>
              <a:rPr lang="en-US" altLang="ko-KR" dirty="0" smtClean="0"/>
              <a:t>=</a:t>
            </a:r>
            <a:r>
              <a:rPr lang="ko-KR" altLang="en-US" dirty="0" smtClean="0"/>
              <a:t>울릉도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4908" y="3680847"/>
            <a:ext cx="4238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당시 독도의 일본 명칭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미쓰시마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를 조선의 영토로 표기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27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393" y="476672"/>
            <a:ext cx="11041227" cy="1143000"/>
          </a:xfrm>
        </p:spPr>
        <p:txBody>
          <a:bodyPr/>
          <a:lstStyle/>
          <a:p>
            <a:pPr marL="0" indent="0" algn="l">
              <a:buNone/>
            </a:pPr>
            <a:r>
              <a:rPr lang="ko-KR" altLang="en-US" dirty="0" smtClean="0"/>
              <a:t>일본의 관점에서 본 독도가 한국땅인 증거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4908" y="1712563"/>
            <a:ext cx="377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오노 </a:t>
            </a:r>
            <a:r>
              <a:rPr lang="ko-KR" altLang="en-US" dirty="0" err="1" smtClean="0"/>
              <a:t>에이노스케</a:t>
            </a:r>
            <a:r>
              <a:rPr lang="en-US" altLang="ko-KR" dirty="0" smtClean="0"/>
              <a:t>, 1892, </a:t>
            </a:r>
            <a:r>
              <a:rPr lang="ko-KR" altLang="en-US" dirty="0" smtClean="0"/>
              <a:t>대일본국전도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94908" y="3037668"/>
            <a:ext cx="439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일본의 </a:t>
            </a:r>
            <a:r>
              <a:rPr lang="ko-KR" altLang="en-US" dirty="0" err="1" smtClean="0"/>
              <a:t>오키섬과</a:t>
            </a:r>
            <a:r>
              <a:rPr lang="ko-KR" altLang="en-US" dirty="0" smtClean="0"/>
              <a:t> 다르게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울릉도와 독도를 한국과 같은 색으로 표기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4908" y="3998562"/>
            <a:ext cx="4238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- 1877</a:t>
            </a:r>
            <a:r>
              <a:rPr lang="ko-KR" altLang="en-US" dirty="0"/>
              <a:t>년에 태정관의 지시에 따라 일본은 </a:t>
            </a:r>
            <a:r>
              <a:rPr lang="ko-KR" altLang="en-US" dirty="0" smtClean="0"/>
              <a:t>울릉도와 </a:t>
            </a:r>
            <a:r>
              <a:rPr lang="ko-KR" altLang="en-US" dirty="0"/>
              <a:t>독도는 한국땅임을 </a:t>
            </a:r>
            <a:r>
              <a:rPr lang="ko-KR" altLang="en-US" dirty="0" smtClean="0"/>
              <a:t>밝힌 것을 </a:t>
            </a:r>
            <a:r>
              <a:rPr lang="ko-KR" altLang="en-US" dirty="0"/>
              <a:t>상기한다면 </a:t>
            </a:r>
            <a:r>
              <a:rPr lang="ko-KR" altLang="en-US" dirty="0" smtClean="0"/>
              <a:t>이후 제작된 </a:t>
            </a:r>
            <a:r>
              <a:rPr lang="ko-KR" altLang="en-US" dirty="0"/>
              <a:t>지도상의 </a:t>
            </a:r>
            <a:r>
              <a:rPr lang="ko-KR" altLang="en-US" dirty="0" err="1"/>
              <a:t>마쓰시마는</a:t>
            </a:r>
            <a:r>
              <a:rPr lang="ko-KR" altLang="en-US" dirty="0"/>
              <a:t> 분명히 독도이며 </a:t>
            </a:r>
            <a:r>
              <a:rPr lang="ko-KR" altLang="en-US" dirty="0" smtClean="0"/>
              <a:t>한국 땅으로 </a:t>
            </a:r>
            <a:r>
              <a:rPr lang="ko-KR" altLang="en-US" dirty="0"/>
              <a:t>표시되었다는 주장이 </a:t>
            </a:r>
            <a:r>
              <a:rPr lang="ko-KR" altLang="en-US" dirty="0" smtClean="0"/>
              <a:t>타당</a:t>
            </a:r>
            <a:endParaRPr lang="ko-KR" altLang="en-US" dirty="0"/>
          </a:p>
        </p:txBody>
      </p:sp>
      <p:pic>
        <p:nvPicPr>
          <p:cNvPr id="13" name="내용 개체 틀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8" y="1619672"/>
            <a:ext cx="7006720" cy="4525963"/>
          </a:xfr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53" y="2411439"/>
            <a:ext cx="55372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678</Words>
  <Application>Microsoft Office PowerPoint</Application>
  <PresentationFormat>와이드스크린</PresentationFormat>
  <Paragraphs>90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4_Office 테마</vt:lpstr>
      <vt:lpstr>일본에서 언급한 독도가 한국땅인 이유</vt:lpstr>
      <vt:lpstr>목차</vt:lpstr>
      <vt:lpstr>독도가 일본땅이라고 주장하는 내용</vt:lpstr>
      <vt:lpstr>일본의 관점에서 본 독도가 한국땅인 증거</vt:lpstr>
      <vt:lpstr>독도 명칭 생성의 배경</vt:lpstr>
      <vt:lpstr>독도 명칭 생성의 배경</vt:lpstr>
      <vt:lpstr>일본의 관점에서 본 독도가 한국땅인 증거</vt:lpstr>
      <vt:lpstr>일본의 관점에서 본 독도가 한국땅인 증거</vt:lpstr>
      <vt:lpstr>일본의 관점에서 본 독도가 한국땅인 증거</vt:lpstr>
      <vt:lpstr>일본의 관점에서 본 독도가 한국땅인 증거</vt:lpstr>
      <vt:lpstr>일본의 관점에서 본 독도가 한국땅인 증거</vt:lpstr>
      <vt:lpstr>일본의 관점에서 본 독도가 한국땅인 증거</vt:lpstr>
      <vt:lpstr>일본의 관점에서 본 독도가 한국땅인 증거</vt:lpstr>
      <vt:lpstr>참고문헌 및 자료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오 세훈</dc:creator>
  <cp:lastModifiedBy>최제준</cp:lastModifiedBy>
  <cp:revision>31</cp:revision>
  <dcterms:created xsi:type="dcterms:W3CDTF">2019-09-29T09:17:28Z</dcterms:created>
  <dcterms:modified xsi:type="dcterms:W3CDTF">2019-10-07T09:21:00Z</dcterms:modified>
</cp:coreProperties>
</file>