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1" r:id="rId5"/>
    <p:sldId id="260" r:id="rId6"/>
    <p:sldId id="261" r:id="rId7"/>
    <p:sldId id="262" r:id="rId8"/>
    <p:sldId id="264" r:id="rId9"/>
    <p:sldId id="265" r:id="rId10"/>
    <p:sldId id="263" r:id="rId11"/>
    <p:sldId id="272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6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CEC1-2034-4375-BFE8-5BF520D393FB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7896-2EFE-4675-8DE9-5F17A5556D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221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CEC1-2034-4375-BFE8-5BF520D393FB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7896-2EFE-4675-8DE9-5F17A5556D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0415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CEC1-2034-4375-BFE8-5BF520D393FB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7896-2EFE-4675-8DE9-5F17A5556D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50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CEC1-2034-4375-BFE8-5BF520D393FB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7896-2EFE-4675-8DE9-5F17A5556D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503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CEC1-2034-4375-BFE8-5BF520D393FB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7896-2EFE-4675-8DE9-5F17A5556D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412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CEC1-2034-4375-BFE8-5BF520D393FB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7896-2EFE-4675-8DE9-5F17A5556D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3213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CEC1-2034-4375-BFE8-5BF520D393FB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7896-2EFE-4675-8DE9-5F17A5556D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4505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CEC1-2034-4375-BFE8-5BF520D393FB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7896-2EFE-4675-8DE9-5F17A5556D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741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CEC1-2034-4375-BFE8-5BF520D393FB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7896-2EFE-4675-8DE9-5F17A5556D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2495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CEC1-2034-4375-BFE8-5BF520D393FB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7896-2EFE-4675-8DE9-5F17A5556D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302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CEC1-2034-4375-BFE8-5BF520D393FB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7896-2EFE-4675-8DE9-5F17A5556D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3445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BCEC1-2034-4375-BFE8-5BF520D393FB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A7896-2EFE-4675-8DE9-5F17A5556D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833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dHYjW_GEtA" TargetMode="External"/><Relationship Id="rId2" Type="http://schemas.openxmlformats.org/officeDocument/2006/relationships/hyperlink" Target="https://terms.naver.com/entry.nhn?docId=3435268&amp;cid=58433&amp;categoryId=584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OV57r1AJJnQ" TargetMode="External"/><Relationship Id="rId4" Type="http://schemas.openxmlformats.org/officeDocument/2006/relationships/hyperlink" Target="https://www.youtube.com/watch?v=j09-XCQa4V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09-XCQa4V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V57r1AJJn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간도 문제에 대한 한국 중국에입장차이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21901093 </a:t>
            </a:r>
            <a:r>
              <a:rPr lang="ko-KR" altLang="en-US" dirty="0" err="1" smtClean="0"/>
              <a:t>최기인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0326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33754" y="303579"/>
            <a:ext cx="10515600" cy="1325563"/>
          </a:xfrm>
        </p:spPr>
        <p:txBody>
          <a:bodyPr/>
          <a:lstStyle/>
          <a:p>
            <a:pPr lvl="0"/>
            <a:r>
              <a:rPr lang="ko-KR" altLang="en-US" b="1" dirty="0" smtClean="0"/>
              <a:t>동북공정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어떻게 반박해야 할까</a:t>
            </a:r>
            <a:r>
              <a:rPr lang="en-US" altLang="ko-KR" b="1" dirty="0" smtClean="0"/>
              <a:t>?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en-US" altLang="ko-KR" dirty="0">
              <a:solidFill>
                <a:prstClr val="black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fontAlgn="base" latinLnBrk="0"/>
            <a:r>
              <a:rPr lang="ko-KR" altLang="en-US" b="1" dirty="0" smtClean="0"/>
              <a:t>중국의 </a:t>
            </a:r>
            <a:r>
              <a:rPr lang="ko-KR" altLang="en-US" b="1" dirty="0"/>
              <a:t>주장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en-US" altLang="ko-KR" dirty="0"/>
              <a:t>1. </a:t>
            </a:r>
            <a:r>
              <a:rPr lang="ko-KR" altLang="en-US" dirty="0"/>
              <a:t>고구려는 중국 땅에 세워졌고 독립국가가 아닌 중국의 지방정권이다</a:t>
            </a:r>
            <a:br>
              <a:rPr lang="ko-KR" altLang="en-US" dirty="0"/>
            </a:br>
            <a:r>
              <a:rPr lang="en-US" altLang="ko-KR" dirty="0"/>
              <a:t>2. </a:t>
            </a:r>
            <a:r>
              <a:rPr lang="ko-KR" altLang="en-US" dirty="0"/>
              <a:t>고구려 민족은 중국 고대 한민족이고 고구려 유민은 상당수 중국에 흡수되었다</a:t>
            </a:r>
            <a:br>
              <a:rPr lang="ko-KR" altLang="en-US" dirty="0"/>
            </a:br>
            <a:r>
              <a:rPr lang="en-US" altLang="ko-KR" dirty="0"/>
              <a:t>3. </a:t>
            </a:r>
            <a:r>
              <a:rPr lang="ko-KR" altLang="en-US" dirty="0" err="1"/>
              <a:t>왕씨</a:t>
            </a:r>
            <a:r>
              <a:rPr lang="ko-KR" altLang="en-US" dirty="0"/>
              <a:t> 고려는 고구려를 계승한 국가가 아니다 </a:t>
            </a:r>
          </a:p>
          <a:p>
            <a:pPr fontAlgn="base" latinLnBrk="0"/>
            <a:r>
              <a:rPr lang="ko-KR" altLang="en-US" b="1" dirty="0"/>
              <a:t>동북공정</a:t>
            </a:r>
            <a:r>
              <a:rPr lang="en-US" altLang="ko-KR" b="1" dirty="0"/>
              <a:t>, </a:t>
            </a:r>
            <a:r>
              <a:rPr lang="ko-KR" altLang="en-US" b="1" dirty="0"/>
              <a:t>무엇이 </a:t>
            </a:r>
            <a:r>
              <a:rPr lang="ko-KR" altLang="en-US" b="1" dirty="0" err="1"/>
              <a:t>틀렸나</a:t>
            </a:r>
            <a:r>
              <a:rPr lang="en-US" altLang="ko-KR" b="1" dirty="0"/>
              <a:t>?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en-US" altLang="ko-KR" b="1" dirty="0"/>
              <a:t>1. </a:t>
            </a:r>
            <a:r>
              <a:rPr lang="ko-KR" altLang="en-US" b="1" dirty="0"/>
              <a:t>고구려는 중국 땅에 세워졌고 독립국가가 아닌 중국의 지방정권이다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‘고구려 영토는 현재 중국 영역에 속해있다</a:t>
            </a:r>
            <a:r>
              <a:rPr lang="en-US" altLang="ko-KR" dirty="0"/>
              <a:t>?’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고구려 영토는 고조선 이래 우리 민족이 영유했던 지역 </a:t>
            </a:r>
          </a:p>
          <a:p>
            <a:pPr fontAlgn="base" latinLnBrk="0"/>
            <a:r>
              <a:rPr lang="ko-KR" altLang="en-US" dirty="0"/>
              <a:t>‘고조선을 의미하는 기자조선</a:t>
            </a:r>
            <a:r>
              <a:rPr lang="en-US" altLang="ko-KR" dirty="0"/>
              <a:t>, </a:t>
            </a:r>
            <a:r>
              <a:rPr lang="ko-KR" altLang="en-US" dirty="0" err="1"/>
              <a:t>위만조선은</a:t>
            </a:r>
            <a:r>
              <a:rPr lang="ko-KR" altLang="en-US" dirty="0"/>
              <a:t> 중국의 지방정권이다</a:t>
            </a:r>
            <a:r>
              <a:rPr lang="en-US" altLang="ko-KR" dirty="0"/>
              <a:t>?’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고조선 </a:t>
            </a:r>
            <a:r>
              <a:rPr lang="ko-KR" altLang="en-US" dirty="0" err="1"/>
              <a:t>청동칼은</a:t>
            </a:r>
            <a:r>
              <a:rPr lang="ko-KR" altLang="en-US" dirty="0"/>
              <a:t> 중국의 제작 방식과 달리 검의 손잡이와 몸체가 분리</a:t>
            </a:r>
            <a:br>
              <a:rPr lang="ko-KR" altLang="en-US" dirty="0"/>
            </a:br>
            <a:r>
              <a:rPr lang="ko-KR" altLang="en-US" dirty="0"/>
              <a:t>단군신화는 천손이 하늘에서 내려오는 </a:t>
            </a:r>
            <a:r>
              <a:rPr lang="ko-KR" altLang="en-US" dirty="0" err="1"/>
              <a:t>북방신화적</a:t>
            </a:r>
            <a:r>
              <a:rPr lang="ko-KR" altLang="en-US" dirty="0"/>
              <a:t> 특성을 지닌 신화</a:t>
            </a:r>
            <a:br>
              <a:rPr lang="ko-KR" altLang="en-US" dirty="0"/>
            </a:br>
            <a:r>
              <a:rPr lang="ko-KR" altLang="en-US" dirty="0"/>
              <a:t>기자조선을 세웠다는 기자는 허구적 존재 </a:t>
            </a:r>
          </a:p>
          <a:p>
            <a:pPr fontAlgn="base" latinLnBrk="0"/>
            <a:r>
              <a:rPr lang="ko-KR" altLang="en-US" dirty="0"/>
              <a:t>‘고구려가 중원 왕조에게 조공하고 </a:t>
            </a:r>
            <a:r>
              <a:rPr lang="ko-KR" altLang="en-US" dirty="0" err="1"/>
              <a:t>책봉했으므로</a:t>
            </a:r>
            <a:r>
              <a:rPr lang="ko-KR" altLang="en-US" dirty="0"/>
              <a:t> 고구려는 중원의 지방정권이다</a:t>
            </a:r>
            <a:r>
              <a:rPr lang="en-US" altLang="ko-KR" dirty="0"/>
              <a:t>?’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조공 및 책봉은 당시 동아시아의 </a:t>
            </a:r>
            <a:r>
              <a:rPr lang="ko-KR" altLang="en-US" dirty="0" err="1"/>
              <a:t>외교형식일</a:t>
            </a:r>
            <a:r>
              <a:rPr lang="ko-KR" altLang="en-US" dirty="0"/>
              <a:t> 뿐 </a:t>
            </a:r>
          </a:p>
          <a:p>
            <a:pPr fontAlgn="base" latinLnBrk="0"/>
            <a:r>
              <a:rPr lang="en-US" altLang="ko-KR" b="1" dirty="0"/>
              <a:t>2. </a:t>
            </a:r>
            <a:r>
              <a:rPr lang="ko-KR" altLang="en-US" b="1" dirty="0"/>
              <a:t>고구려 민족은 중국 고대 한민족이고 고구려 유민은 상당수 중국에 흡수되었다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‘고구려 종족은 중국 </a:t>
            </a:r>
            <a:r>
              <a:rPr lang="ko-KR" altLang="en-US" dirty="0" err="1"/>
              <a:t>전욱고양씨</a:t>
            </a:r>
            <a:r>
              <a:rPr lang="en-US" altLang="ko-KR" dirty="0"/>
              <a:t>(</a:t>
            </a:r>
            <a:r>
              <a:rPr lang="ko-KR" altLang="en-US" dirty="0"/>
              <a:t>顓 頊高陽氏</a:t>
            </a:r>
            <a:r>
              <a:rPr lang="en-US" altLang="ko-KR" dirty="0"/>
              <a:t>) </a:t>
            </a:r>
            <a:r>
              <a:rPr lang="ko-KR" altLang="en-US" dirty="0"/>
              <a:t>후예다</a:t>
            </a:r>
            <a:r>
              <a:rPr lang="en-US" altLang="ko-KR" dirty="0"/>
              <a:t>?’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고구려 민족은 만주 및 한반도 지역에서 수렵과 농경생활을 하던 </a:t>
            </a:r>
            <a:r>
              <a:rPr lang="ko-KR" altLang="en-US" dirty="0" err="1"/>
              <a:t>예맥족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전욱고양씨와는 </a:t>
            </a:r>
            <a:r>
              <a:rPr lang="en-US" altLang="ko-KR" dirty="0"/>
              <a:t>3,000</a:t>
            </a:r>
            <a:r>
              <a:rPr lang="ko-KR" altLang="en-US" dirty="0"/>
              <a:t>년 이상 연대 차이 존재 </a:t>
            </a:r>
          </a:p>
          <a:p>
            <a:pPr fontAlgn="base" latinLnBrk="0"/>
            <a:r>
              <a:rPr lang="ko-KR" altLang="en-US" dirty="0"/>
              <a:t>‘많은 고구려 유민이 중국에 흡수되었다</a:t>
            </a:r>
            <a:r>
              <a:rPr lang="en-US" altLang="ko-KR" dirty="0"/>
              <a:t>?’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고구려 유민이 포로로 끌려간 사례</a:t>
            </a:r>
            <a:br>
              <a:rPr lang="ko-KR" altLang="en-US" dirty="0"/>
            </a:br>
            <a:r>
              <a:rPr lang="ko-KR" altLang="en-US" dirty="0"/>
              <a:t>더 많은 고구려 유민이 신라 및 발해로 포섭</a:t>
            </a:r>
            <a:br>
              <a:rPr lang="ko-KR" altLang="en-US" dirty="0"/>
            </a:br>
            <a:r>
              <a:rPr lang="ko-KR" altLang="en-US" dirty="0"/>
              <a:t>중국에 간 고구려인들은 스스로를 ‘</a:t>
            </a:r>
            <a:r>
              <a:rPr lang="ko-KR" altLang="en-US" dirty="0" err="1"/>
              <a:t>고구려인’이라고</a:t>
            </a:r>
            <a:r>
              <a:rPr lang="ko-KR" altLang="en-US" dirty="0"/>
              <a:t> 생각 </a:t>
            </a:r>
          </a:p>
          <a:p>
            <a:pPr fontAlgn="base" latinLnBrk="0"/>
            <a:r>
              <a:rPr lang="en-US" altLang="ko-KR" b="1" dirty="0"/>
              <a:t>3. </a:t>
            </a:r>
            <a:r>
              <a:rPr lang="ko-KR" altLang="en-US" b="1" dirty="0" err="1"/>
              <a:t>왕씨</a:t>
            </a:r>
            <a:r>
              <a:rPr lang="ko-KR" altLang="en-US" b="1" dirty="0"/>
              <a:t> 고려는 고구려를 계승한 국가가 아니다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‘고려왕조 성씨가 고구려왕조와 달라 역사계승성이 없다</a:t>
            </a:r>
            <a:r>
              <a:rPr lang="en-US" altLang="ko-KR" dirty="0"/>
              <a:t>?’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중국 역대 왕조의 경우 성씨가 모두 다르지만 역사계승성이 있다고 주장 </a:t>
            </a:r>
          </a:p>
        </p:txBody>
      </p:sp>
    </p:spTree>
    <p:extLst>
      <p:ext uri="{BB962C8B-B14F-4D97-AF65-F5344CB8AC3E}">
        <p14:creationId xmlns:p14="http://schemas.microsoft.com/office/powerpoint/2010/main" val="58538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출처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네이버 지식</a:t>
            </a:r>
            <a:r>
              <a:rPr lang="en-US" altLang="ko-KR" dirty="0" smtClean="0"/>
              <a:t>in</a:t>
            </a:r>
          </a:p>
          <a:p>
            <a:r>
              <a:rPr lang="ko-KR" altLang="en-US" dirty="0"/>
              <a:t>네이버 </a:t>
            </a:r>
            <a:r>
              <a:rPr lang="ko-KR" altLang="en-US" dirty="0" smtClean="0"/>
              <a:t>백과사전 </a:t>
            </a:r>
            <a:r>
              <a:rPr lang="en-US" altLang="ko-KR" dirty="0">
                <a:hlinkClick r:id="rId2"/>
              </a:rPr>
              <a:t>https://</a:t>
            </a:r>
            <a:r>
              <a:rPr lang="en-US" altLang="ko-KR" dirty="0" smtClean="0">
                <a:hlinkClick r:id="rId2"/>
              </a:rPr>
              <a:t>terms.naver.com/entry.nhn?docId=3435268&amp;cid=58433&amp;categoryId=5843</a:t>
            </a:r>
            <a:endParaRPr lang="en-US" altLang="ko-KR" dirty="0" smtClean="0"/>
          </a:p>
          <a:p>
            <a:r>
              <a:rPr lang="en-US" altLang="ko-KR" dirty="0">
                <a:hlinkClick r:id="rId3"/>
              </a:rPr>
              <a:t>https://</a:t>
            </a:r>
            <a:r>
              <a:rPr lang="en-US" altLang="ko-KR" dirty="0" smtClean="0">
                <a:hlinkClick r:id="rId3"/>
              </a:rPr>
              <a:t>www.youtube.com/watch?v=IdHYjW_GEtA</a:t>
            </a:r>
            <a:endParaRPr lang="en-US" altLang="ko-KR" dirty="0" smtClean="0"/>
          </a:p>
          <a:p>
            <a:r>
              <a:rPr lang="en-US" altLang="ko-KR" dirty="0">
                <a:hlinkClick r:id="rId4"/>
              </a:rPr>
              <a:t>https://</a:t>
            </a:r>
            <a:r>
              <a:rPr lang="en-US" altLang="ko-KR" dirty="0" smtClean="0">
                <a:hlinkClick r:id="rId4"/>
              </a:rPr>
              <a:t>www.youtube.com/watch?v=j09-XCQa4V0</a:t>
            </a:r>
            <a:endParaRPr lang="en-US" altLang="ko-KR" dirty="0" smtClean="0"/>
          </a:p>
          <a:p>
            <a:r>
              <a:rPr lang="en-US" altLang="ko-KR">
                <a:hlinkClick r:id="rId5"/>
              </a:rPr>
              <a:t>https://www.youtube.com/watch?v=OV57r1AJJnQ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25880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43707" y="500062"/>
            <a:ext cx="10515600" cy="1325563"/>
          </a:xfrm>
        </p:spPr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4400" dirty="0" smtClean="0"/>
              <a:t>간도 문제가 일어난 이유</a:t>
            </a:r>
            <a:endParaRPr lang="en-US" altLang="ko-KR" sz="4400" dirty="0" smtClean="0"/>
          </a:p>
          <a:p>
            <a:r>
              <a:rPr lang="ko-KR" altLang="en-US" sz="4400" dirty="0" smtClean="0"/>
              <a:t>간도에 대한 한국에 입장</a:t>
            </a:r>
            <a:endParaRPr lang="en-US" altLang="ko-KR" sz="4400" dirty="0" smtClean="0"/>
          </a:p>
          <a:p>
            <a:pPr lvl="0"/>
            <a:r>
              <a:rPr lang="ko-KR" altLang="en-US" sz="4400" dirty="0">
                <a:solidFill>
                  <a:prstClr val="black"/>
                </a:solidFill>
              </a:rPr>
              <a:t>간도에 대한 </a:t>
            </a:r>
            <a:r>
              <a:rPr lang="ko-KR" altLang="en-US" sz="4400" dirty="0" smtClean="0">
                <a:solidFill>
                  <a:prstClr val="black"/>
                </a:solidFill>
              </a:rPr>
              <a:t>중국에 입장</a:t>
            </a:r>
            <a:endParaRPr lang="en-US" altLang="ko-KR" sz="4400" dirty="0" smtClean="0">
              <a:solidFill>
                <a:prstClr val="black"/>
              </a:solidFill>
            </a:endParaRPr>
          </a:p>
          <a:p>
            <a:pPr lvl="0"/>
            <a:r>
              <a:rPr lang="ko-KR" altLang="en-US" sz="4400" dirty="0" smtClean="0">
                <a:solidFill>
                  <a:prstClr val="black"/>
                </a:solidFill>
              </a:rPr>
              <a:t>현재 </a:t>
            </a:r>
            <a:r>
              <a:rPr lang="ko-KR" altLang="en-US" sz="4400" dirty="0" smtClean="0">
                <a:solidFill>
                  <a:prstClr val="black"/>
                </a:solidFill>
              </a:rPr>
              <a:t>간도를 지키려는 중국에 </a:t>
            </a:r>
            <a:r>
              <a:rPr lang="ko-KR" altLang="en-US" sz="4400" dirty="0" smtClean="0">
                <a:solidFill>
                  <a:prstClr val="black"/>
                </a:solidFill>
              </a:rPr>
              <a:t>노력</a:t>
            </a:r>
            <a:endParaRPr lang="en-US" altLang="ko-KR" sz="4400" dirty="0" smtClean="0">
              <a:solidFill>
                <a:prstClr val="black"/>
              </a:solidFill>
            </a:endParaRPr>
          </a:p>
          <a:p>
            <a:pPr lvl="0"/>
            <a:r>
              <a:rPr lang="ko-KR" altLang="en-US" sz="4400" dirty="0">
                <a:solidFill>
                  <a:prstClr val="black"/>
                </a:solidFill>
              </a:rPr>
              <a:t>동북공정</a:t>
            </a:r>
            <a:r>
              <a:rPr lang="en-US" altLang="ko-KR" sz="4400" dirty="0">
                <a:solidFill>
                  <a:prstClr val="black"/>
                </a:solidFill>
              </a:rPr>
              <a:t>, </a:t>
            </a:r>
            <a:r>
              <a:rPr lang="ko-KR" altLang="en-US" sz="4400" dirty="0">
                <a:solidFill>
                  <a:prstClr val="black"/>
                </a:solidFill>
              </a:rPr>
              <a:t>어떻게 반박해야 할까</a:t>
            </a:r>
            <a:r>
              <a:rPr lang="en-US" altLang="ko-KR" sz="4400" dirty="0">
                <a:solidFill>
                  <a:prstClr val="black"/>
                </a:solidFill>
              </a:rPr>
              <a:t>?</a:t>
            </a:r>
            <a:br>
              <a:rPr lang="en-US" altLang="ko-KR" sz="4400" dirty="0">
                <a:solidFill>
                  <a:prstClr val="black"/>
                </a:solidFill>
              </a:rPr>
            </a:br>
            <a:endParaRPr lang="en-US" altLang="ko-KR" sz="4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91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ko-KR" altLang="en-US" dirty="0" smtClean="0"/>
              <a:t>들어가면서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https://www.youtube.com/watch?v=j09-XCQa4V0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7135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ko-KR" altLang="en-US" dirty="0"/>
              <a:t>간도 문제가 일어난 이유</a:t>
            </a:r>
            <a:endParaRPr lang="en-US" altLang="ko-KR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848" y="1790456"/>
            <a:ext cx="3743609" cy="4351338"/>
          </a:xfrm>
        </p:spPr>
      </p:pic>
      <p:sp>
        <p:nvSpPr>
          <p:cNvPr id="11" name="TextBox 10"/>
          <p:cNvSpPr txBox="1"/>
          <p:nvPr/>
        </p:nvSpPr>
        <p:spPr>
          <a:xfrm>
            <a:off x="2057400" y="1677056"/>
            <a:ext cx="2927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여진족이 살고 있음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60685" y="2235447"/>
            <a:ext cx="2927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고구려 </a:t>
            </a:r>
            <a:r>
              <a:rPr lang="ko-KR" altLang="en-US" dirty="0" smtClean="0"/>
              <a:t>때 </a:t>
            </a:r>
            <a:r>
              <a:rPr lang="ko-KR" altLang="en-US" dirty="0" err="1"/>
              <a:t>파루</a:t>
            </a:r>
            <a:r>
              <a:rPr lang="en-US" altLang="ko-KR" dirty="0"/>
              <a:t>(</a:t>
            </a:r>
            <a:r>
              <a:rPr lang="ko-KR" altLang="en-US" dirty="0"/>
              <a:t>把婁</a:t>
            </a:r>
            <a:r>
              <a:rPr lang="en-US" altLang="ko-KR" dirty="0" smtClean="0"/>
              <a:t>)</a:t>
            </a:r>
            <a:r>
              <a:rPr lang="ko-KR" altLang="en-US" dirty="0"/>
              <a:t>땅</a:t>
            </a:r>
            <a:r>
              <a:rPr lang="ko-KR" altLang="en-US" dirty="0" smtClean="0"/>
              <a:t> </a:t>
            </a:r>
            <a:r>
              <a:rPr lang="ko-KR" altLang="en-US" dirty="0"/>
              <a:t>고구려에 </a:t>
            </a:r>
            <a:r>
              <a:rPr lang="ko-KR" altLang="en-US" dirty="0" smtClean="0"/>
              <a:t>속함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057400" y="5043611"/>
            <a:ext cx="29278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청나라 </a:t>
            </a:r>
            <a:r>
              <a:rPr lang="ko-KR" altLang="en-US" dirty="0" smtClean="0"/>
              <a:t>건국</a:t>
            </a:r>
            <a:r>
              <a:rPr lang="en-US" altLang="ko-KR" dirty="0" smtClean="0"/>
              <a:t>-</a:t>
            </a:r>
            <a:r>
              <a:rPr lang="ko-KR" altLang="en-US" dirty="0" smtClean="0"/>
              <a:t> </a:t>
            </a:r>
            <a:r>
              <a:rPr lang="ko-KR" altLang="en-US" dirty="0"/>
              <a:t>여진족이 </a:t>
            </a:r>
            <a:r>
              <a:rPr lang="ko-KR" altLang="en-US" dirty="0" smtClean="0"/>
              <a:t>중국본토 이주</a:t>
            </a:r>
            <a:r>
              <a:rPr lang="en-US" altLang="ko-KR" dirty="0" smtClean="0"/>
              <a:t>-</a:t>
            </a:r>
            <a:r>
              <a:rPr lang="ko-KR" altLang="en-US" dirty="0" smtClean="0"/>
              <a:t>조선人잠입청人괴다틈 살인</a:t>
            </a:r>
            <a:r>
              <a:rPr lang="en-US" altLang="ko-KR" dirty="0" smtClean="0"/>
              <a:t>-</a:t>
            </a:r>
            <a:r>
              <a:rPr lang="ko-KR" altLang="en-US" dirty="0" smtClean="0"/>
              <a:t>정계비 세움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57400" y="3843282"/>
            <a:ext cx="2277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발해멸망</a:t>
            </a:r>
            <a:r>
              <a:rPr lang="ko-KR" altLang="en-US" dirty="0" smtClean="0"/>
              <a:t> </a:t>
            </a:r>
            <a:r>
              <a:rPr lang="ko-KR" altLang="en-US" dirty="0"/>
              <a:t>후 여진족이 살면서 </a:t>
            </a:r>
            <a:r>
              <a:rPr lang="ko-KR" altLang="en-US" dirty="0" smtClean="0"/>
              <a:t> </a:t>
            </a:r>
            <a:r>
              <a:rPr lang="ko-KR" altLang="en-US" dirty="0"/>
              <a:t>자주 </a:t>
            </a:r>
            <a:r>
              <a:rPr lang="ko-KR" altLang="en-US" dirty="0" smtClean="0"/>
              <a:t>침범</a:t>
            </a:r>
            <a:r>
              <a:rPr lang="en-US" altLang="ko-KR" dirty="0" smtClean="0"/>
              <a:t>-</a:t>
            </a:r>
            <a:r>
              <a:rPr lang="ko-KR" altLang="en-US" dirty="0"/>
              <a:t>윤관</a:t>
            </a:r>
            <a:r>
              <a:rPr lang="en-US" altLang="ko-KR" dirty="0"/>
              <a:t>(</a:t>
            </a:r>
            <a:r>
              <a:rPr lang="ko-KR" altLang="en-US" dirty="0" smtClean="0"/>
              <a:t>尹瓘김종서</a:t>
            </a:r>
            <a:r>
              <a:rPr lang="en-US" altLang="ko-KR" dirty="0"/>
              <a:t>(</a:t>
            </a:r>
            <a:r>
              <a:rPr lang="ko-KR" altLang="en-US" dirty="0"/>
              <a:t>金宗瑞</a:t>
            </a:r>
            <a:r>
              <a:rPr lang="en-US" altLang="ko-KR" dirty="0"/>
              <a:t>) </a:t>
            </a:r>
            <a:r>
              <a:rPr lang="ko-KR" altLang="en-US" dirty="0"/>
              <a:t>등이 </a:t>
            </a:r>
            <a:r>
              <a:rPr lang="ko-KR" altLang="en-US" dirty="0" smtClean="0"/>
              <a:t>정벌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345214" y="2046388"/>
            <a:ext cx="29278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토문강의</a:t>
            </a:r>
            <a:r>
              <a:rPr lang="ko-KR" altLang="en-US" dirty="0" smtClean="0"/>
              <a:t> </a:t>
            </a:r>
            <a:r>
              <a:rPr lang="ko-KR" altLang="en-US" dirty="0"/>
              <a:t>위치에 대하여 조선과 청나라의 입장이 엇갈려 </a:t>
            </a:r>
            <a:r>
              <a:rPr lang="ko-KR" altLang="en-US" dirty="0" err="1"/>
              <a:t>간도분쟁이</a:t>
            </a:r>
            <a:r>
              <a:rPr lang="ko-KR" altLang="en-US" dirty="0"/>
              <a:t> 야기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57400" y="3143431"/>
            <a:ext cx="2927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발해 </a:t>
            </a:r>
            <a:r>
              <a:rPr lang="en-US" altLang="ko-KR" dirty="0"/>
              <a:t>5</a:t>
            </a:r>
            <a:r>
              <a:rPr lang="ko-KR" altLang="en-US" dirty="0"/>
              <a:t>경</a:t>
            </a:r>
            <a:r>
              <a:rPr lang="en-US" altLang="ko-KR" dirty="0"/>
              <a:t>(</a:t>
            </a:r>
            <a:r>
              <a:rPr lang="ko-KR" altLang="en-US" dirty="0"/>
              <a:t>五京</a:t>
            </a:r>
            <a:r>
              <a:rPr lang="en-US" altLang="ko-KR" dirty="0" smtClean="0"/>
              <a:t>)</a:t>
            </a:r>
            <a:r>
              <a:rPr lang="ko-KR" altLang="en-US" dirty="0" smtClean="0"/>
              <a:t> 동경</a:t>
            </a:r>
            <a:r>
              <a:rPr lang="en-US" altLang="ko-KR" dirty="0"/>
              <a:t>(</a:t>
            </a:r>
            <a:r>
              <a:rPr lang="ko-KR" altLang="en-US" dirty="0"/>
              <a:t>東京</a:t>
            </a:r>
            <a:r>
              <a:rPr lang="en-US" altLang="ko-KR" dirty="0"/>
              <a:t>)</a:t>
            </a:r>
            <a:r>
              <a:rPr lang="ko-KR" altLang="en-US" dirty="0"/>
              <a:t>의 </a:t>
            </a:r>
            <a:r>
              <a:rPr lang="ko-KR" altLang="en-US" dirty="0" err="1"/>
              <a:t>용원부</a:t>
            </a:r>
            <a:r>
              <a:rPr lang="en-US" altLang="ko-KR" dirty="0"/>
              <a:t>(</a:t>
            </a:r>
            <a:r>
              <a:rPr lang="ko-KR" altLang="en-US" dirty="0"/>
              <a:t>龍原府</a:t>
            </a:r>
            <a:r>
              <a:rPr lang="en-US" altLang="ko-KR" dirty="0"/>
              <a:t>)</a:t>
            </a:r>
            <a:r>
              <a:rPr lang="ko-KR" altLang="en-US" dirty="0"/>
              <a:t>에 </a:t>
            </a:r>
            <a:r>
              <a:rPr lang="ko-KR" altLang="en-US" dirty="0" smtClean="0"/>
              <a:t>속함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336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ko-KR" altLang="en-US" dirty="0"/>
              <a:t>간도에 대한 </a:t>
            </a:r>
            <a:r>
              <a:rPr lang="ko-KR" altLang="en-US" dirty="0" smtClean="0"/>
              <a:t>대한제국에 대응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81663"/>
            <a:ext cx="10515600" cy="4351338"/>
          </a:xfrm>
        </p:spPr>
        <p:txBody>
          <a:bodyPr/>
          <a:lstStyle/>
          <a:p>
            <a:r>
              <a:rPr lang="ko-KR" altLang="en-US" dirty="0" smtClean="0">
                <a:effectLst/>
              </a:rPr>
              <a:t>자주국가 움직임  청나라와의 새로운 </a:t>
            </a:r>
            <a:r>
              <a:rPr lang="ko-KR" altLang="en-US" dirty="0" err="1" smtClean="0">
                <a:effectLst/>
              </a:rPr>
              <a:t>관계모색</a:t>
            </a:r>
            <a:r>
              <a:rPr lang="ko-KR" altLang="en-US" dirty="0" smtClean="0">
                <a:effectLst/>
              </a:rPr>
              <a:t>                         간도 문제에 있어 적극적인 태 도         </a:t>
            </a:r>
            <a:r>
              <a:rPr lang="ko-KR" altLang="en-US" dirty="0" err="1" smtClean="0">
                <a:effectLst/>
              </a:rPr>
              <a:t>조존우</a:t>
            </a:r>
            <a:r>
              <a:rPr lang="en-US" altLang="ko-KR" dirty="0" smtClean="0">
                <a:effectLst/>
              </a:rPr>
              <a:t>(</a:t>
            </a:r>
            <a:r>
              <a:rPr lang="ko-KR" altLang="en-US" dirty="0" smtClean="0">
                <a:effectLst/>
              </a:rPr>
              <a:t>趙存禹</a:t>
            </a:r>
            <a:r>
              <a:rPr lang="en-US" altLang="ko-KR" dirty="0" smtClean="0">
                <a:effectLst/>
              </a:rPr>
              <a:t>)</a:t>
            </a:r>
            <a:r>
              <a:rPr lang="ko-KR" altLang="en-US" dirty="0" smtClean="0">
                <a:effectLst/>
              </a:rPr>
              <a:t>에게 </a:t>
            </a:r>
            <a:r>
              <a:rPr lang="ko-KR" altLang="en-US" dirty="0" err="1" smtClean="0">
                <a:effectLst/>
              </a:rPr>
              <a:t>백두산비와</a:t>
            </a:r>
            <a:r>
              <a:rPr lang="ko-KR" altLang="en-US" dirty="0" smtClean="0">
                <a:effectLst/>
              </a:rPr>
              <a:t> 그 일대의 분수령의 강수</a:t>
            </a:r>
            <a:r>
              <a:rPr lang="en-US" altLang="ko-KR" dirty="0" smtClean="0">
                <a:effectLst/>
              </a:rPr>
              <a:t>(</a:t>
            </a:r>
            <a:r>
              <a:rPr lang="ko-KR" altLang="en-US" dirty="0" smtClean="0">
                <a:effectLst/>
              </a:rPr>
              <a:t>江水</a:t>
            </a:r>
            <a:r>
              <a:rPr lang="en-US" altLang="ko-KR" dirty="0" smtClean="0">
                <a:effectLst/>
              </a:rPr>
              <a:t>)</a:t>
            </a:r>
            <a:r>
              <a:rPr lang="ko-KR" altLang="en-US" dirty="0" smtClean="0">
                <a:effectLst/>
              </a:rPr>
              <a:t>에 관해 조사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보고</a:t>
            </a:r>
            <a:r>
              <a:rPr lang="en-US" altLang="ko-KR" dirty="0" smtClean="0">
                <a:effectLst/>
              </a:rPr>
              <a:t>,</a:t>
            </a:r>
            <a:r>
              <a:rPr lang="ko-KR" altLang="en-US" dirty="0" smtClean="0">
                <a:effectLst/>
              </a:rPr>
              <a:t>지시            담판오조제출</a:t>
            </a:r>
            <a:endParaRPr lang="ko-KR" altLang="en-US" dirty="0"/>
          </a:p>
        </p:txBody>
      </p:sp>
      <p:sp>
        <p:nvSpPr>
          <p:cNvPr id="5" name="오른쪽 화살표 4"/>
          <p:cNvSpPr/>
          <p:nvPr/>
        </p:nvSpPr>
        <p:spPr>
          <a:xfrm>
            <a:off x="8686800" y="1781663"/>
            <a:ext cx="1037493" cy="5627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오른쪽 화살표 5"/>
          <p:cNvSpPr/>
          <p:nvPr/>
        </p:nvSpPr>
        <p:spPr>
          <a:xfrm>
            <a:off x="6509239" y="2199297"/>
            <a:ext cx="808892" cy="2901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오른쪽 화살표 6"/>
          <p:cNvSpPr/>
          <p:nvPr/>
        </p:nvSpPr>
        <p:spPr>
          <a:xfrm>
            <a:off x="1688122" y="2893462"/>
            <a:ext cx="1143000" cy="5099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424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간도에 대한 한국에 입장</a:t>
            </a:r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375" y="2796381"/>
            <a:ext cx="3143250" cy="2409825"/>
          </a:xfrm>
        </p:spPr>
      </p:pic>
      <p:sp>
        <p:nvSpPr>
          <p:cNvPr id="5" name="타원 4"/>
          <p:cNvSpPr/>
          <p:nvPr/>
        </p:nvSpPr>
        <p:spPr>
          <a:xfrm>
            <a:off x="3042138" y="2083777"/>
            <a:ext cx="1855177" cy="1274885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407752" y="2407785"/>
            <a:ext cx="1116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간도싷질적지배는중국</a:t>
            </a:r>
            <a:endParaRPr lang="ko-KR" altLang="en-US" dirty="0"/>
          </a:p>
        </p:txBody>
      </p:sp>
      <p:sp>
        <p:nvSpPr>
          <p:cNvPr id="10" name="타원 9"/>
          <p:cNvSpPr/>
          <p:nvPr/>
        </p:nvSpPr>
        <p:spPr>
          <a:xfrm>
            <a:off x="7158770" y="1682689"/>
            <a:ext cx="3250956" cy="26464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7962167" y="2721219"/>
            <a:ext cx="16441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중국의 </a:t>
            </a:r>
            <a:r>
              <a:rPr lang="ko-KR" altLang="en-US" dirty="0" err="1" smtClean="0"/>
              <a:t>역사외곡</a:t>
            </a:r>
            <a:r>
              <a:rPr lang="ko-KR" altLang="en-US" dirty="0" smtClean="0"/>
              <a:t> </a:t>
            </a:r>
            <a:r>
              <a:rPr lang="ko-KR" altLang="en-US" dirty="0" err="1"/>
              <a:t>대응카드</a:t>
            </a:r>
            <a:r>
              <a:rPr lang="ko-KR" altLang="en-US" dirty="0"/>
              <a:t> </a:t>
            </a:r>
            <a:r>
              <a:rPr lang="ko-KR" altLang="en-US" dirty="0" err="1"/>
              <a:t>간도문제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2071321" y="4491891"/>
            <a:ext cx="2672862" cy="1820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7428034" y="5004120"/>
            <a:ext cx="1890346" cy="1125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54128" y="5120908"/>
            <a:ext cx="1811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 </a:t>
            </a:r>
            <a:r>
              <a:rPr lang="ko-KR" altLang="en-US" dirty="0"/>
              <a:t>실제 간도를 찾는 일</a:t>
            </a:r>
            <a:r>
              <a:rPr lang="en-US" altLang="ko-KR" dirty="0"/>
              <a:t>=</a:t>
            </a:r>
            <a:r>
              <a:rPr lang="ko-KR" altLang="en-US" dirty="0"/>
              <a:t> 불가능 </a:t>
            </a:r>
            <a:endParaRPr lang="en-US" altLang="ko-KR" dirty="0"/>
          </a:p>
        </p:txBody>
      </p:sp>
      <p:sp>
        <p:nvSpPr>
          <p:cNvPr id="15" name="TextBox 14"/>
          <p:cNvSpPr txBox="1"/>
          <p:nvPr/>
        </p:nvSpPr>
        <p:spPr>
          <a:xfrm>
            <a:off x="7962167" y="5206206"/>
            <a:ext cx="822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일어버린땅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123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 dirty="0">
                <a:solidFill>
                  <a:prstClr val="black"/>
                </a:solidFill>
              </a:rPr>
              <a:t>간도에 대한 중국에 입장</a:t>
            </a:r>
            <a:r>
              <a:rPr lang="en-US" altLang="ko-KR" dirty="0">
                <a:solidFill>
                  <a:prstClr val="black"/>
                </a:solidFill>
              </a:rPr>
              <a:t/>
            </a:r>
            <a:br>
              <a:rPr lang="en-US" altLang="ko-KR" dirty="0">
                <a:solidFill>
                  <a:prstClr val="black"/>
                </a:solidFill>
              </a:rPr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중국은 </a:t>
            </a:r>
            <a:r>
              <a:rPr lang="ko-KR" altLang="en-US" b="1" dirty="0"/>
              <a:t>간도를 미래의 중심으로 </a:t>
            </a:r>
            <a:r>
              <a:rPr lang="ko-KR" altLang="en-US" b="1" dirty="0" smtClean="0"/>
              <a:t>여겨</a:t>
            </a:r>
            <a:endParaRPr lang="en-US" altLang="ko-KR" b="1" dirty="0" smtClean="0"/>
          </a:p>
          <a:p>
            <a:r>
              <a:rPr lang="ko-KR" altLang="en-US" b="1" dirty="0"/>
              <a:t>동북공정에 </a:t>
            </a:r>
            <a:r>
              <a:rPr lang="ko-KR" altLang="en-US" b="1" dirty="0" err="1"/>
              <a:t>간도문제</a:t>
            </a:r>
            <a:r>
              <a:rPr lang="ko-KR" altLang="en-US" b="1" dirty="0"/>
              <a:t> 연구 비중 </a:t>
            </a:r>
            <a:r>
              <a:rPr lang="ko-KR" altLang="en-US" b="1" dirty="0" smtClean="0"/>
              <a:t>높아</a:t>
            </a:r>
            <a:endParaRPr lang="ko-KR" altLang="en-US" dirty="0"/>
          </a:p>
          <a:p>
            <a:r>
              <a:rPr lang="ko-KR" altLang="en-US" b="1" dirty="0"/>
              <a:t>분쟁 차단</a:t>
            </a:r>
            <a:r>
              <a:rPr lang="en-US" altLang="ko-KR" b="1" dirty="0"/>
              <a:t>, </a:t>
            </a:r>
            <a:r>
              <a:rPr lang="ko-KR" altLang="en-US" b="1" dirty="0"/>
              <a:t>국제법 우위 확보에 치중</a:t>
            </a:r>
            <a:endParaRPr lang="ko-KR" altLang="en-US" dirty="0"/>
          </a:p>
          <a:p>
            <a:pPr marL="0" indent="0">
              <a:buNone/>
            </a:pPr>
            <a:r>
              <a:rPr lang="ko-KR" altLang="en-US" b="1" dirty="0"/>
              <a:t/>
            </a:r>
            <a:br>
              <a:rPr lang="ko-KR" altLang="en-US" b="1" dirty="0"/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075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간도</a:t>
            </a:r>
            <a:r>
              <a:rPr lang="en-US" altLang="ko-KR" dirty="0" smtClean="0"/>
              <a:t>,</a:t>
            </a:r>
            <a:r>
              <a:rPr lang="ko-KR" altLang="en-US" dirty="0" smtClean="0"/>
              <a:t>되찾을 수 있나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579441"/>
            <a:ext cx="10515600" cy="4351338"/>
          </a:xfrm>
        </p:spPr>
        <p:txBody>
          <a:bodyPr/>
          <a:lstStyle/>
          <a:p>
            <a:r>
              <a:rPr lang="en-US" altLang="ko-KR" dirty="0" smtClean="0">
                <a:hlinkClick r:id="rId2"/>
              </a:rPr>
              <a:t>https://www.youtube.com/watch?v=OV57r1AJJnQ</a:t>
            </a:r>
            <a:endParaRPr lang="en-US" altLang="ko-KR" dirty="0" smtClean="0"/>
          </a:p>
          <a:p>
            <a:r>
              <a:rPr lang="ko-KR" altLang="en-US" dirty="0" smtClean="0"/>
              <a:t>하지만 실제 간도를 찾는 일</a:t>
            </a:r>
            <a:r>
              <a:rPr lang="en-US" altLang="ko-KR" dirty="0"/>
              <a:t>=</a:t>
            </a:r>
            <a:r>
              <a:rPr lang="ko-KR" altLang="en-US" dirty="0" smtClean="0"/>
              <a:t> 불가능 </a:t>
            </a:r>
            <a:endParaRPr lang="en-US" altLang="ko-KR" dirty="0" smtClean="0"/>
          </a:p>
          <a:p>
            <a:r>
              <a:rPr lang="ko-KR" altLang="en-US" dirty="0" err="1" smtClean="0"/>
              <a:t>을사늑약으로</a:t>
            </a:r>
            <a:r>
              <a:rPr lang="ko-KR" altLang="en-US" dirty="0" smtClean="0"/>
              <a:t> 외교권을 박탈 당한 대한제국을 대신한 일본은</a:t>
            </a:r>
            <a:endParaRPr lang="en-US" altLang="ko-KR" dirty="0" smtClean="0"/>
          </a:p>
          <a:p>
            <a:r>
              <a:rPr lang="en-US" altLang="ko-KR" dirty="0" smtClean="0"/>
              <a:t>1909 </a:t>
            </a:r>
            <a:r>
              <a:rPr lang="ko-KR" altLang="en-US" dirty="0" err="1" smtClean="0"/>
              <a:t>년일과</a:t>
            </a:r>
            <a:r>
              <a:rPr lang="ko-KR" altLang="en-US" dirty="0" smtClean="0"/>
              <a:t> 청의 </a:t>
            </a:r>
            <a:r>
              <a:rPr lang="ko-KR" altLang="en-US" dirty="0" smtClean="0"/>
              <a:t>간도 협약으로 </a:t>
            </a:r>
            <a:r>
              <a:rPr lang="ko-KR" altLang="en-US" dirty="0" smtClean="0"/>
              <a:t>일은 간도를 청에게 </a:t>
            </a:r>
            <a:r>
              <a:rPr lang="ko-KR" altLang="en-US" dirty="0" smtClean="0"/>
              <a:t>안동</a:t>
            </a:r>
            <a:r>
              <a:rPr lang="en-US" altLang="ko-KR" dirty="0" smtClean="0"/>
              <a:t>-</a:t>
            </a:r>
            <a:r>
              <a:rPr lang="ko-KR" altLang="en-US" dirty="0" smtClean="0"/>
              <a:t>봉천 철도 부설권과 </a:t>
            </a:r>
            <a:r>
              <a:rPr lang="ko-KR" altLang="en-US" dirty="0" smtClean="0"/>
              <a:t>교환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532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 dirty="0">
                <a:solidFill>
                  <a:prstClr val="black"/>
                </a:solidFill>
              </a:rPr>
              <a:t>현재 간도를 지키려는 중국에 </a:t>
            </a:r>
            <a:r>
              <a:rPr lang="ko-KR" altLang="en-US" dirty="0" smtClean="0">
                <a:solidFill>
                  <a:prstClr val="black"/>
                </a:solidFill>
              </a:rPr>
              <a:t>노력 동북공정</a:t>
            </a:r>
            <a:endParaRPr lang="en-US" altLang="ko-KR" dirty="0">
              <a:solidFill>
                <a:prstClr val="black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 latinLnBrk="0"/>
            <a:r>
              <a:rPr lang="ko-KR" altLang="en-US" b="1" dirty="0"/>
              <a:t>동북공정을 </a:t>
            </a:r>
            <a:r>
              <a:rPr lang="ko-KR" altLang="en-US" b="1" dirty="0" err="1"/>
              <a:t>일으켰나</a:t>
            </a:r>
            <a:endParaRPr lang="ko-KR" altLang="en-US" dirty="0"/>
          </a:p>
          <a:p>
            <a:pPr fontAlgn="base" latinLnBrk="0"/>
            <a:r>
              <a:rPr lang="ko-KR" altLang="en-US" b="1" dirty="0"/>
              <a:t>한 </a:t>
            </a:r>
            <a:r>
              <a:rPr lang="en-US" altLang="ko-KR" b="1" dirty="0"/>
              <a:t>- </a:t>
            </a:r>
            <a:r>
              <a:rPr lang="ko-KR" altLang="en-US" b="1" dirty="0"/>
              <a:t>중 역사 대립</a:t>
            </a:r>
            <a:r>
              <a:rPr lang="en-US" altLang="ko-KR" b="1" dirty="0"/>
              <a:t>, </a:t>
            </a:r>
            <a:r>
              <a:rPr lang="ko-KR" altLang="en-US" b="1" dirty="0"/>
              <a:t>동북공정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en-US" altLang="ko-KR" dirty="0"/>
              <a:t>2002</a:t>
            </a:r>
            <a:r>
              <a:rPr lang="ko-KR" altLang="en-US" dirty="0"/>
              <a:t>년부터 중국이 추진한 동북 </a:t>
            </a:r>
            <a:r>
              <a:rPr lang="en-US" altLang="ko-KR" dirty="0"/>
              <a:t>3</a:t>
            </a:r>
            <a:r>
              <a:rPr lang="ko-KR" altLang="en-US" dirty="0"/>
              <a:t>성</a:t>
            </a:r>
            <a:r>
              <a:rPr lang="en-US" altLang="ko-KR" dirty="0"/>
              <a:t>(</a:t>
            </a:r>
            <a:r>
              <a:rPr lang="ko-KR" altLang="en-US" dirty="0" err="1"/>
              <a:t>헤이룽장성</a:t>
            </a:r>
            <a:r>
              <a:rPr lang="en-US" altLang="ko-KR" dirty="0"/>
              <a:t>, </a:t>
            </a:r>
            <a:r>
              <a:rPr lang="ko-KR" altLang="en-US" dirty="0" err="1"/>
              <a:t>지린성</a:t>
            </a:r>
            <a:r>
              <a:rPr lang="en-US" altLang="ko-KR" dirty="0"/>
              <a:t>, </a:t>
            </a:r>
            <a:r>
              <a:rPr lang="ko-KR" altLang="en-US" dirty="0" err="1"/>
              <a:t>랴오닝성</a:t>
            </a:r>
            <a:r>
              <a:rPr lang="en-US" altLang="ko-KR" dirty="0"/>
              <a:t>) </a:t>
            </a:r>
            <a:r>
              <a:rPr lang="ko-KR" altLang="en-US" dirty="0"/>
              <a:t>역사∙ 문화에 관한 연구 </a:t>
            </a:r>
            <a:r>
              <a:rPr lang="ko-KR" altLang="en-US" dirty="0" smtClean="0"/>
              <a:t>프로젝트</a:t>
            </a:r>
            <a:endParaRPr lang="en-US" altLang="ko-KR" dirty="0" smtClean="0"/>
          </a:p>
          <a:p>
            <a:pPr fontAlgn="base" latinLnBrk="0"/>
            <a:r>
              <a:rPr lang="ko-KR" altLang="en-US" dirty="0"/>
              <a:t>간도 영유권을 주장하기 위해 동북공정을 시작한 중국</a:t>
            </a:r>
            <a:br>
              <a:rPr lang="ko-KR" altLang="en-US" dirty="0"/>
            </a:br>
            <a:r>
              <a:rPr lang="ko-KR" altLang="en-US" dirty="0"/>
              <a:t>소수민족의 분리 독립을 우려하는 중국</a:t>
            </a:r>
            <a:br>
              <a:rPr lang="ko-KR" altLang="en-US" dirty="0"/>
            </a:br>
            <a:r>
              <a:rPr lang="ko-KR" altLang="en-US" dirty="0"/>
              <a:t>민족의식</a:t>
            </a:r>
            <a:r>
              <a:rPr lang="en-US" altLang="ko-KR" dirty="0"/>
              <a:t>, </a:t>
            </a:r>
            <a:r>
              <a:rPr lang="ko-KR" altLang="en-US" dirty="0" err="1"/>
              <a:t>회귀의식이</a:t>
            </a:r>
            <a:r>
              <a:rPr lang="ko-KR" altLang="en-US" dirty="0"/>
              <a:t> 강한 조선족의 분리 독립 가능성 감지</a:t>
            </a:r>
            <a:br>
              <a:rPr lang="ko-KR" altLang="en-US" dirty="0"/>
            </a:br>
            <a:r>
              <a:rPr lang="ko-KR" altLang="en-US" dirty="0"/>
              <a:t>남북통일 이후 조선족의 이탈과 국경선 분쟁을 방지하기 위해 동북공정 추진</a:t>
            </a:r>
          </a:p>
        </p:txBody>
      </p:sp>
    </p:spTree>
    <p:extLst>
      <p:ext uri="{BB962C8B-B14F-4D97-AF65-F5344CB8AC3E}">
        <p14:creationId xmlns:p14="http://schemas.microsoft.com/office/powerpoint/2010/main" val="253523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3190</TotalTime>
  <Words>256</Words>
  <Application>Microsoft Office PowerPoint</Application>
  <PresentationFormat>와이드스크린</PresentationFormat>
  <Paragraphs>52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4" baseType="lpstr">
      <vt:lpstr>맑은 고딕</vt:lpstr>
      <vt:lpstr>Arial</vt:lpstr>
      <vt:lpstr>Office 테마</vt:lpstr>
      <vt:lpstr>간도 문제에 대한 한국 중국에입장차이</vt:lpstr>
      <vt:lpstr>목차</vt:lpstr>
      <vt:lpstr>들어가면서</vt:lpstr>
      <vt:lpstr>간도 문제가 일어난 이유</vt:lpstr>
      <vt:lpstr>간도에 대한 대한제국에 대응</vt:lpstr>
      <vt:lpstr>간도에 대한 한국에 입장</vt:lpstr>
      <vt:lpstr>간도에 대한 중국에 입장 </vt:lpstr>
      <vt:lpstr>간도,되찾을 수 있나?</vt:lpstr>
      <vt:lpstr>현재 간도를 지키려는 중국에 노력 동북공정</vt:lpstr>
      <vt:lpstr>동북공정, 어떻게 반박해야 할까? </vt:lpstr>
      <vt:lpstr>출처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간도 문제에 대한 한국 중국에입장차이</dc:title>
  <dc:creator>ASUS</dc:creator>
  <cp:lastModifiedBy>ASUS</cp:lastModifiedBy>
  <cp:revision>54</cp:revision>
  <dcterms:created xsi:type="dcterms:W3CDTF">2019-09-28T10:52:32Z</dcterms:created>
  <dcterms:modified xsi:type="dcterms:W3CDTF">2019-10-01T11:50:25Z</dcterms:modified>
</cp:coreProperties>
</file>