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home" initials="h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TxStyle/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TxStyle/>
      <a:tcStyle>
        <a:tcBdr>
          <a:left>
            <a:ln>
              <a:noFill/>
            </a:ln>
          </a:left>
        </a:tcBdr>
      </a:tcStyle>
    </a:seCell>
    <a:swCell>
      <a:tcTxStyle/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>
              <a:noFill/>
            </a:ln>
          </a:left>
        </a:tcBdr>
      </a:tcStyle>
    </a:neCell>
    <a:nwCell>
      <a:tcTxStyle/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9258"/>
    <p:restoredTop sz="95894"/>
  </p:normalViewPr>
  <p:slideViewPr>
    <p:cSldViewPr snapToGrid="0">
      <p:cViewPr varScale="1">
        <p:scale>
          <a:sx n="61" d="100"/>
          <a:sy n="61" d="100"/>
        </p:scale>
        <p:origin x="132" y="768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commentAuthors" Target="commentAuthors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CEB68A95-DE71-49D1-8122-B012A9C1D534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B1F07ED-EF9B-4DF7-931C-BA0E410604C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1F07ED-EF9B-4DF7-931C-BA0E410604CD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1F07ED-EF9B-4DF7-931C-BA0E410604CD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2.pn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4.pn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4.png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 rot="0"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31412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 rot="0"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 rot="0"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 rot="0"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5.png"  /><Relationship Id="rId14" Type="http://schemas.microsoft.com/office/2007/relationships/hdphoto" Target="../embeddings/oleObject1.wdp"  /><Relationship Id="rId15" Type="http://schemas.openxmlformats.org/officeDocument/2006/relationships/image" Target="../media/image6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90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10.png"  /><Relationship Id="rId6" Type="http://schemas.openxmlformats.org/officeDocument/2006/relationships/image" Target="../media/image11.png"  /><Relationship Id="rId7" Type="http://schemas.openxmlformats.org/officeDocument/2006/relationships/image" Target="../media/image12.png"  /><Relationship Id="rId8" Type="http://schemas.openxmlformats.org/officeDocument/2006/relationships/image" Target="../media/image13.png"  /><Relationship Id="rId9" Type="http://schemas.openxmlformats.org/officeDocument/2006/relationships/image" Target="../media/image1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3.png"  /><Relationship Id="rId11" Type="http://schemas.openxmlformats.org/officeDocument/2006/relationships/image" Target="../media/image24.png"  /><Relationship Id="rId12" Type="http://schemas.openxmlformats.org/officeDocument/2006/relationships/image" Target="../media/image25.png"  /><Relationship Id="rId13" Type="http://schemas.openxmlformats.org/officeDocument/2006/relationships/image" Target="../media/image26.png"  /><Relationship Id="rId14" Type="http://schemas.openxmlformats.org/officeDocument/2006/relationships/image" Target="../media/image27.png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Relationship Id="rId5" Type="http://schemas.openxmlformats.org/officeDocument/2006/relationships/image" Target="../media/image18.png"  /><Relationship Id="rId6" Type="http://schemas.openxmlformats.org/officeDocument/2006/relationships/image" Target="../media/image19.png"  /><Relationship Id="rId7" Type="http://schemas.openxmlformats.org/officeDocument/2006/relationships/image" Target="../media/image20.png"  /><Relationship Id="rId8" Type="http://schemas.openxmlformats.org/officeDocument/2006/relationships/image" Target="../media/image21.png"  /><Relationship Id="rId9" Type="http://schemas.openxmlformats.org/officeDocument/2006/relationships/image" Target="../media/image2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10" Type="http://schemas.openxmlformats.org/officeDocument/2006/relationships/image" Target="../media/image35.png"  /><Relationship Id="rId11" Type="http://schemas.openxmlformats.org/officeDocument/2006/relationships/image" Target="../media/image36.png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8.png"  /><Relationship Id="rId4" Type="http://schemas.openxmlformats.org/officeDocument/2006/relationships/image" Target="../media/image29.png"  /><Relationship Id="rId5" Type="http://schemas.openxmlformats.org/officeDocument/2006/relationships/image" Target="../media/image30.png"  /><Relationship Id="rId6" Type="http://schemas.openxmlformats.org/officeDocument/2006/relationships/image" Target="../media/image31.png"  /><Relationship Id="rId7" Type="http://schemas.openxmlformats.org/officeDocument/2006/relationships/image" Target="../media/image32.png"  /><Relationship Id="rId8" Type="http://schemas.openxmlformats.org/officeDocument/2006/relationships/image" Target="../media/image33.png"  /><Relationship Id="rId9" Type="http://schemas.openxmlformats.org/officeDocument/2006/relationships/image" Target="../media/image3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4.jpeg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37.png"  /><Relationship Id="rId4" Type="http://schemas.openxmlformats.org/officeDocument/2006/relationships/image" Target="../media/image38.png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png"  /><Relationship Id="rId8" Type="http://schemas.openxmlformats.org/officeDocument/2006/relationships/image" Target="../media/image42.png"  /><Relationship Id="rId9" Type="http://schemas.openxmlformats.org/officeDocument/2006/relationships/image" Target="../media/image4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 rot="0">
            <a:off x="657098" y="3977606"/>
            <a:ext cx="5818443" cy="2695783"/>
            <a:chOff x="-11388839" y="-462125"/>
            <a:chExt cx="5818443" cy="2695783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8175796" y="-456425"/>
              <a:ext cx="2605400" cy="1924592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11388839" y="-462125"/>
              <a:ext cx="3162960" cy="193599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-10805899" y="1525772"/>
              <a:ext cx="186921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나이프형</a:t>
              </a:r>
              <a:endParaRPr lang="ko-KR" altLang="en-US" sz="2000">
                <a:latin typeface="함초롬바탕"/>
                <a:ea typeface="함초롬바탕"/>
                <a:cs typeface="함초롬바탕"/>
              </a:endParaRPr>
            </a:p>
            <a:p>
              <a:pPr algn="ctr">
                <a:defRPr lang="ko-KR" altLang="en-US"/>
              </a:pPr>
              <a:r>
                <a:rPr lang="en-US" altLang="ko-KR" sz="2000">
                  <a:latin typeface="함초롬바탕"/>
                  <a:ea typeface="함초롬바탕"/>
                  <a:cs typeface="함초롬바탕"/>
                </a:rPr>
                <a:t>(</a:t>
              </a: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셰일</a:t>
              </a:r>
              <a:r>
                <a:rPr lang="en-US" altLang="ko-KR" sz="2000">
                  <a:latin typeface="함초롬바탕"/>
                  <a:ea typeface="함초롬바탕"/>
                  <a:cs typeface="함초롬바탕"/>
                </a:rPr>
                <a:t>)</a:t>
              </a:r>
              <a:endParaRPr lang="ko-KR" altLang="en-US" sz="2000">
                <a:latin typeface="함초롬바탕"/>
                <a:ea typeface="함초롬바탕"/>
                <a:cs typeface="함초롬바탕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7348712" y="1525772"/>
              <a:ext cx="10469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쐐기형</a:t>
              </a:r>
              <a:r>
                <a:rPr lang="en-US" altLang="ko-KR" sz="2000">
                  <a:latin typeface="함초롬바탕"/>
                  <a:ea typeface="함초롬바탕"/>
                  <a:cs typeface="함초롬바탕"/>
                </a:rPr>
                <a:t>(</a:t>
              </a: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흑요석</a:t>
              </a:r>
              <a:r>
                <a:rPr lang="en-US" altLang="ko-KR" sz="2000">
                  <a:latin typeface="함초롬바탕"/>
                  <a:ea typeface="함초롬바탕"/>
                  <a:cs typeface="함초롬바탕"/>
                </a:rPr>
                <a:t>)</a:t>
              </a:r>
              <a:endParaRPr lang="ko-KR" altLang="en-US" sz="2000"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525623" y="4357718"/>
            <a:ext cx="38242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석재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나무 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,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동물의 뼈 등 사용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흑요석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안산암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경질 셰일 이용</a:t>
            </a:r>
            <a:endParaRPr lang="ko-KR" altLang="en-US" sz="2000" kern="0">
              <a:solidFill>
                <a:srgbClr val="000000"/>
              </a:solidFill>
              <a:latin typeface="함초롬바탕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045797" y="1570137"/>
            <a:ext cx="2887059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마제 석기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algn="ctr">
              <a:defRPr lang="ko-KR" altLang="en-US"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sz="2000"/>
              <a:t>磨製石器</a:t>
            </a:r>
            <a:r>
              <a:rPr lang="en-US" altLang="ko-KR" sz="2000"/>
              <a:t>)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타제 석기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algn="ctr">
              <a:defRPr lang="ko-KR" altLang="en-US"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打製石器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>
              <a:defRPr lang="ko-KR" altLang="en-US"/>
            </a:pPr>
            <a:r>
              <a:rPr lang="en-US" altLang="ko-KR"/>
              <a:t>- </a:t>
            </a:r>
            <a:r>
              <a:rPr lang="ko-KR" altLang="en-US"/>
              <a:t>도구의 변화 </a:t>
            </a:r>
            <a:r>
              <a:rPr lang="en-US" altLang="ko-KR"/>
              <a:t>-</a:t>
            </a:r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구석기</a:t>
            </a:r>
            <a:r>
              <a:rPr lang="ko-KR" altLang="en-US" sz="2000"/>
              <a:t> 시대</a:t>
            </a:r>
            <a:endParaRPr lang="ko-KR" altLang="en-US" sz="2000"/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죠몬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야요이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야마토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3C</a:t>
            </a:r>
            <a:endParaRPr lang="ko-KR" altLang="en-US" sz="2000" b="1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10C</a:t>
            </a:r>
            <a:endParaRPr lang="ko-KR" altLang="en-US" sz="2000" b="1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AD 3C</a:t>
            </a:r>
            <a:endParaRPr lang="ko-KR" altLang="en-US" sz="2000" b="1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/>
          </a:p>
        </p:txBody>
      </p:sp>
      <p:cxnSp>
        <p:nvCxnSpPr>
          <p:cNvPr id="93" name="직선 연결선 92"/>
          <p:cNvCxnSpPr/>
          <p:nvPr/>
        </p:nvCxnSpPr>
        <p:spPr>
          <a:xfrm flipH="1">
            <a:off x="9048730" y="2736789"/>
            <a:ext cx="20" cy="738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932698" y="1565779"/>
            <a:ext cx="6007462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청동기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,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철기</a:t>
            </a:r>
            <a:endParaRPr lang="en-US" altLang="ko-KR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2641005" y="1856831"/>
            <a:ext cx="914400" cy="6015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 rot="0">
            <a:off x="16797" y="3890647"/>
            <a:ext cx="9047451" cy="2782742"/>
            <a:chOff x="305944" y="8567545"/>
            <a:chExt cx="9047451" cy="2782742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512691" y="8582787"/>
              <a:ext cx="3407836" cy="236739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5956719" y="8582787"/>
              <a:ext cx="3396676" cy="233157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099380" y="10906142"/>
              <a:ext cx="826384" cy="388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화살</a:t>
              </a:r>
              <a:endParaRPr lang="ko-KR" altLang="en-US" sz="2000">
                <a:latin typeface="함초롬바탕"/>
                <a:ea typeface="함초롬바탕"/>
                <a:cs typeface="함초롬바탕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38587" y="10950177"/>
              <a:ext cx="13004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낚시 바늘</a:t>
              </a:r>
              <a:endParaRPr lang="ko-KR" altLang="en-US" sz="2000">
                <a:latin typeface="함초롬바탕"/>
                <a:ea typeface="함초롬바탕"/>
                <a:cs typeface="함초롬바탕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305944" y="8567545"/>
              <a:ext cx="2162175" cy="2352675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657098" y="10862287"/>
              <a:ext cx="11785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마제석기</a:t>
              </a:r>
              <a:endParaRPr lang="ko-KR" altLang="en-US" sz="2000"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9316483" y="3846647"/>
            <a:ext cx="3179141" cy="252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 사용 용도에 따른 도구 변화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-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마제 석기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-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골각기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-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 함정이나 덫을 설치</a:t>
            </a:r>
            <a:endParaRPr lang="en-US" altLang="ko-KR" sz="2000" kern="0">
              <a:solidFill>
                <a:srgbClr val="000000"/>
              </a:solidFill>
              <a:latin typeface="함초롬바탕"/>
              <a:ea typeface="함초롬바탕"/>
            </a:endParaRPr>
          </a:p>
        </p:txBody>
      </p:sp>
      <p:grpSp>
        <p:nvGrpSpPr>
          <p:cNvPr id="27" name="그룹 26"/>
          <p:cNvGrpSpPr/>
          <p:nvPr/>
        </p:nvGrpSpPr>
        <p:grpSpPr>
          <a:xfrm rot="0">
            <a:off x="48575" y="3799128"/>
            <a:ext cx="9191441" cy="2959072"/>
            <a:chOff x="48575" y="-3467286"/>
            <a:chExt cx="9191441" cy="295907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7"/>
            <a:srcRect r="5960" b="-340"/>
            <a:stretch>
              <a:fillRect/>
            </a:stretch>
          </p:blipFill>
          <p:spPr>
            <a:xfrm>
              <a:off x="4428959" y="-3467286"/>
              <a:ext cx="1475937" cy="2558962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6028519" y="-3102503"/>
              <a:ext cx="3211497" cy="182939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629112" y="-908324"/>
              <a:ext cx="13521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동탁</a:t>
              </a:r>
              <a:r>
                <a:rPr lang="en-US" altLang="ko-KR" sz="2000">
                  <a:latin typeface="함초롬바탕"/>
                  <a:ea typeface="함초롬바탕"/>
                  <a:cs typeface="함초롬바탕"/>
                </a:rPr>
                <a:t>(</a:t>
              </a: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銅鐸</a:t>
              </a:r>
              <a:r>
                <a:rPr lang="en-US" altLang="ko-KR" sz="2000">
                  <a:latin typeface="함초롬바탕"/>
                  <a:ea typeface="함초롬바탕"/>
                  <a:cs typeface="함초롬바탕"/>
                </a:rPr>
                <a:t>)</a:t>
              </a:r>
              <a:endParaRPr lang="ko-KR" altLang="en-US" sz="2000">
                <a:latin typeface="함초롬바탕"/>
                <a:ea typeface="함초롬바탕"/>
                <a:cs typeface="함초롬바탕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55111" y="-1108379"/>
              <a:ext cx="141619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반달 돌칼</a:t>
              </a:r>
              <a:endParaRPr lang="ko-KR" altLang="en-US" sz="2000">
                <a:latin typeface="함초롬바탕"/>
                <a:ea typeface="함초롬바탕"/>
                <a:cs typeface="함초롬바탕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9"/>
            <a:srcRect l="6750" r="1720"/>
            <a:stretch>
              <a:fillRect/>
            </a:stretch>
          </p:blipFill>
          <p:spPr>
            <a:xfrm>
              <a:off x="48575" y="-2978162"/>
              <a:ext cx="4293486" cy="158071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653573" y="-1108379"/>
              <a:ext cx="12810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>
                  <a:latin typeface="함초롬바탕"/>
                  <a:ea typeface="함초롬바탕"/>
                  <a:cs typeface="함초롬바탕"/>
                </a:rPr>
                <a:t>철제 무기</a:t>
              </a:r>
              <a:endParaRPr lang="ko-KR" altLang="en-US" sz="2000"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9344328" y="4163650"/>
            <a:ext cx="3179141" cy="203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농기구 등장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-(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반달형 돌칼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,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절구 등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</a:t>
            </a:r>
            <a:endParaRPr lang="en-US" altLang="ko-KR" sz="2000">
              <a:latin typeface="함초롬바탕"/>
              <a:ea typeface="함초롬바탕"/>
              <a:cs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청동기 등장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철기 등장</a:t>
            </a:r>
            <a:endParaRPr lang="en-US" altLang="ko-KR" sz="2000" kern="0">
              <a:solidFill>
                <a:srgbClr val="000000"/>
              </a:solidFill>
              <a:latin typeface="함초롬바탕"/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" grpId="1" uiExpand="1" build="allAtOnce"/>
      <p:bldP spid="40" grpId="2" animBg="1"/>
      <p:bldP spid="37" grpId="3" animBg="1"/>
      <p:bldP spid="56" grpId="4" animBg="1"/>
      <p:bldP spid="40" grpId="5" animBg="1"/>
      <p:bldP spid="4" grpId="6" animBg="1"/>
      <p:bldP spid="38" grpId="7" animBg="1"/>
      <p:bldP spid="37" grpId="8" animBg="1"/>
      <p:bldP spid="22" grpId="9" uiExpand="1" build="allAtOnce"/>
      <p:bldP spid="4" grpId="1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97704" y="5464848"/>
            <a:ext cx="3810000" cy="69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*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채집은 주로 여성이 당담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*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주로 열매나 풀뿌리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grpSp>
        <p:nvGrpSpPr>
          <p:cNvPr id="49" name="그룹 48"/>
          <p:cNvGrpSpPr/>
          <p:nvPr/>
        </p:nvGrpSpPr>
        <p:grpSpPr>
          <a:xfrm rot="0">
            <a:off x="1076326" y="4680030"/>
            <a:ext cx="6612434" cy="2236945"/>
            <a:chOff x="9924908" y="-2995598"/>
            <a:chExt cx="6612434" cy="2236945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4414560" y="-2612241"/>
              <a:ext cx="2122782" cy="1510809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1736231" y="-2593191"/>
              <a:ext cx="2217326" cy="147641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56162" y="-1169636"/>
              <a:ext cx="377464" cy="388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/>
                <a:t>밤</a:t>
              </a:r>
              <a:endParaRPr lang="ko-KR" altLang="en-US" sz="20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993386" y="-1158763"/>
              <a:ext cx="974473" cy="386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/>
                <a:t>도토리</a:t>
              </a:r>
              <a:endParaRPr lang="ko-KR" altLang="en-US" sz="200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924908" y="-2995598"/>
              <a:ext cx="1417625" cy="2104288"/>
            </a:xfrm>
            <a:prstGeom prst="rect">
              <a:avLst/>
            </a:prstGeom>
          </p:spPr>
        </p:pic>
      </p:grpSp>
      <p:sp>
        <p:nvSpPr>
          <p:cNvPr id="28" name="직사각형 27"/>
          <p:cNvSpPr/>
          <p:nvPr/>
        </p:nvSpPr>
        <p:spPr>
          <a:xfrm>
            <a:off x="3027644" y="2726739"/>
            <a:ext cx="2912011" cy="11849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작고 날렵한 동물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해산물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930983" y="2723834"/>
            <a:ext cx="6015347" cy="1186447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목축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34857" y="2736264"/>
            <a:ext cx="2889780" cy="117834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빙하기 대형 동물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915025" y="1568783"/>
            <a:ext cx="6020314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수도 경작을 통한 곡물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벼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재배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34856" y="1569308"/>
            <a:ext cx="5804799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채집으로 모은 나무 열매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>
              <a:defRPr lang="ko-KR" altLang="en-US"/>
            </a:pPr>
            <a:r>
              <a:rPr lang="en-US" altLang="ko-KR"/>
              <a:t>- </a:t>
            </a:r>
            <a:r>
              <a:rPr lang="ko-KR" altLang="en-US"/>
              <a:t>식사 문화</a:t>
            </a:r>
            <a:r>
              <a:rPr lang="en-US" altLang="ko-KR"/>
              <a:t> (</a:t>
            </a:r>
            <a:r>
              <a:rPr lang="ko-KR" altLang="en-US"/>
              <a:t>식재료</a:t>
            </a:r>
            <a:r>
              <a:rPr lang="en-US" altLang="ko-KR"/>
              <a:t>) -</a:t>
            </a:r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15934" y="4129744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구석기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390086" y="4129744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죠몬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364238" y="4129744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야요이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338389" y="4129744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야마토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32105" y="4717379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3C</a:t>
            </a:r>
            <a:endParaRPr lang="ko-KR" altLang="en-US" sz="2000" b="1"/>
          </a:p>
        </p:txBody>
      </p:sp>
      <p:sp>
        <p:nvSpPr>
          <p:cNvPr id="13" name="직사각형 12"/>
          <p:cNvSpPr/>
          <p:nvPr/>
        </p:nvSpPr>
        <p:spPr>
          <a:xfrm>
            <a:off x="-93112" y="4706114"/>
            <a:ext cx="1266633" cy="38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/>
          </a:p>
        </p:txBody>
      </p:sp>
      <p:cxnSp>
        <p:nvCxnSpPr>
          <p:cNvPr id="45" name="직선 연결선 44"/>
          <p:cNvCxnSpPr/>
          <p:nvPr/>
        </p:nvCxnSpPr>
        <p:spPr>
          <a:xfrm>
            <a:off x="133474" y="3921229"/>
            <a:ext cx="1382" cy="73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501413" y="4717379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10C</a:t>
            </a:r>
            <a:endParaRPr lang="ko-KR" altLang="en-US" sz="2000" b="1"/>
          </a:p>
        </p:txBody>
      </p:sp>
      <p:sp>
        <p:nvSpPr>
          <p:cNvPr id="18" name="직사각형 17"/>
          <p:cNvSpPr/>
          <p:nvPr/>
        </p:nvSpPr>
        <p:spPr>
          <a:xfrm>
            <a:off x="8607206" y="4721453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AD 3C</a:t>
            </a:r>
            <a:endParaRPr lang="ko-KR" altLang="en-US" sz="2000" b="1"/>
          </a:p>
        </p:txBody>
      </p:sp>
      <p:sp>
        <p:nvSpPr>
          <p:cNvPr id="70" name="직사각형 69"/>
          <p:cNvSpPr/>
          <p:nvPr/>
        </p:nvSpPr>
        <p:spPr>
          <a:xfrm>
            <a:off x="11273052" y="4706114"/>
            <a:ext cx="984173" cy="38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/>
          </a:p>
        </p:txBody>
      </p:sp>
      <p:cxnSp>
        <p:nvCxnSpPr>
          <p:cNvPr id="91" name="직선 연결선 90"/>
          <p:cNvCxnSpPr/>
          <p:nvPr/>
        </p:nvCxnSpPr>
        <p:spPr>
          <a:xfrm>
            <a:off x="5936742" y="3921229"/>
            <a:ext cx="4031" cy="727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1944864" y="3921229"/>
            <a:ext cx="287" cy="727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9042026" y="3921229"/>
            <a:ext cx="6704" cy="740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16922" y="3907582"/>
            <a:ext cx="3853" cy="727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오른쪽 화살표 25"/>
          <p:cNvSpPr/>
          <p:nvPr/>
        </p:nvSpPr>
        <p:spPr>
          <a:xfrm>
            <a:off x="2576066" y="3024909"/>
            <a:ext cx="914400" cy="6015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덧셈 기호 5"/>
          <p:cNvSpPr/>
          <p:nvPr/>
        </p:nvSpPr>
        <p:spPr>
          <a:xfrm>
            <a:off x="5461502" y="2891044"/>
            <a:ext cx="914400" cy="882473"/>
          </a:xfrm>
          <a:prstGeom prst="mathPlus">
            <a:avLst>
              <a:gd name="adj1" fmla="val 235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덧셈 기호 34"/>
          <p:cNvSpPr/>
          <p:nvPr/>
        </p:nvSpPr>
        <p:spPr>
          <a:xfrm>
            <a:off x="5477339" y="1711286"/>
            <a:ext cx="914400" cy="882473"/>
          </a:xfrm>
          <a:prstGeom prst="mathPlus">
            <a:avLst>
              <a:gd name="adj1" fmla="val 235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8782882" y="5332225"/>
            <a:ext cx="3810000" cy="99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*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수도경작을 통한 농경 발달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*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논농사 중심 발달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*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벼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,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밀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,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콩 등</a:t>
            </a:r>
            <a:endParaRPr lang="en-US" altLang="ko-KR" sz="2000">
              <a:latin typeface="함초롬바탕"/>
              <a:ea typeface="함초롬바탕"/>
              <a:cs typeface="함초롬바탕"/>
            </a:endParaRPr>
          </a:p>
        </p:txBody>
      </p:sp>
      <p:grpSp>
        <p:nvGrpSpPr>
          <p:cNvPr id="50" name="그룹 49"/>
          <p:cNvGrpSpPr/>
          <p:nvPr/>
        </p:nvGrpSpPr>
        <p:grpSpPr>
          <a:xfrm rot="0">
            <a:off x="18697" y="4694659"/>
            <a:ext cx="8526877" cy="2169188"/>
            <a:chOff x="-29429" y="8880868"/>
            <a:chExt cx="8526877" cy="2169188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-29429" y="9282720"/>
              <a:ext cx="3137793" cy="174549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275252" y="9947981"/>
              <a:ext cx="2222196" cy="1056546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281694" y="8880868"/>
              <a:ext cx="2215754" cy="1070335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3593809" y="9275152"/>
              <a:ext cx="2262669" cy="1774904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8569637" y="5225676"/>
            <a:ext cx="2275527" cy="1068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무리를 이뤄 사냥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대형동물 사냥</a:t>
            </a:r>
            <a:endParaRPr lang="ko-KR" altLang="en-US" sz="2000" kern="0">
              <a:solidFill>
                <a:srgbClr val="000000"/>
              </a:solidFill>
              <a:latin typeface="함초롬바탕"/>
            </a:endParaRPr>
          </a:p>
        </p:txBody>
      </p:sp>
      <p:grpSp>
        <p:nvGrpSpPr>
          <p:cNvPr id="51" name="그룹 50"/>
          <p:cNvGrpSpPr/>
          <p:nvPr/>
        </p:nvGrpSpPr>
        <p:grpSpPr>
          <a:xfrm rot="0">
            <a:off x="702268" y="5007074"/>
            <a:ext cx="7240035" cy="1900884"/>
            <a:chOff x="-2366238" y="-1993477"/>
            <a:chExt cx="7240035" cy="1900884"/>
          </a:xfrm>
        </p:grpSpPr>
        <p:sp>
          <p:nvSpPr>
            <p:cNvPr id="21" name="직사각형 20"/>
            <p:cNvSpPr/>
            <p:nvPr/>
          </p:nvSpPr>
          <p:spPr>
            <a:xfrm>
              <a:off x="1328612" y="-492703"/>
              <a:ext cx="15171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kern="0">
                  <a:solidFill>
                    <a:srgbClr val="000000"/>
                  </a:solidFill>
                  <a:latin typeface="함초롬바탕"/>
                  <a:ea typeface="함초롬바탕"/>
                </a:rPr>
                <a:t>메머드 사냥</a:t>
              </a:r>
              <a:endParaRPr lang="ko-KR" altLang="en-US" sz="200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2366238" y="-1962348"/>
              <a:ext cx="3166216" cy="1469645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843468" y="-1957896"/>
              <a:ext cx="2460658" cy="147547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-1298622" y="-657425"/>
              <a:ext cx="1004028" cy="570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lnSpc>
                  <a:spcPct val="160000"/>
                </a:lnSpc>
                <a:defRPr lang="ko-KR" altLang="en-US"/>
              </a:pPr>
              <a:r>
                <a:rPr lang="ko-KR" altLang="en-US" sz="2000" kern="0">
                  <a:solidFill>
                    <a:srgbClr val="000000"/>
                  </a:solidFill>
                  <a:latin typeface="함초롬바탕"/>
                  <a:ea typeface="함초롬바탕"/>
                </a:rPr>
                <a:t>사향소</a:t>
              </a:r>
              <a:endParaRPr lang="ko-KR" altLang="en-US" sz="2000" kern="0">
                <a:solidFill>
                  <a:srgbClr val="000000"/>
                </a:solidFill>
                <a:latin typeface="함초롬바탕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3378349" y="-1993477"/>
              <a:ext cx="1495448" cy="1562508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3799531" y="-474044"/>
              <a:ext cx="646331" cy="358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kern="0">
                  <a:solidFill>
                    <a:srgbClr val="000000"/>
                  </a:solidFill>
                  <a:latin typeface="+mj-ea"/>
                </a:rPr>
                <a:t>사슴</a:t>
              </a:r>
              <a:endParaRPr lang="ko-KR" altLang="en-US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6137162" y="52145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기온의 상승 → 작고 날렵한 동물 등장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어로활동의 활발 → 패총문화 발달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grpSp>
        <p:nvGrpSpPr>
          <p:cNvPr id="52" name="그룹 51"/>
          <p:cNvGrpSpPr/>
          <p:nvPr/>
        </p:nvGrpSpPr>
        <p:grpSpPr>
          <a:xfrm rot="0">
            <a:off x="969294" y="5026222"/>
            <a:ext cx="4105757" cy="1901165"/>
            <a:chOff x="10538196" y="7189385"/>
            <a:chExt cx="4105757" cy="1901165"/>
          </a:xfrm>
        </p:grpSpPr>
        <p:sp>
          <p:nvSpPr>
            <p:cNvPr id="27" name="직사각형 26"/>
            <p:cNvSpPr/>
            <p:nvPr/>
          </p:nvSpPr>
          <p:spPr>
            <a:xfrm>
              <a:off x="13319435" y="870669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kern="0">
                  <a:solidFill>
                    <a:srgbClr val="000000"/>
                  </a:solidFill>
                  <a:latin typeface="+mj-ea"/>
                </a:rPr>
                <a:t>패총</a:t>
              </a:r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0784058" y="872121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kern="0">
                  <a:solidFill>
                    <a:srgbClr val="000000"/>
                  </a:solidFill>
                  <a:latin typeface="+mj-ea"/>
                </a:rPr>
                <a:t>어로활동</a:t>
              </a:r>
              <a:endParaRPr lang="ko-KR" altLang="en-US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12570241" y="7189385"/>
              <a:ext cx="2073712" cy="1574205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10538196" y="7208220"/>
              <a:ext cx="1607697" cy="1550888"/>
            </a:xfrm>
            <a:prstGeom prst="rect">
              <a:avLst/>
            </a:prstGeom>
          </p:spPr>
        </p:pic>
      </p:grpSp>
      <p:grpSp>
        <p:nvGrpSpPr>
          <p:cNvPr id="48" name="그룹 47"/>
          <p:cNvGrpSpPr/>
          <p:nvPr/>
        </p:nvGrpSpPr>
        <p:grpSpPr>
          <a:xfrm rot="0">
            <a:off x="1712867" y="5051110"/>
            <a:ext cx="9467975" cy="1793279"/>
            <a:chOff x="2992263" y="5051110"/>
            <a:chExt cx="9467975" cy="179327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2992263" y="5051110"/>
              <a:ext cx="2526741" cy="1793279"/>
            </a:xfrm>
            <a:prstGeom prst="rect">
              <a:avLst/>
            </a:prstGeom>
          </p:spPr>
        </p:pic>
        <p:sp>
          <p:nvSpPr>
            <p:cNvPr id="42" name="직사각형 41"/>
            <p:cNvSpPr/>
            <p:nvPr/>
          </p:nvSpPr>
          <p:spPr>
            <a:xfrm>
              <a:off x="6364238" y="5434424"/>
              <a:ext cx="6096000" cy="5739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0">
                <a:lnSpc>
                  <a:spcPct val="160000"/>
                </a:lnSpc>
                <a:defRPr lang="ko-KR" altLang="en-US"/>
              </a:pPr>
              <a:r>
                <a:rPr lang="en-US" altLang="ko-KR" sz="2000" kern="0">
                  <a:solidFill>
                    <a:srgbClr val="000000"/>
                  </a:solidFill>
                  <a:latin typeface="함초롬바탕"/>
                  <a:ea typeface="함초롬바탕"/>
                  <a:cs typeface="함초롬바탕"/>
                </a:rPr>
                <a:t>*</a:t>
              </a:r>
              <a:r>
                <a:rPr lang="ko-KR" altLang="en-US" sz="2000" kern="0">
                  <a:solidFill>
                    <a:srgbClr val="000000"/>
                  </a:solidFill>
                  <a:latin typeface="함초롬바탕"/>
                  <a:ea typeface="함초롬바탕"/>
                  <a:cs typeface="함초롬바탕"/>
                </a:rPr>
                <a:t>잉여 자원의 생성 → 일부 동물의 묵축화</a:t>
              </a:r>
              <a:endPara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" grpId="1" uiExpand="1" build="allAtOnce"/>
      <p:bldP spid="35" grpId="2" animBg="1"/>
      <p:bldP spid="55" grpId="3" animBg="1"/>
      <p:bldP spid="36" grpId="4" uiExpand="1" build="allAtOnce"/>
      <p:bldP spid="56" grpId="5" animBg="1"/>
      <p:bldP spid="35" grpId="6" animBg="1"/>
      <p:bldP spid="55" grpId="7" animBg="1"/>
      <p:bldP spid="34" grpId="8" animBg="1"/>
      <p:bldP spid="19" grpId="9" uiExpand="1" build="allAtOnce"/>
      <p:bldP spid="26" grpId="10" animBg="1"/>
      <p:bldP spid="28" grpId="11" animBg="1"/>
      <p:bldP spid="34" grpId="12" animBg="1"/>
      <p:bldP spid="26" grpId="13" animBg="1"/>
      <p:bldP spid="22" grpId="14" uiExpand="1" build="allAtOnce"/>
      <p:bldP spid="6" grpId="15" animBg="1"/>
      <p:bldP spid="33" grpId="16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/>
          <p:cNvGrpSpPr/>
          <p:nvPr/>
        </p:nvGrpSpPr>
        <p:grpSpPr>
          <a:xfrm rot="0">
            <a:off x="854421" y="3585051"/>
            <a:ext cx="8786618" cy="3235151"/>
            <a:chOff x="8048702" y="6614700"/>
            <a:chExt cx="8786618" cy="3235151"/>
          </a:xfrm>
        </p:grpSpPr>
        <p:grpSp>
          <p:nvGrpSpPr>
            <p:cNvPr id="27" name="그룹 26"/>
            <p:cNvGrpSpPr/>
            <p:nvPr/>
          </p:nvGrpSpPr>
          <p:grpSpPr>
            <a:xfrm rot="0">
              <a:off x="8048702" y="6614700"/>
              <a:ext cx="4928046" cy="3235151"/>
              <a:chOff x="8048702" y="6614700"/>
              <a:chExt cx="4928046" cy="3235151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441934" y="6614700"/>
                <a:ext cx="1946174" cy="2594899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048702" y="9141965"/>
                <a:ext cx="2668044" cy="696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2000"/>
                  <a:t>콩알 무늬 토기</a:t>
                </a:r>
                <a:endParaRPr lang="ko-KR" altLang="en-US" sz="2000"/>
              </a:p>
              <a:p>
                <a:pPr algn="ctr">
                  <a:defRPr lang="ko-KR" altLang="en-US"/>
                </a:pPr>
                <a:r>
                  <a:rPr lang="en-US" altLang="ko-KR" sz="2000"/>
                  <a:t>(</a:t>
                </a:r>
                <a:r>
                  <a:rPr lang="ko-KR" altLang="en-US" sz="2000"/>
                  <a:t>豆粒文土器</a:t>
                </a:r>
                <a:r>
                  <a:rPr lang="en-US" altLang="ko-KR" sz="2000"/>
                  <a:t>)-</a:t>
                </a:r>
                <a:r>
                  <a:rPr lang="ko-KR" altLang="en-US" sz="2000"/>
                  <a:t>복원품</a:t>
                </a:r>
                <a:endParaRPr lang="ko-KR" altLang="en-US" sz="2000"/>
              </a:p>
            </p:txBody>
          </p:sp>
          <p:pic>
            <p:nvPicPr>
              <p:cNvPr id="9" name="그림 8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11273052" y="6826737"/>
                <a:ext cx="1703696" cy="235337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1402076" y="9141965"/>
                <a:ext cx="1533186" cy="696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2000"/>
                  <a:t>민무늬 토기</a:t>
                </a:r>
                <a:endParaRPr lang="ko-KR" altLang="en-US" sz="2000"/>
              </a:p>
              <a:p>
                <a:pPr algn="ctr">
                  <a:defRPr lang="ko-KR" altLang="en-US"/>
                </a:pPr>
                <a:r>
                  <a:rPr lang="en-US" altLang="ko-KR" sz="2000"/>
                  <a:t>(</a:t>
                </a:r>
                <a:r>
                  <a:rPr lang="ko-KR" altLang="en-US" sz="2000"/>
                  <a:t>無文土器</a:t>
                </a:r>
                <a:r>
                  <a:rPr lang="en-US" altLang="ko-KR" sz="2000"/>
                  <a:t>)</a:t>
                </a:r>
                <a:endParaRPr lang="ko-KR" altLang="en-US" sz="200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19463" y="8168521"/>
              <a:ext cx="34158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*</a:t>
              </a:r>
              <a:r>
                <a:rPr lang="ko-KR" altLang="en-US" sz="2000"/>
                <a:t>대략적인 사용 용도만 유측</a:t>
              </a:r>
              <a:endParaRPr lang="ko-KR" altLang="en-US" sz="2000"/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3045797" y="1570137"/>
            <a:ext cx="2887059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죠몬 토기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algn="ctr">
              <a:defRPr lang="ko-KR" altLang="en-US"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縄文土器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</a:t>
            </a:r>
            <a:endParaRPr lang="en-US" altLang="ko-KR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9048730" y="1568783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하지키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土師器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토기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스에키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須惠器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토기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토기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algn="ctr">
              <a:defRPr lang="ko-KR" altLang="en-US"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土器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>
              <a:defRPr lang="ko-KR" altLang="en-US"/>
            </a:pPr>
            <a:r>
              <a:rPr lang="en-US" altLang="ko-KR"/>
              <a:t>- </a:t>
            </a:r>
            <a:r>
              <a:rPr lang="ko-KR" altLang="en-US"/>
              <a:t>식사 문화 </a:t>
            </a:r>
            <a:r>
              <a:rPr lang="en-US" altLang="ko-KR"/>
              <a:t>(</a:t>
            </a:r>
            <a:r>
              <a:rPr lang="ko-KR" altLang="en-US"/>
              <a:t>토기</a:t>
            </a:r>
            <a:r>
              <a:rPr lang="en-US" altLang="ko-KR"/>
              <a:t>) -</a:t>
            </a:r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구석기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죠몬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야요이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야마토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3C</a:t>
            </a:r>
            <a:endParaRPr lang="ko-KR" altLang="en-US" sz="2000" b="1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10C</a:t>
            </a:r>
            <a:endParaRPr lang="ko-KR" altLang="en-US" sz="2000" b="1"/>
          </a:p>
        </p:txBody>
      </p:sp>
      <p:sp>
        <p:nvSpPr>
          <p:cNvPr id="18" name="직사각형 17"/>
          <p:cNvSpPr/>
          <p:nvPr/>
        </p:nvSpPr>
        <p:spPr>
          <a:xfrm>
            <a:off x="8564174" y="3447357"/>
            <a:ext cx="960581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AD 3C</a:t>
            </a:r>
            <a:endParaRPr lang="ko-KR" altLang="en-US" sz="2000" b="1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/>
          </a:p>
        </p:txBody>
      </p:sp>
      <p:cxnSp>
        <p:nvCxnSpPr>
          <p:cNvPr id="93" name="직선 연결선 92"/>
          <p:cNvCxnSpPr>
            <a:endCxn id="18" idx="0"/>
          </p:cNvCxnSpPr>
          <p:nvPr/>
        </p:nvCxnSpPr>
        <p:spPr>
          <a:xfrm>
            <a:off x="9033324" y="2736264"/>
            <a:ext cx="11141" cy="711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932698" y="1565779"/>
            <a:ext cx="3116032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야요이 토기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algn="ctr">
              <a:defRPr lang="ko-KR" altLang="en-US"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彌生土器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오른쪽 화살표 38"/>
          <p:cNvSpPr/>
          <p:nvPr/>
        </p:nvSpPr>
        <p:spPr>
          <a:xfrm>
            <a:off x="8534480" y="1848729"/>
            <a:ext cx="914400" cy="6015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2641005" y="1856831"/>
            <a:ext cx="914400" cy="6015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498505" y="3894113"/>
            <a:ext cx="6096000" cy="2038057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사용 용도에 따라 다양화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고배형 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–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제기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호형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.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옹형 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–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저장용기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발형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- 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식기</a:t>
            </a:r>
            <a:endParaRPr lang="en-US" altLang="ko-KR" sz="2000" kern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0043" y="3854529"/>
            <a:ext cx="6549510" cy="2525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죠몬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lang="ko-KR" altLang="en-US" sz="2000"/>
              <a:t>縄文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)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문양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=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새끼줄 문양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저온에서 구움 → 두껍고 흑갈색이 많음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대부분 입구가 넓고 깊음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바닥이 깊은 토기 → 평평한 바닥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+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화려한 문양 → 단순화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주로 식량보관이나 취사용도로 사용</a:t>
            </a:r>
            <a:endParaRPr lang="ko-KR" altLang="en-US" sz="2000" kern="0">
              <a:solidFill>
                <a:srgbClr val="000000"/>
              </a:solidFill>
              <a:latin typeface="함초롬바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16861" y="3780513"/>
            <a:ext cx="5551016" cy="3150592"/>
            <a:chOff x="-5816309" y="-904023"/>
            <a:chExt cx="5551016" cy="3150592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-5816309" y="-904022"/>
              <a:ext cx="1448944" cy="2520046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-4349711" y="-904023"/>
              <a:ext cx="1727366" cy="2447855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-5687258" y="1538683"/>
              <a:ext cx="12835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/>
                <a:t>죠몬토기</a:t>
              </a:r>
              <a:endParaRPr lang="ko-KR" altLang="en-US" sz="2000"/>
            </a:p>
            <a:p>
              <a:pPr algn="ctr">
                <a:defRPr lang="ko-KR" altLang="en-US"/>
              </a:pPr>
              <a:r>
                <a:rPr lang="en-US" altLang="ko-KR" sz="2000"/>
                <a:t>-</a:t>
              </a:r>
              <a:r>
                <a:rPr lang="ko-KR" altLang="en-US" sz="2000"/>
                <a:t>초기</a:t>
              </a:r>
              <a:r>
                <a:rPr lang="en-US" altLang="ko-KR" sz="2000"/>
                <a:t>-</a:t>
              </a:r>
              <a:endParaRPr lang="ko-KR" altLang="en-US" sz="200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-1952795" y="1519633"/>
              <a:ext cx="12254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/>
                <a:t>죠몬토기</a:t>
              </a:r>
              <a:endParaRPr lang="ko-KR" altLang="en-US" sz="2000"/>
            </a:p>
            <a:p>
              <a:pPr algn="ctr">
                <a:defRPr lang="ko-KR" altLang="en-US"/>
              </a:pPr>
              <a:r>
                <a:rPr lang="en-US" altLang="ko-KR" sz="2000"/>
                <a:t>-</a:t>
              </a:r>
              <a:r>
                <a:rPr lang="ko-KR" altLang="en-US" sz="2000"/>
                <a:t>후기</a:t>
              </a:r>
              <a:r>
                <a:rPr lang="en-US" altLang="ko-KR"/>
                <a:t>-</a:t>
              </a:r>
              <a:endParaRPr lang="ko-KR" altLang="en-US"/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7"/>
            <a:srcRect l="-550" t="12820" r="550" b="-13000"/>
            <a:stretch>
              <a:fillRect/>
            </a:stretch>
          </p:blipFill>
          <p:spPr>
            <a:xfrm>
              <a:off x="-2456349" y="-738956"/>
              <a:ext cx="2191056" cy="2595787"/>
            </a:xfrm>
            <a:prstGeom prst="rect">
              <a:avLst/>
            </a:prstGeom>
          </p:spPr>
        </p:pic>
        <p:sp>
          <p:nvSpPr>
            <p:cNvPr id="44" name="직사각형 43"/>
            <p:cNvSpPr/>
            <p:nvPr/>
          </p:nvSpPr>
          <p:spPr>
            <a:xfrm>
              <a:off x="-4024650" y="1519633"/>
              <a:ext cx="12971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/>
                <a:t>죠몬토기</a:t>
              </a:r>
              <a:endParaRPr lang="ko-KR" altLang="en-US" sz="2000"/>
            </a:p>
            <a:p>
              <a:pPr algn="ctr">
                <a:defRPr lang="ko-KR" altLang="en-US"/>
              </a:pPr>
              <a:r>
                <a:rPr lang="en-US" altLang="ko-KR" sz="2000"/>
                <a:t>-</a:t>
              </a:r>
              <a:r>
                <a:rPr lang="ko-KR" altLang="en-US" sz="2000"/>
                <a:t>중기</a:t>
              </a:r>
              <a:r>
                <a:rPr lang="en-US" altLang="ko-KR" sz="2000"/>
                <a:t>-</a:t>
              </a:r>
              <a:endParaRPr lang="ko-KR" altLang="en-US" sz="200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7498632" y="3901415"/>
            <a:ext cx="5030529" cy="204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짚이나 벼로 씌어 고온에서 구움 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→ 적갈색이 많음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*</a:t>
            </a: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실용적인 측면 ↑  </a:t>
            </a:r>
            <a:endParaRPr lang="ko-KR" altLang="en-US" sz="2000" kern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atinLnBrk="0">
              <a:lnSpc>
                <a:spcPct val="160000"/>
              </a:lnSpc>
              <a:defRPr lang="ko-KR" altLang="en-US"/>
            </a:pPr>
            <a:r>
              <a:rPr lang="ko-KR" altLang="en-US" sz="2000" kern="0">
                <a:solidFill>
                  <a:srgbClr val="000000"/>
                </a:solidFill>
                <a:latin typeface="함초롬바탕"/>
                <a:ea typeface="함초롬바탕"/>
              </a:rPr>
              <a:t>→ 얇기↓ 단단함 ↑ 무늬나 장식 </a:t>
            </a:r>
            <a:r>
              <a:rPr lang="en-US" altLang="ko-KR" sz="2000" kern="0">
                <a:solidFill>
                  <a:srgbClr val="000000"/>
                </a:solidFill>
                <a:latin typeface="함초롬바탕"/>
                <a:ea typeface="함초롬바탕"/>
              </a:rPr>
              <a:t>X</a:t>
            </a:r>
            <a:endParaRPr lang="en-US" altLang="ko-KR" sz="2000" kern="0">
              <a:solidFill>
                <a:srgbClr val="000000"/>
              </a:solidFill>
              <a:latin typeface="함초롬바탕"/>
              <a:ea typeface="함초롬바탕"/>
            </a:endParaRPr>
          </a:p>
        </p:txBody>
      </p:sp>
      <p:grpSp>
        <p:nvGrpSpPr>
          <p:cNvPr id="19" name="그룹 18"/>
          <p:cNvGrpSpPr/>
          <p:nvPr/>
        </p:nvGrpSpPr>
        <p:grpSpPr>
          <a:xfrm rot="0">
            <a:off x="308227" y="3781621"/>
            <a:ext cx="7156582" cy="2799191"/>
            <a:chOff x="-120916" y="7162446"/>
            <a:chExt cx="7156582" cy="2799191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8"/>
            <a:srcRect b="860"/>
            <a:stretch>
              <a:fillRect/>
            </a:stretch>
          </p:blipFill>
          <p:spPr>
            <a:xfrm>
              <a:off x="-98632" y="7162446"/>
              <a:ext cx="7134298" cy="24122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806620" y="9561526"/>
              <a:ext cx="1533186" cy="389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/>
                <a:t>옹</a:t>
              </a:r>
              <a:r>
                <a:rPr lang="en-US" altLang="ko-KR" sz="2000"/>
                <a:t>(</a:t>
              </a:r>
              <a:r>
                <a:rPr lang="ko-KR" altLang="en-US" sz="2000"/>
                <a:t>饔</a:t>
              </a:r>
              <a:r>
                <a:rPr lang="en-US" altLang="ko-KR" sz="2000"/>
                <a:t>)</a:t>
              </a:r>
              <a:r>
                <a:rPr lang="ko-KR" altLang="en-US" sz="2000"/>
                <a:t>형</a:t>
              </a:r>
              <a:endParaRPr lang="en-US" altLang="ko-KR" sz="20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71306" y="9514750"/>
              <a:ext cx="1533186" cy="3887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/>
                <a:t>발</a:t>
              </a:r>
              <a:r>
                <a:rPr lang="en-US" altLang="ko-KR" sz="2000"/>
                <a:t>(</a:t>
              </a:r>
              <a:r>
                <a:rPr lang="ko-KR" altLang="en-US" sz="2000"/>
                <a:t>鉢</a:t>
              </a:r>
              <a:r>
                <a:rPr lang="en-US" altLang="ko-KR" sz="2000"/>
                <a:t>)</a:t>
              </a:r>
              <a:r>
                <a:rPr lang="ko-KR" altLang="en-US" sz="2000"/>
                <a:t>형</a:t>
              </a:r>
              <a:endParaRPr lang="en-US" altLang="ko-KR" sz="20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09204" y="9559546"/>
              <a:ext cx="16081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>
                  <a:latin typeface="+mn-ea"/>
                </a:rPr>
                <a:t>고배</a:t>
              </a:r>
              <a:r>
                <a:rPr lang="en-US" altLang="ko-KR" sz="2000">
                  <a:latin typeface="+mn-ea"/>
                </a:rPr>
                <a:t>(</a:t>
              </a:r>
              <a:r>
                <a:rPr lang="ko-KR" altLang="en-US">
                  <a:latin typeface="+mn-ea"/>
                </a:rPr>
                <a:t>高坏</a:t>
              </a:r>
              <a:r>
                <a:rPr lang="en-US" altLang="ko-KR">
                  <a:latin typeface="+mn-ea"/>
                </a:rPr>
                <a:t>)</a:t>
              </a:r>
              <a:r>
                <a:rPr lang="ko-KR" altLang="en-US">
                  <a:latin typeface="+mn-ea"/>
                </a:rPr>
                <a:t>형</a:t>
              </a:r>
              <a:endParaRPr lang="ko-KR" altLang="en-US">
                <a:latin typeface="+mn-e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20916" y="9559546"/>
              <a:ext cx="15331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/>
                <a:t>호</a:t>
              </a:r>
              <a:r>
                <a:rPr lang="en-US" altLang="ko-KR" sz="2000"/>
                <a:t>(</a:t>
              </a:r>
              <a:r>
                <a:rPr lang="ko-KR" altLang="en-US" sz="2000"/>
                <a:t>壺</a:t>
              </a:r>
              <a:r>
                <a:rPr lang="en-US" altLang="ko-KR" sz="2000"/>
                <a:t>)</a:t>
              </a:r>
              <a:r>
                <a:rPr lang="ko-KR" altLang="en-US" sz="2000"/>
                <a:t>형 </a:t>
              </a:r>
              <a:endParaRPr lang="en-US" altLang="ko-KR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921620" y="4283595"/>
            <a:ext cx="3987193" cy="1610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lang="ko-KR" altLang="en-US"/>
            </a:pPr>
            <a:r>
              <a:rPr lang="ko-KR" altLang="en-US" sz="2000"/>
              <a:t>스에키</a:t>
            </a:r>
            <a:r>
              <a:rPr lang="en-US" altLang="ko-KR" sz="2000"/>
              <a:t>(</a:t>
            </a:r>
            <a:r>
              <a:rPr lang="ko-KR" altLang="en-US" sz="2000"/>
              <a:t>須惠器</a:t>
            </a:r>
            <a:r>
              <a:rPr lang="en-US" altLang="ko-KR" sz="2000"/>
              <a:t>) </a:t>
            </a:r>
            <a:r>
              <a:rPr lang="ko-KR" altLang="en-US" sz="2000"/>
              <a:t>토기</a:t>
            </a:r>
            <a:endParaRPr lang="ko-KR" altLang="en-US" sz="2000"/>
          </a:p>
          <a:p>
            <a:pPr lvl="0">
              <a:defRPr lang="ko-KR" altLang="en-US"/>
            </a:pPr>
            <a:r>
              <a:rPr lang="en-US" altLang="ko-KR" sz="2000"/>
              <a:t>*5C</a:t>
            </a:r>
            <a:r>
              <a:rPr lang="ko-KR" altLang="en-US" sz="2000"/>
              <a:t> 도래인과 함께 등장</a:t>
            </a:r>
            <a:endParaRPr lang="ko-KR" altLang="en-US" sz="2000"/>
          </a:p>
          <a:p>
            <a:pPr lvl="0">
              <a:defRPr lang="ko-KR" altLang="en-US"/>
            </a:pPr>
            <a:r>
              <a:rPr lang="en-US" altLang="ko-KR" sz="2000"/>
              <a:t>*</a:t>
            </a:r>
            <a:r>
              <a:rPr lang="ko-KR" altLang="en-US" sz="2000"/>
              <a:t>물레로 빚어 고온에서 구움</a:t>
            </a:r>
            <a:endParaRPr lang="ko-KR" altLang="en-US" sz="2000"/>
          </a:p>
          <a:p>
            <a:pPr lvl="0">
              <a:defRPr lang="ko-KR" altLang="en-US"/>
            </a:pPr>
            <a:r>
              <a:rPr lang="en-US" altLang="ko-KR" sz="2000"/>
              <a:t>*</a:t>
            </a:r>
            <a:r>
              <a:rPr lang="ko-KR" altLang="en-US" sz="2000"/>
              <a:t>회흑색 토기의 경질토기</a:t>
            </a:r>
            <a:endParaRPr lang="ko-KR" altLang="en-US" sz="2000"/>
          </a:p>
          <a:p>
            <a:pPr lvl="0">
              <a:defRPr lang="ko-KR" altLang="en-US"/>
            </a:pPr>
            <a:r>
              <a:rPr lang="en-US" altLang="ko-KR" sz="2000"/>
              <a:t>*</a:t>
            </a:r>
            <a:r>
              <a:rPr lang="ko-KR" altLang="en-US" sz="2000"/>
              <a:t>가야 토기의 영향을 받음</a:t>
            </a:r>
            <a:endParaRPr lang="en-US" altLang="ko-KR" sz="2000"/>
          </a:p>
        </p:txBody>
      </p:sp>
      <p:grpSp>
        <p:nvGrpSpPr>
          <p:cNvPr id="36" name="그룹 35"/>
          <p:cNvGrpSpPr/>
          <p:nvPr/>
        </p:nvGrpSpPr>
        <p:grpSpPr>
          <a:xfrm rot="0">
            <a:off x="1358147" y="3445406"/>
            <a:ext cx="4157213" cy="3357838"/>
            <a:chOff x="934369" y="2059072"/>
            <a:chExt cx="5896931" cy="4763032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9"/>
            <a:srcRect r="5430"/>
            <a:stretch>
              <a:fillRect/>
            </a:stretch>
          </p:blipFill>
          <p:spPr>
            <a:xfrm>
              <a:off x="5164706" y="2059072"/>
              <a:ext cx="1639408" cy="3152775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10"/>
            <a:srcRect l="620" t="-310" r="-160" b="1580"/>
            <a:stretch>
              <a:fillRect/>
            </a:stretch>
          </p:blipFill>
          <p:spPr>
            <a:xfrm>
              <a:off x="934369" y="2458410"/>
              <a:ext cx="5896931" cy="4363694"/>
            </a:xfrm>
            <a:prstGeom prst="rect">
              <a:avLst/>
            </a:prstGeom>
          </p:spPr>
        </p:pic>
      </p:grp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959333" y="3835059"/>
            <a:ext cx="6238875" cy="25717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14433" y="4519392"/>
            <a:ext cx="4083970" cy="1308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lang="ko-KR" altLang="en-US"/>
            </a:pPr>
            <a:r>
              <a:rPr lang="ko-KR" altLang="en-US" sz="2000"/>
              <a:t>하지키</a:t>
            </a:r>
            <a:r>
              <a:rPr lang="en-US" altLang="ko-KR" sz="2000"/>
              <a:t>(</a:t>
            </a:r>
            <a:r>
              <a:rPr lang="ko-KR" altLang="en-US" sz="2000"/>
              <a:t>土師器</a:t>
            </a:r>
            <a:r>
              <a:rPr lang="en-US" altLang="ko-KR" sz="2000"/>
              <a:t>) </a:t>
            </a:r>
            <a:r>
              <a:rPr lang="ko-KR" altLang="en-US" sz="2000"/>
              <a:t>토기</a:t>
            </a:r>
            <a:endParaRPr lang="ko-KR" altLang="en-US" sz="2000"/>
          </a:p>
          <a:p>
            <a:pPr lvl="0">
              <a:defRPr lang="ko-KR" altLang="en-US"/>
            </a:pPr>
            <a:r>
              <a:rPr lang="en-US" altLang="ko-KR" sz="2000"/>
              <a:t>* 4C</a:t>
            </a:r>
            <a:r>
              <a:rPr lang="ko-KR" altLang="en-US" sz="2000"/>
              <a:t> 초에 등장</a:t>
            </a:r>
            <a:endParaRPr lang="ko-KR" altLang="en-US" sz="2000"/>
          </a:p>
          <a:p>
            <a:pPr lvl="0">
              <a:defRPr lang="ko-KR" altLang="en-US"/>
            </a:pPr>
            <a:r>
              <a:rPr lang="en-US" altLang="ko-KR" sz="2000"/>
              <a:t>* </a:t>
            </a:r>
            <a:r>
              <a:rPr lang="ko-KR" altLang="en-US" sz="2000"/>
              <a:t>적갈색의 연질토기</a:t>
            </a:r>
            <a:endParaRPr lang="ko-KR" altLang="en-US" sz="2000"/>
          </a:p>
          <a:p>
            <a:pPr lvl="0">
              <a:defRPr lang="ko-KR" altLang="en-US"/>
            </a:pPr>
            <a:r>
              <a:rPr lang="en-US" altLang="ko-KR" sz="2000"/>
              <a:t>* </a:t>
            </a:r>
            <a:r>
              <a:rPr lang="ko-KR" altLang="en-US" sz="2000"/>
              <a:t>야요이  토기의 영향을 받음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0" grpId="1" animBg="1"/>
      <p:bldP spid="56" grpId="2" animBg="1"/>
      <p:bldP spid="40" grpId="3" animBg="1"/>
      <p:bldP spid="37" grpId="4" animBg="1"/>
      <p:bldP spid="15" grpId="5" build="allAtOnce"/>
      <p:bldP spid="4" grpId="6" animBg="1"/>
      <p:bldP spid="37" grpId="7" animBg="1"/>
      <p:bldP spid="4" grpId="8" animBg="1"/>
      <p:bldP spid="38" grpId="9" animBg="1"/>
      <p:bldP spid="6" grpId="10" uiExpand="1" build="allAtOnce"/>
      <p:bldP spid="39" grpId="11" animBg="1"/>
      <p:bldP spid="55" grpId="12" animBg="1"/>
      <p:bldP spid="38" grpId="13" animBg="1"/>
      <p:bldP spid="39" grpId="14" animBg="1"/>
      <p:bldP spid="11" grpId="15" uiExpand="1" build="allAtOnce"/>
      <p:bldP spid="24" grpId="16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7222462" y="365065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물가에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가깝고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볕이 잘드는 대지 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or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산등성이 위의 평탄한 곳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수혈 주거의 특징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-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구덩이를 깊이 팜 →  평면을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만듬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→ 그 위에 천막이나 지붕을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만듬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-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내부에 화로 → 조리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or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난방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386238" y="386396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집단 규모 증가 →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쿠니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(</a:t>
            </a:r>
            <a:r>
              <a:rPr lang="ja-JP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クニ</a:t>
            </a:r>
            <a:r>
              <a:rPr lang="en-US" altLang="ja-JP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) =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왜</a:t>
            </a:r>
            <a:endParaRPr lang="ja-JP" altLang="en-US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고상식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주거 등장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부족간의 전쟁의 발생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marL="342900" indent="-342900" algn="just" fontAlgn="base">
              <a:lnSpc>
                <a:spcPct val="160000"/>
              </a:lnSpc>
              <a:buFontTx/>
              <a:buChar char="-"/>
            </a:pP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타집단의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공격을 막기 위한  방어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시설 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등장 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망루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,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환호집락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,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역무목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목책 등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)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045797" y="1570137"/>
            <a:ext cx="2887059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수혈식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주거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무라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9048730" y="1568783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아스카 문화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백제 영향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이동식 주거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 </a:t>
            </a:r>
            <a:r>
              <a:rPr lang="ko-KR" altLang="en-US" dirty="0" smtClean="0"/>
              <a:t>주거문화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구석기 시대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/>
          <p:nvPr/>
        </p:nvCxnSpPr>
        <p:spPr>
          <a:xfrm>
            <a:off x="9048730" y="2727255"/>
            <a:ext cx="0" cy="747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932698" y="1565779"/>
            <a:ext cx="3116032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수혈식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주거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쿠니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고상식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주거</a:t>
            </a:r>
          </a:p>
        </p:txBody>
      </p: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2641005" y="1856831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덧셈 기호 25"/>
          <p:cNvSpPr/>
          <p:nvPr/>
        </p:nvSpPr>
        <p:spPr>
          <a:xfrm>
            <a:off x="8586708" y="1708282"/>
            <a:ext cx="914400" cy="88247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3072"/>
          <a:stretch/>
        </p:blipFill>
        <p:spPr>
          <a:xfrm>
            <a:off x="568681" y="3948613"/>
            <a:ext cx="3411994" cy="245106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728364" y="411018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구릉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or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단구 위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대지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=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비교적 기본이 완만한 지형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절벽 아래 바위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or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강가 주변의 동굴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식량이나 환경 변화 탓으로 이동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635553" y="4188796"/>
            <a:ext cx="57494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무라</a:t>
            </a:r>
            <a:r>
              <a:rPr lang="en-US" altLang="ja-JP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(</a:t>
            </a:r>
            <a:r>
              <a:rPr lang="ja-JP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ムラ</a:t>
            </a:r>
            <a:r>
              <a:rPr lang="en-US" altLang="ja-JP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)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생활의 생성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- 20~30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명 규모의 공동 생활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-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중앙의 광장을 중심으로 둥글게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수혈주거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배치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-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공동 작업장이라 보여지는 주거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확인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4950" y="3971183"/>
            <a:ext cx="6692172" cy="2600918"/>
            <a:chOff x="134821" y="6156412"/>
            <a:chExt cx="6692172" cy="260091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21" y="6178982"/>
              <a:ext cx="3444330" cy="221174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2534" y="6156412"/>
              <a:ext cx="3334459" cy="2234314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793345" y="8384002"/>
              <a:ext cx="1685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/>
                <a:t>수혈 주거 외부</a:t>
              </a:r>
              <a:endParaRPr lang="ko-KR" altLang="en-US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327008" y="8387998"/>
              <a:ext cx="1685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/>
                <a:t>수혈 주거 내부</a:t>
              </a:r>
              <a:endParaRPr lang="ko-KR" altLang="en-US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81817" y="3897375"/>
            <a:ext cx="7042305" cy="2827275"/>
            <a:chOff x="81817" y="-2303087"/>
            <a:chExt cx="7042305" cy="2827275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817" y="-2273140"/>
              <a:ext cx="2755948" cy="2113974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6022" y="-2303087"/>
              <a:ext cx="3210468" cy="2143921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8"/>
            <a:srcRect l="16668" r="54116"/>
            <a:stretch/>
          </p:blipFill>
          <p:spPr>
            <a:xfrm>
              <a:off x="6167162" y="-2240356"/>
              <a:ext cx="956960" cy="2072241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3493639" y="-183698"/>
              <a:ext cx="24085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좌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- </a:t>
              </a:r>
              <a:r>
                <a:rPr lang="ko-KR" altLang="en-US" sz="2000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역무목</a:t>
              </a:r>
              <a:endPara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중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- 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도랑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우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- 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목책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291930" y="-149618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망루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36054" y="-164077"/>
              <a:ext cx="1473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고상식</a:t>
              </a:r>
              <a:r>
                <a:rPr lang="ko-KR" altLang="en-US" dirty="0" smtClean="0"/>
                <a:t> 주거</a:t>
              </a:r>
              <a:endParaRPr lang="ko-KR" altLang="en-US" dirty="0"/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6096000" y="431479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백제에서 건축 기술자 파견 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+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불교 문화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+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쇼토쿠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태자의 지원 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=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불교 관련 건축의 발달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55455" y="3852303"/>
            <a:ext cx="2421831" cy="2923858"/>
            <a:chOff x="-4404665" y="-2378183"/>
            <a:chExt cx="3026791" cy="33812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77119" y="-2378183"/>
              <a:ext cx="1958809" cy="29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-4404665" y="602990"/>
              <a:ext cx="30267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>
                  <a:ea typeface="함초롬바탕"/>
                </a:rPr>
                <a:t>고후쿠지</a:t>
              </a:r>
              <a:r>
                <a:rPr lang="en-US" altLang="ko-KR" sz="2000" dirty="0">
                  <a:ea typeface="함초롬바탕"/>
                </a:rPr>
                <a:t>(</a:t>
              </a:r>
              <a:r>
                <a:rPr lang="ko-KR" altLang="en-US" sz="2000" dirty="0" err="1">
                  <a:ea typeface="함초롬바탕"/>
                </a:rPr>
                <a:t>興福寺</a:t>
              </a:r>
              <a:r>
                <a:rPr lang="en-US" altLang="ko-KR" sz="2000" dirty="0" smtClean="0">
                  <a:ea typeface="함초롬바탕"/>
                </a:rPr>
                <a:t>) </a:t>
              </a:r>
              <a:r>
                <a:rPr lang="ko-KR" altLang="en-US" sz="2000" dirty="0" smtClean="0">
                  <a:ea typeface="함초롬바탕"/>
                </a:rPr>
                <a:t>오층탑</a:t>
              </a:r>
              <a:endParaRPr lang="ko-KR" altLang="en-US" sz="2000" dirty="0">
                <a:ea typeface="함초롬바탕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556536" y="3847467"/>
            <a:ext cx="3174267" cy="2928694"/>
            <a:chOff x="-6866460" y="-1889037"/>
            <a:chExt cx="3174267" cy="292869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27038" y="-1889037"/>
              <a:ext cx="1131541" cy="2528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직사각형 22"/>
            <p:cNvSpPr/>
            <p:nvPr/>
          </p:nvSpPr>
          <p:spPr>
            <a:xfrm>
              <a:off x="-6866460" y="639547"/>
              <a:ext cx="3174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>
                  <a:ea typeface="함초롬바탕"/>
                </a:rPr>
                <a:t>이시도지</a:t>
              </a:r>
              <a:r>
                <a:rPr lang="en-US" altLang="ko-KR" sz="2000" dirty="0">
                  <a:ea typeface="함초롬바탕"/>
                </a:rPr>
                <a:t>(</a:t>
              </a:r>
              <a:r>
                <a:rPr lang="ko-KR" altLang="en-US" sz="2000" dirty="0" err="1" smtClean="0">
                  <a:ea typeface="함초롬바탕"/>
                </a:rPr>
                <a:t>石塔寺</a:t>
              </a:r>
              <a:r>
                <a:rPr lang="en-US" altLang="ko-KR" sz="2000" dirty="0" smtClean="0">
                  <a:ea typeface="함초롬바탕"/>
                </a:rPr>
                <a:t>)3</a:t>
              </a:r>
              <a:r>
                <a:rPr lang="ko-KR" altLang="en-US" sz="2000" dirty="0" smtClean="0">
                  <a:ea typeface="함초롬바탕"/>
                </a:rPr>
                <a:t>층 석탑</a:t>
              </a:r>
              <a:endParaRPr lang="ko-KR" altLang="en-US" sz="2000" dirty="0">
                <a:ea typeface="함초롬바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0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1" grpId="0" build="allAtOnce"/>
      <p:bldP spid="37" grpId="0" animBg="1"/>
      <p:bldP spid="37" grpId="1" animBg="1"/>
      <p:bldP spid="55" grpId="0" animBg="1"/>
      <p:bldP spid="56" grpId="0" animBg="1"/>
      <p:bldP spid="56" grpId="1" animBg="1"/>
      <p:bldP spid="38" grpId="0" animBg="1"/>
      <p:bldP spid="4" grpId="0" animBg="1"/>
      <p:bldP spid="4" grpId="1" animBg="1"/>
      <p:bldP spid="40" grpId="0" animBg="1"/>
      <p:bldP spid="40" grpId="1" animBg="1"/>
      <p:bldP spid="26" grpId="0" animBg="1"/>
      <p:bldP spid="14" grpId="0" uiExpand="1" build="allAtOnce"/>
      <p:bldP spid="16" grpId="0" build="allAtOnce"/>
      <p:bldP spid="44" grpId="0"/>
    </p:bld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Microsoft JhengHei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</ep:Company>
  <ep:Words>1735</ep:Words>
  <ep:PresentationFormat>와이드스크린</ep:PresentationFormat>
  <ep:Paragraphs>466</ep:Paragraphs>
  <ep:Slides>4</ep:Slides>
  <ep:Notes>4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목판</vt:lpstr>
      <vt:lpstr>일본 국가의 과거와 현재</vt:lpstr>
      <vt:lpstr>2조 – 고대 일본의 사회와 문화</vt:lpstr>
      <vt:lpstr>- 목차 -</vt:lpstr>
      <vt:lpstr>- 거대한 사회적 변화 -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2019-09-23T13:37:35.000</dcterms:created>
  <dc:creator>home</dc:creator>
  <cp:lastModifiedBy>82107</cp:lastModifiedBy>
  <dcterms:modified xsi:type="dcterms:W3CDTF">2019-09-30T14:41:37.863</dcterms:modified>
  <cp:revision>191</cp:revision>
  <dc:title>PowerPoint 프레젠테이션</dc:title>
  <cp:version>0906.0100.01</cp:version>
</cp:coreProperties>
</file>