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96"/>
    <p:restoredTop sz="94771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9E3191-C81F-4627-999F-D2A6CB5C797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006333A-E1A6-4547-9B7B-8345EBFA76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cafe.naver.com/historyarchive/8638" TargetMode="External" /><Relationship Id="rId3" Type="http://schemas.openxmlformats.org/officeDocument/2006/relationships/image" Target="../media/image1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ko-KR" altLang="en-US" sz="4400"/>
              <a:t>무로마치 시대의 사회와 문화</a:t>
            </a:r>
            <a:endParaRPr lang="ko-KR" altLang="en-US" sz="44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ko-KR" altLang="en-US"/>
              <a:t>현대미술과 </a:t>
            </a:r>
            <a:endParaRPr lang="ko-KR" altLang="en-US"/>
          </a:p>
          <a:p>
            <a:pPr algn="ctr">
              <a:defRPr lang="ko-KR" altLang="en-US"/>
            </a:pPr>
            <a:r>
              <a:rPr lang="en-US" altLang="ko-KR"/>
              <a:t>2153</a:t>
            </a:r>
            <a:r>
              <a:rPr lang="ko-KR" altLang="en-US"/>
              <a:t>****</a:t>
            </a:r>
            <a:r>
              <a:rPr lang="en-US" altLang="ko-KR"/>
              <a:t> </a:t>
            </a:r>
            <a:r>
              <a:rPr lang="ko-KR" altLang="en-US"/>
              <a:t>구*영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용안사</a:t>
            </a:r>
            <a:endParaRPr lang="ko-KR" altLang="en-US" dirty="0"/>
          </a:p>
        </p:txBody>
      </p:sp>
      <p:pic>
        <p:nvPicPr>
          <p:cNvPr id="4" name="내용 개체 틀 3" descr="140409018877468_thumb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934433" cy="39612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다도</a:t>
            </a:r>
            <a:endParaRPr lang="ko-KR" altLang="en-US" dirty="0"/>
          </a:p>
        </p:txBody>
      </p:sp>
      <p:pic>
        <p:nvPicPr>
          <p:cNvPr id="4" name="내용 개체 틀 3" descr="5a95a00fbccdd_5a959ffc893b3_1980034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204395" cy="2693441"/>
          </a:xfrm>
        </p:spPr>
      </p:pic>
      <p:pic>
        <p:nvPicPr>
          <p:cNvPr id="5" name="그림 4" descr="5b7d3c3426263_5b7d3a71def60_532972870.jpg"/>
          <p:cNvPicPr>
            <a:picLocks noChangeAspect="1"/>
          </p:cNvPicPr>
          <p:nvPr/>
        </p:nvPicPr>
        <p:blipFill>
          <a:blip r:embed="rId3" cstate="print"/>
          <a:srcRect l="4958"/>
          <a:stretch>
            <a:fillRect/>
          </a:stretch>
        </p:blipFill>
        <p:spPr>
          <a:xfrm>
            <a:off x="4716016" y="3717032"/>
            <a:ext cx="4140637" cy="2792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꽃</a:t>
            </a:r>
            <a:r>
              <a:rPr lang="ko-KR" altLang="en-US" dirty="0" smtClean="0"/>
              <a:t>꽂이</a:t>
            </a:r>
            <a:endParaRPr lang="ko-KR" altLang="en-US" dirty="0"/>
          </a:p>
        </p:txBody>
      </p:sp>
      <p:pic>
        <p:nvPicPr>
          <p:cNvPr id="4" name="내용 개체 틀 3" descr="de3020cc-75d8-4a50-9e96-45b2904e9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755309" cy="2503539"/>
          </a:xfrm>
        </p:spPr>
      </p:pic>
      <p:pic>
        <p:nvPicPr>
          <p:cNvPr id="5" name="그림 4" descr="rdn_52ca465d8fd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320480" cy="3100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</a:t>
            </a:r>
            <a:endParaRPr lang="ko-KR" altLang="en-US" dirty="0"/>
          </a:p>
        </p:txBody>
      </p:sp>
      <p:pic>
        <p:nvPicPr>
          <p:cNvPr id="4" name="내용 개체 틀 3" descr="9d9082bea4f496956acfd886c5d4986f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2348880"/>
            <a:ext cx="5697173" cy="345638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노에서의 </a:t>
            </a:r>
            <a:r>
              <a:rPr lang="ko-KR" altLang="en-US" dirty="0" err="1" smtClean="0"/>
              <a:t>교겐의</a:t>
            </a:r>
            <a:r>
              <a:rPr lang="ko-KR" altLang="en-US" dirty="0" smtClean="0"/>
              <a:t> 유무차이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501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784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유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무</a:t>
                      </a:r>
                      <a:endParaRPr lang="ko-KR" altLang="en-US" sz="2800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공통점</a:t>
                      </a:r>
                      <a:endParaRPr lang="ko-KR" alt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줄거리 보다는 </a:t>
                      </a:r>
                      <a:r>
                        <a:rPr lang="ko-KR" altLang="en-US" dirty="0" err="1" smtClean="0"/>
                        <a:t>양식미를</a:t>
                      </a:r>
                      <a:r>
                        <a:rPr lang="ko-KR" altLang="en-US" dirty="0" smtClean="0"/>
                        <a:t> 음미하는데 초점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연기의 </a:t>
                      </a:r>
                      <a:r>
                        <a:rPr lang="ko-KR" altLang="en-US" dirty="0" err="1" smtClean="0"/>
                        <a:t>양식성이</a:t>
                      </a:r>
                      <a:r>
                        <a:rPr lang="ko-KR" altLang="en-US" dirty="0" smtClean="0"/>
                        <a:t> 주는 압축적인 표현을 스스로 </a:t>
                      </a:r>
                      <a:r>
                        <a:rPr lang="ko-KR" altLang="en-US" dirty="0" err="1" smtClean="0"/>
                        <a:t>찾는즐거움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차이점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굉장히 정적임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인간의 고니와 이상을 유장한 노래와 춤으로 전개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노의 지루함을 </a:t>
                      </a:r>
                      <a:r>
                        <a:rPr lang="ko-KR" altLang="en-US" dirty="0" err="1" smtClean="0"/>
                        <a:t>타파하기위해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교겐을</a:t>
                      </a:r>
                      <a:r>
                        <a:rPr lang="ko-KR" altLang="en-US" dirty="0" smtClean="0"/>
                        <a:t> 삽입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삶의 일상사를 풍자하며 웃음을 선사</a:t>
                      </a:r>
                      <a:endParaRPr lang="en-US" altLang="ko-KR" dirty="0" smtClean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</a:t>
            </a:r>
            <a:r>
              <a:rPr lang="ko-KR" altLang="en-US" dirty="0"/>
              <a:t>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600" dirty="0" err="1" smtClean="0"/>
              <a:t>무로마치</a:t>
            </a:r>
            <a:r>
              <a:rPr lang="ko-KR" altLang="en-US" sz="3600" dirty="0" smtClean="0"/>
              <a:t> 시대의 사회와 문화는 이전의 시대보다 굉장히 무사도와 밀접하여 비춰지고 있음</a:t>
            </a:r>
            <a:endParaRPr lang="en-US" altLang="ko-KR" sz="3600" dirty="0" smtClean="0"/>
          </a:p>
          <a:p>
            <a:r>
              <a:rPr lang="ko-KR" altLang="en-US" sz="3600" dirty="0" smtClean="0"/>
              <a:t>무사계급이 귀족적 교양을 쌓아가며 무가 문화와 귀족문화를 흡수</a:t>
            </a:r>
            <a:endParaRPr lang="en-US" altLang="ko-KR" sz="3600" dirty="0" smtClean="0"/>
          </a:p>
          <a:p>
            <a:r>
              <a:rPr lang="en-US" altLang="ko-KR" sz="3600" dirty="0" smtClean="0"/>
              <a:t> </a:t>
            </a:r>
            <a:r>
              <a:rPr lang="ko-KR" altLang="en-US" sz="3600" dirty="0" smtClean="0"/>
              <a:t>잘 </a:t>
            </a:r>
            <a:r>
              <a:rPr lang="ko-KR" altLang="en-US" sz="3600" dirty="0" smtClean="0"/>
              <a:t>가</a:t>
            </a:r>
            <a:r>
              <a:rPr lang="ko-KR" altLang="en-US" sz="3600" dirty="0" smtClean="0"/>
              <a:t>꾸어진 정태성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인위적인 단순성이 드러남</a:t>
            </a:r>
            <a:endParaRPr lang="en-US" altLang="ko-KR" sz="36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https://cafe.naver.com/historyarchive/8638</a:t>
            </a:r>
            <a:endParaRPr lang="ko-KR" altLang="en-US" dirty="0" smtClean="0"/>
          </a:p>
          <a:p>
            <a:r>
              <a:rPr lang="en-US" altLang="ko-KR" u="sng" dirty="0" smtClean="0"/>
              <a:t>https://kin.naver.com/open100/detail.nhn?d1id=11&amp;dirId=111002&amp;docId=715767&amp;qb=66y066Gc66eI7LmYIOyCrO2ajA==&amp;enc=utf8&amp;section=kin&amp;rank=1&amp;search_sort=0&amp;spq=0</a:t>
            </a:r>
            <a:endParaRPr lang="en-US" altLang="ko-KR" dirty="0" smtClean="0"/>
          </a:p>
          <a:p>
            <a:r>
              <a:rPr lang="en-US" altLang="ko-KR" dirty="0" smtClean="0"/>
              <a:t>https://blog.naver.com/hanjun105300/221278458338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감사합니</a:t>
            </a:r>
            <a:r>
              <a:rPr lang="ko-KR" altLang="en-US" dirty="0"/>
              <a:t>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무사도의 어의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무사도의 흐름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무로마치</a:t>
            </a:r>
            <a:r>
              <a:rPr lang="ko-KR" altLang="en-US" dirty="0" smtClean="0"/>
              <a:t> 시대와 무사도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중세의 흐름과 무사도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무로마치</a:t>
            </a:r>
            <a:r>
              <a:rPr lang="ko-KR" altLang="en-US" dirty="0" smtClean="0"/>
              <a:t> 시대의 문화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무사도의 어의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1656184"/>
          </a:xfrm>
        </p:spPr>
        <p:txBody>
          <a:bodyPr/>
          <a:lstStyle/>
          <a:p>
            <a:pPr algn="ctr"/>
            <a:r>
              <a:rPr lang="en-US" altLang="ko-KR" dirty="0" smtClean="0"/>
              <a:t>17</a:t>
            </a:r>
            <a:r>
              <a:rPr lang="ko-KR" altLang="en-US" dirty="0" smtClean="0"/>
              <a:t>세기 </a:t>
            </a:r>
            <a:r>
              <a:rPr lang="ko-KR" altLang="en-US" dirty="0" err="1" smtClean="0"/>
              <a:t>야마가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소코오에</a:t>
            </a:r>
            <a:r>
              <a:rPr lang="ko-KR" altLang="en-US" dirty="0" smtClean="0"/>
              <a:t> 의해 불리기 시작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공가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풍류도 등과 상대적인 개념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696" t="29902" r="39916" b="13617"/>
          <a:stretch>
            <a:fillRect/>
          </a:stretch>
        </p:blipFill>
        <p:spPr bwMode="auto">
          <a:xfrm>
            <a:off x="1835696" y="1502786"/>
            <a:ext cx="2376264" cy="33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8625" t="39454" r="39500" b="13246"/>
          <a:stretch>
            <a:fillRect/>
          </a:stretch>
        </p:blipFill>
        <p:spPr bwMode="auto">
          <a:xfrm>
            <a:off x="4499992" y="1527989"/>
            <a:ext cx="2880320" cy="33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무사도의 흐름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876800"/>
          </a:xfrm>
        </p:spPr>
        <p:txBody>
          <a:bodyPr/>
          <a:lstStyle/>
          <a:p>
            <a:pPr algn="ctr"/>
            <a:r>
              <a:rPr lang="ko-KR" altLang="en-US" dirty="0" err="1" smtClean="0"/>
              <a:t>궁마도라고</a:t>
            </a:r>
            <a:r>
              <a:rPr lang="ko-KR" altLang="en-US" dirty="0" smtClean="0"/>
              <a:t> 할 경우 </a:t>
            </a:r>
            <a:r>
              <a:rPr lang="ko-KR" altLang="en-US" dirty="0" err="1" smtClean="0"/>
              <a:t>도호쿠</a:t>
            </a:r>
            <a:r>
              <a:rPr lang="ko-KR" altLang="en-US" dirty="0" smtClean="0"/>
              <a:t> 지방의 도를 가리킴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무인이 </a:t>
            </a:r>
            <a:r>
              <a:rPr lang="ko-KR" altLang="en-US" dirty="0" err="1" smtClean="0"/>
              <a:t>추앙받는</a:t>
            </a:r>
            <a:r>
              <a:rPr lang="ko-KR" altLang="en-US" dirty="0" smtClean="0"/>
              <a:t> 전통을 지니고 있음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말리 풍부하고 중앙정부와 멀리 떨어져 있어 무장 기사 집단이 발호하기 쉬운 배경을 가지고 있었음</a:t>
            </a:r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무로마치</a:t>
            </a:r>
            <a:r>
              <a:rPr lang="ko-KR" altLang="en-US" dirty="0" smtClean="0"/>
              <a:t> 시대와 무사도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1634" t="18072" r="42419" b="45596"/>
          <a:stretch>
            <a:fillRect/>
          </a:stretch>
        </p:blipFill>
        <p:spPr bwMode="auto">
          <a:xfrm>
            <a:off x="1403648" y="1988840"/>
            <a:ext cx="3096344" cy="37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1634" t="18072" r="42419" b="37890"/>
          <a:stretch>
            <a:fillRect/>
          </a:stretch>
        </p:blipFill>
        <p:spPr bwMode="auto">
          <a:xfrm>
            <a:off x="4932040" y="1988840"/>
            <a:ext cx="257608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중세의 흐름과 무사도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무로마치</a:t>
            </a:r>
            <a:r>
              <a:rPr lang="ko-KR" altLang="en-US" dirty="0" smtClean="0"/>
              <a:t> 시대의 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437" t="62754" r="36213" b="15227"/>
          <a:stretch>
            <a:fillRect/>
          </a:stretch>
        </p:blipFill>
        <p:spPr bwMode="auto">
          <a:xfrm>
            <a:off x="2123728" y="1916832"/>
            <a:ext cx="51845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6869" t="47798" r="27654" b="20274"/>
          <a:stretch>
            <a:fillRect/>
          </a:stretch>
        </p:blipFill>
        <p:spPr bwMode="auto">
          <a:xfrm>
            <a:off x="1979712" y="4149080"/>
            <a:ext cx="5544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437" t="62754" r="36213" b="15227"/>
          <a:stretch>
            <a:fillRect/>
          </a:stretch>
        </p:blipFill>
        <p:spPr bwMode="auto">
          <a:xfrm>
            <a:off x="4067944" y="4293096"/>
            <a:ext cx="34563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6869" t="47798" r="27654" b="20274"/>
          <a:stretch>
            <a:fillRect/>
          </a:stretch>
        </p:blipFill>
        <p:spPr bwMode="auto">
          <a:xfrm>
            <a:off x="3275856" y="3284984"/>
            <a:ext cx="5544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금각사</a:t>
            </a:r>
            <a:endParaRPr lang="ko-KR" altLang="en-US" dirty="0"/>
          </a:p>
        </p:txBody>
      </p:sp>
      <p:pic>
        <p:nvPicPr>
          <p:cNvPr id="4" name="내용 개체 틀 3" descr="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713941" cy="4285456"/>
          </a:xfrm>
        </p:spPr>
      </p:pic>
    </p:spTree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157</ep:Words>
  <ep:PresentationFormat>화면 슬라이드 쇼(4:3)</ep:PresentationFormat>
  <ep:Paragraphs>53</ep:Paragraphs>
  <ep:Slides>17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ep:HeadingPairs>
  <ep:TitlesOfParts>
    <vt:vector size="18" baseType="lpstr">
      <vt:lpstr>Clarity</vt:lpstr>
      <vt:lpstr>무로마치 시대의 사회와 문화</vt:lpstr>
      <vt:lpstr>목차</vt:lpstr>
      <vt:lpstr>무사도의 어의</vt:lpstr>
      <vt:lpstr>무사도의 흐름</vt:lpstr>
      <vt:lpstr>무로마치 시대와 무사도</vt:lpstr>
      <vt:lpstr>중세의 흐름과 무사도</vt:lpstr>
      <vt:lpstr>무로마치 시대의 문화</vt:lpstr>
      <vt:lpstr>슬라이드 8</vt:lpstr>
      <vt:lpstr>금각사</vt:lpstr>
      <vt:lpstr>용안사</vt:lpstr>
      <vt:lpstr>다도</vt:lpstr>
      <vt:lpstr>꽃꽂이</vt:lpstr>
      <vt:lpstr>노</vt:lpstr>
      <vt:lpstr>노에서의 교겐의 유무차이</vt:lpstr>
      <vt:lpstr>결론</vt:lpstr>
      <vt:lpstr>출처</vt:lpstr>
      <vt:lpstr>슬라이드 17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2019-09-30T11:52:40.000</dcterms:created>
  <dc:creator>김현식</dc:creator>
  <cp:lastModifiedBy>82107</cp:lastModifiedBy>
  <dcterms:modified xsi:type="dcterms:W3CDTF">2019-09-30T14:24:03.941</dcterms:modified>
  <cp:revision>11</cp:revision>
  <dc:title>무로마치 시대의 사회와 문화</dc:title>
  <cp:version>0906.0100.01</cp:version>
</cp:coreProperties>
</file>