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72" r:id="rId3"/>
    <p:sldId id="273" r:id="rId4"/>
    <p:sldId id="274" r:id="rId5"/>
    <p:sldId id="275" r:id="rId6"/>
    <p:sldId id="277" r:id="rId7"/>
    <p:sldId id="276" r:id="rId8"/>
    <p:sldId id="278" r:id="rId9"/>
    <p:sldId id="279" r:id="rId10"/>
    <p:sldId id="281" r:id="rId11"/>
    <p:sldId id="280" r:id="rId12"/>
    <p:sldId id="282" r:id="rId13"/>
    <p:sldId id="283" r:id="rId14"/>
    <p:sldId id="284" r:id="rId15"/>
    <p:sldId id="285" r:id="rId16"/>
    <p:sldId id="286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7EAC"/>
    <a:srgbClr val="D62ABD"/>
    <a:srgbClr val="21C5FF"/>
    <a:srgbClr val="FA8006"/>
    <a:srgbClr val="DA46C5"/>
    <a:srgbClr val="F5F58B"/>
    <a:srgbClr val="5DD5FF"/>
    <a:srgbClr val="F4669C"/>
    <a:srgbClr val="FF00FF"/>
    <a:srgbClr val="F79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168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F29133-462C-46B5-883C-55E1F883E21E}" type="doc">
      <dgm:prSet loTypeId="urn:microsoft.com/office/officeart/2005/8/layout/arrow5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F00712A5-C850-4F63-A57D-7EF6E77C9D6B}">
      <dgm:prSet phldrT="[텍스트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pPr latinLnBrk="1"/>
          <a:r>
            <a:rPr lang="ko-KR" altLang="en-US" sz="2000" b="1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통제파</a:t>
          </a:r>
          <a:endParaRPr lang="en-US" altLang="ko-KR" sz="2000" b="1" dirty="0" smtClean="0">
            <a:solidFill>
              <a:schemeClr val="tx1"/>
            </a:solidFill>
            <a:latin typeface="HY목각파임B" pitchFamily="18" charset="-127"/>
            <a:ea typeface="HY목각파임B" pitchFamily="18" charset="-127"/>
          </a:endParaRPr>
        </a:p>
        <a:p>
          <a:pPr latinLnBrk="1"/>
          <a:r>
            <a:rPr lang="ko-KR" altLang="en-US" sz="2000" b="1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막료층을</a:t>
          </a:r>
          <a:r>
            <a:rPr lang="ko-KR" altLang="en-US" sz="2000" b="1" dirty="0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 중심으로 군 </a:t>
          </a:r>
          <a:r>
            <a:rPr lang="ko-KR" altLang="en-US" sz="2000" b="1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전체통제를강조</a:t>
          </a:r>
          <a:r>
            <a:rPr lang="en-US" altLang="ko-KR" sz="2000" b="1" dirty="0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.</a:t>
          </a:r>
          <a:r>
            <a:rPr lang="ko-KR" altLang="en-US" sz="2000" b="1" dirty="0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군부의 정치적 위상을 높이는데 관심</a:t>
          </a:r>
          <a:endParaRPr lang="ko-KR" altLang="en-US" sz="2000" b="1" dirty="0">
            <a:solidFill>
              <a:schemeClr val="tx1"/>
            </a:solidFill>
          </a:endParaRPr>
        </a:p>
      </dgm:t>
    </dgm:pt>
    <dgm:pt modelId="{A56BBFDD-E70D-49FA-8326-19A7B2A0505C}" type="parTrans" cxnId="{7382CAC5-197F-4971-A7DA-B818C7AE6F9C}">
      <dgm:prSet/>
      <dgm:spPr/>
      <dgm:t>
        <a:bodyPr/>
        <a:lstStyle/>
        <a:p>
          <a:pPr latinLnBrk="1"/>
          <a:endParaRPr lang="ko-KR" altLang="en-US"/>
        </a:p>
      </dgm:t>
    </dgm:pt>
    <dgm:pt modelId="{2575009C-7831-4178-96D0-1D5A0DA4EA41}" type="sibTrans" cxnId="{7382CAC5-197F-4971-A7DA-B818C7AE6F9C}">
      <dgm:prSet/>
      <dgm:spPr/>
      <dgm:t>
        <a:bodyPr/>
        <a:lstStyle/>
        <a:p>
          <a:pPr latinLnBrk="1"/>
          <a:endParaRPr lang="ko-KR" altLang="en-US"/>
        </a:p>
      </dgm:t>
    </dgm:pt>
    <dgm:pt modelId="{9C890481-ECE7-436F-9EFC-65A6A1671FCC}">
      <dgm:prSet phldrT="[텍스트]" custT="1"/>
      <dgm:spPr>
        <a:solidFill>
          <a:srgbClr val="FA8006"/>
        </a:solidFill>
        <a:ln>
          <a:solidFill>
            <a:schemeClr val="tx1"/>
          </a:solidFill>
        </a:ln>
      </dgm:spPr>
      <dgm:t>
        <a:bodyPr/>
        <a:lstStyle/>
        <a:p>
          <a:pPr latinLnBrk="1"/>
          <a:r>
            <a:rPr lang="ko-KR" altLang="en-US" sz="2000" b="1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황도파</a:t>
          </a:r>
          <a:endParaRPr lang="en-US" altLang="ko-KR" sz="2000" b="1" dirty="0" smtClean="0">
            <a:solidFill>
              <a:schemeClr val="tx1"/>
            </a:solidFill>
            <a:latin typeface="HY목각파임B" pitchFamily="18" charset="-127"/>
            <a:ea typeface="HY목각파임B" pitchFamily="18" charset="-127"/>
          </a:endParaRPr>
        </a:p>
        <a:p>
          <a:pPr latinLnBrk="1"/>
          <a:r>
            <a:rPr lang="ko-KR" altLang="en-US" sz="2000" b="1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청년장교층을</a:t>
          </a:r>
          <a:r>
            <a:rPr lang="ko-KR" altLang="en-US" sz="2000" b="1" dirty="0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 중심으로 천황중심 </a:t>
          </a:r>
          <a:r>
            <a:rPr lang="ko-KR" altLang="en-US" sz="2000" b="1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혁신론</a:t>
          </a:r>
          <a:r>
            <a:rPr lang="ko-KR" altLang="en-US" sz="2000" b="1" dirty="0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 주장</a:t>
          </a:r>
          <a:endParaRPr lang="ko-KR" altLang="en-US" sz="2000" b="1" dirty="0">
            <a:solidFill>
              <a:schemeClr val="tx1"/>
            </a:solidFill>
          </a:endParaRPr>
        </a:p>
      </dgm:t>
    </dgm:pt>
    <dgm:pt modelId="{2A845206-5B30-4578-B13D-879A88EBFDBC}" type="parTrans" cxnId="{09D7ED00-2EF8-480E-BDDD-461D690F708B}">
      <dgm:prSet/>
      <dgm:spPr/>
      <dgm:t>
        <a:bodyPr/>
        <a:lstStyle/>
        <a:p>
          <a:pPr latinLnBrk="1"/>
          <a:endParaRPr lang="ko-KR" altLang="en-US"/>
        </a:p>
      </dgm:t>
    </dgm:pt>
    <dgm:pt modelId="{CC6AA8CB-F019-41D2-9E60-7AA44E1ED111}" type="sibTrans" cxnId="{09D7ED00-2EF8-480E-BDDD-461D690F708B}">
      <dgm:prSet/>
      <dgm:spPr/>
      <dgm:t>
        <a:bodyPr/>
        <a:lstStyle/>
        <a:p>
          <a:pPr latinLnBrk="1"/>
          <a:endParaRPr lang="ko-KR" altLang="en-US"/>
        </a:p>
      </dgm:t>
    </dgm:pt>
    <dgm:pt modelId="{22BB0748-225A-45C3-926C-BADD64CC7B94}" type="pres">
      <dgm:prSet presAssocID="{83F29133-462C-46B5-883C-55E1F883E21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8427E3B-60C7-4CB9-9804-F9C0E6298C98}" type="pres">
      <dgm:prSet presAssocID="{F00712A5-C850-4F63-A57D-7EF6E77C9D6B}" presName="arrow" presStyleLbl="node1" presStyleIdx="0" presStyleCnt="2" custAng="0" custScaleX="73204" custScaleY="92825" custRadScaleRad="112878" custRadScaleInc="1246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2E0D135-66BF-47DA-9183-B83650EBD86A}" type="pres">
      <dgm:prSet presAssocID="{9C890481-ECE7-436F-9EFC-65A6A1671FCC}" presName="arrow" presStyleLbl="node1" presStyleIdx="1" presStyleCnt="2" custScaleX="75326" custScaleY="85665" custRadScaleRad="80533" custRadScaleInc="-1559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9D7ED00-2EF8-480E-BDDD-461D690F708B}" srcId="{83F29133-462C-46B5-883C-55E1F883E21E}" destId="{9C890481-ECE7-436F-9EFC-65A6A1671FCC}" srcOrd="1" destOrd="0" parTransId="{2A845206-5B30-4578-B13D-879A88EBFDBC}" sibTransId="{CC6AA8CB-F019-41D2-9E60-7AA44E1ED111}"/>
    <dgm:cxn modelId="{9BB9AF39-279C-4CD8-97C1-077E6D1C244F}" type="presOf" srcId="{83F29133-462C-46B5-883C-55E1F883E21E}" destId="{22BB0748-225A-45C3-926C-BADD64CC7B94}" srcOrd="0" destOrd="0" presId="urn:microsoft.com/office/officeart/2005/8/layout/arrow5"/>
    <dgm:cxn modelId="{7382CAC5-197F-4971-A7DA-B818C7AE6F9C}" srcId="{83F29133-462C-46B5-883C-55E1F883E21E}" destId="{F00712A5-C850-4F63-A57D-7EF6E77C9D6B}" srcOrd="0" destOrd="0" parTransId="{A56BBFDD-E70D-49FA-8326-19A7B2A0505C}" sibTransId="{2575009C-7831-4178-96D0-1D5A0DA4EA41}"/>
    <dgm:cxn modelId="{B1366436-F438-418A-A47B-7A63AFD04B09}" type="presOf" srcId="{F00712A5-C850-4F63-A57D-7EF6E77C9D6B}" destId="{18427E3B-60C7-4CB9-9804-F9C0E6298C98}" srcOrd="0" destOrd="0" presId="urn:microsoft.com/office/officeart/2005/8/layout/arrow5"/>
    <dgm:cxn modelId="{E832EE11-1778-47FD-A17A-DC8A311F5636}" type="presOf" srcId="{9C890481-ECE7-436F-9EFC-65A6A1671FCC}" destId="{F2E0D135-66BF-47DA-9183-B83650EBD86A}" srcOrd="0" destOrd="0" presId="urn:microsoft.com/office/officeart/2005/8/layout/arrow5"/>
    <dgm:cxn modelId="{62D2595D-71E1-4A6F-BAD4-3B1C2E280DC0}" type="presParOf" srcId="{22BB0748-225A-45C3-926C-BADD64CC7B94}" destId="{18427E3B-60C7-4CB9-9804-F9C0E6298C98}" srcOrd="0" destOrd="0" presId="urn:microsoft.com/office/officeart/2005/8/layout/arrow5"/>
    <dgm:cxn modelId="{F4084EF9-3E84-49E7-8E2C-9B117D97A0A6}" type="presParOf" srcId="{22BB0748-225A-45C3-926C-BADD64CC7B94}" destId="{F2E0D135-66BF-47DA-9183-B83650EBD86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89E21B-5998-489C-B762-0E9A442B16FF}" type="doc">
      <dgm:prSet loTypeId="urn:microsoft.com/office/officeart/2005/8/layout/bProcess3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5AF4FB4C-9FBC-4F32-9743-FA3FB108612D}">
      <dgm:prSet phldrT="[텍스트]" custT="1"/>
      <dgm:spPr>
        <a:solidFill>
          <a:srgbClr val="F5F58B"/>
        </a:solidFill>
      </dgm:spPr>
      <dgm:t>
        <a:bodyPr/>
        <a:lstStyle/>
        <a:p>
          <a:pPr latinLnBrk="1"/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일본은 국민의 자유가 회복되고 다시는 </a:t>
          </a:r>
          <a:r>
            <a:rPr lang="ko-KR" altLang="en-US" sz="2000" b="1" dirty="0" err="1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전쟁을일으키지</a:t>
          </a:r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  </a:t>
          </a:r>
          <a:r>
            <a:rPr lang="ko-KR" altLang="en-US" sz="2000" b="1" dirty="0" err="1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않는다는평화주의에</a:t>
          </a:r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 입각한 </a:t>
          </a:r>
          <a:endParaRPr lang="en-US" altLang="ko-KR" sz="2000" b="1" dirty="0" smtClean="0">
            <a:ln w="1905"/>
            <a:solidFill>
              <a:srgbClr val="0070C0"/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HY엽서M" pitchFamily="18" charset="-127"/>
            <a:ea typeface="HY엽서M" pitchFamily="18" charset="-127"/>
          </a:endParaRPr>
        </a:p>
        <a:p>
          <a:pPr latinLnBrk="1"/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헌법 제정</a:t>
          </a:r>
          <a:r>
            <a:rPr lang="en-US" altLang="ko-KR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.</a:t>
          </a:r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 </a:t>
          </a:r>
          <a:endParaRPr lang="ko-KR" altLang="en-US" sz="2000" dirty="0">
            <a:solidFill>
              <a:srgbClr val="0070C0"/>
            </a:solidFill>
            <a:latin typeface="HY엽서M" pitchFamily="18" charset="-127"/>
            <a:ea typeface="HY엽서M" pitchFamily="18" charset="-127"/>
          </a:endParaRPr>
        </a:p>
      </dgm:t>
    </dgm:pt>
    <dgm:pt modelId="{7C2FDC67-694B-4075-A9F9-3232D75222E2}" type="parTrans" cxnId="{0BCE4DA7-A517-4BC1-AFF6-879723EA0CA9}">
      <dgm:prSet/>
      <dgm:spPr/>
      <dgm:t>
        <a:bodyPr/>
        <a:lstStyle/>
        <a:p>
          <a:pPr latinLnBrk="1"/>
          <a:endParaRPr lang="ko-KR" altLang="en-US"/>
        </a:p>
      </dgm:t>
    </dgm:pt>
    <dgm:pt modelId="{5734C055-CC98-4431-9144-0AF17B2F17B2}" type="sibTrans" cxnId="{0BCE4DA7-A517-4BC1-AFF6-879723EA0CA9}">
      <dgm:prSet/>
      <dgm:spPr/>
      <dgm:t>
        <a:bodyPr/>
        <a:lstStyle/>
        <a:p>
          <a:pPr latinLnBrk="1"/>
          <a:endParaRPr lang="ko-KR" altLang="en-US"/>
        </a:p>
      </dgm:t>
    </dgm:pt>
    <dgm:pt modelId="{4C79A503-E5D9-44CB-A7E3-AC7342BADFEF}">
      <dgm:prSet phldrT="[텍스트]" custT="1"/>
      <dgm:spPr>
        <a:solidFill>
          <a:srgbClr val="5DD5FF"/>
        </a:solidFill>
      </dgm:spPr>
      <dgm:t>
        <a:bodyPr/>
        <a:lstStyle/>
        <a:p>
          <a:pPr latinLnBrk="1"/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냉전체제 하에 </a:t>
          </a:r>
          <a:r>
            <a:rPr lang="en-US" altLang="ko-KR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1951</a:t>
          </a:r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년 미국을 중심으로 하는 연합국과의 강화가 체결됨 </a:t>
          </a:r>
          <a:r>
            <a:rPr lang="en-US" altLang="ko-KR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.</a:t>
          </a:r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일본은 다시 독립 확보</a:t>
          </a:r>
          <a:r>
            <a: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. </a:t>
          </a:r>
          <a:endParaRPr lang="ko-KR" altLang="en-US" sz="2000" dirty="0">
            <a:latin typeface="HY엽서M" pitchFamily="18" charset="-127"/>
            <a:ea typeface="HY엽서M" pitchFamily="18" charset="-127"/>
          </a:endParaRPr>
        </a:p>
      </dgm:t>
    </dgm:pt>
    <dgm:pt modelId="{6FC17295-740D-44A5-8685-042DBE3BF985}" type="parTrans" cxnId="{5C1BB08A-E3DB-46A9-8EBB-5E9DDC671FC9}">
      <dgm:prSet/>
      <dgm:spPr/>
      <dgm:t>
        <a:bodyPr/>
        <a:lstStyle/>
        <a:p>
          <a:pPr latinLnBrk="1"/>
          <a:endParaRPr lang="ko-KR" altLang="en-US"/>
        </a:p>
      </dgm:t>
    </dgm:pt>
    <dgm:pt modelId="{DBDD441E-BAF4-438A-BDD7-1E3BD591045E}" type="sibTrans" cxnId="{5C1BB08A-E3DB-46A9-8EBB-5E9DDC671FC9}">
      <dgm:prSet/>
      <dgm:spPr/>
      <dgm:t>
        <a:bodyPr/>
        <a:lstStyle/>
        <a:p>
          <a:pPr latinLnBrk="1"/>
          <a:endParaRPr lang="ko-KR" altLang="en-US"/>
        </a:p>
      </dgm:t>
    </dgm:pt>
    <dgm:pt modelId="{4273ECC8-92A6-416F-BC18-72C5B695ABBA}">
      <dgm:prSet phldrT="[텍스트]" custT="1"/>
      <dgm:spPr>
        <a:solidFill>
          <a:srgbClr val="5DD5FF"/>
        </a:solidFill>
      </dgm:spPr>
      <dgm:t>
        <a:bodyPr/>
        <a:lstStyle/>
        <a:p>
          <a:pPr latinLnBrk="1"/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이에 국제 연합에 가입하여 국제 사회 복귀</a:t>
          </a:r>
          <a:r>
            <a:rPr lang="en-US" altLang="ko-KR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 /</a:t>
          </a:r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 중국의 국민 정부와도 관계 개선</a:t>
          </a:r>
          <a:endParaRPr lang="ko-KR" altLang="en-US" sz="2000" dirty="0">
            <a:solidFill>
              <a:srgbClr val="0070C0"/>
            </a:solidFill>
            <a:latin typeface="HY엽서M" pitchFamily="18" charset="-127"/>
            <a:ea typeface="HY엽서M" pitchFamily="18" charset="-127"/>
          </a:endParaRPr>
        </a:p>
      </dgm:t>
    </dgm:pt>
    <dgm:pt modelId="{F68AA16F-0289-4A7C-9B7F-6C88A5134DB7}" type="parTrans" cxnId="{E5DCBC62-7F1F-4131-AC8D-E2C5911409B6}">
      <dgm:prSet/>
      <dgm:spPr/>
      <dgm:t>
        <a:bodyPr/>
        <a:lstStyle/>
        <a:p>
          <a:pPr latinLnBrk="1"/>
          <a:endParaRPr lang="ko-KR" altLang="en-US"/>
        </a:p>
      </dgm:t>
    </dgm:pt>
    <dgm:pt modelId="{91B15759-4E3F-41ED-BB24-DC9ADB32736D}" type="sibTrans" cxnId="{E5DCBC62-7F1F-4131-AC8D-E2C5911409B6}">
      <dgm:prSet/>
      <dgm:spPr/>
      <dgm:t>
        <a:bodyPr/>
        <a:lstStyle/>
        <a:p>
          <a:pPr latinLnBrk="1"/>
          <a:endParaRPr lang="ko-KR" altLang="en-US"/>
        </a:p>
      </dgm:t>
    </dgm:pt>
    <dgm:pt modelId="{7E8BD4E8-2775-4C2E-9C8D-52273AEB8DDE}">
      <dgm:prSet custT="1"/>
      <dgm:spPr>
        <a:solidFill>
          <a:srgbClr val="F5F58B"/>
        </a:solidFill>
      </dgm:spPr>
      <dgm:t>
        <a:bodyPr/>
        <a:lstStyle/>
        <a:p>
          <a:pPr latinLnBrk="1"/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전쟁으로  피폐해진 국토 위에서 국민들은 열심히 일함</a:t>
          </a:r>
          <a:r>
            <a:rPr lang="en-US" altLang="ko-KR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. </a:t>
          </a:r>
        </a:p>
      </dgm:t>
    </dgm:pt>
    <dgm:pt modelId="{2BD98111-30FB-4C8E-8376-C25DFC5994C7}" type="parTrans" cxnId="{68ECF54C-24A5-4029-AB80-FCF0853E0DBC}">
      <dgm:prSet/>
      <dgm:spPr/>
      <dgm:t>
        <a:bodyPr/>
        <a:lstStyle/>
        <a:p>
          <a:pPr latinLnBrk="1"/>
          <a:endParaRPr lang="ko-KR" altLang="en-US"/>
        </a:p>
      </dgm:t>
    </dgm:pt>
    <dgm:pt modelId="{7CC9B3DD-ECF0-4AEC-882C-C7FBA43A9BE2}" type="sibTrans" cxnId="{68ECF54C-24A5-4029-AB80-FCF0853E0DBC}">
      <dgm:prSet/>
      <dgm:spPr/>
      <dgm:t>
        <a:bodyPr/>
        <a:lstStyle/>
        <a:p>
          <a:pPr latinLnBrk="1"/>
          <a:endParaRPr lang="ko-KR" altLang="en-US"/>
        </a:p>
      </dgm:t>
    </dgm:pt>
    <dgm:pt modelId="{74419303-14BE-4DB9-9779-6A61E8D4D568}">
      <dgm:prSet custT="1"/>
      <dgm:spPr>
        <a:solidFill>
          <a:srgbClr val="5DD5FF"/>
        </a:solidFill>
      </dgm:spPr>
      <dgm:t>
        <a:bodyPr/>
        <a:lstStyle/>
        <a:p>
          <a:pPr latinLnBrk="1"/>
          <a:r>
            <a:rPr lang="ko-KR" altLang="en-US" sz="20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일본 경제는 고도성장을 계속하면서 경제대국으로 부상</a:t>
          </a:r>
          <a:r>
            <a:rPr lang="en-US" altLang="ko-KR" sz="17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rPr>
            <a:t>.</a:t>
          </a:r>
          <a:r>
            <a:rPr lang="ko-KR" altLang="en-US" sz="1700" b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rPr>
            <a:t> </a:t>
          </a:r>
        </a:p>
      </dgm:t>
    </dgm:pt>
    <dgm:pt modelId="{F2036672-F8ED-4E4F-B12C-564E666CF9DE}" type="parTrans" cxnId="{80401D97-FE9D-4755-88B7-9E9EBFFD0DC9}">
      <dgm:prSet/>
      <dgm:spPr/>
      <dgm:t>
        <a:bodyPr/>
        <a:lstStyle/>
        <a:p>
          <a:pPr latinLnBrk="1"/>
          <a:endParaRPr lang="ko-KR" altLang="en-US"/>
        </a:p>
      </dgm:t>
    </dgm:pt>
    <dgm:pt modelId="{A7D21231-BD25-4478-B779-134EC6674D23}" type="sibTrans" cxnId="{80401D97-FE9D-4755-88B7-9E9EBFFD0DC9}">
      <dgm:prSet/>
      <dgm:spPr/>
      <dgm:t>
        <a:bodyPr/>
        <a:lstStyle/>
        <a:p>
          <a:pPr latinLnBrk="1"/>
          <a:endParaRPr lang="ko-KR" altLang="en-US"/>
        </a:p>
      </dgm:t>
    </dgm:pt>
    <dgm:pt modelId="{E882B551-382E-4B84-92CE-68978513CFC3}" type="pres">
      <dgm:prSet presAssocID="{D189E21B-5998-489C-B762-0E9A442B16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257FDC6-93AE-4864-9095-CB9A141E8F22}" type="pres">
      <dgm:prSet presAssocID="{5AF4FB4C-9FBC-4F32-9743-FA3FB108612D}" presName="node" presStyleLbl="node1" presStyleIdx="0" presStyleCnt="5" custScaleX="123125" custScaleY="11424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843F9F2-C77C-497A-8F33-204132AF2059}" type="pres">
      <dgm:prSet presAssocID="{5734C055-CC98-4431-9144-0AF17B2F17B2}" presName="sibTrans" presStyleLbl="sibTrans1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80FD2F59-B08E-42DD-A40B-1BE79D641C8E}" type="pres">
      <dgm:prSet presAssocID="{5734C055-CC98-4431-9144-0AF17B2F17B2}" presName="connectorText" presStyleLbl="sibTrans1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246107FA-1E6E-4CBD-9633-D198FC8E740C}" type="pres">
      <dgm:prSet presAssocID="{4C79A503-E5D9-44CB-A7E3-AC7342BADFEF}" presName="node" presStyleLbl="node1" presStyleIdx="1" presStyleCnt="5" custScaleX="138748" custScaleY="11424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DC28BA-C88D-41BF-9488-9E761E0F3B9D}" type="pres">
      <dgm:prSet presAssocID="{DBDD441E-BAF4-438A-BDD7-1E3BD591045E}" presName="sibTrans" presStyleLbl="sibTrans1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BE7D1D55-ED86-4748-A033-6B9E8818A852}" type="pres">
      <dgm:prSet presAssocID="{DBDD441E-BAF4-438A-BDD7-1E3BD591045E}" presName="connectorText" presStyleLbl="sibTrans1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273E4579-C05F-492D-9CA4-970426D7C949}" type="pres">
      <dgm:prSet presAssocID="{4273ECC8-92A6-416F-BC18-72C5B695ABBA}" presName="node" presStyleLbl="node1" presStyleIdx="2" presStyleCnt="5" custScaleX="128374" custScaleY="111021" custLinFactNeighborX="-13321" custLinFactNeighborY="54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758520C-ABBA-4391-80BF-EA10F444225F}" type="pres">
      <dgm:prSet presAssocID="{91B15759-4E3F-41ED-BB24-DC9ADB32736D}" presName="sibTrans" presStyleLbl="sibTrans1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0BC065CD-8E80-4706-847C-449E059D9A04}" type="pres">
      <dgm:prSet presAssocID="{91B15759-4E3F-41ED-BB24-DC9ADB32736D}" presName="connectorText" presStyleLbl="sibTrans1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FCBBDE72-6780-4EC2-82F7-A9AAEC96CD7D}" type="pres">
      <dgm:prSet presAssocID="{7E8BD4E8-2775-4C2E-9C8D-52273AEB8DDE}" presName="node" presStyleLbl="node1" presStyleIdx="3" presStyleCnt="5" custScaleX="111766" custScaleY="120639" custLinFactNeighborX="-8007" custLinFactNeighborY="1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FD2C52E-19E2-45E3-98C1-112C84DB1506}" type="pres">
      <dgm:prSet presAssocID="{7CC9B3DD-ECF0-4AEC-882C-C7FBA43A9BE2}" presName="sibTrans" presStyleLbl="sibTrans1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6CD73E56-A505-462E-9560-03ABA8766BA7}" type="pres">
      <dgm:prSet presAssocID="{7CC9B3DD-ECF0-4AEC-882C-C7FBA43A9BE2}" presName="connectorText" presStyleLbl="sibTrans1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6D0D6637-685F-48ED-9DDF-2FB0D079F4E2}" type="pres">
      <dgm:prSet presAssocID="{74419303-14BE-4DB9-9779-6A61E8D4D568}" presName="node" presStyleLbl="node1" presStyleIdx="4" presStyleCnt="5" custScaleX="109313" custScaleY="119605" custLinFactNeighborX="-11666" custLinFactNeighborY="-49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E725323-DEC5-4DAE-9630-92DFCB73C734}" type="presOf" srcId="{5734C055-CC98-4431-9144-0AF17B2F17B2}" destId="{80FD2F59-B08E-42DD-A40B-1BE79D641C8E}" srcOrd="1" destOrd="0" presId="urn:microsoft.com/office/officeart/2005/8/layout/bProcess3"/>
    <dgm:cxn modelId="{C65D6B09-1FCA-4044-8837-1934C89CCDC0}" type="presOf" srcId="{4C79A503-E5D9-44CB-A7E3-AC7342BADFEF}" destId="{246107FA-1E6E-4CBD-9633-D198FC8E740C}" srcOrd="0" destOrd="0" presId="urn:microsoft.com/office/officeart/2005/8/layout/bProcess3"/>
    <dgm:cxn modelId="{44C1ABCD-3C6C-4A04-9BF3-5E0E59C804C7}" type="presOf" srcId="{DBDD441E-BAF4-438A-BDD7-1E3BD591045E}" destId="{BE7D1D55-ED86-4748-A033-6B9E8818A852}" srcOrd="1" destOrd="0" presId="urn:microsoft.com/office/officeart/2005/8/layout/bProcess3"/>
    <dgm:cxn modelId="{2B55764E-DC7D-486A-B629-4413B314EF62}" type="presOf" srcId="{91B15759-4E3F-41ED-BB24-DC9ADB32736D}" destId="{A758520C-ABBA-4391-80BF-EA10F444225F}" srcOrd="0" destOrd="0" presId="urn:microsoft.com/office/officeart/2005/8/layout/bProcess3"/>
    <dgm:cxn modelId="{4AEDEE02-8144-4BBB-8F04-8C932B467C09}" type="presOf" srcId="{4273ECC8-92A6-416F-BC18-72C5B695ABBA}" destId="{273E4579-C05F-492D-9CA4-970426D7C949}" srcOrd="0" destOrd="0" presId="urn:microsoft.com/office/officeart/2005/8/layout/bProcess3"/>
    <dgm:cxn modelId="{7138EFB5-E77B-4056-B21D-568C66A8CC5F}" type="presOf" srcId="{91B15759-4E3F-41ED-BB24-DC9ADB32736D}" destId="{0BC065CD-8E80-4706-847C-449E059D9A04}" srcOrd="1" destOrd="0" presId="urn:microsoft.com/office/officeart/2005/8/layout/bProcess3"/>
    <dgm:cxn modelId="{CB05D7F0-A3EB-42DE-ABB2-CC50DAE82D40}" type="presOf" srcId="{5734C055-CC98-4431-9144-0AF17B2F17B2}" destId="{B843F9F2-C77C-497A-8F33-204132AF2059}" srcOrd="0" destOrd="0" presId="urn:microsoft.com/office/officeart/2005/8/layout/bProcess3"/>
    <dgm:cxn modelId="{80401D97-FE9D-4755-88B7-9E9EBFFD0DC9}" srcId="{D189E21B-5998-489C-B762-0E9A442B16FF}" destId="{74419303-14BE-4DB9-9779-6A61E8D4D568}" srcOrd="4" destOrd="0" parTransId="{F2036672-F8ED-4E4F-B12C-564E666CF9DE}" sibTransId="{A7D21231-BD25-4478-B779-134EC6674D23}"/>
    <dgm:cxn modelId="{D7558140-6F00-4672-B07F-0555F34DCD63}" type="presOf" srcId="{5AF4FB4C-9FBC-4F32-9743-FA3FB108612D}" destId="{6257FDC6-93AE-4864-9095-CB9A141E8F22}" srcOrd="0" destOrd="0" presId="urn:microsoft.com/office/officeart/2005/8/layout/bProcess3"/>
    <dgm:cxn modelId="{E5DCBC62-7F1F-4131-AC8D-E2C5911409B6}" srcId="{D189E21B-5998-489C-B762-0E9A442B16FF}" destId="{4273ECC8-92A6-416F-BC18-72C5B695ABBA}" srcOrd="2" destOrd="0" parTransId="{F68AA16F-0289-4A7C-9B7F-6C88A5134DB7}" sibTransId="{91B15759-4E3F-41ED-BB24-DC9ADB32736D}"/>
    <dgm:cxn modelId="{5C1BB08A-E3DB-46A9-8EBB-5E9DDC671FC9}" srcId="{D189E21B-5998-489C-B762-0E9A442B16FF}" destId="{4C79A503-E5D9-44CB-A7E3-AC7342BADFEF}" srcOrd="1" destOrd="0" parTransId="{6FC17295-740D-44A5-8685-042DBE3BF985}" sibTransId="{DBDD441E-BAF4-438A-BDD7-1E3BD591045E}"/>
    <dgm:cxn modelId="{0BCE4DA7-A517-4BC1-AFF6-879723EA0CA9}" srcId="{D189E21B-5998-489C-B762-0E9A442B16FF}" destId="{5AF4FB4C-9FBC-4F32-9743-FA3FB108612D}" srcOrd="0" destOrd="0" parTransId="{7C2FDC67-694B-4075-A9F9-3232D75222E2}" sibTransId="{5734C055-CC98-4431-9144-0AF17B2F17B2}"/>
    <dgm:cxn modelId="{737D84E5-853E-43CA-B22E-17CA775F4E0B}" type="presOf" srcId="{7CC9B3DD-ECF0-4AEC-882C-C7FBA43A9BE2}" destId="{2FD2C52E-19E2-45E3-98C1-112C84DB1506}" srcOrd="0" destOrd="0" presId="urn:microsoft.com/office/officeart/2005/8/layout/bProcess3"/>
    <dgm:cxn modelId="{B94B6FD9-C45E-4277-B0F7-A6A4914A3A31}" type="presOf" srcId="{DBDD441E-BAF4-438A-BDD7-1E3BD591045E}" destId="{2DDC28BA-C88D-41BF-9488-9E761E0F3B9D}" srcOrd="0" destOrd="0" presId="urn:microsoft.com/office/officeart/2005/8/layout/bProcess3"/>
    <dgm:cxn modelId="{4793008D-8353-447A-BDF3-50208641B30F}" type="presOf" srcId="{7CC9B3DD-ECF0-4AEC-882C-C7FBA43A9BE2}" destId="{6CD73E56-A505-462E-9560-03ABA8766BA7}" srcOrd="1" destOrd="0" presId="urn:microsoft.com/office/officeart/2005/8/layout/bProcess3"/>
    <dgm:cxn modelId="{A8930396-AA30-4CD0-9F99-CFF78C5225CD}" type="presOf" srcId="{D189E21B-5998-489C-B762-0E9A442B16FF}" destId="{E882B551-382E-4B84-92CE-68978513CFC3}" srcOrd="0" destOrd="0" presId="urn:microsoft.com/office/officeart/2005/8/layout/bProcess3"/>
    <dgm:cxn modelId="{7E066DF6-08BF-4B51-BD0E-ACF2A1DB320A}" type="presOf" srcId="{74419303-14BE-4DB9-9779-6A61E8D4D568}" destId="{6D0D6637-685F-48ED-9DDF-2FB0D079F4E2}" srcOrd="0" destOrd="0" presId="urn:microsoft.com/office/officeart/2005/8/layout/bProcess3"/>
    <dgm:cxn modelId="{C753C73F-0F3C-470A-ABE8-82AEF4430F00}" type="presOf" srcId="{7E8BD4E8-2775-4C2E-9C8D-52273AEB8DDE}" destId="{FCBBDE72-6780-4EC2-82F7-A9AAEC96CD7D}" srcOrd="0" destOrd="0" presId="urn:microsoft.com/office/officeart/2005/8/layout/bProcess3"/>
    <dgm:cxn modelId="{68ECF54C-24A5-4029-AB80-FCF0853E0DBC}" srcId="{D189E21B-5998-489C-B762-0E9A442B16FF}" destId="{7E8BD4E8-2775-4C2E-9C8D-52273AEB8DDE}" srcOrd="3" destOrd="0" parTransId="{2BD98111-30FB-4C8E-8376-C25DFC5994C7}" sibTransId="{7CC9B3DD-ECF0-4AEC-882C-C7FBA43A9BE2}"/>
    <dgm:cxn modelId="{36B7282D-24BC-4C94-92E6-F8EDFDCF775C}" type="presParOf" srcId="{E882B551-382E-4B84-92CE-68978513CFC3}" destId="{6257FDC6-93AE-4864-9095-CB9A141E8F22}" srcOrd="0" destOrd="0" presId="urn:microsoft.com/office/officeart/2005/8/layout/bProcess3"/>
    <dgm:cxn modelId="{F22AD28F-8488-480F-B021-625D9CD57554}" type="presParOf" srcId="{E882B551-382E-4B84-92CE-68978513CFC3}" destId="{B843F9F2-C77C-497A-8F33-204132AF2059}" srcOrd="1" destOrd="0" presId="urn:microsoft.com/office/officeart/2005/8/layout/bProcess3"/>
    <dgm:cxn modelId="{E2B640CA-8B13-4B86-9100-0E287523F6D1}" type="presParOf" srcId="{B843F9F2-C77C-497A-8F33-204132AF2059}" destId="{80FD2F59-B08E-42DD-A40B-1BE79D641C8E}" srcOrd="0" destOrd="0" presId="urn:microsoft.com/office/officeart/2005/8/layout/bProcess3"/>
    <dgm:cxn modelId="{6D9D3045-F955-4A28-AFD9-84FCB1418C16}" type="presParOf" srcId="{E882B551-382E-4B84-92CE-68978513CFC3}" destId="{246107FA-1E6E-4CBD-9633-D198FC8E740C}" srcOrd="2" destOrd="0" presId="urn:microsoft.com/office/officeart/2005/8/layout/bProcess3"/>
    <dgm:cxn modelId="{F25E9FB6-337B-48E6-B20B-C14C5A7854C1}" type="presParOf" srcId="{E882B551-382E-4B84-92CE-68978513CFC3}" destId="{2DDC28BA-C88D-41BF-9488-9E761E0F3B9D}" srcOrd="3" destOrd="0" presId="urn:microsoft.com/office/officeart/2005/8/layout/bProcess3"/>
    <dgm:cxn modelId="{025EFE96-EC60-4ABD-B836-BD750789959B}" type="presParOf" srcId="{2DDC28BA-C88D-41BF-9488-9E761E0F3B9D}" destId="{BE7D1D55-ED86-4748-A033-6B9E8818A852}" srcOrd="0" destOrd="0" presId="urn:microsoft.com/office/officeart/2005/8/layout/bProcess3"/>
    <dgm:cxn modelId="{1ED865A2-9452-4290-B445-A1CE36E38B17}" type="presParOf" srcId="{E882B551-382E-4B84-92CE-68978513CFC3}" destId="{273E4579-C05F-492D-9CA4-970426D7C949}" srcOrd="4" destOrd="0" presId="urn:microsoft.com/office/officeart/2005/8/layout/bProcess3"/>
    <dgm:cxn modelId="{F64679FB-7106-40F5-AA87-E4E9C4093FD9}" type="presParOf" srcId="{E882B551-382E-4B84-92CE-68978513CFC3}" destId="{A758520C-ABBA-4391-80BF-EA10F444225F}" srcOrd="5" destOrd="0" presId="urn:microsoft.com/office/officeart/2005/8/layout/bProcess3"/>
    <dgm:cxn modelId="{4D60E9AF-0189-4C3F-8FF5-79AAA232B709}" type="presParOf" srcId="{A758520C-ABBA-4391-80BF-EA10F444225F}" destId="{0BC065CD-8E80-4706-847C-449E059D9A04}" srcOrd="0" destOrd="0" presId="urn:microsoft.com/office/officeart/2005/8/layout/bProcess3"/>
    <dgm:cxn modelId="{63B0FE9C-E2DC-4EB4-8CDE-A2E8D47415B3}" type="presParOf" srcId="{E882B551-382E-4B84-92CE-68978513CFC3}" destId="{FCBBDE72-6780-4EC2-82F7-A9AAEC96CD7D}" srcOrd="6" destOrd="0" presId="urn:microsoft.com/office/officeart/2005/8/layout/bProcess3"/>
    <dgm:cxn modelId="{7037DD4B-A81E-4A1E-B256-981A6FFFEEB3}" type="presParOf" srcId="{E882B551-382E-4B84-92CE-68978513CFC3}" destId="{2FD2C52E-19E2-45E3-98C1-112C84DB1506}" srcOrd="7" destOrd="0" presId="urn:microsoft.com/office/officeart/2005/8/layout/bProcess3"/>
    <dgm:cxn modelId="{2C13D184-791D-4889-AFB8-7D8DCE33D09C}" type="presParOf" srcId="{2FD2C52E-19E2-45E3-98C1-112C84DB1506}" destId="{6CD73E56-A505-462E-9560-03ABA8766BA7}" srcOrd="0" destOrd="0" presId="urn:microsoft.com/office/officeart/2005/8/layout/bProcess3"/>
    <dgm:cxn modelId="{D9918208-65E2-4AB9-A42C-7A5A696BDB55}" type="presParOf" srcId="{E882B551-382E-4B84-92CE-68978513CFC3}" destId="{6D0D6637-685F-48ED-9DDF-2FB0D079F4E2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27E3B-60C7-4CB9-9804-F9C0E6298C98}">
      <dsp:nvSpPr>
        <dsp:cNvPr id="0" name=""/>
        <dsp:cNvSpPr/>
      </dsp:nvSpPr>
      <dsp:spPr>
        <a:xfrm rot="16200000">
          <a:off x="452859" y="-419230"/>
          <a:ext cx="3128218" cy="3966679"/>
        </a:xfrm>
        <a:prstGeom prst="downArrow">
          <a:avLst>
            <a:gd name="adj1" fmla="val 50000"/>
            <a:gd name="adj2" fmla="val 35000"/>
          </a:avLst>
        </a:prstGeom>
        <a:solidFill>
          <a:srgbClr val="FFC000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통제파</a:t>
          </a:r>
          <a:endParaRPr lang="en-US" altLang="ko-KR" sz="2000" b="1" kern="1200" dirty="0" smtClean="0">
            <a:solidFill>
              <a:schemeClr val="tx1"/>
            </a:solidFill>
            <a:latin typeface="HY목각파임B" pitchFamily="18" charset="-127"/>
            <a:ea typeface="HY목각파임B" pitchFamily="18" charset="-127"/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막료층을</a:t>
          </a:r>
          <a:r>
            <a:rPr lang="ko-KR" altLang="en-US" sz="2000" b="1" kern="1200" dirty="0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 중심으로 군 </a:t>
          </a:r>
          <a:r>
            <a:rPr lang="ko-KR" altLang="en-US" sz="2000" b="1" kern="1200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전체통제를강조</a:t>
          </a:r>
          <a:r>
            <a:rPr lang="en-US" altLang="ko-KR" sz="2000" b="1" kern="1200" dirty="0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.</a:t>
          </a:r>
          <a:r>
            <a:rPr lang="ko-KR" altLang="en-US" sz="2000" b="1" kern="1200" dirty="0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군부의 정치적 위상을 높이는데 관심</a:t>
          </a:r>
          <a:endParaRPr lang="ko-KR" altLang="en-US" sz="2000" b="1" kern="1200" dirty="0">
            <a:solidFill>
              <a:schemeClr val="tx1"/>
            </a:solidFill>
          </a:endParaRPr>
        </a:p>
      </dsp:txBody>
      <dsp:txXfrm rot="5400000">
        <a:off x="33629" y="782055"/>
        <a:ext cx="3419241" cy="1564109"/>
      </dsp:txXfrm>
    </dsp:sp>
    <dsp:sp modelId="{F2E0D135-66BF-47DA-9183-B83650EBD86A}">
      <dsp:nvSpPr>
        <dsp:cNvPr id="0" name=""/>
        <dsp:cNvSpPr/>
      </dsp:nvSpPr>
      <dsp:spPr>
        <a:xfrm rot="5400000">
          <a:off x="4364316" y="-220907"/>
          <a:ext cx="3218897" cy="3660712"/>
        </a:xfrm>
        <a:prstGeom prst="downArrow">
          <a:avLst>
            <a:gd name="adj1" fmla="val 50000"/>
            <a:gd name="adj2" fmla="val 35000"/>
          </a:avLst>
        </a:prstGeom>
        <a:solidFill>
          <a:srgbClr val="FA8006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황도파</a:t>
          </a:r>
          <a:endParaRPr lang="en-US" altLang="ko-KR" sz="2000" b="1" kern="1200" dirty="0" smtClean="0">
            <a:solidFill>
              <a:schemeClr val="tx1"/>
            </a:solidFill>
            <a:latin typeface="HY목각파임B" pitchFamily="18" charset="-127"/>
            <a:ea typeface="HY목각파임B" pitchFamily="18" charset="-127"/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청년장교층을</a:t>
          </a:r>
          <a:r>
            <a:rPr lang="ko-KR" altLang="en-US" sz="2000" b="1" kern="1200" dirty="0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 중심으로 천황중심 </a:t>
          </a:r>
          <a:r>
            <a:rPr lang="ko-KR" altLang="en-US" sz="2000" b="1" kern="1200" dirty="0" err="1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혁신론</a:t>
          </a:r>
          <a:r>
            <a:rPr lang="ko-KR" altLang="en-US" sz="2000" b="1" kern="1200" dirty="0" smtClean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rPr>
            <a:t> 주장</a:t>
          </a:r>
          <a:endParaRPr lang="ko-KR" altLang="en-US" sz="2000" b="1" kern="1200" dirty="0">
            <a:solidFill>
              <a:schemeClr val="tx1"/>
            </a:solidFill>
          </a:endParaRPr>
        </a:p>
      </dsp:txBody>
      <dsp:txXfrm rot="-5400000">
        <a:off x="4706716" y="804725"/>
        <a:ext cx="3097405" cy="16094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3F9F2-C77C-497A-8F33-204132AF2059}">
      <dsp:nvSpPr>
        <dsp:cNvPr id="0" name=""/>
        <dsp:cNvSpPr/>
      </dsp:nvSpPr>
      <dsp:spPr>
        <a:xfrm>
          <a:off x="2760742" y="960539"/>
          <a:ext cx="48322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3224" y="45720"/>
              </a:lnTo>
            </a:path>
          </a:pathLst>
        </a:custGeom>
        <a:noFill/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2989509" y="1003687"/>
        <a:ext cx="25691" cy="5143"/>
      </dsp:txXfrm>
    </dsp:sp>
    <dsp:sp modelId="{6257FDC6-93AE-4864-9095-CB9A141E8F22}">
      <dsp:nvSpPr>
        <dsp:cNvPr id="0" name=""/>
        <dsp:cNvSpPr/>
      </dsp:nvSpPr>
      <dsp:spPr>
        <a:xfrm>
          <a:off x="11904" y="240582"/>
          <a:ext cx="2750638" cy="1531354"/>
        </a:xfrm>
        <a:prstGeom prst="rect">
          <a:avLst/>
        </a:prstGeom>
        <a:solidFill>
          <a:srgbClr val="F5F58B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일본은 국민의 자유가 회복되고 다시는 </a:t>
          </a:r>
          <a:r>
            <a:rPr lang="ko-KR" altLang="en-US" sz="2000" b="1" kern="1200" dirty="0" err="1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전쟁을일으키지</a:t>
          </a: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  </a:t>
          </a:r>
          <a:r>
            <a:rPr lang="ko-KR" altLang="en-US" sz="2000" b="1" kern="1200" dirty="0" err="1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않는다는평화주의에</a:t>
          </a: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 입각한 </a:t>
          </a:r>
          <a:endParaRPr lang="en-US" altLang="ko-KR" sz="2000" b="1" kern="1200" dirty="0" smtClean="0">
            <a:ln w="1905"/>
            <a:solidFill>
              <a:srgbClr val="0070C0"/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HY엽서M" pitchFamily="18" charset="-127"/>
            <a:ea typeface="HY엽서M" pitchFamily="18" charset="-127"/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헌법 제정</a:t>
          </a:r>
          <a:r>
            <a:rPr lang="en-US" altLang="ko-KR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.</a:t>
          </a: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 </a:t>
          </a:r>
          <a:endParaRPr lang="ko-KR" altLang="en-US" sz="2000" kern="1200" dirty="0">
            <a:solidFill>
              <a:srgbClr val="0070C0"/>
            </a:solidFill>
            <a:latin typeface="HY엽서M" pitchFamily="18" charset="-127"/>
            <a:ea typeface="HY엽서M" pitchFamily="18" charset="-127"/>
          </a:endParaRPr>
        </a:p>
      </dsp:txBody>
      <dsp:txXfrm>
        <a:off x="11904" y="240582"/>
        <a:ext cx="2750638" cy="1531354"/>
      </dsp:txXfrm>
    </dsp:sp>
    <dsp:sp modelId="{2DDC28BA-C88D-41BF-9488-9E761E0F3B9D}">
      <dsp:nvSpPr>
        <dsp:cNvPr id="0" name=""/>
        <dsp:cNvSpPr/>
      </dsp:nvSpPr>
      <dsp:spPr>
        <a:xfrm>
          <a:off x="1433951" y="1770136"/>
          <a:ext cx="3392246" cy="554923"/>
        </a:xfrm>
        <a:custGeom>
          <a:avLst/>
          <a:gdLst/>
          <a:ahLst/>
          <a:cxnLst/>
          <a:rect l="0" t="0" r="0" b="0"/>
          <a:pathLst>
            <a:path>
              <a:moveTo>
                <a:pt x="3392246" y="0"/>
              </a:moveTo>
              <a:lnTo>
                <a:pt x="3392246" y="294561"/>
              </a:lnTo>
              <a:lnTo>
                <a:pt x="0" y="294561"/>
              </a:lnTo>
              <a:lnTo>
                <a:pt x="0" y="554923"/>
              </a:lnTo>
            </a:path>
          </a:pathLst>
        </a:custGeom>
        <a:noFill/>
        <a:ln w="10000" cap="flat" cmpd="sng" algn="ctr">
          <a:solidFill>
            <a:schemeClr val="accent5">
              <a:hueOff val="-3327248"/>
              <a:satOff val="-5151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044013" y="2045026"/>
        <a:ext cx="172120" cy="5143"/>
      </dsp:txXfrm>
    </dsp:sp>
    <dsp:sp modelId="{246107FA-1E6E-4CBD-9633-D198FC8E740C}">
      <dsp:nvSpPr>
        <dsp:cNvPr id="0" name=""/>
        <dsp:cNvSpPr/>
      </dsp:nvSpPr>
      <dsp:spPr>
        <a:xfrm>
          <a:off x="3276367" y="240582"/>
          <a:ext cx="3099659" cy="1531354"/>
        </a:xfrm>
        <a:prstGeom prst="rect">
          <a:avLst/>
        </a:prstGeom>
        <a:solidFill>
          <a:srgbClr val="5DD5FF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냉전체제 하에 </a:t>
          </a:r>
          <a:r>
            <a:rPr lang="en-US" altLang="ko-KR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1951</a:t>
          </a: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년 미국을 중심으로 하는 연합국과의 강화가 체결됨 </a:t>
          </a:r>
          <a:r>
            <a:rPr lang="en-US" altLang="ko-KR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.</a:t>
          </a: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일본은 다시 독립 확보</a:t>
          </a:r>
          <a:r>
            <a:rPr lang="en-US" altLang="ko-KR" sz="2000" b="1" kern="120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. </a:t>
          </a:r>
          <a:endParaRPr lang="ko-KR" altLang="en-US" sz="2000" kern="1200" dirty="0">
            <a:latin typeface="HY엽서M" pitchFamily="18" charset="-127"/>
            <a:ea typeface="HY엽서M" pitchFamily="18" charset="-127"/>
          </a:endParaRPr>
        </a:p>
      </dsp:txBody>
      <dsp:txXfrm>
        <a:off x="3276367" y="240582"/>
        <a:ext cx="3099659" cy="1531354"/>
      </dsp:txXfrm>
    </dsp:sp>
    <dsp:sp modelId="{A758520C-ABBA-4391-80BF-EA10F444225F}">
      <dsp:nvSpPr>
        <dsp:cNvPr id="0" name=""/>
        <dsp:cNvSpPr/>
      </dsp:nvSpPr>
      <dsp:spPr>
        <a:xfrm>
          <a:off x="2866102" y="3048826"/>
          <a:ext cx="3162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2703"/>
              </a:moveTo>
              <a:lnTo>
                <a:pt x="175225" y="52703"/>
              </a:lnTo>
              <a:lnTo>
                <a:pt x="175225" y="45720"/>
              </a:lnTo>
              <a:lnTo>
                <a:pt x="316251" y="45720"/>
              </a:lnTo>
            </a:path>
          </a:pathLst>
        </a:custGeom>
        <a:noFill/>
        <a:ln w="10000" cap="flat" cmpd="sng" algn="ctr">
          <a:solidFill>
            <a:schemeClr val="accent5">
              <a:hueOff val="-6654497"/>
              <a:satOff val="-10303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015554" y="3091974"/>
        <a:ext cx="17346" cy="5143"/>
      </dsp:txXfrm>
    </dsp:sp>
    <dsp:sp modelId="{273E4579-C05F-492D-9CA4-970426D7C949}">
      <dsp:nvSpPr>
        <dsp:cNvPr id="0" name=""/>
        <dsp:cNvSpPr/>
      </dsp:nvSpPr>
      <dsp:spPr>
        <a:xfrm>
          <a:off x="0" y="2357460"/>
          <a:ext cx="2867902" cy="1488139"/>
        </a:xfrm>
        <a:prstGeom prst="rect">
          <a:avLst/>
        </a:prstGeom>
        <a:solidFill>
          <a:srgbClr val="5DD5FF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이에 국제 연합에 가입하여 국제 사회 복귀</a:t>
          </a:r>
          <a:r>
            <a:rPr lang="en-US" altLang="ko-KR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 /</a:t>
          </a: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 중국의 국민 정부와도 관계 개선</a:t>
          </a:r>
          <a:endParaRPr lang="ko-KR" altLang="en-US" sz="2000" kern="1200" dirty="0">
            <a:solidFill>
              <a:srgbClr val="0070C0"/>
            </a:solidFill>
            <a:latin typeface="HY엽서M" pitchFamily="18" charset="-127"/>
            <a:ea typeface="HY엽서M" pitchFamily="18" charset="-127"/>
          </a:endParaRPr>
        </a:p>
      </dsp:txBody>
      <dsp:txXfrm>
        <a:off x="0" y="2357460"/>
        <a:ext cx="2867902" cy="1488139"/>
      </dsp:txXfrm>
    </dsp:sp>
    <dsp:sp modelId="{2FD2C52E-19E2-45E3-98C1-112C84DB1506}">
      <dsp:nvSpPr>
        <dsp:cNvPr id="0" name=""/>
        <dsp:cNvSpPr/>
      </dsp:nvSpPr>
      <dsp:spPr>
        <a:xfrm>
          <a:off x="5709829" y="3041896"/>
          <a:ext cx="4014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2649"/>
              </a:moveTo>
              <a:lnTo>
                <a:pt x="217840" y="52649"/>
              </a:lnTo>
              <a:lnTo>
                <a:pt x="217840" y="45720"/>
              </a:lnTo>
              <a:lnTo>
                <a:pt x="401481" y="45720"/>
              </a:lnTo>
            </a:path>
          </a:pathLst>
        </a:custGeom>
        <a:noFill/>
        <a:ln w="10000" cap="flat" cmpd="sng" algn="ctr">
          <a:solidFill>
            <a:schemeClr val="accent5">
              <a:hueOff val="-9981745"/>
              <a:satOff val="-15454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899766" y="3085044"/>
        <a:ext cx="21606" cy="5143"/>
      </dsp:txXfrm>
    </dsp:sp>
    <dsp:sp modelId="{FCBBDE72-6780-4EC2-82F7-A9AAEC96CD7D}">
      <dsp:nvSpPr>
        <dsp:cNvPr id="0" name=""/>
        <dsp:cNvSpPr/>
      </dsp:nvSpPr>
      <dsp:spPr>
        <a:xfrm>
          <a:off x="3214753" y="2286016"/>
          <a:ext cx="2496875" cy="1617060"/>
        </a:xfrm>
        <a:prstGeom prst="rect">
          <a:avLst/>
        </a:prstGeom>
        <a:solidFill>
          <a:srgbClr val="F5F58B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전쟁으로  피폐해진 국토 위에서 국민들은 열심히 일함</a:t>
          </a:r>
          <a:r>
            <a:rPr lang="en-US" altLang="ko-KR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. </a:t>
          </a:r>
        </a:p>
      </dsp:txBody>
      <dsp:txXfrm>
        <a:off x="3214753" y="2286016"/>
        <a:ext cx="2496875" cy="1617060"/>
      </dsp:txXfrm>
    </dsp:sp>
    <dsp:sp modelId="{6D0D6637-685F-48ED-9DDF-2FB0D079F4E2}">
      <dsp:nvSpPr>
        <dsp:cNvPr id="0" name=""/>
        <dsp:cNvSpPr/>
      </dsp:nvSpPr>
      <dsp:spPr>
        <a:xfrm>
          <a:off x="6143711" y="2286016"/>
          <a:ext cx="2442075" cy="1603200"/>
        </a:xfrm>
        <a:prstGeom prst="rect">
          <a:avLst/>
        </a:prstGeom>
        <a:solidFill>
          <a:srgbClr val="5DD5FF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엽서M" pitchFamily="18" charset="-127"/>
              <a:ea typeface="HY엽서M" pitchFamily="18" charset="-127"/>
            </a:rPr>
            <a:t>일본 경제는 고도성장을 계속하면서 경제대국으로 부상</a:t>
          </a:r>
          <a:r>
            <a:rPr lang="en-US" altLang="ko-KR" sz="17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rPr>
            <a:t>.</a:t>
          </a:r>
          <a:r>
            <a:rPr lang="ko-KR" altLang="en-US" sz="1700" b="1" kern="120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rPr>
            <a:t> </a:t>
          </a:r>
        </a:p>
      </dsp:txBody>
      <dsp:txXfrm>
        <a:off x="6143711" y="2286016"/>
        <a:ext cx="2442075" cy="1603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69CB60-D97A-49CA-BBF1-C3122E040291}" type="datetimeFigureOut">
              <a:rPr lang="ko-KR" altLang="en-US" smtClean="0"/>
              <a:pPr/>
              <a:t>2019-09-30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3A0997-9CCE-45F2-BFFC-59B570339E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285720" y="0"/>
            <a:ext cx="8643998" cy="6858000"/>
          </a:xfrm>
        </p:spPr>
        <p:txBody>
          <a:bodyPr/>
          <a:lstStyle/>
          <a:p>
            <a:r>
              <a:rPr lang="en-US" altLang="ko-KR" dirty="0" smtClean="0"/>
              <a:t>              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[5] 5.15 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사건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-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정당 정치의 종식 </a:t>
            </a:r>
            <a:endParaRPr lang="ko-KR" altLang="en-US" sz="3600" b="1" dirty="0" smtClean="0">
              <a:ln w="9000" cmpd="sng">
                <a:noFill/>
                <a:prstDash val="solid"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HY엽서M" pitchFamily="18" charset="-127"/>
              <a:ea typeface="HY엽서M" pitchFamily="18" charset="-127"/>
            </a:endParaRPr>
          </a:p>
          <a:p>
            <a:endParaRPr lang="en-US" altLang="ko-K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1932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 </a:t>
            </a:r>
            <a:r>
              <a:rPr lang="en-US" altLang="ko-KR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5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</a:t>
            </a:r>
            <a:r>
              <a:rPr lang="en-US" altLang="ko-KR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15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일에 일어난 현역 수상 </a:t>
            </a:r>
            <a:endParaRPr lang="en-US" altLang="ko-K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이누카이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쓰요시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암살사건</a:t>
            </a:r>
            <a:r>
              <a:rPr lang="en-US" altLang="ko-KR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(5.15) 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사건</a:t>
            </a:r>
            <a:endParaRPr lang="en-US" altLang="ko-K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이 사건 후 수상이 된 사이토 </a:t>
            </a:r>
            <a:r>
              <a:rPr lang="ko-KR" altLang="en-US" sz="2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마코토는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해군 </a:t>
            </a:r>
            <a:r>
              <a:rPr lang="ko-KR" altLang="en-US" sz="2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출신으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로 민정당 </a:t>
            </a:r>
            <a:r>
              <a:rPr lang="en-US" altLang="ko-KR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정우회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양대 정당이 정권을 놓고  </a:t>
            </a:r>
            <a:r>
              <a:rPr lang="ko-KR" altLang="en-US" sz="2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경쟁하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endParaRPr lang="en-US" altLang="ko-K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였던 정당 정치가 끝나고 </a:t>
            </a:r>
            <a:r>
              <a:rPr lang="ko-KR" altLang="en-US" sz="2800" b="1" i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군부 정치가 시작</a:t>
            </a:r>
            <a:r>
              <a:rPr lang="en-US" altLang="ko-KR" sz="2800" b="1" i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800" b="1" i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전전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戰前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시기</a:t>
            </a:r>
            <a:endParaRPr lang="ko-KR" altLang="en-US" sz="6000" dirty="0"/>
          </a:p>
        </p:txBody>
      </p:sp>
      <p:pic>
        <p:nvPicPr>
          <p:cNvPr id="5" name="그림 4" descr="이누카이쓰요시  5.15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571480"/>
            <a:ext cx="2846358" cy="36433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33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제</a:t>
            </a:r>
            <a:r>
              <a:rPr lang="en-US" altLang="ko-KR" sz="33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2</a:t>
            </a:r>
            <a:r>
              <a:rPr lang="ko-KR" altLang="en-US" sz="33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차 세계대전의 발발과 일본의 운명</a:t>
            </a:r>
            <a:endParaRPr lang="ko-KR" altLang="en-US" sz="33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5" name="그림 개체 틀 3"/>
          <p:cNvSpPr>
            <a:spLocks noGrp="1"/>
          </p:cNvSpPr>
          <p:nvPr>
            <p:ph type="body" sz="half" idx="2"/>
          </p:nvPr>
        </p:nvSpPr>
        <p:spPr>
          <a:xfrm>
            <a:off x="500034" y="214290"/>
            <a:ext cx="8358216" cy="4714884"/>
          </a:xfrm>
        </p:spPr>
        <p:txBody>
          <a:bodyPr>
            <a:normAutofit/>
          </a:bodyPr>
          <a:lstStyle/>
          <a:p>
            <a:r>
              <a:rPr lang="en-US" altLang="ko-KR" sz="2800" b="1" i="1" dirty="0" smtClean="0">
                <a:solidFill>
                  <a:srgbClr val="DA46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800" b="1" i="1" dirty="0" smtClean="0">
                <a:solidFill>
                  <a:srgbClr val="DA46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일본 정부</a:t>
            </a:r>
            <a:endParaRPr lang="en-US" altLang="ko-KR" sz="2800" b="1" i="1" dirty="0" smtClean="0">
              <a:solidFill>
                <a:srgbClr val="DA46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독일과의 군사 동맹 소극적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유럽 전쟁에는 개입하지 않는 방침 고수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en-US" altLang="ko-KR" sz="2800" b="1" i="1" dirty="0" smtClean="0">
              <a:solidFill>
                <a:srgbClr val="DA46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2800" b="1" i="1" dirty="0" smtClean="0">
                <a:solidFill>
                  <a:srgbClr val="DA46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But</a:t>
            </a:r>
            <a:r>
              <a:rPr lang="en-US" altLang="ko-KR" sz="1800" dirty="0" smtClean="0">
                <a:solidFill>
                  <a:srgbClr val="DA46C5"/>
                </a:solidFill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18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18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en-US" altLang="ko-KR" sz="20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1940</a:t>
            </a:r>
            <a:r>
              <a:rPr lang="ko-KR" altLang="en-US" sz="20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 </a:t>
            </a:r>
            <a:endParaRPr lang="en-US" altLang="ko-KR" sz="2000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독일이 북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-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노르웨이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서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-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프랑스 파리 입성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육군 중심으로 동남아시아로 진출하자는 분위기 급속히 확산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7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  제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2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차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고노에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내각 구성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일본은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장개석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지원 루트 차단 이유로 북부 베트남에 군대가 진주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33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제</a:t>
            </a:r>
            <a:r>
              <a:rPr lang="en-US" altLang="ko-KR" sz="33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2</a:t>
            </a:r>
            <a:r>
              <a:rPr lang="ko-KR" altLang="en-US" sz="33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차 세계대전의 발발과 일본의 운명</a:t>
            </a:r>
            <a:endParaRPr lang="ko-KR" altLang="en-US" sz="3300" dirty="0"/>
          </a:p>
        </p:txBody>
      </p:sp>
      <p:sp>
        <p:nvSpPr>
          <p:cNvPr id="5" name="그림 개체 틀 3"/>
          <p:cNvSpPr>
            <a:spLocks noGrp="1"/>
          </p:cNvSpPr>
          <p:nvPr>
            <p:ph type="body" sz="half" idx="2"/>
          </p:nvPr>
        </p:nvSpPr>
        <p:spPr>
          <a:xfrm>
            <a:off x="428596" y="357166"/>
            <a:ext cx="8143902" cy="4714884"/>
          </a:xfrm>
        </p:spPr>
        <p:txBody>
          <a:bodyPr/>
          <a:lstStyle/>
          <a:p>
            <a:endParaRPr lang="en-US" altLang="ko-KR" sz="1800" dirty="0" smtClean="0">
              <a:latin typeface="HY목각파임B" pitchFamily="18" charset="-127"/>
              <a:ea typeface="HY목각파임B" pitchFamily="18" charset="-127"/>
            </a:endParaRPr>
          </a:p>
          <a:p>
            <a:pPr marL="0" lvl="6" indent="0">
              <a:spcBef>
                <a:spcPts val="700"/>
              </a:spcBef>
              <a:buSzPct val="60000"/>
              <a:buFont typeface="Wingdings" pitchFamily="2" charset="2"/>
              <a:buChar char="ü"/>
            </a:pPr>
            <a:r>
              <a:rPr lang="ko-KR" altLang="en-US" sz="21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프랑스가 독일에 점령당한 사이 식민지를 일본이 장악</a:t>
            </a:r>
            <a:endParaRPr lang="ko-KR" altLang="en-US" sz="19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en-US" altLang="ko-KR" sz="1800" dirty="0" smtClean="0"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800" b="1" i="1" dirty="0" smtClean="0">
                <a:solidFill>
                  <a:srgbClr val="DA46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10</a:t>
            </a:r>
            <a:r>
              <a:rPr lang="ko-KR" altLang="en-US" sz="2800" b="1" i="1" dirty="0" smtClean="0">
                <a:solidFill>
                  <a:srgbClr val="DA46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월</a:t>
            </a:r>
            <a:endParaRPr lang="en-US" altLang="ko-KR" sz="2800" b="1" i="1" dirty="0" smtClean="0">
              <a:solidFill>
                <a:srgbClr val="DA46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ko-KR" alt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고노에수상을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총재로 하는 </a:t>
            </a:r>
            <a:endParaRPr lang="en-US" altLang="ko-KR" sz="2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‘</a:t>
            </a: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대정익찬회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(</a:t>
            </a: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大政翼贊會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)’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가 성립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대정익찬회의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발족에 의해 일본 파시즘체제가 성립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=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정당의 해산에 의해 형식적이나마 일국일당이 관철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214282" y="0"/>
            <a:ext cx="8701118" cy="6172200"/>
          </a:xfrm>
        </p:spPr>
        <p:txBody>
          <a:bodyPr>
            <a:normAutofit/>
          </a:bodyPr>
          <a:lstStyle/>
          <a:p>
            <a:r>
              <a:rPr lang="en-US" altLang="ko-KR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               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[9] 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태평양 전쟁</a:t>
            </a:r>
            <a:endParaRPr lang="en-US" altLang="ko-KR" sz="3600" b="1" dirty="0" smtClean="0">
              <a:ln w="9000" cmpd="sng">
                <a:noFill/>
                <a:prstDash val="solid"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ko-KR" altLang="en-US" sz="2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아시아에서 일본과 미국</a:t>
            </a:r>
            <a:r>
              <a:rPr lang="en-US" altLang="ko-KR" sz="2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영국</a:t>
            </a:r>
            <a:r>
              <a:rPr lang="en-US" altLang="ko-KR" sz="2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중국 등의 연합국이 싸운 전쟁</a:t>
            </a:r>
            <a:endParaRPr lang="en-US" altLang="ko-KR" sz="2400" b="1" dirty="0" smtClean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sz="2400" b="1" dirty="0" smtClean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800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제 </a:t>
            </a:r>
            <a:r>
              <a:rPr lang="en-US" altLang="ko-KR" sz="2800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2</a:t>
            </a:r>
            <a:r>
              <a:rPr lang="ko-KR" altLang="en-US" sz="2800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차 </a:t>
            </a:r>
            <a:r>
              <a:rPr lang="ko-KR" altLang="en-US" sz="2800" i="1" dirty="0" err="1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고노에</a:t>
            </a:r>
            <a:r>
              <a:rPr lang="ko-KR" altLang="en-US" sz="2800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내각</a:t>
            </a:r>
            <a:endParaRPr lang="en-US" altLang="ko-KR" sz="2800" i="1" dirty="0" smtClean="0">
              <a:solidFill>
                <a:srgbClr val="D62A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1941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 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4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 일소중립 조약을 체결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남부 프랑스령 인도 차이나에 진군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일본의 삼국 군사동맹 체결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인도차이나 침공에 크게 흥분한 미국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-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일본에 석유수출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방지위해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미일 통상 조약 파기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일본과 적대 관계 있음 분명히 함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도죠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히데키를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육군대신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요시다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젱고를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해군대신 기용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000" dirty="0" smtClean="0"/>
              <a:t/>
            </a:r>
            <a:br>
              <a:rPr lang="ko-KR" altLang="en-US" sz="2000" dirty="0" smtClean="0"/>
            </a:br>
            <a:endParaRPr lang="ko-KR" altLang="en-US" sz="2000" dirty="0" smtClean="0"/>
          </a:p>
          <a:p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전전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戰前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시기</a:t>
            </a:r>
            <a:endParaRPr lang="ko-KR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285720" y="214290"/>
            <a:ext cx="8629680" cy="5957910"/>
          </a:xfrm>
        </p:spPr>
        <p:txBody>
          <a:bodyPr/>
          <a:lstStyle/>
          <a:p>
            <a:r>
              <a:rPr lang="ko-KR" altLang="en-US" sz="28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일본정부</a:t>
            </a:r>
            <a:r>
              <a:rPr lang="ko-KR" altLang="en-US" sz="2800" b="1" i="1" u="sng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  <a:endParaRPr lang="ko-KR" altLang="en-US" sz="2800" b="1" i="1" dirty="0" smtClean="0">
              <a:solidFill>
                <a:srgbClr val="D62A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네덜란드령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동인도차이나에 손을 뻗치고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미국과 대화의 길 모색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미국과의  교섭 교착상태에 빠지자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9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 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6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일에 열린 어전회의에서 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일본의 자주와 방위 위해 미 ∙ 영과의 전쟁을 불사한다는 기본 원칙 확인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8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1941</a:t>
            </a:r>
            <a:r>
              <a:rPr lang="ko-KR" altLang="en-US" sz="28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년 </a:t>
            </a:r>
            <a:r>
              <a:rPr lang="en-US" altLang="ko-KR" sz="28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12</a:t>
            </a:r>
            <a:r>
              <a:rPr lang="ko-KR" altLang="en-US" sz="28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월 </a:t>
            </a:r>
            <a:r>
              <a:rPr lang="en-US" altLang="ko-KR" sz="28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8</a:t>
            </a:r>
            <a:r>
              <a:rPr lang="ko-KR" altLang="en-US" sz="28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일</a:t>
            </a:r>
            <a:endParaRPr lang="en-US" altLang="ko-KR" sz="2800" b="1" i="1" dirty="0" smtClean="0">
              <a:solidFill>
                <a:srgbClr val="D62A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000" b="1" i="1" dirty="0" smtClean="0">
                <a:ln w="1905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미군 해군의 주요 기지인 하와이의 진주만 기습 공격</a:t>
            </a:r>
            <a:r>
              <a:rPr lang="en-US" altLang="ko-KR" sz="2000" b="1" i="1" dirty="0" smtClean="0">
                <a:ln w="1905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000" b="1" i="1" dirty="0" smtClean="0">
                <a:ln w="1905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태평양 전쟁시작</a:t>
            </a:r>
            <a:r>
              <a:rPr lang="en-US" altLang="ko-KR" sz="2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pPr>
              <a:buFont typeface="Wingdings" pitchFamily="2" charset="2"/>
              <a:buChar char="ü"/>
            </a:pP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말레이 해전에서 영국 전함 침몰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인도양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남태평양 제해권 장악 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반 년 만에 필리핀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말레이 반도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인도네시아 점령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동남 아시아의 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전 지역 제압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태평양전쟁</a:t>
            </a:r>
            <a:endParaRPr lang="ko-KR" alt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pic>
        <p:nvPicPr>
          <p:cNvPr id="5" name="그림 4" descr="태평양전쟁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0"/>
            <a:ext cx="4429156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228725"/>
            <a:ext cx="4116515" cy="2920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14254" y="0"/>
            <a:ext cx="9129746" cy="6172200"/>
          </a:xfrm>
        </p:spPr>
        <p:txBody>
          <a:bodyPr>
            <a:normAutofit/>
          </a:bodyPr>
          <a:lstStyle/>
          <a:p>
            <a:r>
              <a:rPr lang="en-US" altLang="ko-KR" sz="2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1942, 6      </a:t>
            </a:r>
            <a:r>
              <a:rPr lang="ko-KR" altLang="en-US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미드웨이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해전 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-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일본 해군참패 </a:t>
            </a:r>
          </a:p>
          <a:p>
            <a:r>
              <a:rPr lang="en-US" altLang="ko-KR" sz="22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1943, 2      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육군이 </a:t>
            </a:r>
            <a:r>
              <a:rPr lang="ko-KR" altLang="en-US" sz="2200" b="1" dirty="0" err="1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구아들캐낼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섬에서 퇴각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,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일본군 전략적 수세로                </a:t>
            </a:r>
            <a:endParaRPr lang="en-US" altLang="ko-KR" sz="2200" b="1" dirty="0" smtClean="0">
              <a:solidFill>
                <a:srgbClr val="D62A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                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들어감 </a:t>
            </a:r>
            <a:endParaRPr lang="en-US" altLang="ko-KR" sz="2200" b="1" dirty="0" smtClean="0">
              <a:solidFill>
                <a:srgbClr val="D62A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2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1944, 6      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사이판 섬이 함락된 뒤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,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미군기가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일본 본토 공습을 본            </a:t>
            </a:r>
            <a:endParaRPr lang="en-US" altLang="ko-KR" sz="2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                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격화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,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도쿄를 비롯 한 전국 도시가 폐허로 변함 </a:t>
            </a:r>
            <a:endParaRPr lang="en-US" altLang="ko-KR" sz="2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22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1944, 10    </a:t>
            </a:r>
            <a:r>
              <a:rPr lang="ko-KR" altLang="en-US" sz="2200" b="1" dirty="0" err="1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레이터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섬 상륙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필리핀 해전에서 </a:t>
            </a:r>
            <a:r>
              <a:rPr lang="ko-KR" altLang="en-US" sz="2200" b="1" dirty="0" err="1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가미카제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출격 </a:t>
            </a:r>
          </a:p>
          <a:p>
            <a:r>
              <a:rPr lang="en-US" altLang="ko-KR" sz="2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1945, 4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      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미군 오키나와에 상륙 </a:t>
            </a:r>
          </a:p>
          <a:p>
            <a:r>
              <a:rPr lang="en-US" altLang="ko-KR" sz="22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1945, 5      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독일이 항복하자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일본은 고립무원 상태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.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</a:p>
          <a:p>
            <a:r>
              <a:rPr lang="en-US" altLang="ko-KR" sz="2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1945, 7      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미국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-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트루먼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영국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-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처칠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소련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-</a:t>
            </a:r>
            <a:r>
              <a:rPr lang="ko-KR" altLang="en-US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스탈인은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포츠담에서 회담             </a:t>
            </a:r>
            <a:endParaRPr lang="en-US" altLang="ko-KR" sz="2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                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을 갖고 일본에 대하여 ‘무조건 항복’을 권고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. </a:t>
            </a:r>
          </a:p>
          <a:p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                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이에 </a:t>
            </a:r>
            <a:r>
              <a:rPr lang="ko-KR" altLang="en-US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스즈키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내각은 포츠담 회담 거부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. </a:t>
            </a:r>
            <a:endParaRPr lang="ko-KR" altLang="en-US" sz="2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태평양전쟁</a:t>
            </a:r>
            <a:endParaRPr lang="ko-KR" alt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태평양전쟁</a:t>
            </a:r>
            <a:endParaRPr lang="ko-KR" altLang="en-US" sz="6000" dirty="0"/>
          </a:p>
        </p:txBody>
      </p:sp>
      <p:sp>
        <p:nvSpPr>
          <p:cNvPr id="5" name="그림 개체 틀 3"/>
          <p:cNvSpPr>
            <a:spLocks noGrp="1"/>
          </p:cNvSpPr>
          <p:nvPr>
            <p:ph type="body" sz="half" idx="2"/>
          </p:nvPr>
        </p:nvSpPr>
        <p:spPr>
          <a:xfrm>
            <a:off x="0" y="428604"/>
            <a:ext cx="9144000" cy="4857784"/>
          </a:xfrm>
        </p:spPr>
        <p:txBody>
          <a:bodyPr>
            <a:normAutofit/>
          </a:bodyPr>
          <a:lstStyle/>
          <a:p>
            <a:r>
              <a:rPr lang="en-US" altLang="ko-KR" sz="22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1945.8.6  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 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미국은 원자폭탄을 히로시마에 투하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.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</a:p>
          <a:p>
            <a:r>
              <a:rPr lang="en-US" altLang="ko-KR" sz="2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1945.8.8 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  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소련이 일소 중립 조약을 무시하고 일본에 선전 포고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.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</a:p>
          <a:p>
            <a:r>
              <a:rPr lang="en-US" altLang="ko-KR" sz="22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1945. 8.9    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미국은 원자폭탄을 </a:t>
            </a:r>
            <a:r>
              <a:rPr lang="ko-KR" altLang="en-US" sz="2200" b="1" dirty="0" err="1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나가사키에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투하 </a:t>
            </a:r>
          </a:p>
          <a:p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                 (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원폭 투하 시 일순간에 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7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만 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8</a:t>
            </a:r>
            <a:r>
              <a:rPr lang="ko-KR" altLang="en-US" sz="2200" b="1" dirty="0" err="1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천여명의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인명이 살상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,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  <a:endParaRPr lang="en-US" altLang="ko-KR" sz="2200" b="1" dirty="0" smtClean="0">
              <a:solidFill>
                <a:srgbClr val="D62A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                  도시는 모두 파괴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.)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  <a:endParaRPr lang="en-US" altLang="ko-KR" sz="2200" b="1" dirty="0" smtClean="0">
              <a:solidFill>
                <a:srgbClr val="D62A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2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1945.8.15 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천황이 종전 조서 방송</a:t>
            </a:r>
            <a:r>
              <a:rPr lang="en-US" altLang="ko-KR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.</a:t>
            </a:r>
            <a:r>
              <a:rPr lang="ko-KR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</a:p>
          <a:p>
            <a:r>
              <a:rPr lang="en-US" altLang="ko-KR" sz="2200" b="1" i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1945.9.2     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도쿄 만에 정박 중인 미주리 호 함상에서 정식으로 항복  </a:t>
            </a:r>
            <a:endParaRPr lang="en-US" altLang="ko-KR" sz="2200" b="1" dirty="0" smtClean="0">
              <a:solidFill>
                <a:srgbClr val="D62A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                  </a:t>
            </a:r>
            <a:r>
              <a:rPr lang="ko-KR" altLang="en-US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조인식 거행</a:t>
            </a:r>
            <a:r>
              <a:rPr lang="en-US" altLang="ko-KR" sz="2200" b="1" dirty="0" smtClean="0"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.</a:t>
            </a:r>
            <a:endParaRPr lang="ko-KR" altLang="en-US" sz="2200" b="1" dirty="0" smtClean="0">
              <a:solidFill>
                <a:srgbClr val="D62A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6172200"/>
          </a:xfrm>
        </p:spPr>
        <p:txBody>
          <a:bodyPr/>
          <a:lstStyle/>
          <a:p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   </a:t>
            </a:r>
            <a:endParaRPr lang="en-US" altLang="ko-KR" dirty="0" smtClean="0"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/>
            </a:r>
            <a:b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</a:br>
            <a:endParaRPr lang="ko-KR" altLang="en-US" dirty="0" smtClean="0"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571604" y="4857760"/>
            <a:ext cx="7315200" cy="685800"/>
          </a:xfrm>
        </p:spPr>
        <p:txBody>
          <a:bodyPr>
            <a:normAutofit fontScale="90000"/>
          </a:bodyPr>
          <a:lstStyle/>
          <a:p>
            <a:r>
              <a:rPr lang="ko-KR" altLang="en-US" sz="67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전후</a:t>
            </a:r>
            <a:r>
              <a:rPr lang="en-US" altLang="ko-KR" sz="67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67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戰後</a:t>
            </a:r>
            <a:r>
              <a:rPr lang="en-US" altLang="ko-KR" sz="67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67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시기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graphicFrame>
        <p:nvGraphicFramePr>
          <p:cNvPr id="8" name="다이어그램 7"/>
          <p:cNvGraphicFramePr/>
          <p:nvPr/>
        </p:nvGraphicFramePr>
        <p:xfrm>
          <a:off x="285688" y="357166"/>
          <a:ext cx="8858312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altLang="ko-KR" sz="3600" b="1" dirty="0" smtClean="0">
                <a:ln w="1905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              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[6] 2. 26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사건 </a:t>
            </a:r>
            <a:endParaRPr lang="ko-KR" altLang="en-US" sz="3600" b="1" dirty="0" smtClean="0">
              <a:ln w="9000" cmpd="sng">
                <a:noFill/>
                <a:prstDash val="solid"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HY엽서M" pitchFamily="18" charset="-127"/>
              <a:ea typeface="HY엽서M" pitchFamily="18" charset="-127"/>
            </a:endParaRPr>
          </a:p>
          <a:p>
            <a:endParaRPr lang="en-US" altLang="ko-KR" dirty="0" smtClean="0"/>
          </a:p>
          <a:p>
            <a:r>
              <a:rPr lang="en-US" altLang="ko-KR" sz="2000" b="1" dirty="0" smtClean="0">
                <a:latin typeface="HY목각파임B" pitchFamily="18" charset="-127"/>
                <a:ea typeface="HY목각파임B" pitchFamily="18" charset="-127"/>
              </a:rPr>
              <a:t>  1930</a:t>
            </a:r>
            <a:r>
              <a:rPr lang="ko-KR" altLang="en-US" sz="2000" b="1" dirty="0" smtClean="0">
                <a:latin typeface="HY목각파임B" pitchFamily="18" charset="-127"/>
                <a:ea typeface="HY목각파임B" pitchFamily="18" charset="-127"/>
              </a:rPr>
              <a:t>년대 중반   </a:t>
            </a:r>
            <a:r>
              <a:rPr lang="en-US" altLang="ko-KR" sz="2000" b="1" dirty="0" smtClean="0">
                <a:latin typeface="HY목각파임B" pitchFamily="18" charset="-127"/>
                <a:ea typeface="HY목각파임B" pitchFamily="18" charset="-127"/>
              </a:rPr>
              <a:t>-</a:t>
            </a:r>
            <a:r>
              <a:rPr lang="ko-KR" altLang="en-US" sz="2000" b="1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en-US" altLang="ko-KR" sz="2000" b="1" dirty="0" smtClean="0"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000" b="1" dirty="0" smtClean="0">
                <a:latin typeface="HY목각파임B" pitchFamily="18" charset="-127"/>
                <a:ea typeface="HY목각파임B" pitchFamily="18" charset="-127"/>
              </a:rPr>
              <a:t>군부와 혁신우익이 대두</a:t>
            </a:r>
            <a:r>
              <a:rPr lang="en-US" altLang="ko-KR" sz="2000" b="1" dirty="0" smtClean="0"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000" b="1" dirty="0" smtClean="0">
                <a:latin typeface="HY목각파임B" pitchFamily="18" charset="-127"/>
                <a:ea typeface="HY목각파임B" pitchFamily="18" charset="-127"/>
              </a:rPr>
              <a:t> 정치적 발언권강화</a:t>
            </a:r>
          </a:p>
          <a:p>
            <a:r>
              <a:rPr lang="en-US" altLang="ko-KR" sz="2000" b="1" dirty="0" smtClean="0">
                <a:latin typeface="HY목각파임B" pitchFamily="18" charset="-127"/>
                <a:ea typeface="HY목각파임B" pitchFamily="18" charset="-127"/>
              </a:rPr>
              <a:t>                               </a:t>
            </a:r>
            <a:r>
              <a:rPr lang="ko-KR" altLang="en-US" sz="2000" b="1" dirty="0" err="1" smtClean="0">
                <a:latin typeface="HY목각파임B" pitchFamily="18" charset="-127"/>
                <a:ea typeface="HY목각파임B" pitchFamily="18" charset="-127"/>
              </a:rPr>
              <a:t>군부내에서</a:t>
            </a:r>
            <a:r>
              <a:rPr lang="ko-KR" altLang="en-US" sz="2000" b="1" dirty="0" smtClean="0"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000" b="1" dirty="0" err="1" smtClean="0">
                <a:latin typeface="HY목각파임B" pitchFamily="18" charset="-127"/>
                <a:ea typeface="HY목각파임B" pitchFamily="18" charset="-127"/>
              </a:rPr>
              <a:t>파벌적대립</a:t>
            </a:r>
            <a:r>
              <a:rPr lang="ko-KR" altLang="en-US" sz="2000" b="1" dirty="0" smtClean="0">
                <a:latin typeface="HY목각파임B" pitchFamily="18" charset="-127"/>
                <a:ea typeface="HY목각파임B" pitchFamily="18" charset="-127"/>
              </a:rPr>
              <a:t> 격화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전전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戰前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시기</a:t>
            </a:r>
            <a:endParaRPr lang="ko-KR" altLang="en-US" sz="6000" dirty="0"/>
          </a:p>
        </p:txBody>
      </p:sp>
      <p:graphicFrame>
        <p:nvGraphicFramePr>
          <p:cNvPr id="6" name="다이어그램 5"/>
          <p:cNvGraphicFramePr/>
          <p:nvPr/>
        </p:nvGraphicFramePr>
        <p:xfrm>
          <a:off x="357158" y="1857364"/>
          <a:ext cx="8786842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214282" y="0"/>
            <a:ext cx="8701118" cy="574359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altLang="ko-KR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1936</a:t>
            </a:r>
            <a:r>
              <a:rPr lang="ko-KR" altLang="en-US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</a:t>
            </a:r>
            <a:r>
              <a:rPr lang="en-US" altLang="ko-KR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2</a:t>
            </a:r>
            <a:r>
              <a:rPr lang="ko-KR" altLang="en-US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</a:t>
            </a:r>
            <a:r>
              <a:rPr lang="en-US" altLang="ko-KR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26</a:t>
            </a:r>
            <a:r>
              <a:rPr lang="ko-KR" altLang="en-US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 황도파 계열의 </a:t>
            </a:r>
            <a:r>
              <a:rPr lang="en-US" altLang="ko-KR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22</a:t>
            </a:r>
            <a:r>
              <a:rPr lang="ko-KR" altLang="en-US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명의 육군 청년 장교들이 </a:t>
            </a:r>
            <a:endParaRPr lang="en-US" altLang="ko-KR" sz="2200" b="1" dirty="0" smtClean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1400</a:t>
            </a:r>
            <a:r>
              <a:rPr lang="ko-KR" altLang="en-US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여명의 병력을 이끌고 쿠데타 단행</a:t>
            </a:r>
            <a:r>
              <a:rPr lang="en-US" altLang="ko-KR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200" b="1" dirty="0" smtClean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dirty="0" smtClean="0"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 </a:t>
            </a:r>
            <a:endParaRPr lang="en-US" altLang="ko-KR" dirty="0" smtClean="0">
              <a:latin typeface="HY목각파임B" pitchFamily="18" charset="-127"/>
              <a:ea typeface="HY목각파임B" pitchFamily="18" charset="-127"/>
            </a:endParaRPr>
          </a:p>
          <a:p>
            <a:endParaRPr lang="en-US" altLang="ko-KR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수상을 비롯한 정부 요인의 공관과 사택 및 경시청 등을 습격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대장상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다카하시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고레키요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내대신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사이토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마코토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육군교육총감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살해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도쿄의 정치중심가인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나가다초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점거당하는 사태가 벌어짐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/>
            </a:r>
            <a:b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</a:br>
            <a:endParaRPr lang="ko-KR" altLang="en-US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이 사건을 쇼와 천황이  반란으로 규정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</a:p>
          <a:p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강경진압을 명령하여 계엄령이 내려진 가운데  군부에 의해 진압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/>
            </a:r>
            <a:b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</a:b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2.26 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사건</a:t>
            </a:r>
            <a:endParaRPr lang="ko-KR" alt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6" name="아래쪽 화살표 5"/>
          <p:cNvSpPr/>
          <p:nvPr/>
        </p:nvSpPr>
        <p:spPr>
          <a:xfrm>
            <a:off x="2643174" y="1000108"/>
            <a:ext cx="2786082" cy="642942"/>
          </a:xfrm>
          <a:prstGeom prst="down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아래쪽 화살표 6"/>
          <p:cNvSpPr/>
          <p:nvPr/>
        </p:nvSpPr>
        <p:spPr>
          <a:xfrm>
            <a:off x="2500298" y="3071810"/>
            <a:ext cx="3000396" cy="642942"/>
          </a:xfrm>
          <a:prstGeom prst="down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2.26  나카다쵸 일대를 점거한 반란군 2.26 군인회관에 계엄사렵부를 설치 2.26 반란군이 일본의사당 포위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214290"/>
            <a:ext cx="4500594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2.26 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사건</a:t>
            </a:r>
            <a:endParaRPr lang="ko-KR" alt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half" idx="2"/>
          </p:nvPr>
        </p:nvSpPr>
        <p:spPr>
          <a:xfrm>
            <a:off x="2285984" y="500042"/>
            <a:ext cx="4071966" cy="928694"/>
          </a:xfrm>
          <a:prstGeom prst="down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214282" y="1571612"/>
            <a:ext cx="87868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사건직</a:t>
            </a:r>
            <a:r>
              <a:rPr lang="ko-KR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후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내각 구성한 </a:t>
            </a: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히로타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코오키</a:t>
            </a:r>
            <a:r>
              <a:rPr lang="en-US" altLang="ko-KR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수상</a:t>
            </a:r>
            <a:endParaRPr lang="en-US" altLang="ko-KR" sz="2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각료의 인선</a:t>
            </a:r>
            <a:r>
              <a:rPr lang="en-US" altLang="ko-KR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정책에 대해서까지 군부 요구를 수용</a:t>
            </a:r>
            <a:r>
              <a:rPr lang="en-US" altLang="ko-KR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r>
              <a:rPr lang="en-US" altLang="ko-KR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현역 </a:t>
            </a:r>
            <a:r>
              <a:rPr lang="ko-KR" altLang="en-US" sz="2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무과제를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부활</a:t>
            </a:r>
            <a:r>
              <a:rPr lang="en-US" altLang="ko-KR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군의 정치 개입 용인</a:t>
            </a:r>
            <a:r>
              <a:rPr lang="en-US" altLang="ko-KR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ko-KR" altLang="en-US" sz="24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‘국방국가’구상을 정강으로 내세워 군부의 정치력을 증대시킴</a:t>
            </a:r>
            <a:r>
              <a:rPr lang="en-US" altLang="ko-KR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142844" y="0"/>
            <a:ext cx="9001156" cy="6858000"/>
          </a:xfrm>
        </p:spPr>
        <p:txBody>
          <a:bodyPr>
            <a:normAutofit/>
          </a:bodyPr>
          <a:lstStyle/>
          <a:p>
            <a:r>
              <a:rPr lang="en-US" altLang="ko-KR" sz="3600" b="1" dirty="0" smtClean="0">
                <a:ln w="1905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                  </a:t>
            </a:r>
            <a:r>
              <a:rPr lang="en-US" altLang="ko-KR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[7]</a:t>
            </a:r>
            <a:r>
              <a:rPr lang="ko-KR" altLang="en-US" sz="36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중일전쟁</a:t>
            </a:r>
            <a:endParaRPr lang="en-US" altLang="ko-KR" sz="3600" b="1" dirty="0" smtClean="0">
              <a:ln w="9000" cmpd="sng">
                <a:noFill/>
                <a:prstDash val="solid"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                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일본 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-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화북 분리 공작을 추진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en-US" altLang="ko-KR" sz="2000" dirty="0" smtClean="0"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1936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 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12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 서안 사건 계기로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장개석은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국공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내전을 중지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</a:p>
          <a:p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일본의 침략에 맞서 응전할 태세를 갖추기 시작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sz="20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만주국을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세운 일본군은 드디어 중국의 화북 지방으로 출병 강행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en-US" altLang="ko-KR" sz="20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1937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7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7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 북경 교외의 노구교에서 중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 양국의 군대가 충돌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(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노구교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사건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)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en-US" altLang="ko-KR" sz="2000" dirty="0" smtClean="0">
              <a:latin typeface="HY목각파임B" pitchFamily="18" charset="-127"/>
              <a:ea typeface="HY목각파임B" pitchFamily="18" charset="-127"/>
            </a:endParaRPr>
          </a:p>
          <a:p>
            <a:endParaRPr lang="en-US" altLang="ko-KR" sz="2000" dirty="0" smtClean="0"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endParaRPr lang="ko-KR" altLang="en-US" sz="2000" dirty="0" smtClean="0"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1600" dirty="0" smtClean="0"/>
              <a:t/>
            </a:r>
            <a:br>
              <a:rPr lang="ko-KR" altLang="en-US" sz="1600" dirty="0" smtClean="0"/>
            </a:br>
            <a:endParaRPr lang="ko-KR" altLang="en-US" sz="1600" dirty="0" smtClean="0"/>
          </a:p>
          <a:p>
            <a:endParaRPr lang="ko-KR" altLang="en-US" sz="16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전전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戰前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시기</a:t>
            </a:r>
            <a:endParaRPr lang="ko-KR" altLang="en-US" sz="6000" dirty="0"/>
          </a:p>
        </p:txBody>
      </p:sp>
      <p:sp>
        <p:nvSpPr>
          <p:cNvPr id="5" name="위로 굽은 화살표 4"/>
          <p:cNvSpPr/>
          <p:nvPr/>
        </p:nvSpPr>
        <p:spPr>
          <a:xfrm rot="10800000">
            <a:off x="428596" y="714356"/>
            <a:ext cx="1000100" cy="78581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62A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아래쪽 화살표 5"/>
          <p:cNvSpPr/>
          <p:nvPr/>
        </p:nvSpPr>
        <p:spPr>
          <a:xfrm>
            <a:off x="2714612" y="2285992"/>
            <a:ext cx="2286016" cy="285752"/>
          </a:xfrm>
          <a:prstGeom prst="down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아래쪽 화살표 6"/>
          <p:cNvSpPr/>
          <p:nvPr/>
        </p:nvSpPr>
        <p:spPr>
          <a:xfrm>
            <a:off x="2500298" y="3071810"/>
            <a:ext cx="2786082" cy="285752"/>
          </a:xfrm>
          <a:prstGeom prst="down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중일전쟁- 중국군 상해역 폭격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571480"/>
            <a:ext cx="3810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429784" cy="6858000"/>
          </a:xfrm>
        </p:spPr>
        <p:txBody>
          <a:bodyPr/>
          <a:lstStyle/>
          <a:p>
            <a:endParaRPr lang="en-US" altLang="ko-KR" sz="1800" dirty="0" smtClean="0"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</a:t>
            </a:r>
          </a:p>
          <a:p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중국의 국민정부 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9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월에 제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2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차 국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공 합작을 성립시켜 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전국적인 항일전선 형성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en-US" altLang="ko-KR" sz="1800" dirty="0" smtClean="0"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1800" dirty="0" smtClean="0">
                <a:latin typeface="HY목각파임B" pitchFamily="18" charset="-127"/>
                <a:ea typeface="HY목각파임B" pitchFamily="18" charset="-127"/>
              </a:rPr>
              <a:t>    </a:t>
            </a:r>
          </a:p>
          <a:p>
            <a:r>
              <a:rPr lang="en-US" altLang="ko-KR" sz="1800" dirty="0" smtClean="0">
                <a:latin typeface="HY목각파임B" pitchFamily="18" charset="-127"/>
                <a:ea typeface="HY목각파임B" pitchFamily="18" charset="-127"/>
              </a:rPr>
              <a:t>     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1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일본은 끝없이 병력 투입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초기 전세는 일본에게 유리하게 전개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일본의 점령지↑ </a:t>
            </a: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1937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년말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수도 남경을 점령하는 과정에서 </a:t>
            </a:r>
            <a:r>
              <a:rPr lang="ko-KR" altLang="en-US" sz="20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‘</a:t>
            </a:r>
            <a:r>
              <a:rPr lang="ko-KR" altLang="en-US" sz="2000" b="1" i="1" u="sng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남경 학살 사건</a:t>
            </a:r>
            <a:r>
              <a:rPr lang="en-US" altLang="ko-KR" sz="20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’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을 일으킴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                      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중일전쟁</a:t>
            </a:r>
            <a:endParaRPr lang="ko-KR" alt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5" name="아래쪽 화살표 4"/>
          <p:cNvSpPr/>
          <p:nvPr/>
        </p:nvSpPr>
        <p:spPr>
          <a:xfrm>
            <a:off x="2357422" y="285728"/>
            <a:ext cx="2857520" cy="500066"/>
          </a:xfrm>
          <a:prstGeom prst="down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아래쪽 화살표 5"/>
          <p:cNvSpPr/>
          <p:nvPr/>
        </p:nvSpPr>
        <p:spPr>
          <a:xfrm>
            <a:off x="2357422" y="2285992"/>
            <a:ext cx="2786082" cy="490542"/>
          </a:xfrm>
          <a:prstGeom prst="down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 descr="남경학살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14290"/>
            <a:ext cx="4214842" cy="4214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0" y="214290"/>
            <a:ext cx="9144000" cy="6858000"/>
          </a:xfrm>
        </p:spPr>
        <p:txBody>
          <a:bodyPr>
            <a:normAutofit/>
          </a:bodyPr>
          <a:lstStyle/>
          <a:p>
            <a:endParaRPr lang="en-US" altLang="ko-KR" u="sng" dirty="0" smtClean="0"/>
          </a:p>
          <a:p>
            <a:endParaRPr lang="en-US" altLang="ko-KR" sz="20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1938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년말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일본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만주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중국에 의한 ‘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동아신질서의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건설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’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이 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전쟁목표라고 성명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-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비밀리에 국민당 지도자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왕조명을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중경에서 탈출시켜 남경에서 허수아비      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정부를 통합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새로운 남경정부 수립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/>
            </a:r>
            <a:b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</a:b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-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일본은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왕조명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정권과 교섭하여 전쟁을 종결시키려 했으나 전쟁은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장기간양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0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상 띠며 </a:t>
            </a:r>
            <a:r>
              <a:rPr lang="ko-KR" alt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장개석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정부가 미국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영국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소련의 원조 받아 가며 항전 계속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/>
            </a:r>
            <a:b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</a:b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중일전쟁</a:t>
            </a:r>
            <a:endParaRPr lang="ko-KR" alt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5" name="아래쪽 화살표 4"/>
          <p:cNvSpPr/>
          <p:nvPr/>
        </p:nvSpPr>
        <p:spPr>
          <a:xfrm>
            <a:off x="2714612" y="214290"/>
            <a:ext cx="2786082" cy="500066"/>
          </a:xfrm>
          <a:prstGeom prst="downArrow">
            <a:avLst/>
          </a:prstGeom>
          <a:solidFill>
            <a:srgbClr val="F67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중일전쟁</a:t>
            </a:r>
            <a:endParaRPr lang="ko-KR" alt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</p:txBody>
      </p:sp>
      <p:sp>
        <p:nvSpPr>
          <p:cNvPr id="5" name="그림 개체 틀 3"/>
          <p:cNvSpPr>
            <a:spLocks noGrp="1"/>
          </p:cNvSpPr>
          <p:nvPr>
            <p:ph type="body" sz="half" idx="2"/>
          </p:nvPr>
        </p:nvSpPr>
        <p:spPr>
          <a:xfrm>
            <a:off x="228600" y="0"/>
            <a:ext cx="8915400" cy="5572164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u="sng" dirty="0" smtClean="0"/>
              <a:t/>
            </a:r>
            <a:br>
              <a:rPr lang="ko-KR" altLang="en-US" u="sng" dirty="0" smtClean="0"/>
            </a:br>
            <a:endParaRPr lang="ko-KR" altLang="en-US" dirty="0" smtClean="0"/>
          </a:p>
          <a:p>
            <a:r>
              <a:rPr lang="ko-KR" altLang="en-US" sz="2400" b="1" i="1" dirty="0" smtClean="0">
                <a:ln w="1905"/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일본 정부</a:t>
            </a:r>
            <a:endParaRPr lang="en-US" altLang="ko-KR" sz="2400" b="1" i="1" dirty="0" smtClean="0">
              <a:ln w="1905"/>
              <a:solidFill>
                <a:srgbClr val="D62A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독일과 손 잡음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     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공산주의 세력의 진출을 막기 위함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                            1937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년에 이탈리아도 참가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                                   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독일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일본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이탈리아의 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3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국 방공협정 체결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</a:p>
          <a:p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/>
            </a:r>
            <a:b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</a:br>
            <a:r>
              <a:rPr lang="en-US" altLang="ko-KR" sz="2400" b="1" i="1" dirty="0" smtClean="0">
                <a:ln w="1905"/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1938</a:t>
            </a:r>
            <a:r>
              <a:rPr lang="ko-KR" altLang="en-US" sz="2400" b="1" i="1" dirty="0" smtClean="0">
                <a:ln w="1905"/>
                <a:solidFill>
                  <a:srgbClr val="D62A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년 </a:t>
            </a:r>
            <a:endParaRPr lang="en-US" altLang="ko-KR" sz="2400" b="1" i="1" dirty="0" smtClean="0">
              <a:ln w="1905"/>
              <a:solidFill>
                <a:srgbClr val="D62A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국민의 총력을 기울여 전쟁에 승리하기 위한 목적으로 </a:t>
            </a:r>
            <a:r>
              <a:rPr lang="ko-KR" altLang="en-US" sz="20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국가 </a:t>
            </a:r>
            <a:r>
              <a:rPr lang="ko-KR" altLang="en-US" sz="2000" b="1" i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총동원법</a:t>
            </a:r>
            <a:r>
              <a:rPr lang="ko-KR" altLang="en-US" sz="2000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제정</a:t>
            </a:r>
            <a:r>
              <a:rPr lang="en-US" altLang="ko-K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endParaRPr lang="ko-KR" altLang="en-US" dirty="0"/>
          </a:p>
        </p:txBody>
      </p:sp>
      <p:sp>
        <p:nvSpPr>
          <p:cNvPr id="7" name="오른쪽 화살표 6"/>
          <p:cNvSpPr/>
          <p:nvPr/>
        </p:nvSpPr>
        <p:spPr>
          <a:xfrm>
            <a:off x="2143108" y="1714488"/>
            <a:ext cx="121444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half" idx="2"/>
          </p:nvPr>
        </p:nvSpPr>
        <p:spPr>
          <a:xfrm>
            <a:off x="214282" y="0"/>
            <a:ext cx="8715436" cy="6643710"/>
          </a:xfrm>
        </p:spPr>
        <p:txBody>
          <a:bodyPr>
            <a:normAutofit/>
          </a:bodyPr>
          <a:lstStyle/>
          <a:p>
            <a:r>
              <a:rPr lang="en-US" altLang="ko-KR" sz="3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en-US" altLang="ko-KR" sz="34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[8]</a:t>
            </a:r>
            <a:r>
              <a:rPr lang="ko-KR" altLang="en-US" sz="34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제</a:t>
            </a:r>
            <a:r>
              <a:rPr lang="en-US" altLang="ko-KR" sz="34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2</a:t>
            </a:r>
            <a:r>
              <a:rPr lang="ko-KR" altLang="en-US" sz="3400" b="1" cap="all" dirty="0" smtClean="0">
                <a:ln w="9000" cmpd="sng">
                  <a:noFill/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HY엽서M" pitchFamily="18" charset="-127"/>
                <a:ea typeface="HY엽서M" pitchFamily="18" charset="-127"/>
              </a:rPr>
              <a:t>차 세계대전의 발발과 일본의 운명 </a:t>
            </a:r>
            <a:endParaRPr lang="en-US" altLang="ko-KR" sz="3400" b="1" dirty="0" smtClean="0">
              <a:ln w="9000" cmpd="sng">
                <a:noFill/>
                <a:prstDash val="solid"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HY엽서M" pitchFamily="18" charset="-127"/>
              <a:ea typeface="HY엽서M" pitchFamily="18" charset="-127"/>
            </a:endParaRPr>
          </a:p>
          <a:p>
            <a:endParaRPr lang="en-US" altLang="ko-KR" sz="2200" dirty="0" smtClean="0"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3100" b="1" i="1" dirty="0" smtClean="0">
                <a:solidFill>
                  <a:srgbClr val="DA46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</a:t>
            </a:r>
            <a:r>
              <a:rPr lang="en-US" altLang="ko-KR" sz="3600" b="1" i="1" dirty="0" smtClean="0">
                <a:solidFill>
                  <a:srgbClr val="DA46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 1939</a:t>
            </a:r>
            <a:r>
              <a:rPr lang="ko-KR" altLang="en-US" sz="3600" b="1" i="1" dirty="0" smtClean="0">
                <a:solidFill>
                  <a:srgbClr val="DA46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년 </a:t>
            </a:r>
            <a:endParaRPr lang="en-US" altLang="ko-KR" sz="3100" b="1" i="1" dirty="0" smtClean="0">
              <a:solidFill>
                <a:srgbClr val="DA46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엽서M" pitchFamily="18" charset="-127"/>
              <a:ea typeface="HY엽서M" pitchFamily="18" charset="-127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고노에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내각 후임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히라누마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 내각은</a:t>
            </a: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8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월에 독일이 갑자기 소련과 불가침 협정을 맺자 </a:t>
            </a: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“기괴한 국제 정세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”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에 대응 할 수 없다며 총사직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</a:p>
          <a:p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 </a:t>
            </a: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9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월 독일이 폴란드 공격 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-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영국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프랑스 독일에 선전 포고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 </a:t>
            </a:r>
            <a:endParaRPr lang="ko-KR" altLang="en-US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 유럽에서 제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2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차 세계대전 발발</a:t>
            </a:r>
            <a:r>
              <a:rPr lang="en-US" altLang="ko-K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Y목각파임B" pitchFamily="18" charset="-127"/>
              <a:ea typeface="HY목각파임B" pitchFamily="18" charset="-127"/>
            </a:endParaRPr>
          </a:p>
          <a:p>
            <a:endParaRPr lang="en-US" altLang="ko-KR" sz="2200" dirty="0" smtClean="0">
              <a:latin typeface="HY목각파임B" pitchFamily="18" charset="-127"/>
              <a:ea typeface="HY목각파임B" pitchFamily="18" charset="-127"/>
            </a:endParaRPr>
          </a:p>
          <a:p>
            <a:r>
              <a:rPr lang="ko-KR" altLang="en-US" sz="2200" dirty="0" smtClean="0">
                <a:latin typeface="HY목각파임B" pitchFamily="18" charset="-127"/>
                <a:ea typeface="HY목각파임B" pitchFamily="18" charset="-127"/>
              </a:rPr>
              <a:t/>
            </a:r>
            <a:br>
              <a:rPr lang="ko-KR" altLang="en-US" sz="2200" dirty="0" smtClean="0">
                <a:latin typeface="HY목각파임B" pitchFamily="18" charset="-127"/>
                <a:ea typeface="HY목각파임B" pitchFamily="18" charset="-127"/>
              </a:rPr>
            </a:br>
            <a:endParaRPr lang="ko-KR" altLang="en-US" sz="2200" dirty="0" smtClean="0"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sz="22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전전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戰前</a:t>
            </a:r>
            <a:r>
              <a:rPr lang="en-US" altLang="ko-K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Y엽서M" pitchFamily="18" charset="-127"/>
                <a:ea typeface="HY엽서M" pitchFamily="18" charset="-127"/>
              </a:rPr>
              <a:t>시기</a:t>
            </a:r>
            <a:endParaRPr lang="ko-KR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1837</TotalTime>
  <Words>692</Words>
  <Application>Microsoft Office PowerPoint</Application>
  <PresentationFormat>화면 슬라이드 쇼(4:3)</PresentationFormat>
  <Paragraphs>176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HY목각파임B</vt:lpstr>
      <vt:lpstr>HY얕은샘물M</vt:lpstr>
      <vt:lpstr>HY엽서M</vt:lpstr>
      <vt:lpstr>Tw Cen MT</vt:lpstr>
      <vt:lpstr>Wingdings</vt:lpstr>
      <vt:lpstr>Wingdings 2</vt:lpstr>
      <vt:lpstr>가을</vt:lpstr>
      <vt:lpstr>전전(戰前) 시기</vt:lpstr>
      <vt:lpstr>전전(戰前) 시기</vt:lpstr>
      <vt:lpstr>2.26 사건</vt:lpstr>
      <vt:lpstr>2.26 사건</vt:lpstr>
      <vt:lpstr>전전(戰前) 시기</vt:lpstr>
      <vt:lpstr>중일전쟁</vt:lpstr>
      <vt:lpstr>중일전쟁</vt:lpstr>
      <vt:lpstr>중일전쟁</vt:lpstr>
      <vt:lpstr>전전(戰前) 시기</vt:lpstr>
      <vt:lpstr>제2차 세계대전의 발발과 일본의 운명</vt:lpstr>
      <vt:lpstr>제2차 세계대전의 발발과 일본의 운명</vt:lpstr>
      <vt:lpstr>전전(戰前) 시기</vt:lpstr>
      <vt:lpstr>태평양전쟁</vt:lpstr>
      <vt:lpstr>태평양전쟁</vt:lpstr>
      <vt:lpstr>태평양전쟁</vt:lpstr>
      <vt:lpstr>전후(戰後) 시기  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쇼와시대(1926~1989) </dc:title>
  <dc:creator>SEC</dc:creator>
  <cp:lastModifiedBy>Smanager</cp:lastModifiedBy>
  <cp:revision>177</cp:revision>
  <dcterms:created xsi:type="dcterms:W3CDTF">2008-11-23T14:51:01Z</dcterms:created>
  <dcterms:modified xsi:type="dcterms:W3CDTF">2019-09-30T04:18:39Z</dcterms:modified>
</cp:coreProperties>
</file>