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83" r:id="rId4"/>
    <p:sldId id="272" r:id="rId5"/>
    <p:sldId id="280" r:id="rId6"/>
    <p:sldId id="265" r:id="rId7"/>
    <p:sldId id="277" r:id="rId8"/>
    <p:sldId id="278" r:id="rId9"/>
    <p:sldId id="279" r:id="rId10"/>
    <p:sldId id="264" r:id="rId11"/>
    <p:sldId id="271" r:id="rId12"/>
    <p:sldId id="266" r:id="rId13"/>
    <p:sldId id="273" r:id="rId14"/>
    <p:sldId id="275" r:id="rId15"/>
    <p:sldId id="282" r:id="rId16"/>
    <p:sldId id="284" r:id="rId17"/>
    <p:sldId id="285" r:id="rId18"/>
    <p:sldId id="286" r:id="rId19"/>
    <p:sldId id="287" r:id="rId20"/>
    <p:sldId id="288" r:id="rId21"/>
    <p:sldId id="261" r:id="rId22"/>
  </p:sldIdLst>
  <p:sldSz cx="12192000" cy="6858000"/>
  <p:notesSz cx="6858000" cy="9144000"/>
  <p:embeddedFontLst>
    <p:embeddedFont>
      <p:font typeface="KoPub돋움체 Bold" panose="020B0600000101010101" charset="-127"/>
      <p:bold r:id="rId24"/>
    </p:embeddedFont>
    <p:embeddedFont>
      <p:font typeface="나눔스퀘어 Bold" panose="020B0600000101010101" pitchFamily="50" charset="-127"/>
      <p:bold r:id="rId25"/>
    </p:embeddedFont>
    <p:embeddedFont>
      <p:font typeface="나눔스퀘어 ExtraBold" panose="020B0600000101010101" pitchFamily="50" charset="-127"/>
      <p:bold r:id="rId26"/>
    </p:embeddedFont>
    <p:embeddedFont>
      <p:font typeface="나눔스퀘어라운드 Bold" panose="020B0600000101010101" pitchFamily="50" charset="-127"/>
      <p:bold r:id="rId27"/>
    </p:embeddedFont>
    <p:embeddedFont>
      <p:font typeface="맑은 고딕" panose="020B0503020000020004" pitchFamily="50" charset="-127"/>
      <p:regular r:id="rId28"/>
      <p:bold r:id="rId29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05"/>
    <a:srgbClr val="A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3792" autoAdjust="0"/>
  </p:normalViewPr>
  <p:slideViewPr>
    <p:cSldViewPr snapToGrid="0">
      <p:cViewPr varScale="1">
        <p:scale>
          <a:sx n="40" d="100"/>
          <a:sy n="40" d="100"/>
        </p:scale>
        <p:origin x="20" y="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68351-7ACC-47EF-909B-15B1D189C41F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2C10F-18F8-4214-8FA0-6552BF8EF1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7428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2C10F-18F8-4214-8FA0-6552BF8EF13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6078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2C10F-18F8-4214-8FA0-6552BF8EF13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9722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02C10F-18F8-4214-8FA0-6552BF8EF137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118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8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83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229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43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245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66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462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209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173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529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204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789A1-55CD-47B6-A82D-38D0473053DC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A34B1-B673-40D1-92D5-1615860D3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501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s.naver.com/entry.nhn?cid=51715&amp;docId=2450955&amp;categoryId=51715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522203" y="1"/>
            <a:ext cx="1259097" cy="2876550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1522203" y="4097546"/>
            <a:ext cx="1259097" cy="2760453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522203" y="2997679"/>
            <a:ext cx="1259097" cy="8626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69553" y="2379053"/>
            <a:ext cx="85138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6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근대 일본의 사회와 문화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42661" y="3635881"/>
            <a:ext cx="4767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>
                <a:solidFill>
                  <a:schemeClr val="accent1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메이지시대 사회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0CE2D8-A828-44CB-BE73-7FB62AAAAD79}"/>
              </a:ext>
            </a:extLst>
          </p:cNvPr>
          <p:cNvSpPr txBox="1"/>
          <p:nvPr/>
        </p:nvSpPr>
        <p:spPr>
          <a:xfrm>
            <a:off x="9490235" y="6174768"/>
            <a:ext cx="3986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spc="300" dirty="0">
                <a:latin typeface="나눔스퀘어 Bold" panose="020B0600000101010101" pitchFamily="50" charset="-127"/>
                <a:ea typeface="나눔스퀘어 Bold" panose="020B0600000101010101" pitchFamily="50" charset="-127"/>
                <a:cs typeface="Calibri" panose="020F0502020204030204" pitchFamily="34" charset="0"/>
              </a:rPr>
              <a:t>2**02**0 </a:t>
            </a:r>
            <a:r>
              <a:rPr lang="ko-KR" altLang="en-US" sz="2000" b="1" spc="300" dirty="0">
                <a:latin typeface="나눔스퀘어 Bold" panose="020B0600000101010101" pitchFamily="50" charset="-127"/>
                <a:ea typeface="나눔스퀘어 Bold" panose="020B0600000101010101" pitchFamily="50" charset="-127"/>
                <a:cs typeface="Calibri" panose="020F0502020204030204" pitchFamily="34" charset="0"/>
              </a:rPr>
              <a:t>김</a:t>
            </a:r>
            <a:r>
              <a:rPr lang="en-US" altLang="ko-KR" sz="2000" b="1" spc="300" dirty="0">
                <a:latin typeface="나눔스퀘어 Bold" panose="020B0600000101010101" pitchFamily="50" charset="-127"/>
                <a:ea typeface="나눔스퀘어 Bold" panose="020B0600000101010101" pitchFamily="50" charset="-127"/>
                <a:cs typeface="Calibri" panose="020F0502020204030204" pitchFamily="34" charset="0"/>
              </a:rPr>
              <a:t>*</a:t>
            </a:r>
            <a:r>
              <a:rPr lang="ko-KR" altLang="en-US" sz="2000" b="1" spc="300" dirty="0">
                <a:latin typeface="나눔스퀘어 Bold" panose="020B0600000101010101" pitchFamily="50" charset="-127"/>
                <a:ea typeface="나눔스퀘어 Bold" panose="020B0600000101010101" pitchFamily="50" charset="-127"/>
                <a:cs typeface="Calibri" panose="020F0502020204030204" pitchFamily="34" charset="0"/>
              </a:rPr>
              <a:t>연</a:t>
            </a:r>
            <a:endParaRPr lang="en-US" altLang="ko-KR" sz="2000" b="1" spc="300" dirty="0">
              <a:latin typeface="나눔스퀘어 Bold" panose="020B0600000101010101" pitchFamily="50" charset="-127"/>
              <a:ea typeface="나눔스퀘어 Bold" panose="020B0600000101010101" pitchFamily="50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226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3334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메이지유신</a:t>
            </a:r>
            <a:endParaRPr lang="ko-KR" altLang="en-US" sz="54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8B65690-476E-4F82-A7F9-0EA89F0C3BBE}"/>
              </a:ext>
            </a:extLst>
          </p:cNvPr>
          <p:cNvSpPr txBox="1"/>
          <p:nvPr/>
        </p:nvSpPr>
        <p:spPr>
          <a:xfrm>
            <a:off x="5180129" y="419815"/>
            <a:ext cx="34779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&lt;</a:t>
            </a:r>
            <a:r>
              <a:rPr lang="ko-KR" altLang="en-US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개혁</a:t>
            </a:r>
            <a:r>
              <a:rPr lang="en-US" altLang="ko-KR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&gt;</a:t>
            </a:r>
            <a:endParaRPr lang="ko-KR" altLang="en-US" sz="4400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C3DE211-E196-48C3-8733-920B48735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184" y="1775642"/>
            <a:ext cx="5440887" cy="385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E760E2-2FBE-4C34-96A7-067AFB91BB7C}"/>
              </a:ext>
            </a:extLst>
          </p:cNvPr>
          <p:cNvSpPr txBox="1"/>
          <p:nvPr/>
        </p:nvSpPr>
        <p:spPr>
          <a:xfrm>
            <a:off x="312528" y="1775642"/>
            <a:ext cx="57834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6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문명개화</a:t>
            </a:r>
            <a:endParaRPr lang="en-US" altLang="ko-KR" sz="96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96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부국강병</a:t>
            </a:r>
            <a:endParaRPr lang="en-US" altLang="ko-KR" sz="96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9600" dirty="0" err="1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식산흥업</a:t>
            </a:r>
            <a:endParaRPr lang="ko-KR" altLang="en-US" sz="96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3314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3334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메이지시대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Shape 388">
            <a:extLst>
              <a:ext uri="{FF2B5EF4-FFF2-40B4-BE49-F238E27FC236}">
                <a16:creationId xmlns:a16="http://schemas.microsoft.com/office/drawing/2014/main" id="{3E77DDF0-9AF9-40F5-8EBE-847952759DE1}"/>
              </a:ext>
            </a:extLst>
          </p:cNvPr>
          <p:cNvSpPr/>
          <p:nvPr/>
        </p:nvSpPr>
        <p:spPr>
          <a:xfrm>
            <a:off x="434775" y="1344101"/>
            <a:ext cx="6736046" cy="231267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- 1868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년 </a:t>
            </a: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1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월 </a:t>
            </a: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3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일 왕정복고의 대호령에 의해 메이지 정부가 수립된 후 </a:t>
            </a: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1912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년 </a:t>
            </a: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7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월 </a:t>
            </a: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30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일 메이지 천황이 죽을 때까지의 </a:t>
            </a: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44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년</a:t>
            </a:r>
            <a:endParaRPr lang="en-US" altLang="ko-KR" sz="4800" dirty="0">
              <a:latin typeface="나눔스퀘어라운드 Bold" pitchFamily="50" charset="-127"/>
              <a:ea typeface="나눔스퀘어라운드 Bold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FFE042-6FA3-4784-93AC-0F34A283B4EF}"/>
              </a:ext>
            </a:extLst>
          </p:cNvPr>
          <p:cNvSpPr txBox="1"/>
          <p:nvPr/>
        </p:nvSpPr>
        <p:spPr>
          <a:xfrm>
            <a:off x="5020492" y="339511"/>
            <a:ext cx="3477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(1868-1912)</a:t>
            </a:r>
            <a:endParaRPr lang="ko-KR" altLang="en-US" sz="3200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3DE3217-B134-47AF-80F5-F1833500B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896" y="-22146"/>
            <a:ext cx="42862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431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3334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메이지시대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hape 388">
            <a:extLst>
              <a:ext uri="{FF2B5EF4-FFF2-40B4-BE49-F238E27FC236}">
                <a16:creationId xmlns:a16="http://schemas.microsoft.com/office/drawing/2014/main" id="{7347B7AB-444F-4476-AF85-EE3EA263783C}"/>
              </a:ext>
            </a:extLst>
          </p:cNvPr>
          <p:cNvSpPr/>
          <p:nvPr/>
        </p:nvSpPr>
        <p:spPr>
          <a:xfrm>
            <a:off x="432597" y="1832190"/>
            <a:ext cx="11326806" cy="108585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6600" dirty="0">
                <a:solidFill>
                  <a:schemeClr val="accent1"/>
                </a:solidFill>
                <a:latin typeface="나눔스퀘어라운드 Bold" pitchFamily="50" charset="-127"/>
                <a:ea typeface="나눔스퀘어라운드 Bold" pitchFamily="50" charset="-127"/>
              </a:rPr>
              <a:t>메이지 유신 이후 메이지 천황의 통치를 가리키는 시대</a:t>
            </a:r>
            <a:endParaRPr lang="en-US" altLang="ko-KR" sz="6600" dirty="0">
              <a:solidFill>
                <a:schemeClr val="accent1"/>
              </a:solidFill>
              <a:latin typeface="나눔스퀘어라운드 Bold" pitchFamily="50" charset="-127"/>
              <a:ea typeface="나눔스퀘어라운드 Bold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6600" dirty="0">
              <a:latin typeface="나눔스퀘어라운드 Bold" pitchFamily="50" charset="-127"/>
              <a:ea typeface="나눔스퀘어라운드 Bold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B201E1-662B-42F7-AC2A-CABAD95D3F95}"/>
              </a:ext>
            </a:extLst>
          </p:cNvPr>
          <p:cNvSpPr txBox="1"/>
          <p:nvPr/>
        </p:nvSpPr>
        <p:spPr>
          <a:xfrm>
            <a:off x="5020492" y="339511"/>
            <a:ext cx="3477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(1868-1912)</a:t>
            </a:r>
            <a:endParaRPr lang="ko-KR" altLang="en-US" sz="3200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6598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3334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메이지시대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Shape 388">
            <a:extLst>
              <a:ext uri="{FF2B5EF4-FFF2-40B4-BE49-F238E27FC236}">
                <a16:creationId xmlns:a16="http://schemas.microsoft.com/office/drawing/2014/main" id="{3E77DDF0-9AF9-40F5-8EBE-847952759DE1}"/>
              </a:ext>
            </a:extLst>
          </p:cNvPr>
          <p:cNvSpPr/>
          <p:nvPr/>
        </p:nvSpPr>
        <p:spPr>
          <a:xfrm>
            <a:off x="434775" y="1654893"/>
            <a:ext cx="11326806" cy="231267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- 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정치체제</a:t>
            </a:r>
            <a:endParaRPr lang="en-US" altLang="ko-KR" sz="4800" dirty="0">
              <a:latin typeface="나눔스퀘어라운드 Bold" pitchFamily="50" charset="-127"/>
              <a:ea typeface="나눔스퀘어라운드 Bold" pitchFamily="50" charset="-127"/>
            </a:endParaRPr>
          </a:p>
          <a:p>
            <a:pPr marL="571500" indent="-571500">
              <a:lnSpc>
                <a:spcPct val="150000"/>
              </a:lnSpc>
              <a:buFontTx/>
              <a:buChar char="-"/>
            </a:pPr>
            <a:endParaRPr lang="en-US" altLang="ko-KR" sz="3600" dirty="0">
              <a:latin typeface="나눔스퀘어라운드 Bold" pitchFamily="50" charset="-127"/>
              <a:ea typeface="나눔스퀘어라운드 Bold" pitchFamily="50" charset="-127"/>
            </a:endParaRPr>
          </a:p>
        </p:txBody>
      </p:sp>
      <p:sp>
        <p:nvSpPr>
          <p:cNvPr id="8" name="Shape 388">
            <a:extLst>
              <a:ext uri="{FF2B5EF4-FFF2-40B4-BE49-F238E27FC236}">
                <a16:creationId xmlns:a16="http://schemas.microsoft.com/office/drawing/2014/main" id="{7347B7AB-444F-4476-AF85-EE3EA263783C}"/>
              </a:ext>
            </a:extLst>
          </p:cNvPr>
          <p:cNvSpPr/>
          <p:nvPr/>
        </p:nvSpPr>
        <p:spPr>
          <a:xfrm>
            <a:off x="744741" y="3031407"/>
            <a:ext cx="11326806" cy="108585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4000" dirty="0">
                <a:latin typeface="나눔스퀘어라운드 Bold" pitchFamily="50" charset="-127"/>
                <a:ea typeface="나눔스퀘어라운드 Bold" pitchFamily="50" charset="-127"/>
              </a:rPr>
              <a:t>- </a:t>
            </a:r>
            <a:r>
              <a:rPr lang="ko-KR" altLang="en-US" sz="4000" dirty="0">
                <a:latin typeface="나눔스퀘어라운드 Bold" pitchFamily="50" charset="-127"/>
                <a:ea typeface="나눔스퀘어라운드 Bold" pitchFamily="50" charset="-127"/>
              </a:rPr>
              <a:t>메이지 정부 시기 </a:t>
            </a:r>
            <a:r>
              <a:rPr lang="en-US" altLang="ko-KR" sz="4000" dirty="0">
                <a:latin typeface="나눔스퀘어라운드 Bold" pitchFamily="50" charset="-127"/>
                <a:ea typeface="나눔스퀘어라운드 Bold" pitchFamily="50" charset="-127"/>
              </a:rPr>
              <a:t>(1868-1890)</a:t>
            </a:r>
            <a:endParaRPr lang="en-US" altLang="ko-KR" sz="2800" dirty="0">
              <a:latin typeface="나눔스퀘어라운드 Bold" pitchFamily="50" charset="-127"/>
              <a:ea typeface="나눔스퀘어라운드 Bold" pitchFamily="50" charset="-127"/>
            </a:endParaRPr>
          </a:p>
        </p:txBody>
      </p:sp>
      <p:sp>
        <p:nvSpPr>
          <p:cNvPr id="9" name="Shape 388">
            <a:extLst>
              <a:ext uri="{FF2B5EF4-FFF2-40B4-BE49-F238E27FC236}">
                <a16:creationId xmlns:a16="http://schemas.microsoft.com/office/drawing/2014/main" id="{2C62EB82-C18A-48C2-9849-8393022617B5}"/>
              </a:ext>
            </a:extLst>
          </p:cNvPr>
          <p:cNvSpPr/>
          <p:nvPr/>
        </p:nvSpPr>
        <p:spPr>
          <a:xfrm>
            <a:off x="744741" y="4117257"/>
            <a:ext cx="11326806" cy="108585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4000" dirty="0">
                <a:latin typeface="나눔스퀘어라운드 Bold" pitchFamily="50" charset="-127"/>
                <a:ea typeface="나눔스퀘어라운드 Bold" pitchFamily="50" charset="-127"/>
              </a:rPr>
              <a:t>- </a:t>
            </a:r>
            <a:r>
              <a:rPr lang="ko-KR" altLang="en-US" sz="4000" dirty="0">
                <a:latin typeface="나눔스퀘어라운드 Bold" pitchFamily="50" charset="-127"/>
                <a:ea typeface="나눔스퀘어라운드 Bold" pitchFamily="50" charset="-127"/>
              </a:rPr>
              <a:t>일본제국 헌법 시행 이후 </a:t>
            </a:r>
            <a:r>
              <a:rPr lang="en-US" altLang="ko-KR" sz="4000" dirty="0">
                <a:latin typeface="나눔스퀘어라운드 Bold" pitchFamily="50" charset="-127"/>
                <a:ea typeface="나눔스퀘어라운드 Bold" pitchFamily="50" charset="-127"/>
              </a:rPr>
              <a:t>(1890-1912)</a:t>
            </a:r>
            <a:endParaRPr lang="en-US" altLang="ko-KR" sz="2800" dirty="0">
              <a:latin typeface="나눔스퀘어라운드 Bold" pitchFamily="50" charset="-127"/>
              <a:ea typeface="나눔스퀘어라운드 Bold" pitchFamily="50" charset="-127"/>
            </a:endParaRPr>
          </a:p>
        </p:txBody>
      </p:sp>
      <p:sp>
        <p:nvSpPr>
          <p:cNvPr id="10" name="Shape 388">
            <a:extLst>
              <a:ext uri="{FF2B5EF4-FFF2-40B4-BE49-F238E27FC236}">
                <a16:creationId xmlns:a16="http://schemas.microsoft.com/office/drawing/2014/main" id="{C1A4BC82-D77C-478A-B8F8-ED7AA06451C6}"/>
              </a:ext>
            </a:extLst>
          </p:cNvPr>
          <p:cNvSpPr/>
          <p:nvPr/>
        </p:nvSpPr>
        <p:spPr>
          <a:xfrm>
            <a:off x="5394233" y="461665"/>
            <a:ext cx="11326806" cy="108585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dirty="0">
                <a:solidFill>
                  <a:schemeClr val="accent1"/>
                </a:solidFill>
                <a:latin typeface="나눔스퀘어라운드 Bold" pitchFamily="50" charset="-127"/>
                <a:ea typeface="나눔스퀘어라운드 Bold" pitchFamily="50" charset="-127"/>
              </a:rPr>
              <a:t>일본 제국의 초기 정부</a:t>
            </a:r>
            <a:endParaRPr lang="en-US" altLang="ko-KR" sz="4000" dirty="0">
              <a:solidFill>
                <a:schemeClr val="accent1"/>
              </a:solidFill>
              <a:latin typeface="나눔스퀘어라운드 Bold" pitchFamily="50" charset="-127"/>
              <a:ea typeface="나눔스퀘어라운드 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8302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3334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메이지시대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Shape 388">
            <a:extLst>
              <a:ext uri="{FF2B5EF4-FFF2-40B4-BE49-F238E27FC236}">
                <a16:creationId xmlns:a16="http://schemas.microsoft.com/office/drawing/2014/main" id="{3E77DDF0-9AF9-40F5-8EBE-847952759DE1}"/>
              </a:ext>
            </a:extLst>
          </p:cNvPr>
          <p:cNvSpPr/>
          <p:nvPr/>
        </p:nvSpPr>
        <p:spPr>
          <a:xfrm>
            <a:off x="434775" y="1654893"/>
            <a:ext cx="11326806" cy="231267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- 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대외 관계</a:t>
            </a:r>
            <a:endParaRPr lang="en-US" altLang="ko-KR" sz="4800" dirty="0">
              <a:latin typeface="나눔스퀘어라운드 Bold" pitchFamily="50" charset="-127"/>
              <a:ea typeface="나눔스퀘어라운드 Bold" pitchFamily="50" charset="-127"/>
            </a:endParaRPr>
          </a:p>
          <a:p>
            <a:pPr marL="571500" indent="-571500">
              <a:lnSpc>
                <a:spcPct val="150000"/>
              </a:lnSpc>
              <a:buFontTx/>
              <a:buChar char="-"/>
            </a:pPr>
            <a:endParaRPr lang="en-US" altLang="ko-KR" sz="3600" dirty="0">
              <a:latin typeface="나눔스퀘어라운드 Bold" pitchFamily="50" charset="-127"/>
              <a:ea typeface="나눔스퀘어라운드 Bold" pitchFamily="50" charset="-127"/>
            </a:endParaRPr>
          </a:p>
        </p:txBody>
      </p:sp>
      <p:sp>
        <p:nvSpPr>
          <p:cNvPr id="8" name="Shape 388">
            <a:extLst>
              <a:ext uri="{FF2B5EF4-FFF2-40B4-BE49-F238E27FC236}">
                <a16:creationId xmlns:a16="http://schemas.microsoft.com/office/drawing/2014/main" id="{7347B7AB-444F-4476-AF85-EE3EA263783C}"/>
              </a:ext>
            </a:extLst>
          </p:cNvPr>
          <p:cNvSpPr/>
          <p:nvPr/>
        </p:nvSpPr>
        <p:spPr>
          <a:xfrm>
            <a:off x="744741" y="3031407"/>
            <a:ext cx="11326806" cy="108585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4000" dirty="0">
                <a:latin typeface="나눔스퀘어라운드 Bold" pitchFamily="50" charset="-127"/>
                <a:ea typeface="나눔스퀘어라운드 Bold" pitchFamily="50" charset="-127"/>
              </a:rPr>
              <a:t>- </a:t>
            </a:r>
            <a:r>
              <a:rPr lang="ko-KR" altLang="en-US" sz="4000" dirty="0">
                <a:latin typeface="나눔스퀘어라운드 Bold" pitchFamily="50" charset="-127"/>
                <a:ea typeface="나눔스퀘어라운드 Bold" pitchFamily="50" charset="-127"/>
              </a:rPr>
              <a:t>불평등 조약 철폐의 집념</a:t>
            </a:r>
            <a:endParaRPr lang="en-US" altLang="ko-KR" sz="2800" dirty="0">
              <a:latin typeface="나눔스퀘어라운드 Bold" pitchFamily="50" charset="-127"/>
              <a:ea typeface="나눔스퀘어라운드 Bold" pitchFamily="50" charset="-127"/>
            </a:endParaRPr>
          </a:p>
        </p:txBody>
      </p:sp>
      <p:sp>
        <p:nvSpPr>
          <p:cNvPr id="10" name="Shape 388">
            <a:extLst>
              <a:ext uri="{FF2B5EF4-FFF2-40B4-BE49-F238E27FC236}">
                <a16:creationId xmlns:a16="http://schemas.microsoft.com/office/drawing/2014/main" id="{C1A4BC82-D77C-478A-B8F8-ED7AA06451C6}"/>
              </a:ext>
            </a:extLst>
          </p:cNvPr>
          <p:cNvSpPr/>
          <p:nvPr/>
        </p:nvSpPr>
        <p:spPr>
          <a:xfrm>
            <a:off x="5394233" y="461665"/>
            <a:ext cx="11326806" cy="108585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dirty="0">
                <a:solidFill>
                  <a:schemeClr val="accent1"/>
                </a:solidFill>
                <a:latin typeface="나눔스퀘어라운드 Bold" pitchFamily="50" charset="-127"/>
                <a:ea typeface="나눔스퀘어라운드 Bold" pitchFamily="50" charset="-127"/>
              </a:rPr>
              <a:t>일본 제국의 초기 정부</a:t>
            </a:r>
            <a:endParaRPr lang="en-US" altLang="ko-KR" sz="4000" dirty="0">
              <a:solidFill>
                <a:schemeClr val="accent1"/>
              </a:solidFill>
              <a:latin typeface="나눔스퀘어라운드 Bold" pitchFamily="50" charset="-127"/>
              <a:ea typeface="나눔스퀘어라운드 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1595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5083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메이지시대 사회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5067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5083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메이지시대 사회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67D1F3E-1362-426E-9AFA-9DEC808FE4F2}"/>
              </a:ext>
            </a:extLst>
          </p:cNvPr>
          <p:cNvSpPr txBox="1"/>
          <p:nvPr/>
        </p:nvSpPr>
        <p:spPr>
          <a:xfrm>
            <a:off x="434774" y="1812758"/>
            <a:ext cx="101850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중앙 집권제 국가 → </a:t>
            </a:r>
            <a:r>
              <a:rPr lang="ko-KR" altLang="en-US" sz="4400" dirty="0" err="1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폐번치현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형식적인 신분 제도 개혁</a:t>
            </a:r>
            <a:r>
              <a:rPr lang="en-US" altLang="ko-KR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 → </a:t>
            </a: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시민 평등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평민에게 호적 제도 실시 → 성 부여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직업 선택과 거주 이전의 자유 부여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ko-KR" altLang="en-US" sz="4400" dirty="0" err="1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징병령</a:t>
            </a: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 공포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재정 제도 정비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근대 산업 육성 착수</a:t>
            </a:r>
          </a:p>
        </p:txBody>
      </p:sp>
    </p:spTree>
    <p:extLst>
      <p:ext uri="{BB962C8B-B14F-4D97-AF65-F5344CB8AC3E}">
        <p14:creationId xmlns:p14="http://schemas.microsoft.com/office/powerpoint/2010/main" val="174877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5083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메이지시대 사회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67D1F3E-1362-426E-9AFA-9DEC808FE4F2}"/>
              </a:ext>
            </a:extLst>
          </p:cNvPr>
          <p:cNvSpPr txBox="1"/>
          <p:nvPr/>
        </p:nvSpPr>
        <p:spPr>
          <a:xfrm>
            <a:off x="434775" y="1348800"/>
            <a:ext cx="633499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altLang="ko-KR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1870 </a:t>
            </a: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철도 부설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광산 사업</a:t>
            </a:r>
            <a:r>
              <a:rPr lang="en-US" altLang="ko-KR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, </a:t>
            </a: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공장 등 관영 사업 경영 → 산업의 근대화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en-US" altLang="ko-KR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1871 </a:t>
            </a: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근대적 우편 제도 도입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화폐 제도 개편 → 엔화 도입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D77CD97-5049-448E-9058-CC1D14EEF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768" y="1538764"/>
            <a:ext cx="5370388" cy="378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212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5083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메이지시대 사회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67D1F3E-1362-426E-9AFA-9DEC808FE4F2}"/>
              </a:ext>
            </a:extLst>
          </p:cNvPr>
          <p:cNvSpPr txBox="1"/>
          <p:nvPr/>
        </p:nvSpPr>
        <p:spPr>
          <a:xfrm>
            <a:off x="434775" y="1812758"/>
            <a:ext cx="63349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altLang="ko-KR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1868</a:t>
            </a: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년에 서양식 호텔이 세워지고 거리에 벽돌로 된 </a:t>
            </a:r>
            <a:r>
              <a:rPr lang="en-US" altLang="ko-KR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2</a:t>
            </a: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층 상가가 들어섬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금기 되었던 육식이 활발하게 보급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en-US" altLang="ko-KR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1871</a:t>
            </a: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년</a:t>
            </a:r>
            <a:r>
              <a:rPr lang="en-US" altLang="ko-KR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 </a:t>
            </a: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단발령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pic>
        <p:nvPicPr>
          <p:cNvPr id="2050" name="Picture 2" descr="ë©ì´ì§ ì ì ì¼ë¡ ë°ë ì¼ë³¸ ì¬í ë³¸ë¬¸ ì´ë¯¸ì§ 1">
            <a:extLst>
              <a:ext uri="{FF2B5EF4-FFF2-40B4-BE49-F238E27FC236}">
                <a16:creationId xmlns:a16="http://schemas.microsoft.com/office/drawing/2014/main" id="{D12BAD31-0C63-4AA2-A806-6DCDBE3E0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391" y="1812758"/>
            <a:ext cx="5412921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75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5083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메이지시대 사회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67D1F3E-1362-426E-9AFA-9DEC808FE4F2}"/>
              </a:ext>
            </a:extLst>
          </p:cNvPr>
          <p:cNvSpPr txBox="1"/>
          <p:nvPr/>
        </p:nvSpPr>
        <p:spPr>
          <a:xfrm>
            <a:off x="434775" y="1812758"/>
            <a:ext cx="63349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altLang="ko-KR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1871</a:t>
            </a: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년 단발령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  <a:p>
            <a:pPr marL="571500" indent="-571500">
              <a:buFontTx/>
              <a:buChar char="-"/>
            </a:pPr>
            <a:r>
              <a:rPr lang="ko-KR" altLang="en-US" sz="4400" dirty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양복을 입고 가죽 구두를 신었으며 지팡이를 대신해 양산이 유행</a:t>
            </a:r>
            <a:endParaRPr lang="en-US" altLang="ko-KR" sz="4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  <p:pic>
        <p:nvPicPr>
          <p:cNvPr id="3074" name="Picture 2" descr="ë©ì´ì§ ì ì ì¼ë¡ ë°ë ì¼ë³¸ ì¬í ë³¸ë¬¸ ì´ë¯¸ì§ 5">
            <a:extLst>
              <a:ext uri="{FF2B5EF4-FFF2-40B4-BE49-F238E27FC236}">
                <a16:creationId xmlns:a16="http://schemas.microsoft.com/office/drawing/2014/main" id="{736E482F-BDD9-4760-9BD6-D22694EF1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686" y="1211304"/>
            <a:ext cx="5644314" cy="4435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460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22203" y="-1438274"/>
            <a:ext cx="1259097" cy="2133600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1522203" y="1916320"/>
            <a:ext cx="1259097" cy="4941680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1522203" y="874502"/>
            <a:ext cx="1259097" cy="8626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171825" y="803392"/>
            <a:ext cx="15856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목차</a:t>
            </a:r>
            <a:endParaRPr lang="ko-KR" altLang="en-US" sz="44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9635" y="2330630"/>
            <a:ext cx="2939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err="1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메이지유신</a:t>
            </a:r>
            <a:endParaRPr lang="ko-KR" altLang="en-US" sz="4000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1724" y="2334291"/>
            <a:ext cx="819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>
                <a:solidFill>
                  <a:srgbClr val="FFCB05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01</a:t>
            </a:r>
            <a:endParaRPr lang="ko-KR" altLang="en-US" sz="4000" dirty="0">
              <a:solidFill>
                <a:srgbClr val="FFCB05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99635" y="3265025"/>
            <a:ext cx="2939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tx1">
                      <a:lumMod val="95000"/>
                      <a:lumOff val="5000"/>
                      <a:alpha val="15000"/>
                    </a:schemeClr>
                  </a:solidFill>
                </a:ln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1. </a:t>
            </a:r>
            <a:r>
              <a:rPr lang="ko-KR" altLang="en-US" sz="3200" dirty="0">
                <a:ln>
                  <a:solidFill>
                    <a:schemeClr val="tx1">
                      <a:lumMod val="95000"/>
                      <a:lumOff val="5000"/>
                      <a:alpha val="15000"/>
                    </a:schemeClr>
                  </a:solidFill>
                </a:ln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배경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99635" y="4394330"/>
            <a:ext cx="2939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tx1">
                      <a:lumMod val="95000"/>
                      <a:lumOff val="5000"/>
                      <a:alpha val="15000"/>
                    </a:schemeClr>
                  </a:solidFill>
                </a:ln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2. </a:t>
            </a:r>
            <a:r>
              <a:rPr lang="ko-KR" altLang="en-US" sz="3200" dirty="0">
                <a:ln>
                  <a:solidFill>
                    <a:schemeClr val="tx1">
                      <a:lumMod val="95000"/>
                      <a:lumOff val="5000"/>
                      <a:alpha val="15000"/>
                    </a:schemeClr>
                  </a:solidFill>
                </a:ln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개혁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36FC645-D309-4393-98E3-315EDE1D3247}"/>
              </a:ext>
            </a:extLst>
          </p:cNvPr>
          <p:cNvSpPr txBox="1"/>
          <p:nvPr/>
        </p:nvSpPr>
        <p:spPr>
          <a:xfrm>
            <a:off x="8675454" y="2330630"/>
            <a:ext cx="2939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메이지시대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A22F3D1-27A2-4F4B-B4A0-E21579E45A88}"/>
              </a:ext>
            </a:extLst>
          </p:cNvPr>
          <p:cNvSpPr txBox="1"/>
          <p:nvPr/>
        </p:nvSpPr>
        <p:spPr>
          <a:xfrm>
            <a:off x="7857543" y="2334291"/>
            <a:ext cx="819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>
                <a:solidFill>
                  <a:srgbClr val="FFCB05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02</a:t>
            </a:r>
            <a:endParaRPr lang="ko-KR" altLang="en-US" sz="4000" dirty="0">
              <a:solidFill>
                <a:srgbClr val="FFCB05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BE955A-C4C0-4CA9-8AC4-2A104CDDED97}"/>
              </a:ext>
            </a:extLst>
          </p:cNvPr>
          <p:cNvSpPr txBox="1"/>
          <p:nvPr/>
        </p:nvSpPr>
        <p:spPr>
          <a:xfrm>
            <a:off x="8675454" y="3257703"/>
            <a:ext cx="2939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tx1">
                      <a:lumMod val="95000"/>
                      <a:lumOff val="5000"/>
                      <a:alpha val="15000"/>
                    </a:schemeClr>
                  </a:solidFill>
                </a:ln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1. </a:t>
            </a:r>
            <a:r>
              <a:rPr lang="ko-KR" altLang="en-US" sz="3200" dirty="0">
                <a:ln>
                  <a:solidFill>
                    <a:schemeClr val="tx1">
                      <a:lumMod val="95000"/>
                      <a:lumOff val="5000"/>
                      <a:alpha val="15000"/>
                    </a:schemeClr>
                  </a:solidFill>
                </a:ln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정치체제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360B651-10BE-473F-AE2B-7CCF6340B817}"/>
              </a:ext>
            </a:extLst>
          </p:cNvPr>
          <p:cNvSpPr txBox="1"/>
          <p:nvPr/>
        </p:nvSpPr>
        <p:spPr>
          <a:xfrm>
            <a:off x="8675454" y="4387008"/>
            <a:ext cx="2939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n>
                  <a:solidFill>
                    <a:schemeClr val="tx1">
                      <a:lumMod val="95000"/>
                      <a:lumOff val="5000"/>
                      <a:alpha val="15000"/>
                    </a:schemeClr>
                  </a:solidFill>
                </a:ln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2. </a:t>
            </a:r>
            <a:r>
              <a:rPr lang="ko-KR" altLang="en-US" sz="3200" dirty="0">
                <a:ln>
                  <a:solidFill>
                    <a:schemeClr val="tx1">
                      <a:lumMod val="95000"/>
                      <a:lumOff val="5000"/>
                      <a:alpha val="15000"/>
                    </a:schemeClr>
                  </a:solidFill>
                </a:ln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대외관계</a:t>
            </a:r>
          </a:p>
        </p:txBody>
      </p:sp>
    </p:spTree>
    <p:extLst>
      <p:ext uri="{BB962C8B-B14F-4D97-AF65-F5344CB8AC3E}">
        <p14:creationId xmlns:p14="http://schemas.microsoft.com/office/powerpoint/2010/main" val="1247217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5083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 err="1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메이지유신</a:t>
            </a:r>
            <a:r>
              <a:rPr lang="ko-KR" altLang="en-US" sz="54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정리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BA79612-D451-43F3-BD6B-1A761EEFC15E}"/>
              </a:ext>
            </a:extLst>
          </p:cNvPr>
          <p:cNvSpPr txBox="1"/>
          <p:nvPr/>
        </p:nvSpPr>
        <p:spPr>
          <a:xfrm>
            <a:off x="312529" y="2274838"/>
            <a:ext cx="4018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latin typeface="나눔스퀘어 ExtraBold" panose="020B0600000101010101" pitchFamily="50" charset="-127"/>
                <a:ea typeface="나눔스퀘어 ExtraBold" panose="020B0600000101010101" pitchFamily="50" charset="-127"/>
                <a:hlinkClick r:id="rId3"/>
              </a:rPr>
              <a:t>https://terms.naver.com/entry.nhn?cid=51715&amp;docId=2450955&amp;categoryId=51715</a:t>
            </a:r>
            <a:endParaRPr lang="ko-KR" altLang="en-US" sz="24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FC21E6BF-964B-4291-98DE-80417BFAB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086" y="1004588"/>
            <a:ext cx="6596328" cy="560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02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522203" y="1"/>
            <a:ext cx="1259097" cy="28765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522203" y="4097546"/>
            <a:ext cx="1259097" cy="27604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522203" y="3055728"/>
            <a:ext cx="1259097" cy="8626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000375" y="3042792"/>
            <a:ext cx="31935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감사합니다</a:t>
            </a:r>
            <a:r>
              <a:rPr lang="en-US" altLang="ko-KR" sz="48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.</a:t>
            </a:r>
            <a:endParaRPr lang="ko-KR" altLang="en-US" sz="48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270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22203" y="-1438274"/>
            <a:ext cx="1259097" cy="2133600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1522203" y="1916320"/>
            <a:ext cx="1259097" cy="4941680"/>
          </a:xfrm>
          <a:prstGeom prst="rect">
            <a:avLst/>
          </a:prstGeom>
          <a:solidFill>
            <a:srgbClr val="AF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1522203" y="874502"/>
            <a:ext cx="1259097" cy="8626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171825" y="803392"/>
            <a:ext cx="15856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목차</a:t>
            </a:r>
            <a:endParaRPr lang="ko-KR" altLang="en-US" sz="44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9635" y="2330630"/>
            <a:ext cx="3757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메이지시대 사회</a:t>
            </a:r>
            <a:endParaRPr lang="ko-KR" altLang="en-US" sz="4000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1724" y="2334291"/>
            <a:ext cx="819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>
                <a:solidFill>
                  <a:srgbClr val="FFCB05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03</a:t>
            </a:r>
            <a:endParaRPr lang="ko-KR" altLang="en-US" sz="4000" dirty="0">
              <a:solidFill>
                <a:srgbClr val="FFCB05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8952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3334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메이지유신</a:t>
            </a:r>
            <a:endParaRPr lang="ko-KR" altLang="en-US" sz="54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42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3334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메이지유신</a:t>
            </a:r>
            <a:endParaRPr lang="ko-KR" altLang="en-US" sz="54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Shape 388">
            <a:extLst>
              <a:ext uri="{FF2B5EF4-FFF2-40B4-BE49-F238E27FC236}">
                <a16:creationId xmlns:a16="http://schemas.microsoft.com/office/drawing/2014/main" id="{57EFEB3D-4108-4DC1-9386-44565A887231}"/>
              </a:ext>
            </a:extLst>
          </p:cNvPr>
          <p:cNvSpPr/>
          <p:nvPr/>
        </p:nvSpPr>
        <p:spPr>
          <a:xfrm>
            <a:off x="434775" y="1475322"/>
            <a:ext cx="11326806" cy="108585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ko-KR" sz="6600" dirty="0">
                <a:solidFill>
                  <a:schemeClr val="accent1"/>
                </a:solidFill>
                <a:latin typeface="나눔스퀘어라운드 Bold" pitchFamily="50" charset="-127"/>
                <a:ea typeface="나눔스퀘어라운드 Bold" pitchFamily="50" charset="-127"/>
              </a:rPr>
              <a:t>1686</a:t>
            </a:r>
            <a:r>
              <a:rPr lang="ko-KR" altLang="en-US" sz="6600" dirty="0">
                <a:solidFill>
                  <a:schemeClr val="accent1"/>
                </a:solidFill>
                <a:latin typeface="나눔스퀘어라운드 Bold" pitchFamily="50" charset="-127"/>
                <a:ea typeface="나눔스퀘어라운드 Bold" pitchFamily="50" charset="-127"/>
              </a:rPr>
              <a:t>년 일본 메이지 천왕 때 </a:t>
            </a:r>
            <a:endParaRPr lang="en-US" altLang="ko-KR" sz="6600" dirty="0">
              <a:solidFill>
                <a:schemeClr val="accent1"/>
              </a:solidFill>
              <a:latin typeface="나눔스퀘어라운드 Bold" pitchFamily="50" charset="-127"/>
              <a:ea typeface="나눔스퀘어라운드 Bold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6600" dirty="0" err="1">
                <a:solidFill>
                  <a:schemeClr val="accent1"/>
                </a:solidFill>
                <a:latin typeface="나눔스퀘어라운드 Bold" pitchFamily="50" charset="-127"/>
                <a:ea typeface="나눔스퀘어라운드 Bold" pitchFamily="50" charset="-127"/>
              </a:rPr>
              <a:t>막번체제를</a:t>
            </a:r>
            <a:r>
              <a:rPr lang="ko-KR" altLang="en-US" sz="6600" dirty="0">
                <a:solidFill>
                  <a:schemeClr val="accent1"/>
                </a:solidFill>
                <a:latin typeface="나눔스퀘어라운드 Bold" pitchFamily="50" charset="-127"/>
                <a:ea typeface="나눔스퀘어라운드 Bold" pitchFamily="50" charset="-127"/>
              </a:rPr>
              <a:t> 무너뜨리고 왕정복고와 함께 시작된 근대화 운동</a:t>
            </a:r>
            <a:endParaRPr lang="en-US" altLang="ko-KR" sz="6600" dirty="0">
              <a:solidFill>
                <a:schemeClr val="accent1"/>
              </a:solidFill>
              <a:latin typeface="나눔스퀘어라운드 Bold" pitchFamily="50" charset="-127"/>
              <a:ea typeface="나눔스퀘어라운드 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2069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3334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메이지유신</a:t>
            </a:r>
            <a:endParaRPr lang="ko-KR" altLang="en-US" sz="54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Shape 388">
            <a:extLst>
              <a:ext uri="{FF2B5EF4-FFF2-40B4-BE49-F238E27FC236}">
                <a16:creationId xmlns:a16="http://schemas.microsoft.com/office/drawing/2014/main" id="{3E77DDF0-9AF9-40F5-8EBE-847952759DE1}"/>
              </a:ext>
            </a:extLst>
          </p:cNvPr>
          <p:cNvSpPr/>
          <p:nvPr/>
        </p:nvSpPr>
        <p:spPr>
          <a:xfrm>
            <a:off x="265926" y="1453416"/>
            <a:ext cx="5830074" cy="49847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- 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에도 막부 </a:t>
            </a: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: 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외교에 관한 권리를 독점하고 일본인의 출입국과 무역을</a:t>
            </a: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 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관리</a:t>
            </a: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, 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통제</a:t>
            </a: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, 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 제한하기 위해서 오랫동안 쇄국 체제를 유지</a:t>
            </a:r>
            <a:endParaRPr lang="en-US" altLang="ko-KR" sz="3600" dirty="0">
              <a:latin typeface="나눔스퀘어라운드 Bold" pitchFamily="50" charset="-127"/>
              <a:ea typeface="나눔스퀘어라운드 Bold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- 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흑선 내항 </a:t>
            </a: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: 1853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년 미국의 동인도 함대 사령관 페리제독이 개항과 통상 요구</a:t>
            </a:r>
            <a:endParaRPr lang="en-US" altLang="ko-KR" sz="3600" dirty="0">
              <a:latin typeface="나눔스퀘어라운드 Bold" pitchFamily="50" charset="-127"/>
              <a:ea typeface="나눔스퀘어라운드 Bold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153C8A-DBBF-42E3-AE1F-7650499D398F}"/>
              </a:ext>
            </a:extLst>
          </p:cNvPr>
          <p:cNvSpPr txBox="1"/>
          <p:nvPr/>
        </p:nvSpPr>
        <p:spPr>
          <a:xfrm>
            <a:off x="5180129" y="419815"/>
            <a:ext cx="34779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&lt;</a:t>
            </a:r>
            <a:r>
              <a:rPr lang="ko-KR" altLang="en-US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배경</a:t>
            </a:r>
            <a:r>
              <a:rPr lang="en-US" altLang="ko-KR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&gt;</a:t>
            </a:r>
            <a:endParaRPr lang="ko-KR" altLang="en-US" sz="4400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FB336B-6BC8-408A-9168-E3DA37F25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57678"/>
            <a:ext cx="6105608" cy="417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28253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3334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메이지유신</a:t>
            </a:r>
            <a:endParaRPr lang="ko-KR" altLang="en-US" sz="54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Shape 388">
            <a:extLst>
              <a:ext uri="{FF2B5EF4-FFF2-40B4-BE49-F238E27FC236}">
                <a16:creationId xmlns:a16="http://schemas.microsoft.com/office/drawing/2014/main" id="{3E77DDF0-9AF9-40F5-8EBE-847952759DE1}"/>
              </a:ext>
            </a:extLst>
          </p:cNvPr>
          <p:cNvSpPr/>
          <p:nvPr/>
        </p:nvSpPr>
        <p:spPr>
          <a:xfrm>
            <a:off x="265926" y="1453416"/>
            <a:ext cx="5830074" cy="49847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- 1854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년 막부는 미일화친조약을 체결</a:t>
            </a:r>
            <a:endParaRPr lang="en-US" altLang="ko-KR" sz="3600" dirty="0">
              <a:latin typeface="나눔스퀘어라운드 Bold" pitchFamily="50" charset="-127"/>
              <a:ea typeface="나눔스퀘어라운드 Bold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- 1858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년 미국을 비롯하여 영국</a:t>
            </a: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, 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러시아</a:t>
            </a: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, 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네덜란드</a:t>
            </a: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, 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프랑스와 통상 조약 체결 </a:t>
            </a: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(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안세이 </a:t>
            </a: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5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개국 조약</a:t>
            </a: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153C8A-DBBF-42E3-AE1F-7650499D398F}"/>
              </a:ext>
            </a:extLst>
          </p:cNvPr>
          <p:cNvSpPr txBox="1"/>
          <p:nvPr/>
        </p:nvSpPr>
        <p:spPr>
          <a:xfrm>
            <a:off x="5180129" y="419815"/>
            <a:ext cx="34779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&lt;</a:t>
            </a:r>
            <a:r>
              <a:rPr lang="ko-KR" altLang="en-US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배경</a:t>
            </a:r>
            <a:r>
              <a:rPr lang="en-US" altLang="ko-KR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&gt;</a:t>
            </a:r>
            <a:endParaRPr lang="ko-KR" altLang="en-US" sz="4400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FB336B-6BC8-408A-9168-E3DA37F25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57678"/>
            <a:ext cx="6105608" cy="417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697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3334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메이지유신</a:t>
            </a:r>
            <a:endParaRPr lang="ko-KR" altLang="en-US" sz="54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Shape 388">
            <a:extLst>
              <a:ext uri="{FF2B5EF4-FFF2-40B4-BE49-F238E27FC236}">
                <a16:creationId xmlns:a16="http://schemas.microsoft.com/office/drawing/2014/main" id="{3E77DDF0-9AF9-40F5-8EBE-847952759DE1}"/>
              </a:ext>
            </a:extLst>
          </p:cNvPr>
          <p:cNvSpPr/>
          <p:nvPr/>
        </p:nvSpPr>
        <p:spPr>
          <a:xfrm>
            <a:off x="265926" y="1453416"/>
            <a:ext cx="5830074" cy="49847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3600" dirty="0">
                <a:latin typeface="나눔스퀘어라운드 Bold" pitchFamily="50" charset="-127"/>
                <a:ea typeface="나눔스퀘어라운드 Bold" pitchFamily="50" charset="-127"/>
              </a:rPr>
              <a:t>- 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이 조약은 </a:t>
            </a:r>
            <a:r>
              <a:rPr lang="ko-KR" altLang="en-US" sz="3600" dirty="0" err="1">
                <a:latin typeface="나눔스퀘어라운드 Bold" pitchFamily="50" charset="-127"/>
                <a:ea typeface="나눔스퀘어라운드 Bold" pitchFamily="50" charset="-127"/>
              </a:rPr>
              <a:t>칙허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 없이 처리한 막부의 독단적 처사였으므로 </a:t>
            </a:r>
            <a:r>
              <a:rPr lang="ko-KR" altLang="en-US" sz="3600" dirty="0" err="1">
                <a:latin typeface="나눔스퀘어라운드 Bold" pitchFamily="50" charset="-127"/>
                <a:ea typeface="나눔스퀘어라운드 Bold" pitchFamily="50" charset="-127"/>
              </a:rPr>
              <a:t>반막부세력이</a:t>
            </a:r>
            <a:r>
              <a:rPr lang="ko-KR" altLang="en-US" sz="3600" dirty="0">
                <a:latin typeface="나눔스퀘어라운드 Bold" pitchFamily="50" charset="-127"/>
                <a:ea typeface="나눔스퀘어라운드 Bold" pitchFamily="50" charset="-127"/>
              </a:rPr>
              <a:t> 일어나 막부 정부와 대립</a:t>
            </a:r>
            <a:endParaRPr lang="en-US" altLang="ko-KR" sz="3600" dirty="0">
              <a:latin typeface="나눔스퀘어라운드 Bold" pitchFamily="50" charset="-127"/>
              <a:ea typeface="나눔스퀘어라운드 Bold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153C8A-DBBF-42E3-AE1F-7650499D398F}"/>
              </a:ext>
            </a:extLst>
          </p:cNvPr>
          <p:cNvSpPr txBox="1"/>
          <p:nvPr/>
        </p:nvSpPr>
        <p:spPr>
          <a:xfrm>
            <a:off x="5180129" y="419815"/>
            <a:ext cx="34779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&lt;</a:t>
            </a:r>
            <a:r>
              <a:rPr lang="ko-KR" altLang="en-US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배경</a:t>
            </a:r>
            <a:r>
              <a:rPr lang="en-US" altLang="ko-KR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&gt;</a:t>
            </a:r>
            <a:endParaRPr lang="ko-KR" altLang="en-US" sz="4400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FB336B-6BC8-408A-9168-E3DA37F25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57678"/>
            <a:ext cx="6105608" cy="417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7BA062-4D1E-41C4-B48D-BFA65743F9F2}"/>
              </a:ext>
            </a:extLst>
          </p:cNvPr>
          <p:cNvSpPr txBox="1"/>
          <p:nvPr/>
        </p:nvSpPr>
        <p:spPr>
          <a:xfrm>
            <a:off x="265926" y="4742864"/>
            <a:ext cx="5499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>
                <a:solidFill>
                  <a:schemeClr val="accent1"/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하급무사들을 중심으로 </a:t>
            </a:r>
            <a:r>
              <a:rPr lang="ko-KR" altLang="en-US" sz="4000" dirty="0" err="1">
                <a:solidFill>
                  <a:schemeClr val="accent1"/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존왕양이</a:t>
            </a:r>
            <a:r>
              <a:rPr lang="ko-KR" altLang="en-US" sz="4000" dirty="0">
                <a:solidFill>
                  <a:schemeClr val="accent1"/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 운동 전개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3DB336-77DB-4293-AC78-4D63C3DF055F}"/>
              </a:ext>
            </a:extLst>
          </p:cNvPr>
          <p:cNvSpPr txBox="1"/>
          <p:nvPr/>
        </p:nvSpPr>
        <p:spPr>
          <a:xfrm>
            <a:off x="434775" y="6145792"/>
            <a:ext cx="3677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solidFill>
                  <a:srgbClr val="FFCB05"/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→ 위로부터의 개혁</a:t>
            </a:r>
          </a:p>
        </p:txBody>
      </p:sp>
    </p:spTree>
    <p:extLst>
      <p:ext uri="{BB962C8B-B14F-4D97-AF65-F5344CB8AC3E}">
        <p14:creationId xmlns:p14="http://schemas.microsoft.com/office/powerpoint/2010/main" val="796074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12528" y="1"/>
            <a:ext cx="1259097" cy="108584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85925" y="81260"/>
            <a:ext cx="3334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메이지유신</a:t>
            </a:r>
            <a:endParaRPr lang="ko-KR" altLang="en-US" sz="5400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775" y="-22146"/>
            <a:ext cx="11368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6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01</a:t>
            </a:r>
            <a:endParaRPr lang="ko-KR" altLang="en-US" sz="66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362E86D0-3F48-41B6-8791-ED0A4A41EF41}"/>
              </a:ext>
            </a:extLst>
          </p:cNvPr>
          <p:cNvCxnSpPr>
            <a:cxnSpLocks/>
          </p:cNvCxnSpPr>
          <p:nvPr/>
        </p:nvCxnSpPr>
        <p:spPr>
          <a:xfrm>
            <a:off x="1731262" y="1085850"/>
            <a:ext cx="32892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Shape 388">
            <a:extLst>
              <a:ext uri="{FF2B5EF4-FFF2-40B4-BE49-F238E27FC236}">
                <a16:creationId xmlns:a16="http://schemas.microsoft.com/office/drawing/2014/main" id="{3E77DDF0-9AF9-40F5-8EBE-847952759DE1}"/>
              </a:ext>
            </a:extLst>
          </p:cNvPr>
          <p:cNvSpPr/>
          <p:nvPr/>
        </p:nvSpPr>
        <p:spPr>
          <a:xfrm>
            <a:off x="265926" y="1453416"/>
            <a:ext cx="5830074" cy="498476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- 1866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년 막부의 패배</a:t>
            </a:r>
            <a:endParaRPr lang="en-US" altLang="ko-KR" sz="4800" dirty="0">
              <a:latin typeface="나눔스퀘어라운드 Bold" pitchFamily="50" charset="-127"/>
              <a:ea typeface="나눔스퀘어라운드 Bold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- 1867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년 </a:t>
            </a:r>
            <a:r>
              <a:rPr lang="ko-KR" altLang="en-US" sz="4800" dirty="0" err="1">
                <a:latin typeface="나눔스퀘어라운드 Bold" pitchFamily="50" charset="-127"/>
                <a:ea typeface="나눔스퀘어라운드 Bold" pitchFamily="50" charset="-127"/>
              </a:rPr>
              <a:t>대정봉환</a:t>
            </a:r>
            <a:r>
              <a:rPr lang="en-US" altLang="ko-KR" sz="4800" dirty="0">
                <a:latin typeface="나눔스퀘어라운드 Bold" pitchFamily="50" charset="-127"/>
                <a:ea typeface="나눔스퀘어라운드 Bold" pitchFamily="50" charset="-127"/>
              </a:rPr>
              <a:t>, </a:t>
            </a:r>
            <a:r>
              <a:rPr lang="ko-KR" altLang="en-US" sz="4800" dirty="0">
                <a:latin typeface="나눔스퀘어라운드 Bold" pitchFamily="50" charset="-127"/>
                <a:ea typeface="나눔스퀘어라운드 Bold" pitchFamily="50" charset="-127"/>
              </a:rPr>
              <a:t>왕정복고가 이루어짐</a:t>
            </a:r>
            <a:endParaRPr lang="en-US" altLang="ko-KR" sz="4800" dirty="0">
              <a:latin typeface="나눔스퀘어라운드 Bold" pitchFamily="50" charset="-127"/>
              <a:ea typeface="나눔스퀘어라운드 Bold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153C8A-DBBF-42E3-AE1F-7650499D398F}"/>
              </a:ext>
            </a:extLst>
          </p:cNvPr>
          <p:cNvSpPr txBox="1"/>
          <p:nvPr/>
        </p:nvSpPr>
        <p:spPr>
          <a:xfrm>
            <a:off x="5180129" y="419815"/>
            <a:ext cx="34779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&lt;</a:t>
            </a:r>
            <a:r>
              <a:rPr lang="ko-KR" altLang="en-US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배경</a:t>
            </a:r>
            <a:r>
              <a:rPr lang="en-US" altLang="ko-KR" sz="44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&gt;</a:t>
            </a:r>
            <a:endParaRPr lang="ko-KR" altLang="en-US" sz="4400" dirty="0"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FB336B-6BC8-408A-9168-E3DA37F25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57678"/>
            <a:ext cx="6105608" cy="417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968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3339</TotalTime>
  <Words>394</Words>
  <Application>Microsoft Office PowerPoint</Application>
  <PresentationFormat>와이드스크린</PresentationFormat>
  <Paragraphs>100</Paragraphs>
  <Slides>21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8" baseType="lpstr">
      <vt:lpstr>맑은 고딕</vt:lpstr>
      <vt:lpstr>Arial</vt:lpstr>
      <vt:lpstr>나눔스퀘어 ExtraBold</vt:lpstr>
      <vt:lpstr>나눔스퀘어 Bold</vt:lpstr>
      <vt:lpstr>KoPub돋움체 Bold</vt:lpstr>
      <vt:lpstr>나눔스퀘어라운드 Bold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김나연</cp:lastModifiedBy>
  <cp:revision>49</cp:revision>
  <dcterms:created xsi:type="dcterms:W3CDTF">2018-10-09T03:43:27Z</dcterms:created>
  <dcterms:modified xsi:type="dcterms:W3CDTF">2019-09-29T06:31:19Z</dcterms:modified>
</cp:coreProperties>
</file>