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1" r:id="rId4"/>
    <p:sldId id="270" r:id="rId5"/>
    <p:sldId id="271" r:id="rId6"/>
    <p:sldId id="268" r:id="rId7"/>
    <p:sldId id="264" r:id="rId8"/>
    <p:sldId id="273" r:id="rId9"/>
    <p:sldId id="272" r:id="rId10"/>
    <p:sldId id="265" r:id="rId11"/>
    <p:sldId id="274" r:id="rId12"/>
    <p:sldId id="275" r:id="rId13"/>
    <p:sldId id="276" r:id="rId14"/>
    <p:sldId id="277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C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4B5A23-C81F-4AF5-A748-1D1EE9350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6F8B85E-9692-4475-9B5C-3E3DB5D88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005B73-604A-4AB5-8137-DDC71FB7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57B5ED-EDEA-4726-A63A-ABCD88DD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561B83-F1A6-46DA-BD34-3B375CB3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0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E36BD6-A4CF-4B25-AB1E-51253291E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749623F-E56B-4F2D-8C1B-7FE5A6708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8878DC-1F89-454E-8C22-21927454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32D40-FC59-4599-8DB0-4EDB5515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BECE70-0B94-4918-8A6B-CE318F78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4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CC509A6-106F-4F30-B678-2B05478C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28D6E4-1D89-4B38-BBBD-0F0516981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995D7F-87F4-4EAE-B067-A371E5D3C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6F322D-4B78-410F-883C-30640F0A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8A676F9-DE6E-4CF9-8A5F-C636669B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9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AFF599-F9A5-411F-BFB9-C4FB2A3A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3CECED-CCAF-4DDD-B539-F3AF15540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0C8BE3-B2E2-4859-8481-2ADA01A4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8CDC39-E89C-42A8-9B52-C7D6DAC2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B28C08-4C0A-48B8-A2D2-41A018AB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14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24B900-D8B5-4B2F-9A9B-DAFD4392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D0AAEF-5449-4C97-B530-902BE63F1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98CE2F0-2D83-432D-AAAB-53B7BDADB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4A1FD5-451B-4844-91B8-CAAD13002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4FCB56-5F29-4966-828B-6F12C897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3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A8BCA9-CCD6-4662-A75A-29683674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B64179-D214-4078-BA5F-DFCB5B7AB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1779CDF-61C0-406A-811C-6499DEFD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E2950D3-3FB5-4335-966B-7606E354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EA6937B-7D55-49EA-B7A1-89529F5A3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794612-C908-4F25-B9A3-09427AE3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3C1362-BBA7-4D01-B788-14FDB950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5AC57B0-4E1F-4D85-8918-3867A4BE7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E57D204-8AC0-4D04-AEF3-91D211206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95EB064-60AB-4FE5-AF06-C9FE48BB4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9DB6808-33C3-4B13-8365-0D85B8DDB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C2640C7-3844-4222-AC6F-AB4902A4D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1889AA5-8486-41FD-8413-A1012296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2CBBB2D-B216-4BCD-8B81-731C681C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34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649871-FAAA-407D-9245-5C61A8E3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A38A7DA-9D13-4BB7-ADE4-F35E84E3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3FEE6E1-89D7-49AE-A816-C7B25C1D5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16B1AE1-FDC9-44CA-9C12-53013C08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4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75ACA46-7E3A-4F54-B5C7-2D501C805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A6C4713-7972-4FE4-B6C4-CD4F252FD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D64F96C-A2F1-409B-B68C-BE3C8992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2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13D69A-09A1-4C99-B3A6-6FFAF00F0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0AD2F4-8A1D-4D48-B8E0-B0A9F378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F2D0DD9-6BA7-496D-AB88-10339921C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604958-49B0-4000-9AE8-1A82649D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224506-57FE-4AE4-915B-1BCF662C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06D5D81-A0DA-465B-9DDB-DA44E7CF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5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D983AA-0F4A-45E5-9631-DE95D374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327D0E-1174-49F8-B6E6-ED9C4C24CC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09C250D-0505-42BE-A5E8-7419DF44E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BEAFD8E-9839-4C72-8762-8562A916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BFA4037-6B16-4DCF-B42A-04CA1505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41A69A5-76C9-4317-9EA8-5195D125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67ADECC-9799-4216-9862-AA5ADA4C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47C8BE3-DBC3-496D-978E-EEAF27BD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A01D7B-4D81-4C57-A818-0D2B635AD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504206-C714-4A83-8AB2-390F6A4DB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61C595-D0A5-4894-99F9-5A8A1E009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7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1244548" y="2529271"/>
            <a:ext cx="9382539" cy="967409"/>
          </a:xfrm>
          <a:prstGeom prst="roundRect">
            <a:avLst>
              <a:gd name="adj" fmla="val 50000"/>
            </a:avLst>
          </a:prstGeom>
          <a:solidFill>
            <a:srgbClr val="FFEBE2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일본 근세의 경제 </a:t>
            </a:r>
            <a:r>
              <a:rPr lang="en-US" altLang="ko-KR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ko-KR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주인선</a:t>
            </a:r>
            <a:r>
              <a:rPr lang="ko-KR" alt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무역</a:t>
            </a:r>
            <a:endParaRPr lang="ko-KR" alt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이등변 삼각형 15"/>
          <p:cNvSpPr/>
          <p:nvPr/>
        </p:nvSpPr>
        <p:spPr>
          <a:xfrm rot="12600000">
            <a:off x="9235111" y="3147916"/>
            <a:ext cx="950822" cy="774693"/>
          </a:xfrm>
          <a:prstGeom prst="triangle">
            <a:avLst>
              <a:gd name="adj" fmla="val 0"/>
            </a:avLst>
          </a:prstGeom>
          <a:solidFill>
            <a:srgbClr val="FFEBE2"/>
          </a:solidFill>
          <a:ln w="38100">
            <a:noFill/>
          </a:ln>
          <a:effectLst>
            <a:outerShdw dist="50800" dir="2700000" algn="tl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2183059" y="4145070"/>
            <a:ext cx="2111118" cy="450539"/>
          </a:xfrm>
          <a:prstGeom prst="roundRect">
            <a:avLst>
              <a:gd name="adj" fmla="val 5000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소속 일본어일본학과</a:t>
            </a:r>
            <a:endParaRPr lang="en-US" altLang="ko-KR" sz="1400" b="1" dirty="0">
              <a:solidFill>
                <a:srgbClr val="FFC00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6688624" y="4142884"/>
            <a:ext cx="1815296" cy="450539"/>
          </a:xfrm>
          <a:prstGeom prst="roundRect">
            <a:avLst>
              <a:gd name="adj" fmla="val 5000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이름 권</a:t>
            </a:r>
            <a:r>
              <a:rPr lang="en-US" altLang="ko-KR" sz="1400" dirty="0" smtClean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* </a:t>
            </a:r>
            <a:r>
              <a:rPr lang="ko-KR" altLang="en-US" sz="1400" dirty="0" smtClean="0">
                <a:solidFill>
                  <a:prstClr val="white"/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휘</a:t>
            </a:r>
            <a:endParaRPr lang="en-US" altLang="ko-KR" sz="1400" b="1" dirty="0">
              <a:solidFill>
                <a:srgbClr val="FFC000"/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4553024" y="4142884"/>
            <a:ext cx="1876752" cy="450539"/>
          </a:xfrm>
          <a:prstGeom prst="roundRect">
            <a:avLst>
              <a:gd name="adj" fmla="val 5000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bg1"/>
                </a:solidFill>
                <a:latin typeface="야놀자 야체 B" panose="02020603020101020101" pitchFamily="18" charset="-127"/>
                <a:ea typeface="야놀자 야체 B" panose="02020603020101020101"/>
              </a:rPr>
              <a:t>학번 </a:t>
            </a:r>
            <a:r>
              <a:rPr lang="en-US" altLang="ko-KR" sz="1400" dirty="0">
                <a:solidFill>
                  <a:schemeClr val="bg1"/>
                </a:solidFill>
                <a:ea typeface="야놀자 야체 B" panose="02020603020101020101"/>
              </a:rPr>
              <a:t>21*02*8</a:t>
            </a:r>
            <a:r>
              <a:rPr lang="en-US" altLang="ko-KR" sz="1400" dirty="0" smtClean="0">
                <a:solidFill>
                  <a:schemeClr val="bg1"/>
                </a:solidFill>
                <a:ea typeface="야놀자 야체 B" panose="02020603020101020101"/>
              </a:rPr>
              <a:t>*</a:t>
            </a:r>
            <a:endParaRPr lang="en-US" altLang="ko-KR" sz="1400" dirty="0">
              <a:solidFill>
                <a:schemeClr val="bg1"/>
              </a:solidFill>
              <a:ea typeface="야놀자 야체 B" panose="02020603020101020101"/>
            </a:endParaRPr>
          </a:p>
        </p:txBody>
      </p:sp>
    </p:spTree>
    <p:extLst>
      <p:ext uri="{BB962C8B-B14F-4D97-AF65-F5344CB8AC3E}">
        <p14:creationId xmlns:p14="http://schemas.microsoft.com/office/powerpoint/2010/main" val="3134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>
            <a:off x="4628252" y="1429096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2844800" y="1421203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6411705" y="1413494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3EAAD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AAD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3EAAD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844800" y="1886296"/>
            <a:ext cx="8839200" cy="4318000"/>
          </a:xfrm>
          <a:prstGeom prst="rect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3EAAD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4" name="직사각형 43"/>
          <p:cNvSpPr/>
          <p:nvPr/>
        </p:nvSpPr>
        <p:spPr>
          <a:xfrm flipH="1">
            <a:off x="2972627" y="2039710"/>
            <a:ext cx="4302678" cy="4139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은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 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17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세기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7FC6E6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748212" y="1274421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14685" y="1714069"/>
            <a:ext cx="1093868" cy="328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A</a:t>
            </a:r>
          </a:p>
        </p:txBody>
      </p:sp>
      <p:grpSp>
        <p:nvGrpSpPr>
          <p:cNvPr id="82" name="그룹 81"/>
          <p:cNvGrpSpPr/>
          <p:nvPr/>
        </p:nvGrpSpPr>
        <p:grpSpPr>
          <a:xfrm>
            <a:off x="1264895" y="2749339"/>
            <a:ext cx="215444" cy="191546"/>
            <a:chOff x="4367987" y="2389745"/>
            <a:chExt cx="283439" cy="252000"/>
          </a:xfrm>
        </p:grpSpPr>
        <p:sp>
          <p:nvSpPr>
            <p:cNvPr id="83" name="타원 82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▶</a:t>
              </a:r>
              <a:endParaRPr kumimoji="0" lang="ko-KR" altLang="en-US" sz="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5" name="타원 84"/>
          <p:cNvSpPr/>
          <p:nvPr/>
        </p:nvSpPr>
        <p:spPr>
          <a:xfrm>
            <a:off x="759210" y="3188987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814685" y="3628635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1277852" y="4555563"/>
            <a:ext cx="215444" cy="191546"/>
            <a:chOff x="4367987" y="2389745"/>
            <a:chExt cx="283439" cy="252000"/>
          </a:xfrm>
        </p:grpSpPr>
        <p:sp>
          <p:nvSpPr>
            <p:cNvPr id="88" name="타원 87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▶</a:t>
              </a:r>
              <a:endParaRPr kumimoji="0" lang="ko-KR" altLang="en-US" sz="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90" name="타원 89"/>
          <p:cNvSpPr/>
          <p:nvPr/>
        </p:nvSpPr>
        <p:spPr>
          <a:xfrm>
            <a:off x="763855" y="4952384"/>
            <a:ext cx="1226814" cy="1226816"/>
          </a:xfrm>
          <a:prstGeom prst="ellipse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814685" y="5419085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972627" y="220750"/>
            <a:ext cx="5596404" cy="102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 </a:t>
            </a:r>
            <a:r>
              <a:rPr kumimoji="0" lang="ko-KR" altLang="en-US" sz="5000" b="1" i="0" u="none" strike="noStrike" kern="0" cap="none" spc="0" normalizeH="0" baseline="0" noProof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일본 근세의 </a:t>
            </a:r>
            <a:r>
              <a:rPr kumimoji="0" lang="ko-KR" altLang="en-US" sz="5000" b="1" i="0" u="none" strike="noStrike" kern="0" cap="none" spc="0" normalizeH="0" baseline="0" noProof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경제</a:t>
            </a:r>
            <a:endParaRPr kumimoji="0" lang="en-US" altLang="ko-KR" sz="5000" b="1" i="0" u="none" strike="noStrike" kern="0" cap="none" spc="0" normalizeH="0" baseline="0" noProof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50" b="0" i="0" u="none" strike="noStrike" kern="0" cap="none" spc="0" normalizeH="0" baseline="0" noProof="0" dirty="0">
              <a:ln>
                <a:noFill/>
              </a:ln>
              <a:solidFill>
                <a:srgbClr val="5E3F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844800" y="2103008"/>
            <a:ext cx="6096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b="1" dirty="0" err="1">
                <a:solidFill>
                  <a:srgbClr val="7FC6E6"/>
                </a:solidFill>
              </a:rPr>
              <a:t>주인선</a:t>
            </a:r>
            <a:r>
              <a:rPr lang="ko-KR" altLang="en-US" b="1" dirty="0">
                <a:solidFill>
                  <a:srgbClr val="7FC6E6"/>
                </a:solidFill>
              </a:rPr>
              <a:t> 무역으로 인한</a:t>
            </a:r>
            <a:endParaRPr lang="en-US" altLang="ko-KR" b="1" dirty="0">
              <a:solidFill>
                <a:srgbClr val="7FC6E6"/>
              </a:solidFill>
            </a:endParaRPr>
          </a:p>
          <a:p>
            <a:r>
              <a:rPr lang="ko-KR" altLang="en-US" b="1" dirty="0">
                <a:solidFill>
                  <a:srgbClr val="7FC6E6"/>
                </a:solidFill>
              </a:rPr>
              <a:t>일본인의 </a:t>
            </a:r>
            <a:r>
              <a:rPr lang="ko-KR" altLang="en-US" b="1" dirty="0" smtClean="0">
                <a:solidFill>
                  <a:srgbClr val="7FC6E6"/>
                </a:solidFill>
              </a:rPr>
              <a:t>이주</a:t>
            </a:r>
            <a:endParaRPr lang="en-US" altLang="ko-KR" b="1" dirty="0" smtClean="0">
              <a:solidFill>
                <a:srgbClr val="7FC6E6"/>
              </a:solidFill>
            </a:endParaRPr>
          </a:p>
          <a:p>
            <a:endParaRPr lang="en-US" altLang="ko-KR" dirty="0">
              <a:solidFill>
                <a:srgbClr val="7FC6E6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700" dirty="0"/>
              <a:t>1604</a:t>
            </a:r>
            <a:r>
              <a:rPr lang="ko-KR" altLang="en-US" sz="1700" dirty="0"/>
              <a:t>년부터 주인장제도가 폐지되는 </a:t>
            </a:r>
            <a:r>
              <a:rPr lang="en-US" altLang="ko-KR" sz="1700" dirty="0"/>
              <a:t>1635</a:t>
            </a:r>
            <a:r>
              <a:rPr lang="ko-KR" altLang="en-US" sz="1700" dirty="0"/>
              <a:t>년까지 </a:t>
            </a:r>
            <a:r>
              <a:rPr lang="en-US" altLang="ko-KR" sz="1700" dirty="0"/>
              <a:t>32</a:t>
            </a:r>
            <a:r>
              <a:rPr lang="ko-KR" altLang="en-US" sz="1700" dirty="0"/>
              <a:t>년간 총 </a:t>
            </a:r>
            <a:r>
              <a:rPr lang="en-US" altLang="ko-KR" sz="1700" dirty="0"/>
              <a:t>356</a:t>
            </a:r>
            <a:r>
              <a:rPr lang="ko-KR" altLang="en-US" sz="1700" dirty="0"/>
              <a:t>척의 </a:t>
            </a:r>
            <a:r>
              <a:rPr lang="ko-KR" altLang="en-US" sz="1700" dirty="0" err="1"/>
              <a:t>주인선이</a:t>
            </a:r>
            <a:r>
              <a:rPr lang="ko-KR" altLang="en-US" sz="1700" dirty="0"/>
              <a:t> 동남아 각지를 항해하였다</a:t>
            </a:r>
            <a:r>
              <a:rPr lang="en-US" altLang="ko-KR" sz="1700" dirty="0"/>
              <a:t>. </a:t>
            </a:r>
            <a:r>
              <a:rPr lang="ko-KR" altLang="en-US" sz="1700" dirty="0"/>
              <a:t>베트남이 </a:t>
            </a:r>
            <a:r>
              <a:rPr lang="en-US" altLang="ko-KR" sz="1700" dirty="0"/>
              <a:t>71</a:t>
            </a:r>
            <a:r>
              <a:rPr lang="ko-KR" altLang="en-US" sz="1700" dirty="0"/>
              <a:t>척</a:t>
            </a:r>
            <a:r>
              <a:rPr lang="en-US" altLang="ko-KR" sz="1700" dirty="0"/>
              <a:t>, </a:t>
            </a:r>
            <a:r>
              <a:rPr lang="ko-KR" altLang="en-US" sz="1700" dirty="0" err="1"/>
              <a:t>시암</a:t>
            </a:r>
            <a:r>
              <a:rPr lang="ko-KR" altLang="en-US" sz="1700" dirty="0"/>
              <a:t> </a:t>
            </a:r>
            <a:r>
              <a:rPr lang="en-US" altLang="ko-KR" sz="1700" dirty="0"/>
              <a:t>(</a:t>
            </a:r>
            <a:r>
              <a:rPr lang="ko-KR" altLang="en-US" sz="1700" dirty="0"/>
              <a:t>태국</a:t>
            </a:r>
            <a:r>
              <a:rPr lang="en-US" altLang="ko-KR" sz="1700" dirty="0"/>
              <a:t>)</a:t>
            </a:r>
            <a:r>
              <a:rPr lang="ko-KR" altLang="en-US" sz="1700" dirty="0"/>
              <a:t>이 </a:t>
            </a:r>
            <a:r>
              <a:rPr lang="en-US" altLang="ko-KR" sz="1700" dirty="0"/>
              <a:t>56</a:t>
            </a:r>
            <a:r>
              <a:rPr lang="ko-KR" altLang="en-US" sz="1700" dirty="0"/>
              <a:t>척</a:t>
            </a:r>
            <a:r>
              <a:rPr lang="en-US" altLang="ko-KR" sz="1700" dirty="0"/>
              <a:t>, </a:t>
            </a:r>
            <a:r>
              <a:rPr lang="ko-KR" altLang="en-US" sz="1700" dirty="0" err="1"/>
              <a:t>여송</a:t>
            </a:r>
            <a:r>
              <a:rPr lang="ko-KR" altLang="en-US" sz="1700" dirty="0"/>
              <a:t> </a:t>
            </a:r>
            <a:r>
              <a:rPr lang="en-US" altLang="ko-KR" sz="1700" dirty="0"/>
              <a:t>(</a:t>
            </a:r>
            <a:r>
              <a:rPr lang="ko-KR" altLang="en-US" sz="1700" dirty="0"/>
              <a:t>필리핀</a:t>
            </a:r>
            <a:r>
              <a:rPr lang="en-US" altLang="ko-KR" sz="1700" dirty="0"/>
              <a:t>)</a:t>
            </a:r>
            <a:r>
              <a:rPr lang="ko-KR" altLang="en-US" sz="1700" dirty="0"/>
              <a:t>이 </a:t>
            </a:r>
            <a:r>
              <a:rPr lang="en-US" altLang="ko-KR" sz="1700" dirty="0"/>
              <a:t>54</a:t>
            </a:r>
            <a:r>
              <a:rPr lang="ko-KR" altLang="en-US" sz="1700" dirty="0"/>
              <a:t>척 순이었다</a:t>
            </a:r>
            <a:r>
              <a:rPr lang="en-US" altLang="ko-KR" sz="1700" dirty="0"/>
              <a:t>. </a:t>
            </a:r>
            <a:r>
              <a:rPr lang="ko-KR" altLang="en-US" sz="1700" dirty="0"/>
              <a:t>이밖에도 마카오</a:t>
            </a:r>
            <a:r>
              <a:rPr lang="en-US" altLang="ko-KR" sz="1700" dirty="0"/>
              <a:t>, </a:t>
            </a:r>
            <a:r>
              <a:rPr lang="ko-KR" altLang="en-US" sz="1700" dirty="0" err="1"/>
              <a:t>테르나테</a:t>
            </a:r>
            <a:r>
              <a:rPr lang="en-US" altLang="ko-KR" sz="1700" dirty="0"/>
              <a:t>, </a:t>
            </a:r>
            <a:r>
              <a:rPr lang="ko-KR" altLang="en-US" sz="1700" dirty="0" err="1"/>
              <a:t>말라카</a:t>
            </a:r>
            <a:r>
              <a:rPr lang="en-US" altLang="ko-KR" sz="1700" dirty="0"/>
              <a:t>, </a:t>
            </a:r>
            <a:r>
              <a:rPr lang="ko-KR" altLang="en-US" sz="1700" dirty="0" err="1"/>
              <a:t>하이퐁</a:t>
            </a:r>
            <a:r>
              <a:rPr lang="en-US" altLang="ko-KR" sz="1700" dirty="0"/>
              <a:t>, </a:t>
            </a:r>
            <a:r>
              <a:rPr lang="ko-KR" altLang="en-US" sz="1700" dirty="0" err="1"/>
              <a:t>싱고라</a:t>
            </a:r>
            <a:r>
              <a:rPr lang="ko-KR" altLang="en-US" sz="1700" dirty="0"/>
              <a:t> 등지로 </a:t>
            </a:r>
            <a:r>
              <a:rPr lang="ko-KR" altLang="en-US" sz="1700" dirty="0" err="1"/>
              <a:t>주인선이</a:t>
            </a:r>
            <a:r>
              <a:rPr lang="ko-KR" altLang="en-US" sz="1700" dirty="0"/>
              <a:t> 항해하였다</a:t>
            </a:r>
            <a:r>
              <a:rPr lang="en-US" altLang="ko-KR" sz="1700" dirty="0"/>
              <a:t>. </a:t>
            </a:r>
            <a:r>
              <a:rPr lang="ko-KR" altLang="en-US" sz="1700" dirty="0" err="1"/>
              <a:t>임진왜란때</a:t>
            </a:r>
            <a:r>
              <a:rPr lang="ko-KR" altLang="en-US" sz="1700" dirty="0"/>
              <a:t> 일본으로 끌려간 많은 조선인들이 강제로 </a:t>
            </a:r>
            <a:r>
              <a:rPr lang="ko-KR" altLang="en-US" sz="1700" dirty="0" err="1"/>
              <a:t>주인선에</a:t>
            </a:r>
            <a:r>
              <a:rPr lang="ko-KR" altLang="en-US" sz="1700" dirty="0"/>
              <a:t> 태워져 노예로서 </a:t>
            </a:r>
            <a:r>
              <a:rPr lang="ko-KR" altLang="en-US" sz="1700" dirty="0" err="1"/>
              <a:t>선상생활을</a:t>
            </a:r>
            <a:r>
              <a:rPr lang="ko-KR" altLang="en-US" sz="1700" dirty="0"/>
              <a:t> 하였고 동남아 각지로 퍼져나가게 되었다</a:t>
            </a:r>
            <a:r>
              <a:rPr lang="en-US" altLang="ko-KR" sz="1700" dirty="0"/>
              <a:t>. </a:t>
            </a:r>
            <a:r>
              <a:rPr lang="ko-KR" altLang="en-US" sz="1700" dirty="0"/>
              <a:t>물론 일본인들도 이때부터 동남아 각 도시에 정착하여 일본인 촌을 </a:t>
            </a:r>
            <a:r>
              <a:rPr lang="ko-KR" altLang="en-US" sz="1700" dirty="0" err="1"/>
              <a:t>이루게되었다</a:t>
            </a:r>
            <a:r>
              <a:rPr lang="en-US" altLang="ko-KR" sz="1700" dirty="0"/>
              <a:t>.</a:t>
            </a:r>
            <a:endParaRPr lang="ko-KR" altLang="en-US" sz="1700" dirty="0"/>
          </a:p>
          <a:p>
            <a:endParaRPr lang="en-US" altLang="ko-KR" dirty="0">
              <a:solidFill>
                <a:srgbClr val="7FC6E6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906984" y="6219898"/>
            <a:ext cx="7777016" cy="537326"/>
          </a:xfrm>
          <a:prstGeom prst="rect">
            <a:avLst/>
          </a:prstGeom>
          <a:solidFill>
            <a:srgbClr val="7FC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b="1" dirty="0" err="1"/>
              <a:t>주인선의</a:t>
            </a:r>
            <a:r>
              <a:rPr lang="ko-KR" altLang="en-US" b="1" dirty="0"/>
              <a:t> 진출 지역들과 일본인들의 거주지 및 일본인 마을이 있던 </a:t>
            </a:r>
            <a:r>
              <a:rPr lang="ko-KR" altLang="en-US" b="1" dirty="0" smtClean="0"/>
              <a:t>지역</a:t>
            </a:r>
            <a:r>
              <a:rPr lang="ko-KR" altLang="en-US" b="1" dirty="0"/>
              <a:t>들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00" y="1893134"/>
            <a:ext cx="2743200" cy="431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>
            <a:off x="4628252" y="1429096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2844800" y="1421203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6411705" y="1413494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3EAAD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AAD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3EAAD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853676" y="1886296"/>
            <a:ext cx="8839200" cy="4318000"/>
          </a:xfrm>
          <a:prstGeom prst="rect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3EAAD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4" name="직사각형 43"/>
          <p:cNvSpPr/>
          <p:nvPr/>
        </p:nvSpPr>
        <p:spPr>
          <a:xfrm flipH="1">
            <a:off x="2972627" y="2039710"/>
            <a:ext cx="4302678" cy="4139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은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 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17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세기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7FC6E6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748212" y="1274421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14685" y="1714069"/>
            <a:ext cx="1093868" cy="328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A</a:t>
            </a:r>
          </a:p>
        </p:txBody>
      </p:sp>
      <p:grpSp>
        <p:nvGrpSpPr>
          <p:cNvPr id="82" name="그룹 81"/>
          <p:cNvGrpSpPr/>
          <p:nvPr/>
        </p:nvGrpSpPr>
        <p:grpSpPr>
          <a:xfrm>
            <a:off x="1264895" y="2749339"/>
            <a:ext cx="215444" cy="191546"/>
            <a:chOff x="4367987" y="2389745"/>
            <a:chExt cx="283439" cy="252000"/>
          </a:xfrm>
        </p:grpSpPr>
        <p:sp>
          <p:nvSpPr>
            <p:cNvPr id="83" name="타원 82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▶</a:t>
              </a:r>
              <a:endParaRPr kumimoji="0" lang="ko-KR" altLang="en-US" sz="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5" name="타원 84"/>
          <p:cNvSpPr/>
          <p:nvPr/>
        </p:nvSpPr>
        <p:spPr>
          <a:xfrm>
            <a:off x="759210" y="3188987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814685" y="3628635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1277852" y="4555563"/>
            <a:ext cx="215444" cy="191546"/>
            <a:chOff x="4367987" y="2389745"/>
            <a:chExt cx="283439" cy="252000"/>
          </a:xfrm>
        </p:grpSpPr>
        <p:sp>
          <p:nvSpPr>
            <p:cNvPr id="88" name="타원 87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▶</a:t>
              </a:r>
              <a:endParaRPr kumimoji="0" lang="ko-KR" altLang="en-US" sz="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90" name="타원 89"/>
          <p:cNvSpPr/>
          <p:nvPr/>
        </p:nvSpPr>
        <p:spPr>
          <a:xfrm>
            <a:off x="763855" y="4952384"/>
            <a:ext cx="1226814" cy="1226816"/>
          </a:xfrm>
          <a:prstGeom prst="ellipse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814685" y="5419085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972627" y="220750"/>
            <a:ext cx="5596404" cy="102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 </a:t>
            </a:r>
            <a:r>
              <a:rPr kumimoji="0" lang="ko-KR" altLang="en-US" sz="5000" b="1" i="0" u="none" strike="noStrike" kern="0" cap="none" spc="0" normalizeH="0" baseline="0" noProof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일본 근세의 </a:t>
            </a:r>
            <a:r>
              <a:rPr kumimoji="0" lang="ko-KR" altLang="en-US" sz="5000" b="1" i="0" u="none" strike="noStrike" kern="0" cap="none" spc="0" normalizeH="0" baseline="0" noProof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경제</a:t>
            </a:r>
            <a:endParaRPr kumimoji="0" lang="en-US" altLang="ko-KR" sz="5000" b="1" i="0" u="none" strike="noStrike" kern="0" cap="none" spc="0" normalizeH="0" baseline="0" noProof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50" b="0" i="0" u="none" strike="noStrike" kern="0" cap="none" spc="0" normalizeH="0" baseline="0" noProof="0" dirty="0">
              <a:ln>
                <a:noFill/>
              </a:ln>
              <a:solidFill>
                <a:srgbClr val="5E3F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844800" y="2103008"/>
            <a:ext cx="6096000" cy="43088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000" b="1" dirty="0" err="1">
                <a:solidFill>
                  <a:srgbClr val="7FC6E6"/>
                </a:solidFill>
              </a:rPr>
              <a:t>주인선</a:t>
            </a:r>
            <a:r>
              <a:rPr lang="ko-KR" altLang="en-US" sz="2000" b="1" dirty="0">
                <a:solidFill>
                  <a:srgbClr val="7FC6E6"/>
                </a:solidFill>
              </a:rPr>
              <a:t> 무역으로 인한</a:t>
            </a:r>
            <a:endParaRPr lang="en-US" altLang="ko-KR" sz="2000" b="1" dirty="0">
              <a:solidFill>
                <a:srgbClr val="7FC6E6"/>
              </a:solidFill>
            </a:endParaRPr>
          </a:p>
          <a:p>
            <a:r>
              <a:rPr lang="ko-KR" altLang="en-US" sz="2000" b="1" dirty="0">
                <a:solidFill>
                  <a:srgbClr val="7FC6E6"/>
                </a:solidFill>
              </a:rPr>
              <a:t>일본인의 </a:t>
            </a:r>
            <a:r>
              <a:rPr lang="ko-KR" altLang="en-US" sz="2000" b="1" dirty="0" smtClean="0">
                <a:solidFill>
                  <a:srgbClr val="7FC6E6"/>
                </a:solidFill>
              </a:rPr>
              <a:t>이주</a:t>
            </a:r>
            <a:endParaRPr lang="en-US" altLang="ko-KR" sz="2000" b="1" dirty="0" smtClean="0">
              <a:solidFill>
                <a:srgbClr val="7FC6E6"/>
              </a:solidFill>
            </a:endParaRPr>
          </a:p>
          <a:p>
            <a:endParaRPr lang="en-US" altLang="ko-KR" dirty="0">
              <a:solidFill>
                <a:srgbClr val="7FC6E6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/>
              <a:t>동남아시아에는 주인선무역을 통해 많은 일본인들이 거주하고 </a:t>
            </a:r>
            <a:r>
              <a:rPr lang="ko-KR" altLang="en-US" dirty="0" smtClean="0"/>
              <a:t>있었다</a:t>
            </a:r>
            <a:r>
              <a:rPr lang="en-US" altLang="ko-KR" dirty="0"/>
              <a:t>. </a:t>
            </a:r>
            <a:r>
              <a:rPr lang="ko-KR" altLang="en-US" dirty="0"/>
              <a:t>이들은 화교나 포르투갈인들과 마찬가지로 자신들만의 </a:t>
            </a:r>
            <a:r>
              <a:rPr lang="ko-KR" altLang="en-US" dirty="0" err="1"/>
              <a:t>집단촌락을</a:t>
            </a:r>
            <a:r>
              <a:rPr lang="ko-KR" altLang="en-US" dirty="0"/>
              <a:t> 이루고 있었으며</a:t>
            </a:r>
            <a:r>
              <a:rPr lang="en-US" altLang="ko-KR" dirty="0"/>
              <a:t>, </a:t>
            </a:r>
            <a:r>
              <a:rPr lang="ko-KR" altLang="en-US" dirty="0"/>
              <a:t>대장장이 일이나 </a:t>
            </a:r>
            <a:r>
              <a:rPr lang="ko-KR" altLang="en-US" dirty="0" err="1"/>
              <a:t>상업교역</a:t>
            </a:r>
            <a:r>
              <a:rPr lang="ko-KR" altLang="en-US" dirty="0"/>
              <a:t> 등에 종사했다</a:t>
            </a:r>
            <a:r>
              <a:rPr lang="en-US" altLang="ko-KR" dirty="0"/>
              <a:t>. </a:t>
            </a:r>
            <a:r>
              <a:rPr lang="ko-KR" altLang="en-US" dirty="0"/>
              <a:t>당시 </a:t>
            </a:r>
            <a:r>
              <a:rPr lang="ko-KR" altLang="en-US" dirty="0" err="1"/>
              <a:t>시암</a:t>
            </a:r>
            <a:r>
              <a:rPr lang="ko-KR" altLang="en-US" dirty="0"/>
              <a:t> 왕국의 수도인 아유타야에는 </a:t>
            </a:r>
            <a:r>
              <a:rPr lang="en-US" altLang="ko-KR" dirty="0"/>
              <a:t>1500</a:t>
            </a:r>
            <a:r>
              <a:rPr lang="ko-KR" altLang="en-US" dirty="0"/>
              <a:t>명 가량되는 일본인들이 거주하고 있었는데</a:t>
            </a:r>
            <a:r>
              <a:rPr lang="en-US" altLang="ko-KR" dirty="0"/>
              <a:t>, </a:t>
            </a:r>
            <a:r>
              <a:rPr lang="ko-KR" altLang="en-US" dirty="0"/>
              <a:t>이들이 거주하고 있는 지역은 태국어로 </a:t>
            </a:r>
            <a:r>
              <a:rPr lang="ko-KR" altLang="en-US" dirty="0" err="1"/>
              <a:t>일본인마을</a:t>
            </a:r>
            <a:r>
              <a:rPr lang="ko-KR" altLang="en-US" dirty="0"/>
              <a:t> 이라는 뜻으로 </a:t>
            </a:r>
            <a:r>
              <a:rPr lang="en-US" altLang="ko-KR" dirty="0"/>
              <a:t>'</a:t>
            </a:r>
            <a:r>
              <a:rPr lang="ko-KR" altLang="en-US" dirty="0" smtClean="0"/>
              <a:t>방 </a:t>
            </a:r>
            <a:r>
              <a:rPr lang="ko-KR" altLang="en-US" dirty="0" err="1" smtClean="0"/>
              <a:t>이푼</a:t>
            </a:r>
            <a:r>
              <a:rPr lang="en-US" altLang="ko-KR" dirty="0"/>
              <a:t>' </a:t>
            </a:r>
            <a:r>
              <a:rPr lang="ko-KR" altLang="en-US" dirty="0"/>
              <a:t>이라고 불렸다</a:t>
            </a:r>
            <a:r>
              <a:rPr lang="en-US" altLang="ko-KR" dirty="0"/>
              <a:t>.</a:t>
            </a:r>
            <a:endParaRPr lang="ko-KR" altLang="en-US" dirty="0"/>
          </a:p>
          <a:p>
            <a:pPr>
              <a:lnSpc>
                <a:spcPct val="150000"/>
              </a:lnSpc>
            </a:pPr>
            <a:endParaRPr lang="en-US" altLang="ko-KR" dirty="0">
              <a:solidFill>
                <a:srgbClr val="7FC6E6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846320" y="6219898"/>
            <a:ext cx="6837679" cy="537326"/>
          </a:xfrm>
          <a:prstGeom prst="rect">
            <a:avLst/>
          </a:prstGeom>
          <a:solidFill>
            <a:srgbClr val="7FC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 smtClean="0"/>
              <a:t>시암</a:t>
            </a:r>
            <a:r>
              <a:rPr lang="ko-KR" altLang="en-US" dirty="0" smtClean="0"/>
              <a:t> 왕국의 수도였던 </a:t>
            </a:r>
            <a:r>
              <a:rPr lang="ko-KR" altLang="en-US" dirty="0" err="1" smtClean="0"/>
              <a:t>아유타야</a:t>
            </a:r>
            <a:r>
              <a:rPr lang="ko-KR" altLang="en-US" dirty="0" smtClean="0"/>
              <a:t> 유적</a:t>
            </a:r>
            <a:r>
              <a:rPr lang="en-US" altLang="ko-KR" dirty="0" smtClean="0"/>
              <a:t>. </a:t>
            </a:r>
            <a:r>
              <a:rPr lang="ko-KR" altLang="en-US" sz="1000" dirty="0" smtClean="0"/>
              <a:t>일본인 </a:t>
            </a:r>
            <a:r>
              <a:rPr lang="ko-KR" altLang="en-US" sz="1000" dirty="0" err="1" smtClean="0"/>
              <a:t>거주마을의</a:t>
            </a:r>
            <a:r>
              <a:rPr lang="ko-KR" altLang="en-US" sz="1000" dirty="0" smtClean="0"/>
              <a:t> 사진이 없어 </a:t>
            </a:r>
            <a:r>
              <a:rPr lang="ko-KR" altLang="en-US" sz="1000" dirty="0" err="1" smtClean="0"/>
              <a:t>위사진으로</a:t>
            </a:r>
            <a:r>
              <a:rPr lang="ko-KR" altLang="en-US" sz="1000" dirty="0" smtClean="0"/>
              <a:t> 대체</a:t>
            </a:r>
            <a:r>
              <a:rPr lang="en-US" altLang="ko-KR" sz="1000" dirty="0" smtClean="0"/>
              <a:t>.</a:t>
            </a:r>
            <a:r>
              <a:rPr lang="ko-KR" altLang="en-US" sz="1000" dirty="0" smtClean="0"/>
              <a:t> </a:t>
            </a:r>
            <a:endParaRPr lang="ko-KR" altLang="en-US" sz="1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00" y="1886296"/>
            <a:ext cx="27432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>
            <a:off x="4628252" y="1429096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2844800" y="1421203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6411705" y="1413494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3EAAD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AAD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3EAAD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853676" y="1886296"/>
            <a:ext cx="8839200" cy="4318000"/>
          </a:xfrm>
          <a:prstGeom prst="rect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3EAAD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4" name="직사각형 43"/>
          <p:cNvSpPr/>
          <p:nvPr/>
        </p:nvSpPr>
        <p:spPr>
          <a:xfrm flipH="1">
            <a:off x="2972627" y="2039710"/>
            <a:ext cx="4302678" cy="4139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은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 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17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세기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7FC6E6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748212" y="1274421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14685" y="1714069"/>
            <a:ext cx="1093868" cy="328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A</a:t>
            </a:r>
          </a:p>
        </p:txBody>
      </p:sp>
      <p:grpSp>
        <p:nvGrpSpPr>
          <p:cNvPr id="82" name="그룹 81"/>
          <p:cNvGrpSpPr/>
          <p:nvPr/>
        </p:nvGrpSpPr>
        <p:grpSpPr>
          <a:xfrm>
            <a:off x="1264895" y="2749339"/>
            <a:ext cx="215444" cy="191546"/>
            <a:chOff x="4367987" y="2389745"/>
            <a:chExt cx="283439" cy="252000"/>
          </a:xfrm>
        </p:grpSpPr>
        <p:sp>
          <p:nvSpPr>
            <p:cNvPr id="83" name="타원 82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▶</a:t>
              </a:r>
              <a:endParaRPr kumimoji="0" lang="ko-KR" altLang="en-US" sz="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5" name="타원 84"/>
          <p:cNvSpPr/>
          <p:nvPr/>
        </p:nvSpPr>
        <p:spPr>
          <a:xfrm>
            <a:off x="759210" y="3188987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814685" y="3628635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1277852" y="4555563"/>
            <a:ext cx="215444" cy="191546"/>
            <a:chOff x="4367987" y="2389745"/>
            <a:chExt cx="283439" cy="252000"/>
          </a:xfrm>
        </p:grpSpPr>
        <p:sp>
          <p:nvSpPr>
            <p:cNvPr id="88" name="타원 87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▶</a:t>
              </a:r>
              <a:endParaRPr kumimoji="0" lang="ko-KR" altLang="en-US" sz="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90" name="타원 89"/>
          <p:cNvSpPr/>
          <p:nvPr/>
        </p:nvSpPr>
        <p:spPr>
          <a:xfrm>
            <a:off x="763855" y="4952384"/>
            <a:ext cx="1226814" cy="1226816"/>
          </a:xfrm>
          <a:prstGeom prst="ellipse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814685" y="5419085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972627" y="220750"/>
            <a:ext cx="5596404" cy="102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 </a:t>
            </a:r>
            <a:r>
              <a:rPr kumimoji="0" lang="ko-KR" altLang="en-US" sz="5000" b="1" i="0" u="none" strike="noStrike" kern="0" cap="none" spc="0" normalizeH="0" baseline="0" noProof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일본 근세의 </a:t>
            </a:r>
            <a:r>
              <a:rPr kumimoji="0" lang="ko-KR" altLang="en-US" sz="5000" b="1" i="0" u="none" strike="noStrike" kern="0" cap="none" spc="0" normalizeH="0" baseline="0" noProof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경제</a:t>
            </a:r>
            <a:endParaRPr kumimoji="0" lang="en-US" altLang="ko-KR" sz="5000" b="1" i="0" u="none" strike="noStrike" kern="0" cap="none" spc="0" normalizeH="0" baseline="0" noProof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50" b="0" i="0" u="none" strike="noStrike" kern="0" cap="none" spc="0" normalizeH="0" baseline="0" noProof="0" dirty="0">
              <a:ln>
                <a:noFill/>
              </a:ln>
              <a:solidFill>
                <a:srgbClr val="5E3F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844800" y="2103008"/>
            <a:ext cx="6096000" cy="41242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000" b="1" dirty="0" err="1">
                <a:solidFill>
                  <a:srgbClr val="7FC6E6"/>
                </a:solidFill>
              </a:rPr>
              <a:t>주인선</a:t>
            </a:r>
            <a:r>
              <a:rPr lang="ko-KR" altLang="en-US" sz="2000" b="1" dirty="0">
                <a:solidFill>
                  <a:srgbClr val="7FC6E6"/>
                </a:solidFill>
              </a:rPr>
              <a:t> 무역으로 인한</a:t>
            </a:r>
            <a:endParaRPr lang="en-US" altLang="ko-KR" sz="2000" b="1" dirty="0">
              <a:solidFill>
                <a:srgbClr val="7FC6E6"/>
              </a:solidFill>
            </a:endParaRPr>
          </a:p>
          <a:p>
            <a:r>
              <a:rPr lang="ko-KR" altLang="en-US" sz="2000" b="1" dirty="0">
                <a:solidFill>
                  <a:srgbClr val="7FC6E6"/>
                </a:solidFill>
              </a:rPr>
              <a:t>일본인의 </a:t>
            </a:r>
            <a:r>
              <a:rPr lang="ko-KR" altLang="en-US" sz="2000" b="1" dirty="0" smtClean="0">
                <a:solidFill>
                  <a:srgbClr val="7FC6E6"/>
                </a:solidFill>
              </a:rPr>
              <a:t>이주</a:t>
            </a:r>
            <a:endParaRPr lang="en-US" altLang="ko-KR" sz="2000" b="1" dirty="0" smtClean="0">
              <a:solidFill>
                <a:srgbClr val="7FC6E6"/>
              </a:solidFill>
            </a:endParaRPr>
          </a:p>
          <a:p>
            <a:endParaRPr lang="en-US" altLang="ko-KR" dirty="0">
              <a:solidFill>
                <a:srgbClr val="7FC6E6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700" dirty="0"/>
              <a:t>‘야마다 </a:t>
            </a:r>
            <a:r>
              <a:rPr lang="ko-KR" altLang="en-US" sz="1700" dirty="0" err="1"/>
              <a:t>나가마사</a:t>
            </a:r>
            <a:r>
              <a:rPr lang="ko-KR" altLang="en-US" sz="1700" dirty="0" smtClean="0"/>
              <a:t>’ 라는 </a:t>
            </a:r>
            <a:r>
              <a:rPr lang="ko-KR" altLang="en-US" sz="1700" dirty="0"/>
              <a:t>인물은 특히 많은 기록이 남아있다</a:t>
            </a:r>
            <a:r>
              <a:rPr lang="en-US" altLang="ko-KR" sz="1700" dirty="0"/>
              <a:t>. </a:t>
            </a:r>
            <a:r>
              <a:rPr lang="ko-KR" altLang="en-US" sz="1700" dirty="0"/>
              <a:t>그가 어찌해서 일본을 떠나 타이로 </a:t>
            </a:r>
            <a:r>
              <a:rPr lang="ko-KR" altLang="en-US" sz="1700" dirty="0" err="1" smtClean="0"/>
              <a:t>가게되었는지에</a:t>
            </a:r>
            <a:r>
              <a:rPr lang="ko-KR" altLang="en-US" sz="1700" dirty="0" smtClean="0"/>
              <a:t> 대해서는 </a:t>
            </a:r>
            <a:r>
              <a:rPr lang="ko-KR" altLang="en-US" sz="1700" dirty="0"/>
              <a:t>여러 설이 있지만 그는 방 </a:t>
            </a:r>
            <a:r>
              <a:rPr lang="ko-KR" altLang="en-US" sz="1700" dirty="0" err="1"/>
              <a:t>이푼의</a:t>
            </a:r>
            <a:r>
              <a:rPr lang="ko-KR" altLang="en-US" sz="1700" dirty="0"/>
              <a:t> 지도자가 되었으며 타이의 고위 </a:t>
            </a:r>
            <a:r>
              <a:rPr lang="ko-KR" altLang="en-US" sz="1700" dirty="0" err="1"/>
              <a:t>귀족칭호인</a:t>
            </a:r>
            <a:r>
              <a:rPr lang="ko-KR" altLang="en-US" sz="1700" dirty="0"/>
              <a:t> </a:t>
            </a:r>
            <a:r>
              <a:rPr lang="en-US" altLang="ko-KR" sz="1700" dirty="0" smtClean="0"/>
              <a:t>＇</a:t>
            </a:r>
            <a:r>
              <a:rPr lang="ko-KR" altLang="en-US" sz="1700" dirty="0" err="1" smtClean="0"/>
              <a:t>쿤</a:t>
            </a:r>
            <a:r>
              <a:rPr lang="en-US" altLang="ko-KR" sz="1700" dirty="0" smtClean="0"/>
              <a:t>＇</a:t>
            </a:r>
            <a:r>
              <a:rPr lang="ko-KR" altLang="en-US" sz="1700" dirty="0" smtClean="0"/>
              <a:t>에까지 오르게 됬다고 한다</a:t>
            </a:r>
            <a:r>
              <a:rPr lang="en-US" altLang="ko-KR" sz="1700" dirty="0" smtClean="0"/>
              <a:t>. </a:t>
            </a:r>
            <a:r>
              <a:rPr lang="ko-KR" altLang="en-US" sz="1700" dirty="0"/>
              <a:t>그는 </a:t>
            </a:r>
            <a:r>
              <a:rPr lang="en-US" altLang="ko-KR" sz="1700" dirty="0"/>
              <a:t>1630</a:t>
            </a:r>
            <a:r>
              <a:rPr lang="ko-KR" altLang="en-US" sz="1700" dirty="0"/>
              <a:t>년에 </a:t>
            </a:r>
            <a:r>
              <a:rPr lang="en-US" altLang="ko-KR" sz="1700" dirty="0"/>
              <a:t>300</a:t>
            </a:r>
            <a:r>
              <a:rPr lang="ko-KR" altLang="en-US" sz="1700" dirty="0"/>
              <a:t>명의 일본무사들이 포함된 부대를 이끌고 </a:t>
            </a:r>
            <a:endParaRPr lang="en-US" altLang="ko-KR" sz="1700" dirty="0" smtClean="0"/>
          </a:p>
          <a:p>
            <a:pPr>
              <a:lnSpc>
                <a:spcPct val="150000"/>
              </a:lnSpc>
            </a:pPr>
            <a:r>
              <a:rPr lang="ko-KR" altLang="en-US" sz="1700" dirty="0" smtClean="0"/>
              <a:t>타이</a:t>
            </a:r>
            <a:r>
              <a:rPr lang="en-US" altLang="ko-KR" sz="1700" dirty="0"/>
              <a:t>-</a:t>
            </a:r>
            <a:r>
              <a:rPr lang="ko-KR" altLang="en-US" sz="1700" dirty="0"/>
              <a:t>미얀마 전쟁에 참전했으며 그는 오늘날 말레이시아 국경 근처에 위치한 ‘</a:t>
            </a:r>
            <a:r>
              <a:rPr lang="ko-KR" altLang="en-US" sz="1700" dirty="0" err="1"/>
              <a:t>나콘</a:t>
            </a:r>
            <a:r>
              <a:rPr lang="ko-KR" altLang="en-US" sz="1700" dirty="0"/>
              <a:t> 씨 </a:t>
            </a:r>
            <a:r>
              <a:rPr lang="ko-KR" altLang="en-US" sz="1700" dirty="0" err="1"/>
              <a:t>탐마랏</a:t>
            </a:r>
            <a:r>
              <a:rPr lang="ko-KR" altLang="en-US" sz="1700" dirty="0"/>
              <a:t>’ 이라는 지역의 </a:t>
            </a:r>
            <a:r>
              <a:rPr lang="ko-KR" altLang="en-US" sz="1700" dirty="0" err="1"/>
              <a:t>태수로까지</a:t>
            </a:r>
            <a:r>
              <a:rPr lang="ko-KR" altLang="en-US" sz="1700" dirty="0"/>
              <a:t> 등극하게 된다</a:t>
            </a:r>
            <a:r>
              <a:rPr lang="en-US" altLang="ko-KR" sz="1700" dirty="0" smtClean="0"/>
              <a:t>.</a:t>
            </a:r>
            <a:endParaRPr lang="ko-KR" altLang="en-US" sz="1700" dirty="0"/>
          </a:p>
        </p:txBody>
      </p:sp>
      <p:sp>
        <p:nvSpPr>
          <p:cNvPr id="23" name="직사각형 22"/>
          <p:cNvSpPr/>
          <p:nvPr/>
        </p:nvSpPr>
        <p:spPr>
          <a:xfrm>
            <a:off x="2853676" y="6212189"/>
            <a:ext cx="8839200" cy="537326"/>
          </a:xfrm>
          <a:prstGeom prst="rect">
            <a:avLst/>
          </a:prstGeom>
          <a:solidFill>
            <a:srgbClr val="7FC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dirty="0" err="1" smtClean="0"/>
              <a:t>주인선</a:t>
            </a:r>
            <a:r>
              <a:rPr lang="ko-KR" altLang="en-US" sz="1500" dirty="0" smtClean="0"/>
              <a:t> 무역으로 인한 이주 일본인 야마다 </a:t>
            </a:r>
            <a:r>
              <a:rPr lang="ko-KR" altLang="en-US" sz="1500" dirty="0" err="1" smtClean="0"/>
              <a:t>나가마사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그는 방 </a:t>
            </a:r>
            <a:r>
              <a:rPr lang="ko-KR" altLang="en-US" sz="1500" dirty="0" err="1" smtClean="0"/>
              <a:t>이푼의</a:t>
            </a:r>
            <a:r>
              <a:rPr lang="ko-KR" altLang="en-US" sz="1500" dirty="0" smtClean="0"/>
              <a:t> 지도자가 되었고 타이의 귀족인 </a:t>
            </a:r>
            <a:r>
              <a:rPr lang="en-US" altLang="ko-KR" sz="1500" dirty="0" smtClean="0"/>
              <a:t>‘</a:t>
            </a:r>
            <a:r>
              <a:rPr lang="ko-KR" altLang="en-US" sz="1500" dirty="0" err="1" smtClean="0"/>
              <a:t>쿤</a:t>
            </a:r>
            <a:r>
              <a:rPr lang="en-US" altLang="ko-KR" sz="1500" dirty="0" smtClean="0"/>
              <a:t>’</a:t>
            </a:r>
            <a:r>
              <a:rPr lang="ko-KR" altLang="en-US" sz="1500" dirty="0"/>
              <a:t> </a:t>
            </a:r>
            <a:r>
              <a:rPr lang="ko-KR" altLang="en-US" sz="1500" dirty="0" smtClean="0"/>
              <a:t>에 오르고</a:t>
            </a:r>
            <a:r>
              <a:rPr lang="en-US" altLang="ko-KR" sz="1500" dirty="0" smtClean="0"/>
              <a:t>, ‘</a:t>
            </a:r>
            <a:r>
              <a:rPr lang="ko-KR" altLang="en-US" sz="1500" dirty="0" err="1" smtClean="0"/>
              <a:t>나콘</a:t>
            </a:r>
            <a:r>
              <a:rPr lang="ko-KR" altLang="en-US" sz="1500" dirty="0" smtClean="0"/>
              <a:t> 씨 </a:t>
            </a:r>
            <a:r>
              <a:rPr lang="ko-KR" altLang="en-US" sz="1500" dirty="0" err="1" smtClean="0"/>
              <a:t>탐마랏</a:t>
            </a:r>
            <a:r>
              <a:rPr lang="en-US" altLang="ko-KR" sz="1500" dirty="0" smtClean="0"/>
              <a:t>’ </a:t>
            </a:r>
            <a:r>
              <a:rPr lang="ko-KR" altLang="en-US" sz="1500" dirty="0" smtClean="0"/>
              <a:t>이라는 지역의 태수로 등극한다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881" y="1886296"/>
            <a:ext cx="2634118" cy="429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>
            <a:off x="4628252" y="1429096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2844800" y="1421203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6411705" y="1413494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3EAAD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AAD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3EAAD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849445" y="1886296"/>
            <a:ext cx="8839200" cy="4318000"/>
          </a:xfrm>
          <a:prstGeom prst="rect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3EAAD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4" name="직사각형 43"/>
          <p:cNvSpPr/>
          <p:nvPr/>
        </p:nvSpPr>
        <p:spPr>
          <a:xfrm flipH="1">
            <a:off x="2972627" y="2039710"/>
            <a:ext cx="4302678" cy="4139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은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 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17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세기</a:t>
            </a: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7FC6E6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748212" y="1274421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14685" y="1714069"/>
            <a:ext cx="1093868" cy="328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A</a:t>
            </a:r>
          </a:p>
        </p:txBody>
      </p:sp>
      <p:grpSp>
        <p:nvGrpSpPr>
          <p:cNvPr id="82" name="그룹 81"/>
          <p:cNvGrpSpPr/>
          <p:nvPr/>
        </p:nvGrpSpPr>
        <p:grpSpPr>
          <a:xfrm>
            <a:off x="1264895" y="2749339"/>
            <a:ext cx="215444" cy="191546"/>
            <a:chOff x="4367987" y="2389745"/>
            <a:chExt cx="283439" cy="252000"/>
          </a:xfrm>
        </p:grpSpPr>
        <p:sp>
          <p:nvSpPr>
            <p:cNvPr id="83" name="타원 82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▶</a:t>
              </a:r>
              <a:endParaRPr kumimoji="0" lang="ko-KR" altLang="en-US" sz="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5" name="타원 84"/>
          <p:cNvSpPr/>
          <p:nvPr/>
        </p:nvSpPr>
        <p:spPr>
          <a:xfrm>
            <a:off x="759210" y="3188987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814685" y="3628635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1277852" y="4555563"/>
            <a:ext cx="215444" cy="191546"/>
            <a:chOff x="4367987" y="2389745"/>
            <a:chExt cx="283439" cy="252000"/>
          </a:xfrm>
        </p:grpSpPr>
        <p:sp>
          <p:nvSpPr>
            <p:cNvPr id="88" name="타원 87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▶</a:t>
              </a:r>
              <a:endParaRPr kumimoji="0" lang="ko-KR" altLang="en-US" sz="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90" name="타원 89"/>
          <p:cNvSpPr/>
          <p:nvPr/>
        </p:nvSpPr>
        <p:spPr>
          <a:xfrm>
            <a:off x="763855" y="4952384"/>
            <a:ext cx="1226814" cy="1226816"/>
          </a:xfrm>
          <a:prstGeom prst="ellipse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814685" y="5419085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972627" y="220750"/>
            <a:ext cx="5596404" cy="102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 </a:t>
            </a:r>
            <a:r>
              <a:rPr kumimoji="0" lang="ko-KR" altLang="en-US" sz="5000" b="1" i="0" u="none" strike="noStrike" kern="0" cap="none" spc="0" normalizeH="0" baseline="0" noProof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일본 근세의 </a:t>
            </a:r>
            <a:r>
              <a:rPr kumimoji="0" lang="ko-KR" altLang="en-US" sz="5000" b="1" i="0" u="none" strike="noStrike" kern="0" cap="none" spc="0" normalizeH="0" baseline="0" noProof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경제</a:t>
            </a:r>
            <a:endParaRPr kumimoji="0" lang="en-US" altLang="ko-KR" sz="5000" b="1" i="0" u="none" strike="noStrike" kern="0" cap="none" spc="0" normalizeH="0" baseline="0" noProof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50" b="0" i="0" u="none" strike="noStrike" kern="0" cap="none" spc="0" normalizeH="0" baseline="0" noProof="0" dirty="0">
              <a:ln>
                <a:noFill/>
              </a:ln>
              <a:solidFill>
                <a:srgbClr val="5E3F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844800" y="2103008"/>
            <a:ext cx="6096000" cy="44281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2000" b="1" dirty="0" smtClean="0">
                <a:solidFill>
                  <a:srgbClr val="7FC6E6"/>
                </a:solidFill>
              </a:rPr>
              <a:t>일본인 용병</a:t>
            </a:r>
            <a:endParaRPr lang="en-US" altLang="ko-KR" sz="2000" b="1" dirty="0" smtClean="0">
              <a:solidFill>
                <a:srgbClr val="7FC6E6"/>
              </a:solidFill>
            </a:endParaRPr>
          </a:p>
          <a:p>
            <a:pPr fontAlgn="base">
              <a:lnSpc>
                <a:spcPct val="150000"/>
              </a:lnSpc>
            </a:pPr>
            <a:endParaRPr lang="en-US" altLang="ko-KR" sz="1300" dirty="0" smtClean="0"/>
          </a:p>
          <a:p>
            <a:pPr fontAlgn="base">
              <a:lnSpc>
                <a:spcPct val="150000"/>
              </a:lnSpc>
            </a:pPr>
            <a:r>
              <a:rPr lang="ko-KR" altLang="en-US" sz="1350" dirty="0" smtClean="0"/>
              <a:t>야마다 </a:t>
            </a:r>
            <a:r>
              <a:rPr lang="ko-KR" altLang="en-US" sz="1350" dirty="0" err="1" smtClean="0"/>
              <a:t>나가마사는</a:t>
            </a:r>
            <a:r>
              <a:rPr lang="ko-KR" altLang="en-US" sz="1350" dirty="0" smtClean="0"/>
              <a:t> 일본인의 세력이 커지는 것을 두려워한 </a:t>
            </a:r>
            <a:r>
              <a:rPr lang="ko-KR" altLang="en-US" sz="1350" dirty="0" err="1" smtClean="0"/>
              <a:t>아유타야</a:t>
            </a:r>
            <a:r>
              <a:rPr lang="ko-KR" altLang="en-US" sz="1350" dirty="0" smtClean="0"/>
              <a:t> 왕의 음모로 인해 암살당했으며</a:t>
            </a:r>
            <a:r>
              <a:rPr lang="en-US" altLang="ko-KR" sz="1350" dirty="0" smtClean="0"/>
              <a:t>, </a:t>
            </a:r>
            <a:r>
              <a:rPr lang="ko-KR" altLang="en-US" sz="1350" dirty="0" smtClean="0"/>
              <a:t>그가 </a:t>
            </a:r>
            <a:r>
              <a:rPr lang="ko-KR" altLang="en-US" sz="1350" dirty="0" err="1" smtClean="0"/>
              <a:t>죽고나서</a:t>
            </a:r>
            <a:r>
              <a:rPr lang="ko-KR" altLang="en-US" sz="1350" dirty="0" smtClean="0"/>
              <a:t> </a:t>
            </a:r>
            <a:r>
              <a:rPr lang="en-US" altLang="ko-KR" sz="1350" dirty="0" smtClean="0"/>
              <a:t>1633</a:t>
            </a:r>
            <a:r>
              <a:rPr lang="ko-KR" altLang="en-US" sz="1350" dirty="0" smtClean="0"/>
              <a:t>년에는 방 </a:t>
            </a:r>
            <a:r>
              <a:rPr lang="ko-KR" altLang="en-US" sz="1350" dirty="0" err="1" smtClean="0"/>
              <a:t>이푼이</a:t>
            </a:r>
            <a:r>
              <a:rPr lang="ko-KR" altLang="en-US" sz="1350" dirty="0" smtClean="0"/>
              <a:t> 왕의 군대에 의해 </a:t>
            </a:r>
            <a:r>
              <a:rPr lang="ko-KR" altLang="en-US" sz="1350" dirty="0" err="1" smtClean="0"/>
              <a:t>습격당하는</a:t>
            </a:r>
            <a:r>
              <a:rPr lang="ko-KR" altLang="en-US" sz="1350" dirty="0" smtClean="0"/>
              <a:t> 일이 벌어진다</a:t>
            </a:r>
            <a:r>
              <a:rPr lang="en-US" altLang="ko-KR" sz="1350" dirty="0" smtClean="0"/>
              <a:t>. </a:t>
            </a:r>
            <a:r>
              <a:rPr lang="ko-KR" altLang="en-US" sz="1350" dirty="0" smtClean="0"/>
              <a:t>이후 타이에서</a:t>
            </a:r>
            <a:r>
              <a:rPr lang="en-US" altLang="ko-KR" sz="1350" dirty="0" smtClean="0"/>
              <a:t>, </a:t>
            </a:r>
            <a:r>
              <a:rPr lang="ko-KR" altLang="en-US" sz="1350" dirty="0" smtClean="0"/>
              <a:t>그리고 미얀마에서 일본인들은 추방당했으며 이들은 캄보디아와 베트남</a:t>
            </a:r>
            <a:r>
              <a:rPr lang="en-US" altLang="ko-KR" sz="1350" dirty="0" smtClean="0"/>
              <a:t>, </a:t>
            </a:r>
            <a:r>
              <a:rPr lang="ko-KR" altLang="en-US" sz="1350" dirty="0" smtClean="0"/>
              <a:t>필리핀 등지로 옮겨 가게 된다</a:t>
            </a:r>
            <a:r>
              <a:rPr lang="en-US" altLang="ko-KR" sz="1350" dirty="0" smtClean="0"/>
              <a:t>.</a:t>
            </a:r>
            <a:endParaRPr lang="ko-KR" altLang="en-US" sz="1350" dirty="0" smtClean="0"/>
          </a:p>
          <a:p>
            <a:pPr fontAlgn="base">
              <a:lnSpc>
                <a:spcPct val="150000"/>
              </a:lnSpc>
            </a:pPr>
            <a:r>
              <a:rPr lang="ko-KR" altLang="en-US" sz="1350" dirty="0" smtClean="0"/>
              <a:t>일본인 용병은 타이 뿐만 아니라 타이의 오랜 적국인 미얀마에서도 고용되었으며</a:t>
            </a:r>
            <a:r>
              <a:rPr lang="en-US" altLang="ko-KR" sz="1350" dirty="0" smtClean="0"/>
              <a:t>, </a:t>
            </a:r>
            <a:r>
              <a:rPr lang="ko-KR" altLang="en-US" sz="1350" dirty="0" smtClean="0"/>
              <a:t>일본과 깊은 관계를 맺고 있던 에스파냐</a:t>
            </a:r>
            <a:r>
              <a:rPr lang="en-US" altLang="ko-KR" sz="1350" dirty="0" smtClean="0"/>
              <a:t>, </a:t>
            </a:r>
            <a:r>
              <a:rPr lang="ko-KR" altLang="en-US" sz="1350" dirty="0" smtClean="0"/>
              <a:t>포르투갈</a:t>
            </a:r>
            <a:r>
              <a:rPr lang="en-US" altLang="ko-KR" sz="1350" dirty="0" smtClean="0"/>
              <a:t>, </a:t>
            </a:r>
            <a:r>
              <a:rPr lang="ko-KR" altLang="en-US" sz="1350" dirty="0" smtClean="0"/>
              <a:t>네덜란드인에 의해서도 고용되었다</a:t>
            </a:r>
            <a:r>
              <a:rPr lang="en-US" altLang="ko-KR" sz="1350" dirty="0" smtClean="0"/>
              <a:t>. </a:t>
            </a:r>
            <a:r>
              <a:rPr lang="ko-KR" altLang="en-US" sz="1350" dirty="0" smtClean="0"/>
              <a:t>특히 대부분의 일본인 용병들은 그리스도교를 믿었기 때문에 유럽인들의 신뢰를 받을 수 있었는데</a:t>
            </a:r>
            <a:r>
              <a:rPr lang="en-US" altLang="ko-KR" sz="1350" dirty="0" smtClean="0"/>
              <a:t>, </a:t>
            </a:r>
            <a:r>
              <a:rPr lang="ko-KR" altLang="en-US" sz="1350" dirty="0" smtClean="0"/>
              <a:t>공식적으로 </a:t>
            </a:r>
            <a:r>
              <a:rPr lang="en-US" altLang="ko-KR" sz="1350" dirty="0" smtClean="0"/>
              <a:t>1623</a:t>
            </a:r>
            <a:r>
              <a:rPr lang="ko-KR" altLang="en-US" sz="1350" dirty="0" smtClean="0"/>
              <a:t>년에 오늘날 </a:t>
            </a:r>
            <a:r>
              <a:rPr lang="ko-KR" altLang="en-US" sz="1350" dirty="0" err="1" smtClean="0"/>
              <a:t>인도세이아의</a:t>
            </a:r>
            <a:r>
              <a:rPr lang="ko-KR" altLang="en-US" sz="1350" dirty="0" smtClean="0"/>
              <a:t> 수도인 자카르타에 해당되는 바타비아에서 일본 사무라이 </a:t>
            </a:r>
            <a:r>
              <a:rPr lang="en-US" altLang="ko-KR" sz="1350" dirty="0" smtClean="0"/>
              <a:t>9</a:t>
            </a:r>
            <a:r>
              <a:rPr lang="ko-KR" altLang="en-US" sz="1350" dirty="0" smtClean="0"/>
              <a:t>명이 토착인 군대를 훈련시키기 위해 네덜란드 동인도회사로부터 고용되었다는 기록이 남아있다</a:t>
            </a:r>
            <a:r>
              <a:rPr lang="en-US" altLang="ko-KR" sz="1350" dirty="0" smtClean="0"/>
              <a:t>.</a:t>
            </a:r>
            <a:endParaRPr lang="ko-KR" altLang="en-US" sz="1350" dirty="0" smtClean="0"/>
          </a:p>
          <a:p>
            <a:pPr>
              <a:lnSpc>
                <a:spcPct val="150000"/>
              </a:lnSpc>
            </a:pPr>
            <a:endParaRPr lang="en-US" altLang="ko-KR" sz="1300" dirty="0">
              <a:solidFill>
                <a:srgbClr val="7FC6E6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628252" y="6212189"/>
            <a:ext cx="7055748" cy="537326"/>
          </a:xfrm>
          <a:prstGeom prst="rect">
            <a:avLst/>
          </a:prstGeom>
          <a:solidFill>
            <a:srgbClr val="7FC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dirty="0" smtClean="0"/>
              <a:t>야마다 </a:t>
            </a:r>
            <a:r>
              <a:rPr lang="ko-KR" altLang="en-US" sz="1500" dirty="0" err="1" smtClean="0"/>
              <a:t>나가마사와</a:t>
            </a:r>
            <a:r>
              <a:rPr lang="ko-KR" altLang="en-US" sz="1500" dirty="0" smtClean="0"/>
              <a:t> 그의 병사들의 이야기</a:t>
            </a:r>
            <a:r>
              <a:rPr lang="ko-KR" altLang="en-US" sz="1500" dirty="0"/>
              <a:t>는</a:t>
            </a:r>
            <a:r>
              <a:rPr lang="ko-KR" altLang="en-US" sz="1500" dirty="0" smtClean="0"/>
              <a:t> 영화로 만들어졌을 정도로 유명하다</a:t>
            </a:r>
            <a:r>
              <a:rPr lang="en-US" altLang="ko-KR" sz="1500" dirty="0" smtClean="0"/>
              <a:t>.</a:t>
            </a:r>
            <a:endParaRPr lang="ko-KR" altLang="en-US" sz="15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982" y="1891509"/>
            <a:ext cx="2652789" cy="431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1244548" y="2529271"/>
            <a:ext cx="9382539" cy="967409"/>
          </a:xfrm>
          <a:prstGeom prst="roundRect">
            <a:avLst>
              <a:gd name="adj" fmla="val 50000"/>
            </a:avLst>
          </a:prstGeom>
          <a:solidFill>
            <a:srgbClr val="FFEBE2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감사합니다</a:t>
            </a: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이등변 삼각형 15"/>
          <p:cNvSpPr/>
          <p:nvPr/>
        </p:nvSpPr>
        <p:spPr>
          <a:xfrm rot="12600000">
            <a:off x="7215117" y="3198786"/>
            <a:ext cx="950822" cy="774693"/>
          </a:xfrm>
          <a:prstGeom prst="triangle">
            <a:avLst>
              <a:gd name="adj" fmla="val 0"/>
            </a:avLst>
          </a:prstGeom>
          <a:solidFill>
            <a:srgbClr val="FFEBE2"/>
          </a:solidFill>
          <a:ln w="38100">
            <a:noFill/>
          </a:ln>
          <a:effectLst>
            <a:outerShdw dist="50800" dir="2700000" algn="tl" rotWithShape="0">
              <a:schemeClr val="tx1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4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4006770" y="205658"/>
            <a:ext cx="4416594" cy="17235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ko-KR" altLang="en-US" sz="4400" b="1" kern="0" dirty="0" err="1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일본근세의</a:t>
            </a:r>
            <a:r>
              <a:rPr lang="ko-KR" altLang="en-US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경제</a:t>
            </a:r>
            <a:endParaRPr lang="en-US" altLang="ko-KR" sz="4400" b="1" kern="0" dirty="0" smtClean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 latinLnBrk="0">
              <a:defRPr/>
            </a:pPr>
            <a:r>
              <a:rPr lang="ko-KR" altLang="en-US" dirty="0" err="1" smtClean="0"/>
              <a:t>주인선</a:t>
            </a:r>
            <a:r>
              <a:rPr lang="ko-KR" altLang="en-US" dirty="0" smtClean="0"/>
              <a:t> 무역</a:t>
            </a:r>
            <a:endParaRPr lang="ko-KR" altLang="en-US" dirty="0"/>
          </a:p>
          <a:p>
            <a:pPr algn="ctr" latinLnBrk="0">
              <a:defRPr/>
            </a:pPr>
            <a:endParaRPr lang="en-US" altLang="ko-KR" sz="4400" b="1" kern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</p:txBody>
      </p:sp>
      <p:sp>
        <p:nvSpPr>
          <p:cNvPr id="6" name="자유형 5"/>
          <p:cNvSpPr/>
          <p:nvPr/>
        </p:nvSpPr>
        <p:spPr>
          <a:xfrm>
            <a:off x="1880584" y="2066710"/>
            <a:ext cx="2018526" cy="522512"/>
          </a:xfrm>
          <a:custGeom>
            <a:avLst/>
            <a:gdLst>
              <a:gd name="connsiteX0" fmla="*/ 1009263 w 2018526"/>
              <a:gd name="connsiteY0" fmla="*/ 0 h 522512"/>
              <a:gd name="connsiteX1" fmla="*/ 1964757 w 2018526"/>
              <a:gd name="connsiteY1" fmla="*/ 450608 h 522512"/>
              <a:gd name="connsiteX2" fmla="*/ 2018526 w 2018526"/>
              <a:gd name="connsiteY2" fmla="*/ 522512 h 522512"/>
              <a:gd name="connsiteX3" fmla="*/ 0 w 2018526"/>
              <a:gd name="connsiteY3" fmla="*/ 522512 h 522512"/>
              <a:gd name="connsiteX4" fmla="*/ 53769 w 2018526"/>
              <a:gd name="connsiteY4" fmla="*/ 450608 h 522512"/>
              <a:gd name="connsiteX5" fmla="*/ 1009263 w 2018526"/>
              <a:gd name="connsiteY5" fmla="*/ 0 h 5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8526" h="522512">
                <a:moveTo>
                  <a:pt x="1009263" y="0"/>
                </a:moveTo>
                <a:cubicBezTo>
                  <a:pt x="1393938" y="0"/>
                  <a:pt x="1737644" y="175410"/>
                  <a:pt x="1964757" y="450608"/>
                </a:cubicBezTo>
                <a:lnTo>
                  <a:pt x="2018526" y="522512"/>
                </a:lnTo>
                <a:lnTo>
                  <a:pt x="0" y="522512"/>
                </a:lnTo>
                <a:lnTo>
                  <a:pt x="53769" y="450608"/>
                </a:lnTo>
                <a:cubicBezTo>
                  <a:pt x="280882" y="175410"/>
                  <a:pt x="624588" y="0"/>
                  <a:pt x="1009263" y="0"/>
                </a:cubicBezTo>
                <a:close/>
              </a:path>
            </a:pathLst>
          </a:custGeom>
          <a:solidFill>
            <a:srgbClr val="F46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자유형 6"/>
          <p:cNvSpPr/>
          <p:nvPr/>
        </p:nvSpPr>
        <p:spPr>
          <a:xfrm>
            <a:off x="1651597" y="2589222"/>
            <a:ext cx="2476500" cy="1953988"/>
          </a:xfrm>
          <a:custGeom>
            <a:avLst/>
            <a:gdLst>
              <a:gd name="connsiteX0" fmla="*/ 228987 w 2476500"/>
              <a:gd name="connsiteY0" fmla="*/ 0 h 1953988"/>
              <a:gd name="connsiteX1" fmla="*/ 2247513 w 2476500"/>
              <a:gd name="connsiteY1" fmla="*/ 0 h 1953988"/>
              <a:gd name="connsiteX2" fmla="*/ 2265026 w 2476500"/>
              <a:gd name="connsiteY2" fmla="*/ 23420 h 1953988"/>
              <a:gd name="connsiteX3" fmla="*/ 2476500 w 2476500"/>
              <a:gd name="connsiteY3" fmla="*/ 715738 h 1953988"/>
              <a:gd name="connsiteX4" fmla="*/ 1238250 w 2476500"/>
              <a:gd name="connsiteY4" fmla="*/ 1953988 h 1953988"/>
              <a:gd name="connsiteX5" fmla="*/ 0 w 2476500"/>
              <a:gd name="connsiteY5" fmla="*/ 715738 h 1953988"/>
              <a:gd name="connsiteX6" fmla="*/ 211474 w 2476500"/>
              <a:gd name="connsiteY6" fmla="*/ 23420 h 1953988"/>
              <a:gd name="connsiteX7" fmla="*/ 228987 w 2476500"/>
              <a:gd name="connsiteY7" fmla="*/ 0 h 195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6500" h="1953988">
                <a:moveTo>
                  <a:pt x="228987" y="0"/>
                </a:moveTo>
                <a:lnTo>
                  <a:pt x="2247513" y="0"/>
                </a:lnTo>
                <a:lnTo>
                  <a:pt x="2265026" y="23420"/>
                </a:lnTo>
                <a:cubicBezTo>
                  <a:pt x="2398540" y="221047"/>
                  <a:pt x="2476500" y="459288"/>
                  <a:pt x="2476500" y="715738"/>
                </a:cubicBezTo>
                <a:cubicBezTo>
                  <a:pt x="2476500" y="1399605"/>
                  <a:pt x="1922117" y="1953988"/>
                  <a:pt x="1238250" y="1953988"/>
                </a:cubicBezTo>
                <a:cubicBezTo>
                  <a:pt x="554383" y="1953988"/>
                  <a:pt x="0" y="1399605"/>
                  <a:pt x="0" y="715738"/>
                </a:cubicBezTo>
                <a:cubicBezTo>
                  <a:pt x="0" y="459288"/>
                  <a:pt x="77960" y="221047"/>
                  <a:pt x="211474" y="23420"/>
                </a:cubicBezTo>
                <a:lnTo>
                  <a:pt x="22898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46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주인선</a:t>
            </a:r>
            <a:r>
              <a:rPr lang="ko-KR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무역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309624" y="2200878"/>
            <a:ext cx="1160447" cy="3336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b="1" dirty="0" smtClean="0">
                <a:solidFill>
                  <a:prstClr val="white"/>
                </a:solidFill>
              </a:rPr>
              <a:t>CONTENTS A</a:t>
            </a:r>
            <a:endParaRPr lang="en-US" altLang="ko-KR" sz="1200" b="1" dirty="0">
              <a:solidFill>
                <a:prstClr val="white"/>
              </a:solidFill>
            </a:endParaRPr>
          </a:p>
        </p:txBody>
      </p:sp>
      <p:sp>
        <p:nvSpPr>
          <p:cNvPr id="10" name="자유형 9"/>
          <p:cNvSpPr/>
          <p:nvPr/>
        </p:nvSpPr>
        <p:spPr>
          <a:xfrm>
            <a:off x="5090701" y="2066710"/>
            <a:ext cx="2018526" cy="522512"/>
          </a:xfrm>
          <a:custGeom>
            <a:avLst/>
            <a:gdLst>
              <a:gd name="connsiteX0" fmla="*/ 1009263 w 2018526"/>
              <a:gd name="connsiteY0" fmla="*/ 0 h 522512"/>
              <a:gd name="connsiteX1" fmla="*/ 1964757 w 2018526"/>
              <a:gd name="connsiteY1" fmla="*/ 450608 h 522512"/>
              <a:gd name="connsiteX2" fmla="*/ 2018526 w 2018526"/>
              <a:gd name="connsiteY2" fmla="*/ 522512 h 522512"/>
              <a:gd name="connsiteX3" fmla="*/ 0 w 2018526"/>
              <a:gd name="connsiteY3" fmla="*/ 522512 h 522512"/>
              <a:gd name="connsiteX4" fmla="*/ 53769 w 2018526"/>
              <a:gd name="connsiteY4" fmla="*/ 450608 h 522512"/>
              <a:gd name="connsiteX5" fmla="*/ 1009263 w 2018526"/>
              <a:gd name="connsiteY5" fmla="*/ 0 h 5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8526" h="522512">
                <a:moveTo>
                  <a:pt x="1009263" y="0"/>
                </a:moveTo>
                <a:cubicBezTo>
                  <a:pt x="1393938" y="0"/>
                  <a:pt x="1737644" y="175410"/>
                  <a:pt x="1964757" y="450608"/>
                </a:cubicBezTo>
                <a:lnTo>
                  <a:pt x="2018526" y="522512"/>
                </a:lnTo>
                <a:lnTo>
                  <a:pt x="0" y="522512"/>
                </a:lnTo>
                <a:lnTo>
                  <a:pt x="53769" y="450608"/>
                </a:lnTo>
                <a:cubicBezTo>
                  <a:pt x="280882" y="175410"/>
                  <a:pt x="624588" y="0"/>
                  <a:pt x="1009263" y="0"/>
                </a:cubicBezTo>
                <a:close/>
              </a:path>
            </a:pathLst>
          </a:custGeom>
          <a:solidFill>
            <a:srgbClr val="F46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자유형 10"/>
          <p:cNvSpPr/>
          <p:nvPr/>
        </p:nvSpPr>
        <p:spPr>
          <a:xfrm>
            <a:off x="4861713" y="2589222"/>
            <a:ext cx="2476500" cy="1953988"/>
          </a:xfrm>
          <a:custGeom>
            <a:avLst/>
            <a:gdLst>
              <a:gd name="connsiteX0" fmla="*/ 228987 w 2476500"/>
              <a:gd name="connsiteY0" fmla="*/ 0 h 1953988"/>
              <a:gd name="connsiteX1" fmla="*/ 2247513 w 2476500"/>
              <a:gd name="connsiteY1" fmla="*/ 0 h 1953988"/>
              <a:gd name="connsiteX2" fmla="*/ 2265026 w 2476500"/>
              <a:gd name="connsiteY2" fmla="*/ 23420 h 1953988"/>
              <a:gd name="connsiteX3" fmla="*/ 2476500 w 2476500"/>
              <a:gd name="connsiteY3" fmla="*/ 715738 h 1953988"/>
              <a:gd name="connsiteX4" fmla="*/ 1238250 w 2476500"/>
              <a:gd name="connsiteY4" fmla="*/ 1953988 h 1953988"/>
              <a:gd name="connsiteX5" fmla="*/ 0 w 2476500"/>
              <a:gd name="connsiteY5" fmla="*/ 715738 h 1953988"/>
              <a:gd name="connsiteX6" fmla="*/ 211474 w 2476500"/>
              <a:gd name="connsiteY6" fmla="*/ 23420 h 1953988"/>
              <a:gd name="connsiteX7" fmla="*/ 228987 w 2476500"/>
              <a:gd name="connsiteY7" fmla="*/ 0 h 195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6500" h="1953988">
                <a:moveTo>
                  <a:pt x="228987" y="0"/>
                </a:moveTo>
                <a:lnTo>
                  <a:pt x="2247513" y="0"/>
                </a:lnTo>
                <a:lnTo>
                  <a:pt x="2265026" y="23420"/>
                </a:lnTo>
                <a:cubicBezTo>
                  <a:pt x="2398540" y="221047"/>
                  <a:pt x="2476500" y="459288"/>
                  <a:pt x="2476500" y="715738"/>
                </a:cubicBezTo>
                <a:cubicBezTo>
                  <a:pt x="2476500" y="1399605"/>
                  <a:pt x="1922117" y="1953988"/>
                  <a:pt x="1238250" y="1953988"/>
                </a:cubicBezTo>
                <a:cubicBezTo>
                  <a:pt x="554383" y="1953988"/>
                  <a:pt x="0" y="1399605"/>
                  <a:pt x="0" y="715738"/>
                </a:cubicBezTo>
                <a:cubicBezTo>
                  <a:pt x="0" y="459288"/>
                  <a:pt x="77960" y="221047"/>
                  <a:pt x="211474" y="23420"/>
                </a:cubicBezTo>
                <a:lnTo>
                  <a:pt x="22898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46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주인선</a:t>
            </a:r>
            <a:r>
              <a:rPr lang="ko-KR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무역의 폐지</a:t>
            </a:r>
            <a:endParaRPr lang="ko-KR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525352" y="2200878"/>
            <a:ext cx="1149225" cy="3336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b="1" dirty="0" smtClean="0">
                <a:solidFill>
                  <a:prstClr val="white"/>
                </a:solidFill>
              </a:rPr>
              <a:t>CONTENTS B</a:t>
            </a:r>
            <a:endParaRPr lang="en-US" altLang="ko-KR" sz="1200" b="1" dirty="0">
              <a:solidFill>
                <a:prstClr val="white"/>
              </a:solidFill>
            </a:endParaRPr>
          </a:p>
        </p:txBody>
      </p:sp>
      <p:sp>
        <p:nvSpPr>
          <p:cNvPr id="14" name="자유형 13"/>
          <p:cNvSpPr/>
          <p:nvPr/>
        </p:nvSpPr>
        <p:spPr>
          <a:xfrm>
            <a:off x="8300818" y="2066710"/>
            <a:ext cx="2018526" cy="522512"/>
          </a:xfrm>
          <a:custGeom>
            <a:avLst/>
            <a:gdLst>
              <a:gd name="connsiteX0" fmla="*/ 1009263 w 2018526"/>
              <a:gd name="connsiteY0" fmla="*/ 0 h 522512"/>
              <a:gd name="connsiteX1" fmla="*/ 1964757 w 2018526"/>
              <a:gd name="connsiteY1" fmla="*/ 450608 h 522512"/>
              <a:gd name="connsiteX2" fmla="*/ 2018526 w 2018526"/>
              <a:gd name="connsiteY2" fmla="*/ 522512 h 522512"/>
              <a:gd name="connsiteX3" fmla="*/ 0 w 2018526"/>
              <a:gd name="connsiteY3" fmla="*/ 522512 h 522512"/>
              <a:gd name="connsiteX4" fmla="*/ 53769 w 2018526"/>
              <a:gd name="connsiteY4" fmla="*/ 450608 h 522512"/>
              <a:gd name="connsiteX5" fmla="*/ 1009263 w 2018526"/>
              <a:gd name="connsiteY5" fmla="*/ 0 h 52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8526" h="522512">
                <a:moveTo>
                  <a:pt x="1009263" y="0"/>
                </a:moveTo>
                <a:cubicBezTo>
                  <a:pt x="1393938" y="0"/>
                  <a:pt x="1737644" y="175410"/>
                  <a:pt x="1964757" y="450608"/>
                </a:cubicBezTo>
                <a:lnTo>
                  <a:pt x="2018526" y="522512"/>
                </a:lnTo>
                <a:lnTo>
                  <a:pt x="0" y="522512"/>
                </a:lnTo>
                <a:lnTo>
                  <a:pt x="53769" y="450608"/>
                </a:lnTo>
                <a:cubicBezTo>
                  <a:pt x="280882" y="175410"/>
                  <a:pt x="624588" y="0"/>
                  <a:pt x="1009263" y="0"/>
                </a:cubicBezTo>
                <a:close/>
              </a:path>
            </a:pathLst>
          </a:custGeom>
          <a:solidFill>
            <a:srgbClr val="F46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5" name="자유형 14"/>
          <p:cNvSpPr/>
          <p:nvPr/>
        </p:nvSpPr>
        <p:spPr>
          <a:xfrm>
            <a:off x="8071831" y="2589222"/>
            <a:ext cx="2476500" cy="1953988"/>
          </a:xfrm>
          <a:custGeom>
            <a:avLst/>
            <a:gdLst>
              <a:gd name="connsiteX0" fmla="*/ 228987 w 2476500"/>
              <a:gd name="connsiteY0" fmla="*/ 0 h 1953988"/>
              <a:gd name="connsiteX1" fmla="*/ 2247513 w 2476500"/>
              <a:gd name="connsiteY1" fmla="*/ 0 h 1953988"/>
              <a:gd name="connsiteX2" fmla="*/ 2265026 w 2476500"/>
              <a:gd name="connsiteY2" fmla="*/ 23420 h 1953988"/>
              <a:gd name="connsiteX3" fmla="*/ 2476500 w 2476500"/>
              <a:gd name="connsiteY3" fmla="*/ 715738 h 1953988"/>
              <a:gd name="connsiteX4" fmla="*/ 1238250 w 2476500"/>
              <a:gd name="connsiteY4" fmla="*/ 1953988 h 1953988"/>
              <a:gd name="connsiteX5" fmla="*/ 0 w 2476500"/>
              <a:gd name="connsiteY5" fmla="*/ 715738 h 1953988"/>
              <a:gd name="connsiteX6" fmla="*/ 211474 w 2476500"/>
              <a:gd name="connsiteY6" fmla="*/ 23420 h 1953988"/>
              <a:gd name="connsiteX7" fmla="*/ 228987 w 2476500"/>
              <a:gd name="connsiteY7" fmla="*/ 0 h 195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76500" h="1953988">
                <a:moveTo>
                  <a:pt x="228987" y="0"/>
                </a:moveTo>
                <a:lnTo>
                  <a:pt x="2247513" y="0"/>
                </a:lnTo>
                <a:lnTo>
                  <a:pt x="2265026" y="23420"/>
                </a:lnTo>
                <a:cubicBezTo>
                  <a:pt x="2398540" y="221047"/>
                  <a:pt x="2476500" y="459288"/>
                  <a:pt x="2476500" y="715738"/>
                </a:cubicBezTo>
                <a:cubicBezTo>
                  <a:pt x="2476500" y="1399605"/>
                  <a:pt x="1922117" y="1953988"/>
                  <a:pt x="1238250" y="1953988"/>
                </a:cubicBezTo>
                <a:cubicBezTo>
                  <a:pt x="554383" y="1953988"/>
                  <a:pt x="0" y="1399605"/>
                  <a:pt x="0" y="715738"/>
                </a:cubicBezTo>
                <a:cubicBezTo>
                  <a:pt x="0" y="459288"/>
                  <a:pt x="77960" y="221047"/>
                  <a:pt x="211474" y="23420"/>
                </a:cubicBezTo>
                <a:lnTo>
                  <a:pt x="22898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46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주인선</a:t>
            </a:r>
            <a:r>
              <a:rPr lang="ko-KR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무역으로 인한</a:t>
            </a:r>
            <a:endParaRPr lang="en-US" altLang="ko-KR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ko-KR" alt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일본인의 이주</a:t>
            </a:r>
            <a:endParaRPr lang="en-US" altLang="ko-KR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735469" y="2200878"/>
            <a:ext cx="1149225" cy="3336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200" b="1" dirty="0" smtClean="0">
                <a:solidFill>
                  <a:prstClr val="white"/>
                </a:solidFill>
              </a:rPr>
              <a:t>CONTENTS C</a:t>
            </a:r>
            <a:endParaRPr lang="en-US" altLang="ko-KR" sz="1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>
            <a:off x="4622799" y="1413494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prstClr val="white"/>
                </a:solidFill>
              </a:rPr>
              <a:t>CONTENTS </a:t>
            </a:r>
            <a:r>
              <a:rPr lang="en-US" altLang="ko-KR" sz="1400" b="1" dirty="0" smtClean="0">
                <a:solidFill>
                  <a:prstClr val="white"/>
                </a:solidFill>
              </a:rPr>
              <a:t>B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6400798" y="1413309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prstClr val="white"/>
                </a:solidFill>
              </a:rPr>
              <a:t>CONTENTS </a:t>
            </a:r>
            <a:r>
              <a:rPr lang="en-US" altLang="ko-KR" sz="1400" b="1" dirty="0">
                <a:solidFill>
                  <a:prstClr val="white"/>
                </a:solidFill>
              </a:rPr>
              <a:t>C</a:t>
            </a: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2844800" y="1421203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rgbClr val="3EAADA"/>
                </a:solidFill>
              </a:rPr>
              <a:t>CONTENTS A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2844800" y="1886296"/>
            <a:ext cx="8839200" cy="4318000"/>
          </a:xfrm>
          <a:prstGeom prst="rect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b="1" dirty="0">
              <a:solidFill>
                <a:srgbClr val="3EAADA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 flipH="1">
            <a:off x="2961720" y="4139818"/>
            <a:ext cx="4302678" cy="748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3000" b="1" dirty="0" err="1" smtClean="0">
                <a:solidFill>
                  <a:srgbClr val="7FC6E6"/>
                </a:solidFill>
              </a:rPr>
              <a:t>주인선</a:t>
            </a:r>
            <a:r>
              <a:rPr lang="ko-KR" altLang="en-US" sz="3000" b="1" dirty="0" smtClean="0">
                <a:solidFill>
                  <a:srgbClr val="7FC6E6"/>
                </a:solidFill>
              </a:rPr>
              <a:t> 이란</a:t>
            </a:r>
            <a:r>
              <a:rPr lang="en-US" altLang="ko-KR" sz="3000" b="1" dirty="0" smtClean="0">
                <a:solidFill>
                  <a:srgbClr val="7FC6E6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ko-KR" altLang="en-US" dirty="0" err="1" smtClean="0">
                <a:solidFill>
                  <a:schemeClr val="tx1"/>
                </a:solidFill>
              </a:rPr>
              <a:t>도쿠가와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막부가 내려준 붉은색 인주가 찍힌 문서인 주인장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 smtClean="0">
                <a:solidFill>
                  <a:schemeClr val="tx1"/>
                </a:solidFill>
              </a:rPr>
              <a:t>朱印狀</a:t>
            </a:r>
            <a:r>
              <a:rPr lang="en-US" altLang="ko-KR" b="1" dirty="0">
                <a:solidFill>
                  <a:schemeClr val="tx1"/>
                </a:solidFill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</a:rPr>
              <a:t>을 </a:t>
            </a:r>
            <a:r>
              <a:rPr lang="ko-KR" altLang="en-US" dirty="0">
                <a:solidFill>
                  <a:schemeClr val="tx1"/>
                </a:solidFill>
              </a:rPr>
              <a:t>가지고서 동남아시아의 항구들과 무역하던 옛 일본의 무장상선이다</a:t>
            </a:r>
            <a:r>
              <a:rPr lang="en-US" altLang="ko-KR" dirty="0">
                <a:solidFill>
                  <a:schemeClr val="tx1"/>
                </a:solidFill>
              </a:rPr>
              <a:t>. </a:t>
            </a:r>
            <a:r>
              <a:rPr lang="ko-KR" altLang="en-US" dirty="0" err="1">
                <a:solidFill>
                  <a:schemeClr val="tx1"/>
                </a:solidFill>
              </a:rPr>
              <a:t>도쿠가와</a:t>
            </a:r>
            <a:r>
              <a:rPr lang="ko-KR" altLang="en-US" dirty="0">
                <a:solidFill>
                  <a:schemeClr val="tx1"/>
                </a:solidFill>
              </a:rPr>
              <a:t> 막부가 일어나 기반을 잡아가던 </a:t>
            </a:r>
            <a:r>
              <a:rPr lang="en-US" altLang="ko-KR" dirty="0">
                <a:solidFill>
                  <a:schemeClr val="tx1"/>
                </a:solidFill>
              </a:rPr>
              <a:t>1600~1635</a:t>
            </a:r>
            <a:r>
              <a:rPr lang="ko-KR" altLang="en-US" dirty="0">
                <a:solidFill>
                  <a:schemeClr val="tx1"/>
                </a:solidFill>
              </a:rPr>
              <a:t>년에 </a:t>
            </a:r>
            <a:r>
              <a:rPr lang="en-US" altLang="ko-KR" dirty="0">
                <a:solidFill>
                  <a:schemeClr val="tx1"/>
                </a:solidFill>
              </a:rPr>
              <a:t>360</a:t>
            </a:r>
            <a:r>
              <a:rPr lang="ko-KR" altLang="en-US" dirty="0">
                <a:solidFill>
                  <a:schemeClr val="tx1"/>
                </a:solidFill>
              </a:rPr>
              <a:t>척 이상의 일본 배들이 이러한 면허증 시스템하에서 바다로 나선 것이다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en-US" altLang="ko-KR" sz="16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rgbClr val="7FC6E6"/>
              </a:solidFill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748212" y="1274421"/>
            <a:ext cx="1226814" cy="1226816"/>
          </a:xfrm>
          <a:prstGeom prst="ellipse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rgbClr val="3A3A3A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14685" y="1714069"/>
            <a:ext cx="1093868" cy="328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000" b="1" dirty="0">
                <a:solidFill>
                  <a:srgbClr val="3A3A3A"/>
                </a:solidFill>
              </a:rPr>
              <a:t>CONTENTS A</a:t>
            </a:r>
          </a:p>
        </p:txBody>
      </p:sp>
      <p:grpSp>
        <p:nvGrpSpPr>
          <p:cNvPr id="82" name="그룹 81"/>
          <p:cNvGrpSpPr/>
          <p:nvPr/>
        </p:nvGrpSpPr>
        <p:grpSpPr>
          <a:xfrm>
            <a:off x="1264895" y="2749339"/>
            <a:ext cx="215444" cy="191546"/>
            <a:chOff x="4367987" y="2389745"/>
            <a:chExt cx="283439" cy="252000"/>
          </a:xfrm>
        </p:grpSpPr>
        <p:sp>
          <p:nvSpPr>
            <p:cNvPr id="83" name="타원 82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85" name="타원 84"/>
          <p:cNvSpPr/>
          <p:nvPr/>
        </p:nvSpPr>
        <p:spPr>
          <a:xfrm>
            <a:off x="759210" y="3188987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rgbClr val="3A3A3A"/>
              </a:solidFill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814685" y="3628635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000" b="1" dirty="0">
                <a:solidFill>
                  <a:srgbClr val="3A3A3A"/>
                </a:solidFill>
              </a:rPr>
              <a:t>CONTENTS </a:t>
            </a:r>
            <a:r>
              <a:rPr lang="en-US" altLang="ko-KR" sz="1000" b="1" dirty="0" smtClean="0">
                <a:solidFill>
                  <a:srgbClr val="3A3A3A"/>
                </a:solidFill>
              </a:rPr>
              <a:t>B</a:t>
            </a:r>
            <a:endParaRPr lang="en-US" altLang="ko-KR" sz="1000" b="1" dirty="0">
              <a:solidFill>
                <a:srgbClr val="3A3A3A"/>
              </a:solidFill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1277852" y="4555563"/>
            <a:ext cx="215444" cy="191546"/>
            <a:chOff x="4367987" y="2389745"/>
            <a:chExt cx="283439" cy="252000"/>
          </a:xfrm>
        </p:grpSpPr>
        <p:sp>
          <p:nvSpPr>
            <p:cNvPr id="88" name="타원 87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800" b="1" dirty="0">
                  <a:solidFill>
                    <a:prstClr val="white"/>
                  </a:solidFill>
                </a:rPr>
                <a:t>▶</a:t>
              </a:r>
              <a:endParaRPr lang="ko-KR" altLang="en-US" sz="200" dirty="0">
                <a:solidFill>
                  <a:prstClr val="white"/>
                </a:solidFill>
              </a:endParaRPr>
            </a:p>
          </p:txBody>
        </p:sp>
      </p:grpSp>
      <p:sp>
        <p:nvSpPr>
          <p:cNvPr id="90" name="타원 89"/>
          <p:cNvSpPr/>
          <p:nvPr/>
        </p:nvSpPr>
        <p:spPr>
          <a:xfrm>
            <a:off x="763855" y="4952384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rgbClr val="3A3A3A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814685" y="5419085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000" b="1" dirty="0">
                <a:solidFill>
                  <a:srgbClr val="3A3A3A"/>
                </a:solidFill>
              </a:rPr>
              <a:t>CONTENTS </a:t>
            </a:r>
            <a:r>
              <a:rPr lang="en-US" altLang="ko-KR" sz="1000" b="1" dirty="0" smtClean="0">
                <a:solidFill>
                  <a:srgbClr val="3A3A3A"/>
                </a:solidFill>
              </a:rPr>
              <a:t>C</a:t>
            </a:r>
            <a:endParaRPr lang="en-US" altLang="ko-KR" sz="1000" b="1" dirty="0">
              <a:solidFill>
                <a:srgbClr val="3A3A3A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972627" y="220750"/>
            <a:ext cx="5596404" cy="102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0">
              <a:defRPr/>
            </a:pPr>
            <a:r>
              <a:rPr lang="en-US" altLang="ko-KR" sz="44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 </a:t>
            </a:r>
            <a:r>
              <a:rPr lang="ko-KR" altLang="en-US" sz="5000" b="1" kern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일본 근세의 </a:t>
            </a:r>
            <a:r>
              <a:rPr lang="ko-KR" altLang="en-US" sz="5000" b="1" kern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rPr>
              <a:t>경제</a:t>
            </a:r>
            <a:endParaRPr lang="en-US" altLang="ko-KR" sz="5000" b="1" kern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야놀자 야체 B" panose="02020603020101020101" pitchFamily="18" charset="-127"/>
              <a:ea typeface="야놀자 야체 B" panose="02020603020101020101" pitchFamily="18" charset="-127"/>
            </a:endParaRPr>
          </a:p>
          <a:p>
            <a:pPr algn="ctr" latinLnBrk="0">
              <a:defRPr/>
            </a:pPr>
            <a:endParaRPr lang="en-US" altLang="ko-KR" sz="1050" kern="0" dirty="0">
              <a:solidFill>
                <a:srgbClr val="5E3F3A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318" y="1895794"/>
            <a:ext cx="4302682" cy="4283406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5673899" y="6219898"/>
            <a:ext cx="6010101" cy="537326"/>
          </a:xfrm>
          <a:prstGeom prst="rect">
            <a:avLst/>
          </a:prstGeom>
          <a:solidFill>
            <a:srgbClr val="7FC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 smtClean="0"/>
              <a:t>도쿠가와</a:t>
            </a:r>
            <a:r>
              <a:rPr lang="ko-KR" altLang="en-US" dirty="0" smtClean="0"/>
              <a:t> 막부가 </a:t>
            </a:r>
            <a:r>
              <a:rPr lang="ko-KR" altLang="en-US" dirty="0" err="1" smtClean="0"/>
              <a:t>주인선</a:t>
            </a:r>
            <a:r>
              <a:rPr lang="ko-KR" altLang="en-US" dirty="0" smtClean="0"/>
              <a:t> 무역을 허락하는 문서인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주인장</a:t>
            </a:r>
            <a:r>
              <a:rPr lang="en-US" altLang="ko-KR" dirty="0" smtClean="0"/>
              <a:t>’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95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>
            <a:off x="4622799" y="1413494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6400798" y="1413309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C</a:t>
            </a: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2844800" y="1421203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3EAAD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A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2844800" y="1886296"/>
            <a:ext cx="8839200" cy="4318000"/>
          </a:xfrm>
          <a:prstGeom prst="rect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3EAAD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4" name="직사각형 43"/>
          <p:cNvSpPr/>
          <p:nvPr/>
        </p:nvSpPr>
        <p:spPr>
          <a:xfrm flipH="1">
            <a:off x="2961720" y="1961804"/>
            <a:ext cx="4302678" cy="4217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FC6E6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주인선</a:t>
            </a:r>
            <a:r>
              <a:rPr kumimoji="0" lang="ko-KR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C6E6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이란</a:t>
            </a:r>
            <a:r>
              <a:rPr kumimoji="0" lang="en-US" altLang="ko-K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C6E6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?</a:t>
            </a:r>
          </a:p>
          <a:p>
            <a:pPr lvl="0">
              <a:lnSpc>
                <a:spcPct val="150000"/>
              </a:lnSpc>
            </a:pPr>
            <a:r>
              <a:rPr lang="ko-KR" altLang="en-US" sz="1500" dirty="0" err="1" smtClean="0">
                <a:solidFill>
                  <a:schemeClr val="tx1"/>
                </a:solidFill>
              </a:rPr>
              <a:t>도쿠가와</a:t>
            </a:r>
            <a:r>
              <a:rPr lang="ko-KR" altLang="en-US" sz="1500" dirty="0" smtClean="0">
                <a:solidFill>
                  <a:schemeClr val="tx1"/>
                </a:solidFill>
              </a:rPr>
              <a:t> </a:t>
            </a:r>
            <a:r>
              <a:rPr lang="ko-KR" altLang="en-US" sz="1500" dirty="0" err="1">
                <a:solidFill>
                  <a:schemeClr val="tx1"/>
                </a:solidFill>
              </a:rPr>
              <a:t>이에야스는</a:t>
            </a:r>
            <a:r>
              <a:rPr lang="ko-KR" altLang="en-US" sz="1500" dirty="0">
                <a:solidFill>
                  <a:schemeClr val="tx1"/>
                </a:solidFill>
              </a:rPr>
              <a:t> 자신이 총애하는 다이묘들 및 외국과의 무역에 관심을 보이던 주요 상인들에게 주인장을 발부했다</a:t>
            </a:r>
            <a:r>
              <a:rPr lang="en-US" altLang="ko-KR" sz="1500" dirty="0">
                <a:solidFill>
                  <a:schemeClr val="tx1"/>
                </a:solidFill>
              </a:rPr>
              <a:t>.</a:t>
            </a:r>
            <a:r>
              <a:rPr lang="ko-KR" altLang="en-US" sz="1500" dirty="0">
                <a:solidFill>
                  <a:schemeClr val="tx1"/>
                </a:solidFill>
              </a:rPr>
              <a:t> 그렇게 함으로써 </a:t>
            </a:r>
            <a:r>
              <a:rPr lang="ko-KR" altLang="en-US" sz="1500" dirty="0" err="1">
                <a:solidFill>
                  <a:schemeClr val="tx1"/>
                </a:solidFill>
              </a:rPr>
              <a:t>도쿠가와</a:t>
            </a:r>
            <a:r>
              <a:rPr lang="ko-KR" altLang="en-US" sz="1500" dirty="0">
                <a:solidFill>
                  <a:schemeClr val="tx1"/>
                </a:solidFill>
              </a:rPr>
              <a:t> </a:t>
            </a:r>
            <a:r>
              <a:rPr lang="ko-KR" altLang="en-US" sz="1500" dirty="0" err="1">
                <a:solidFill>
                  <a:schemeClr val="tx1"/>
                </a:solidFill>
              </a:rPr>
              <a:t>이에야스는</a:t>
            </a:r>
            <a:r>
              <a:rPr lang="ko-KR" altLang="en-US" sz="1500" dirty="0">
                <a:solidFill>
                  <a:schemeClr val="tx1"/>
                </a:solidFill>
              </a:rPr>
              <a:t> 일본의 무역업자들을 통제할 수 있었고</a:t>
            </a:r>
            <a:r>
              <a:rPr lang="en-US" altLang="ko-KR" sz="1500" dirty="0">
                <a:solidFill>
                  <a:schemeClr val="tx1"/>
                </a:solidFill>
              </a:rPr>
              <a:t>,</a:t>
            </a:r>
            <a:r>
              <a:rPr lang="ko-KR" altLang="en-US" sz="1500" dirty="0">
                <a:solidFill>
                  <a:schemeClr val="tx1"/>
                </a:solidFill>
              </a:rPr>
              <a:t> 남쪽 바다에서 </a:t>
            </a:r>
            <a:r>
              <a:rPr lang="ko-KR" altLang="en-US" sz="1500" dirty="0" err="1">
                <a:solidFill>
                  <a:schemeClr val="tx1"/>
                </a:solidFill>
              </a:rPr>
              <a:t>설쳐대던</a:t>
            </a:r>
            <a:r>
              <a:rPr lang="ko-KR" altLang="en-US" sz="1500" dirty="0">
                <a:solidFill>
                  <a:schemeClr val="tx1"/>
                </a:solidFill>
              </a:rPr>
              <a:t> 일본인 해적들의 수도 줄일 수 있었다</a:t>
            </a:r>
            <a:r>
              <a:rPr lang="en-US" altLang="ko-KR" sz="1500" dirty="0">
                <a:solidFill>
                  <a:schemeClr val="tx1"/>
                </a:solidFill>
              </a:rPr>
              <a:t>.</a:t>
            </a:r>
            <a:r>
              <a:rPr lang="ko-KR" altLang="en-US" sz="1500" dirty="0">
                <a:solidFill>
                  <a:schemeClr val="tx1"/>
                </a:solidFill>
              </a:rPr>
              <a:t> </a:t>
            </a:r>
            <a:r>
              <a:rPr lang="ko-KR" altLang="en-US" sz="1500" dirty="0" err="1">
                <a:solidFill>
                  <a:schemeClr val="tx1"/>
                </a:solidFill>
              </a:rPr>
              <a:t>도쿠가와</a:t>
            </a:r>
            <a:r>
              <a:rPr lang="ko-KR" altLang="en-US" sz="1500" dirty="0">
                <a:solidFill>
                  <a:schemeClr val="tx1"/>
                </a:solidFill>
              </a:rPr>
              <a:t> </a:t>
            </a:r>
            <a:r>
              <a:rPr lang="ko-KR" altLang="en-US" sz="1500" dirty="0" err="1">
                <a:solidFill>
                  <a:schemeClr val="tx1"/>
                </a:solidFill>
              </a:rPr>
              <a:t>이에야스가</a:t>
            </a:r>
            <a:r>
              <a:rPr lang="ko-KR" altLang="en-US" sz="1500" dirty="0">
                <a:solidFill>
                  <a:schemeClr val="tx1"/>
                </a:solidFill>
              </a:rPr>
              <a:t> 하사한 주인장은 배의 안전도 보장했다</a:t>
            </a:r>
            <a:r>
              <a:rPr lang="en-US" altLang="ko-KR" sz="1500" dirty="0">
                <a:solidFill>
                  <a:schemeClr val="tx1"/>
                </a:solidFill>
              </a:rPr>
              <a:t>.</a:t>
            </a:r>
            <a:r>
              <a:rPr lang="ko-KR" altLang="en-US" sz="1500" dirty="0">
                <a:solidFill>
                  <a:schemeClr val="tx1"/>
                </a:solidFill>
              </a:rPr>
              <a:t> </a:t>
            </a:r>
            <a:r>
              <a:rPr lang="ko-KR" altLang="en-US" sz="1500" dirty="0" err="1">
                <a:solidFill>
                  <a:schemeClr val="tx1"/>
                </a:solidFill>
              </a:rPr>
              <a:t>도쿠가와</a:t>
            </a:r>
            <a:r>
              <a:rPr lang="ko-KR" altLang="en-US" sz="1500" dirty="0">
                <a:solidFill>
                  <a:schemeClr val="tx1"/>
                </a:solidFill>
              </a:rPr>
              <a:t> </a:t>
            </a:r>
            <a:r>
              <a:rPr lang="ko-KR" altLang="en-US" sz="1500" dirty="0" err="1">
                <a:solidFill>
                  <a:schemeClr val="tx1"/>
                </a:solidFill>
              </a:rPr>
              <a:t>이에야스가</a:t>
            </a:r>
            <a:r>
              <a:rPr lang="ko-KR" altLang="en-US" sz="1500" dirty="0">
                <a:solidFill>
                  <a:schemeClr val="tx1"/>
                </a:solidFill>
              </a:rPr>
              <a:t> 주인장을 소지한 배를 공격한 해적이나 세력을 박살내겠다고 선언했기 때문이다</a:t>
            </a:r>
            <a:r>
              <a:rPr lang="en-US" altLang="ko-KR" sz="1500" dirty="0">
                <a:solidFill>
                  <a:schemeClr val="tx1"/>
                </a:solidFill>
              </a:rPr>
              <a:t>.</a:t>
            </a:r>
            <a:endParaRPr kumimoji="0" lang="en-US" altLang="ko-KR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748212" y="1274421"/>
            <a:ext cx="1226814" cy="1226816"/>
          </a:xfrm>
          <a:prstGeom prst="ellipse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14685" y="1714069"/>
            <a:ext cx="1093868" cy="328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A</a:t>
            </a:r>
          </a:p>
        </p:txBody>
      </p:sp>
      <p:grpSp>
        <p:nvGrpSpPr>
          <p:cNvPr id="82" name="그룹 81"/>
          <p:cNvGrpSpPr/>
          <p:nvPr/>
        </p:nvGrpSpPr>
        <p:grpSpPr>
          <a:xfrm>
            <a:off x="1264895" y="2749339"/>
            <a:ext cx="215444" cy="191546"/>
            <a:chOff x="4367987" y="2389745"/>
            <a:chExt cx="283439" cy="252000"/>
          </a:xfrm>
        </p:grpSpPr>
        <p:sp>
          <p:nvSpPr>
            <p:cNvPr id="83" name="타원 82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▶</a:t>
              </a:r>
              <a:endParaRPr kumimoji="0" lang="ko-KR" altLang="en-US" sz="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5" name="타원 84"/>
          <p:cNvSpPr/>
          <p:nvPr/>
        </p:nvSpPr>
        <p:spPr>
          <a:xfrm>
            <a:off x="759210" y="3188987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814685" y="3628635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1277852" y="4555563"/>
            <a:ext cx="215444" cy="191546"/>
            <a:chOff x="4367987" y="2389745"/>
            <a:chExt cx="283439" cy="252000"/>
          </a:xfrm>
        </p:grpSpPr>
        <p:sp>
          <p:nvSpPr>
            <p:cNvPr id="88" name="타원 87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▶</a:t>
              </a:r>
              <a:endParaRPr kumimoji="0" lang="ko-KR" altLang="en-US" sz="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90" name="타원 89"/>
          <p:cNvSpPr/>
          <p:nvPr/>
        </p:nvSpPr>
        <p:spPr>
          <a:xfrm>
            <a:off x="763855" y="4952384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814685" y="5419085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972627" y="220750"/>
            <a:ext cx="5596404" cy="102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 </a:t>
            </a:r>
            <a:r>
              <a:rPr kumimoji="0" lang="ko-KR" altLang="en-US" sz="5000" b="1" i="0" u="none" strike="noStrike" kern="0" cap="none" spc="0" normalizeH="0" baseline="0" noProof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일본 근세의 </a:t>
            </a:r>
            <a:r>
              <a:rPr kumimoji="0" lang="ko-KR" altLang="en-US" sz="5000" b="1" i="0" u="none" strike="noStrike" kern="0" cap="none" spc="0" normalizeH="0" baseline="0" noProof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경제</a:t>
            </a:r>
            <a:endParaRPr kumimoji="0" lang="en-US" altLang="ko-KR" sz="5000" b="1" i="0" u="none" strike="noStrike" kern="0" cap="none" spc="0" normalizeH="0" baseline="0" noProof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50" b="0" i="0" u="none" strike="noStrike" kern="0" cap="none" spc="0" normalizeH="0" baseline="0" noProof="0" dirty="0">
              <a:ln>
                <a:noFill/>
              </a:ln>
              <a:solidFill>
                <a:srgbClr val="5E3F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398" y="1853052"/>
            <a:ext cx="4419602" cy="4351243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9709265" y="6219898"/>
            <a:ext cx="1974735" cy="537326"/>
          </a:xfrm>
          <a:prstGeom prst="rect">
            <a:avLst/>
          </a:prstGeom>
          <a:solidFill>
            <a:srgbClr val="7FC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err="1" smtClean="0"/>
              <a:t>주인선</a:t>
            </a:r>
            <a:r>
              <a:rPr lang="ko-KR" altLang="en-US" dirty="0" smtClean="0"/>
              <a:t> 복원 모형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114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>
            <a:off x="4622799" y="1413494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6400798" y="1413309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C</a:t>
            </a: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2844800" y="1421203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3EAAD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A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2844800" y="1886296"/>
            <a:ext cx="8839200" cy="4318000"/>
          </a:xfrm>
          <a:prstGeom prst="rect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3EAAD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4" name="직사각형 43"/>
          <p:cNvSpPr/>
          <p:nvPr/>
        </p:nvSpPr>
        <p:spPr>
          <a:xfrm flipH="1">
            <a:off x="2961720" y="1961804"/>
            <a:ext cx="4302678" cy="4217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C6E6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나가사키는 </a:t>
            </a:r>
            <a:r>
              <a:rPr kumimoji="0" lang="ko-KR" altLang="en-US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FC6E6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주인선의</a:t>
            </a:r>
            <a:r>
              <a:rPr kumimoji="0" lang="ko-KR" alt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C6E6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 본거지</a:t>
            </a:r>
            <a:endParaRPr lang="en-US" altLang="ko-KR" sz="2500" b="1" dirty="0">
              <a:solidFill>
                <a:srgbClr val="7FC6E6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 err="1">
                <a:solidFill>
                  <a:schemeClr val="tx1"/>
                </a:solidFill>
              </a:rPr>
              <a:t>주인선은</a:t>
            </a:r>
            <a:r>
              <a:rPr lang="ko-KR" altLang="en-US" dirty="0">
                <a:solidFill>
                  <a:schemeClr val="tx1"/>
                </a:solidFill>
              </a:rPr>
              <a:t> 반드시 나가사키를 출발해 나가사키로 귀국해야 했으며</a:t>
            </a:r>
            <a:r>
              <a:rPr lang="en-US" altLang="ko-KR" dirty="0">
                <a:solidFill>
                  <a:schemeClr val="tx1"/>
                </a:solidFill>
              </a:rPr>
              <a:t>,</a:t>
            </a:r>
            <a:r>
              <a:rPr lang="ko-KR" altLang="en-US" dirty="0">
                <a:solidFill>
                  <a:schemeClr val="tx1"/>
                </a:solidFill>
              </a:rPr>
              <a:t> 주인장에는 배의 목적지 등이 적혔다</a:t>
            </a:r>
            <a:r>
              <a:rPr lang="en-US" altLang="ko-KR" dirty="0">
                <a:solidFill>
                  <a:schemeClr val="tx1"/>
                </a:solidFill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</a:rPr>
              <a:t>일본에 </a:t>
            </a:r>
            <a:r>
              <a:rPr lang="ko-KR" altLang="en-US" dirty="0">
                <a:solidFill>
                  <a:schemeClr val="tx1"/>
                </a:solidFill>
              </a:rPr>
              <a:t>거점을 두고 있는 사람이라면 그 국적에 상관없이 주인장이 발급되었다</a:t>
            </a:r>
            <a:r>
              <a:rPr lang="en-US" altLang="ko-KR" dirty="0">
                <a:solidFill>
                  <a:schemeClr val="tx1"/>
                </a:solidFill>
              </a:rPr>
              <a:t>. </a:t>
            </a:r>
            <a:r>
              <a:rPr lang="ko-KR" altLang="en-US" dirty="0" err="1">
                <a:solidFill>
                  <a:schemeClr val="tx1"/>
                </a:solidFill>
              </a:rPr>
              <a:t>일본상인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다이묘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무사이외에도 중국인 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화인</a:t>
            </a:r>
            <a:r>
              <a:rPr lang="en-US" altLang="ko-KR" dirty="0">
                <a:solidFill>
                  <a:schemeClr val="tx1"/>
                </a:solidFill>
              </a:rPr>
              <a:t>) </a:t>
            </a:r>
            <a:r>
              <a:rPr lang="ko-KR" altLang="en-US" dirty="0">
                <a:solidFill>
                  <a:schemeClr val="tx1"/>
                </a:solidFill>
              </a:rPr>
              <a:t>및 유럽상인들이 주인장을 발급받았다</a:t>
            </a:r>
            <a:r>
              <a:rPr lang="en-US" altLang="ko-KR" dirty="0">
                <a:solidFill>
                  <a:schemeClr val="tx1"/>
                </a:solidFill>
              </a:rPr>
              <a:t>. </a:t>
            </a:r>
            <a:endParaRPr lang="ko-KR" altLang="en-US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5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748212" y="1274421"/>
            <a:ext cx="1226814" cy="1226816"/>
          </a:xfrm>
          <a:prstGeom prst="ellipse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14685" y="1714069"/>
            <a:ext cx="1093868" cy="328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A</a:t>
            </a:r>
          </a:p>
        </p:txBody>
      </p:sp>
      <p:grpSp>
        <p:nvGrpSpPr>
          <p:cNvPr id="82" name="그룹 81"/>
          <p:cNvGrpSpPr/>
          <p:nvPr/>
        </p:nvGrpSpPr>
        <p:grpSpPr>
          <a:xfrm>
            <a:off x="1264895" y="2749339"/>
            <a:ext cx="215444" cy="191546"/>
            <a:chOff x="4367987" y="2389745"/>
            <a:chExt cx="283439" cy="252000"/>
          </a:xfrm>
        </p:grpSpPr>
        <p:sp>
          <p:nvSpPr>
            <p:cNvPr id="83" name="타원 82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▶</a:t>
              </a:r>
              <a:endParaRPr kumimoji="0" lang="ko-KR" altLang="en-US" sz="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5" name="타원 84"/>
          <p:cNvSpPr/>
          <p:nvPr/>
        </p:nvSpPr>
        <p:spPr>
          <a:xfrm>
            <a:off x="759210" y="3188987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814685" y="3628635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1277852" y="4555563"/>
            <a:ext cx="215444" cy="191546"/>
            <a:chOff x="4367987" y="2389745"/>
            <a:chExt cx="283439" cy="252000"/>
          </a:xfrm>
        </p:grpSpPr>
        <p:sp>
          <p:nvSpPr>
            <p:cNvPr id="88" name="타원 87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▶</a:t>
              </a:r>
              <a:endParaRPr kumimoji="0" lang="ko-KR" altLang="en-US" sz="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90" name="타원 89"/>
          <p:cNvSpPr/>
          <p:nvPr/>
        </p:nvSpPr>
        <p:spPr>
          <a:xfrm>
            <a:off x="763855" y="4952384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814685" y="5419085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972627" y="220750"/>
            <a:ext cx="5596404" cy="102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 </a:t>
            </a:r>
            <a:r>
              <a:rPr kumimoji="0" lang="ko-KR" altLang="en-US" sz="5000" b="1" i="0" u="none" strike="noStrike" kern="0" cap="none" spc="0" normalizeH="0" baseline="0" noProof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일본 근세의 </a:t>
            </a:r>
            <a:r>
              <a:rPr kumimoji="0" lang="ko-KR" altLang="en-US" sz="5000" b="1" i="0" u="none" strike="noStrike" kern="0" cap="none" spc="0" normalizeH="0" baseline="0" noProof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경제</a:t>
            </a:r>
            <a:endParaRPr kumimoji="0" lang="en-US" altLang="ko-KR" sz="5000" b="1" i="0" u="none" strike="noStrike" kern="0" cap="none" spc="0" normalizeH="0" baseline="0" noProof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50" b="0" i="0" u="none" strike="noStrike" kern="0" cap="none" spc="0" normalizeH="0" baseline="0" noProof="0" dirty="0">
              <a:ln>
                <a:noFill/>
              </a:ln>
              <a:solidFill>
                <a:srgbClr val="5E3F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7456516" y="6204296"/>
            <a:ext cx="4227480" cy="537326"/>
          </a:xfrm>
          <a:prstGeom prst="rect">
            <a:avLst/>
          </a:prstGeom>
          <a:solidFill>
            <a:srgbClr val="7FC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나가사키 항에서 출항하는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주인선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그림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398" y="1886111"/>
            <a:ext cx="4419602" cy="430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>
            <a:off x="2844800" y="1413309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lang="en-US" altLang="ko-KR" sz="1400" b="1" dirty="0">
                <a:solidFill>
                  <a:prstClr val="white"/>
                </a:solidFill>
                <a:latin typeface="맑은 고딕" panose="020F0502020204030204"/>
                <a:ea typeface="맑은 고딕" panose="020B0503020000020004" pitchFamily="50" charset="-127"/>
              </a:rPr>
              <a:t>A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6400798" y="1413309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C</a:t>
            </a: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4622799" y="1404000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3EAAD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AAD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3EAAD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844800" y="1878403"/>
            <a:ext cx="8839200" cy="4318000"/>
          </a:xfrm>
          <a:prstGeom prst="rect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3EAAD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4" name="직사각형 43"/>
          <p:cNvSpPr/>
          <p:nvPr/>
        </p:nvSpPr>
        <p:spPr>
          <a:xfrm flipH="1">
            <a:off x="2961720" y="1961804"/>
            <a:ext cx="4302678" cy="4217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FC6E6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주인선</a:t>
            </a:r>
            <a:r>
              <a:rPr kumimoji="0" lang="ko-KR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C6E6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무역의 폐지</a:t>
            </a:r>
            <a:endParaRPr kumimoji="0" lang="en-US" altLang="ko-KR" sz="3000" b="1" i="0" u="none" strike="noStrike" kern="1200" cap="none" spc="0" normalizeH="0" baseline="0" noProof="0" dirty="0" smtClean="0">
              <a:ln>
                <a:noFill/>
              </a:ln>
              <a:solidFill>
                <a:srgbClr val="7FC6E6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ko-KR" altLang="en-US" sz="1700" dirty="0" err="1" smtClean="0">
                <a:solidFill>
                  <a:schemeClr val="tx1"/>
                </a:solidFill>
              </a:rPr>
              <a:t>도쿠가와</a:t>
            </a:r>
            <a:r>
              <a:rPr lang="ko-KR" altLang="en-US" sz="1700" dirty="0" smtClean="0">
                <a:solidFill>
                  <a:schemeClr val="tx1"/>
                </a:solidFill>
              </a:rPr>
              <a:t> </a:t>
            </a:r>
            <a:r>
              <a:rPr lang="ko-KR" altLang="en-US" sz="1700" dirty="0">
                <a:solidFill>
                  <a:schemeClr val="tx1"/>
                </a:solidFill>
              </a:rPr>
              <a:t>막부가 다이묘들을 더더욱 통제하기 위해 아예 나가사키 앞바다에 만든 </a:t>
            </a:r>
            <a:r>
              <a:rPr lang="ko-KR" altLang="en-US" sz="1700" dirty="0" err="1">
                <a:solidFill>
                  <a:schemeClr val="tx1"/>
                </a:solidFill>
              </a:rPr>
              <a:t>인공섬이자</a:t>
            </a:r>
            <a:r>
              <a:rPr lang="ko-KR" altLang="en-US" sz="1700" dirty="0">
                <a:solidFill>
                  <a:schemeClr val="tx1"/>
                </a:solidFill>
              </a:rPr>
              <a:t> 네덜란드 사람들의 거류지인 </a:t>
            </a:r>
            <a:r>
              <a:rPr lang="ko-KR" altLang="en-US" sz="1700" dirty="0" smtClean="0">
                <a:solidFill>
                  <a:schemeClr val="tx1"/>
                </a:solidFill>
              </a:rPr>
              <a:t>데지마</a:t>
            </a:r>
            <a:r>
              <a:rPr lang="en-US" altLang="ko-KR" sz="1700" dirty="0" smtClean="0">
                <a:solidFill>
                  <a:schemeClr val="tx1"/>
                </a:solidFill>
              </a:rPr>
              <a:t>,</a:t>
            </a:r>
            <a:r>
              <a:rPr lang="ko-KR" altLang="en-US" sz="1700" dirty="0">
                <a:solidFill>
                  <a:schemeClr val="tx1"/>
                </a:solidFill>
              </a:rPr>
              <a:t> 나가사키 시내에 만든 중국 사람들을 위한 저택인 </a:t>
            </a:r>
            <a:r>
              <a:rPr lang="ko-KR" altLang="en-US" sz="1700" dirty="0" err="1" smtClean="0">
                <a:solidFill>
                  <a:schemeClr val="tx1"/>
                </a:solidFill>
              </a:rPr>
              <a:t>토진야시키</a:t>
            </a:r>
            <a:r>
              <a:rPr lang="en-US" altLang="ko-KR" sz="1700" dirty="0" smtClean="0">
                <a:solidFill>
                  <a:schemeClr val="tx1"/>
                </a:solidFill>
              </a:rPr>
              <a:t>,</a:t>
            </a:r>
            <a:r>
              <a:rPr lang="ko-KR" altLang="en-US" sz="1700" dirty="0">
                <a:solidFill>
                  <a:schemeClr val="tx1"/>
                </a:solidFill>
              </a:rPr>
              <a:t> 그리고 조선과 가까운 쓰시마 섬을 통한 무역을 제외한 모든 무역을 금지하는 쇄국정책을 펼치면서 이 주인장 무역도 공식적으로는 </a:t>
            </a:r>
            <a:r>
              <a:rPr lang="en-US" altLang="ko-KR" sz="1700" dirty="0">
                <a:solidFill>
                  <a:schemeClr val="tx1"/>
                </a:solidFill>
              </a:rPr>
              <a:t>1635</a:t>
            </a:r>
            <a:r>
              <a:rPr lang="ko-KR" altLang="en-US" sz="1700" dirty="0">
                <a:solidFill>
                  <a:schemeClr val="tx1"/>
                </a:solidFill>
              </a:rPr>
              <a:t>년경에 끝나게 된다</a:t>
            </a:r>
            <a:r>
              <a:rPr lang="en-US" altLang="ko-KR" sz="1700" dirty="0" smtClean="0">
                <a:solidFill>
                  <a:schemeClr val="tx1"/>
                </a:solidFill>
              </a:rPr>
              <a:t>.</a:t>
            </a:r>
            <a:endParaRPr kumimoji="0" lang="en-US" altLang="ko-KR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748212" y="1274421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14685" y="1714069"/>
            <a:ext cx="1093868" cy="328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A</a:t>
            </a:r>
          </a:p>
        </p:txBody>
      </p:sp>
      <p:grpSp>
        <p:nvGrpSpPr>
          <p:cNvPr id="82" name="그룹 81"/>
          <p:cNvGrpSpPr/>
          <p:nvPr/>
        </p:nvGrpSpPr>
        <p:grpSpPr>
          <a:xfrm>
            <a:off x="1264895" y="2749339"/>
            <a:ext cx="215444" cy="191546"/>
            <a:chOff x="4367987" y="2389745"/>
            <a:chExt cx="283439" cy="252000"/>
          </a:xfrm>
        </p:grpSpPr>
        <p:sp>
          <p:nvSpPr>
            <p:cNvPr id="83" name="타원 82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▶</a:t>
              </a:r>
              <a:endParaRPr kumimoji="0" lang="ko-KR" altLang="en-US" sz="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5" name="타원 84"/>
          <p:cNvSpPr/>
          <p:nvPr/>
        </p:nvSpPr>
        <p:spPr>
          <a:xfrm>
            <a:off x="759210" y="3188987"/>
            <a:ext cx="1226814" cy="1226816"/>
          </a:xfrm>
          <a:prstGeom prst="ellipse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814685" y="3628635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1277852" y="4555563"/>
            <a:ext cx="215444" cy="191546"/>
            <a:chOff x="4367987" y="2389745"/>
            <a:chExt cx="283439" cy="252000"/>
          </a:xfrm>
        </p:grpSpPr>
        <p:sp>
          <p:nvSpPr>
            <p:cNvPr id="88" name="타원 87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▶</a:t>
              </a:r>
              <a:endParaRPr kumimoji="0" lang="ko-KR" altLang="en-US" sz="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90" name="타원 89"/>
          <p:cNvSpPr/>
          <p:nvPr/>
        </p:nvSpPr>
        <p:spPr>
          <a:xfrm>
            <a:off x="763855" y="4952384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814685" y="5419085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972627" y="220750"/>
            <a:ext cx="5596404" cy="102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 </a:t>
            </a:r>
            <a:r>
              <a:rPr kumimoji="0" lang="ko-KR" altLang="en-US" sz="5000" b="1" i="0" u="none" strike="noStrike" kern="0" cap="none" spc="0" normalizeH="0" baseline="0" noProof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일본 근세의 </a:t>
            </a:r>
            <a:r>
              <a:rPr kumimoji="0" lang="ko-KR" altLang="en-US" sz="5000" b="1" i="0" u="none" strike="noStrike" kern="0" cap="none" spc="0" normalizeH="0" baseline="0" noProof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경제</a:t>
            </a:r>
            <a:endParaRPr kumimoji="0" lang="en-US" altLang="ko-KR" sz="5000" b="1" i="0" u="none" strike="noStrike" kern="0" cap="none" spc="0" normalizeH="0" baseline="0" noProof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50" b="0" i="0" u="none" strike="noStrike" kern="0" cap="none" spc="0" normalizeH="0" baseline="0" noProof="0" dirty="0">
              <a:ln>
                <a:noFill/>
              </a:ln>
              <a:solidFill>
                <a:srgbClr val="5E3F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704" y="1886111"/>
            <a:ext cx="3871296" cy="4316342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5660967" y="6197677"/>
            <a:ext cx="6023033" cy="640267"/>
          </a:xfrm>
          <a:prstGeom prst="rect">
            <a:avLst/>
          </a:prstGeom>
          <a:solidFill>
            <a:srgbClr val="7FC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b="1" dirty="0" smtClean="0"/>
          </a:p>
          <a:p>
            <a:endParaRPr lang="en-US" altLang="ko-KR" b="1" dirty="0"/>
          </a:p>
          <a:p>
            <a:r>
              <a:rPr lang="ko-KR" altLang="en-US" dirty="0" smtClean="0"/>
              <a:t>서양의 </a:t>
            </a:r>
            <a:r>
              <a:rPr lang="ko-KR" altLang="en-US" dirty="0"/>
              <a:t>조선 기술을 받아들여 만들어진 </a:t>
            </a:r>
            <a:r>
              <a:rPr lang="en-US" altLang="ko-KR" dirty="0"/>
              <a:t>1634</a:t>
            </a:r>
            <a:r>
              <a:rPr lang="ko-KR" altLang="en-US" dirty="0"/>
              <a:t>년의 </a:t>
            </a:r>
            <a:r>
              <a:rPr lang="ko-KR" altLang="en-US" dirty="0" err="1" smtClean="0"/>
              <a:t>주인선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해적을 </a:t>
            </a:r>
            <a:r>
              <a:rPr lang="ko-KR" altLang="en-US" dirty="0"/>
              <a:t>막기 위해 </a:t>
            </a:r>
            <a:r>
              <a:rPr lang="en-US" altLang="ko-KR" dirty="0"/>
              <a:t>6~8</a:t>
            </a:r>
            <a:r>
              <a:rPr lang="ko-KR" altLang="en-US" dirty="0"/>
              <a:t>문 정도의 대포를 장비했다고 한다</a:t>
            </a:r>
            <a:r>
              <a:rPr lang="en-US" altLang="ko-KR" b="1" dirty="0"/>
              <a:t>.</a:t>
            </a:r>
            <a:endParaRPr lang="ko-KR" altLang="en-US" dirty="0"/>
          </a:p>
          <a:p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664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>
            <a:off x="2844800" y="1421766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6400798" y="1413309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C</a:t>
            </a: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4622799" y="1421766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C6E6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C6E6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7FC6E6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844798" y="1861199"/>
            <a:ext cx="8839200" cy="4318000"/>
          </a:xfrm>
          <a:prstGeom prst="rect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 err="1" smtClean="0">
                <a:solidFill>
                  <a:srgbClr val="3EAADA"/>
                </a:solidFill>
                <a:latin typeface="맑은 고딕" panose="020F0502020204030204"/>
                <a:ea typeface="맑은 고딕" panose="020B0503020000020004" pitchFamily="50" charset="-127"/>
              </a:rPr>
              <a:t>주인선</a:t>
            </a:r>
            <a:r>
              <a:rPr lang="ko-KR" altLang="en-US" sz="2000" b="1" dirty="0" smtClean="0">
                <a:solidFill>
                  <a:srgbClr val="3EAADA"/>
                </a:solidFill>
                <a:latin typeface="맑은 고딕" panose="020F0502020204030204"/>
                <a:ea typeface="맑은 고딕" panose="020B0503020000020004" pitchFamily="50" charset="-127"/>
              </a:rPr>
              <a:t> 무역의 폐지</a:t>
            </a:r>
            <a:endParaRPr lang="en-US" altLang="ko-KR" sz="2000" b="1" dirty="0" smtClean="0">
              <a:solidFill>
                <a:srgbClr val="3EAADA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fontAlgn="base">
              <a:lnSpc>
                <a:spcPct val="150000"/>
              </a:lnSpc>
            </a:pPr>
            <a:endParaRPr lang="en-US" altLang="ko-KR" dirty="0" smtClean="0">
              <a:solidFill>
                <a:schemeClr val="tx1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 err="1" smtClean="0">
                <a:solidFill>
                  <a:schemeClr val="tx1"/>
                </a:solidFill>
              </a:rPr>
              <a:t>주인선을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이용하여 </a:t>
            </a:r>
            <a:r>
              <a:rPr lang="ko-KR" altLang="en-US" dirty="0" smtClean="0">
                <a:solidFill>
                  <a:schemeClr val="tx1"/>
                </a:solidFill>
              </a:rPr>
              <a:t>유럽인들에 </a:t>
            </a:r>
            <a:r>
              <a:rPr lang="ko-KR" altLang="en-US" dirty="0">
                <a:solidFill>
                  <a:schemeClr val="tx1"/>
                </a:solidFill>
              </a:rPr>
              <a:t>의한 </a:t>
            </a:r>
            <a:r>
              <a:rPr lang="ko-KR" altLang="en-US" dirty="0" smtClean="0">
                <a:solidFill>
                  <a:schemeClr val="tx1"/>
                </a:solidFill>
              </a:rPr>
              <a:t>기독교의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</a:rPr>
              <a:t>전파 및 </a:t>
            </a:r>
            <a:r>
              <a:rPr lang="ko-KR" altLang="en-US" dirty="0">
                <a:solidFill>
                  <a:schemeClr val="tx1"/>
                </a:solidFill>
              </a:rPr>
              <a:t>지역 다이묘들의 교역이 확산되자 </a:t>
            </a:r>
            <a:r>
              <a:rPr lang="en-US" altLang="ko-KR" dirty="0">
                <a:solidFill>
                  <a:schemeClr val="tx1"/>
                </a:solidFill>
              </a:rPr>
              <a:t>1635</a:t>
            </a:r>
            <a:r>
              <a:rPr lang="ko-KR" altLang="en-US" dirty="0" smtClean="0">
                <a:solidFill>
                  <a:schemeClr val="tx1"/>
                </a:solidFill>
              </a:rPr>
              <a:t>년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</a:rPr>
              <a:t>주인장제도를 </a:t>
            </a:r>
            <a:r>
              <a:rPr lang="ko-KR" altLang="en-US" dirty="0">
                <a:solidFill>
                  <a:schemeClr val="tx1"/>
                </a:solidFill>
              </a:rPr>
              <a:t>없애고 포르투갈인들을 </a:t>
            </a:r>
            <a:r>
              <a:rPr lang="ko-KR" altLang="en-US" dirty="0" smtClean="0">
                <a:solidFill>
                  <a:schemeClr val="tx1"/>
                </a:solidFill>
              </a:rPr>
              <a:t>나가사키의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</a:rPr>
              <a:t>특정구역에서만 </a:t>
            </a:r>
            <a:r>
              <a:rPr lang="ko-KR" altLang="en-US" dirty="0">
                <a:solidFill>
                  <a:schemeClr val="tx1"/>
                </a:solidFill>
              </a:rPr>
              <a:t>교역활동을 하도록 억제한다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</a:rPr>
              <a:t>그러다가 </a:t>
            </a:r>
            <a:r>
              <a:rPr lang="ko-KR" altLang="en-US" dirty="0">
                <a:solidFill>
                  <a:schemeClr val="tx1"/>
                </a:solidFill>
              </a:rPr>
              <a:t>얼마 후엔 아예 국외로 추방하고 만다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</a:rPr>
              <a:t>이렇게 해서 </a:t>
            </a:r>
            <a:r>
              <a:rPr lang="en-US" altLang="ko-KR" dirty="0">
                <a:solidFill>
                  <a:schemeClr val="tx1"/>
                </a:solidFill>
              </a:rPr>
              <a:t>100</a:t>
            </a:r>
            <a:r>
              <a:rPr lang="ko-KR" altLang="en-US" dirty="0" err="1">
                <a:solidFill>
                  <a:schemeClr val="tx1"/>
                </a:solidFill>
              </a:rPr>
              <a:t>년전에</a:t>
            </a:r>
            <a:r>
              <a:rPr lang="ko-KR" altLang="en-US" dirty="0">
                <a:solidFill>
                  <a:schemeClr val="tx1"/>
                </a:solidFill>
              </a:rPr>
              <a:t> 가장 먼저 일본에 </a:t>
            </a:r>
            <a:r>
              <a:rPr lang="ko-KR" altLang="en-US" dirty="0" smtClean="0">
                <a:solidFill>
                  <a:schemeClr val="tx1"/>
                </a:solidFill>
              </a:rPr>
              <a:t>들어온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</a:rPr>
              <a:t>포르투갈은 </a:t>
            </a:r>
            <a:r>
              <a:rPr lang="ko-KR" altLang="en-US" dirty="0">
                <a:solidFill>
                  <a:schemeClr val="tx1"/>
                </a:solidFill>
              </a:rPr>
              <a:t>마카오로 </a:t>
            </a:r>
            <a:r>
              <a:rPr lang="ko-KR" altLang="en-US" dirty="0" err="1">
                <a:solidFill>
                  <a:schemeClr val="tx1"/>
                </a:solidFill>
              </a:rPr>
              <a:t>쫓겨나게된다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  <a:p>
            <a:pPr fontAlgn="base"/>
            <a:endParaRPr lang="ko-KR" altLang="en-US" dirty="0">
              <a:solidFill>
                <a:schemeClr val="tx1"/>
              </a:solidFill>
            </a:endParaRPr>
          </a:p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3EAAD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4" name="직사각형 43"/>
          <p:cNvSpPr/>
          <p:nvPr/>
        </p:nvSpPr>
        <p:spPr>
          <a:xfrm flipH="1">
            <a:off x="2972627" y="2039710"/>
            <a:ext cx="4302678" cy="4139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7FC6E6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748212" y="1274421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14685" y="1714069"/>
            <a:ext cx="1093868" cy="328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A</a:t>
            </a:r>
          </a:p>
        </p:txBody>
      </p:sp>
      <p:grpSp>
        <p:nvGrpSpPr>
          <p:cNvPr id="82" name="그룹 81"/>
          <p:cNvGrpSpPr/>
          <p:nvPr/>
        </p:nvGrpSpPr>
        <p:grpSpPr>
          <a:xfrm>
            <a:off x="1264895" y="2749339"/>
            <a:ext cx="215444" cy="191546"/>
            <a:chOff x="4367987" y="2389745"/>
            <a:chExt cx="283439" cy="252000"/>
          </a:xfrm>
        </p:grpSpPr>
        <p:sp>
          <p:nvSpPr>
            <p:cNvPr id="83" name="타원 82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▶</a:t>
              </a:r>
              <a:endParaRPr kumimoji="0" lang="ko-KR" altLang="en-US" sz="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5" name="타원 84"/>
          <p:cNvSpPr/>
          <p:nvPr/>
        </p:nvSpPr>
        <p:spPr>
          <a:xfrm>
            <a:off x="759210" y="3188987"/>
            <a:ext cx="1226814" cy="1226816"/>
          </a:xfrm>
          <a:prstGeom prst="ellipse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814685" y="3628635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1277852" y="4555563"/>
            <a:ext cx="215444" cy="191546"/>
            <a:chOff x="4367987" y="2389745"/>
            <a:chExt cx="283439" cy="252000"/>
          </a:xfrm>
        </p:grpSpPr>
        <p:sp>
          <p:nvSpPr>
            <p:cNvPr id="88" name="타원 87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▶</a:t>
              </a:r>
              <a:endParaRPr kumimoji="0" lang="ko-KR" altLang="en-US" sz="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90" name="타원 89"/>
          <p:cNvSpPr/>
          <p:nvPr/>
        </p:nvSpPr>
        <p:spPr>
          <a:xfrm>
            <a:off x="763855" y="4952384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814685" y="5419085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972627" y="220750"/>
            <a:ext cx="5596404" cy="102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 </a:t>
            </a:r>
            <a:r>
              <a:rPr kumimoji="0" lang="ko-KR" altLang="en-US" sz="5000" b="1" i="0" u="none" strike="noStrike" kern="0" cap="none" spc="0" normalizeH="0" baseline="0" noProof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일본 근세의 </a:t>
            </a:r>
            <a:r>
              <a:rPr kumimoji="0" lang="ko-KR" altLang="en-US" sz="5000" b="1" i="0" u="none" strike="noStrike" kern="0" cap="none" spc="0" normalizeH="0" baseline="0" noProof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경제</a:t>
            </a:r>
            <a:endParaRPr kumimoji="0" lang="en-US" altLang="ko-KR" sz="5000" b="1" i="0" u="none" strike="noStrike" kern="0" cap="none" spc="0" normalizeH="0" baseline="0" noProof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50" b="0" i="0" u="none" strike="noStrike" kern="0" cap="none" spc="0" normalizeH="0" baseline="0" noProof="0" dirty="0">
              <a:ln>
                <a:noFill/>
              </a:ln>
              <a:solidFill>
                <a:srgbClr val="5E3F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998" y="1861200"/>
            <a:ext cx="3556000" cy="4318000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3192087" y="6179199"/>
            <a:ext cx="8491911" cy="537326"/>
          </a:xfrm>
          <a:prstGeom prst="rect">
            <a:avLst/>
          </a:prstGeom>
          <a:solidFill>
            <a:srgbClr val="7FC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/>
              <a:t>포르투갈의 대형 범선 </a:t>
            </a:r>
            <a:r>
              <a:rPr lang="ko-KR" altLang="en-US" dirty="0" err="1" smtClean="0"/>
              <a:t>캐럭</a:t>
            </a:r>
            <a:r>
              <a:rPr lang="en-US" altLang="ko-KR" dirty="0" smtClean="0"/>
              <a:t>. </a:t>
            </a:r>
            <a:r>
              <a:rPr lang="ko-KR" altLang="en-US" dirty="0" smtClean="0"/>
              <a:t>매년 마카오에서 나가사키로 </a:t>
            </a:r>
            <a:r>
              <a:rPr lang="ko-KR" altLang="en-US" dirty="0" err="1" smtClean="0"/>
              <a:t>무역물품을</a:t>
            </a:r>
            <a:r>
              <a:rPr lang="ko-KR" altLang="en-US" dirty="0" smtClean="0"/>
              <a:t> 운반했다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6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>
            <a:off x="2844800" y="1421766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6400798" y="1413309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C</a:t>
            </a: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4622799" y="1421766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7FC6E6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FC6E6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7FC6E6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844798" y="1861199"/>
            <a:ext cx="8839200" cy="4318000"/>
          </a:xfrm>
          <a:prstGeom prst="rect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ko-KR" altLang="en-US" sz="2000" b="1" dirty="0" err="1" smtClean="0">
                <a:solidFill>
                  <a:srgbClr val="7FC6E6"/>
                </a:solidFill>
              </a:rPr>
              <a:t>주인선</a:t>
            </a:r>
            <a:r>
              <a:rPr lang="ko-KR" altLang="en-US" sz="2000" b="1" dirty="0" smtClean="0">
                <a:solidFill>
                  <a:srgbClr val="7FC6E6"/>
                </a:solidFill>
              </a:rPr>
              <a:t> 무역의 폐지</a:t>
            </a:r>
            <a:endParaRPr lang="en-US" altLang="ko-KR" sz="2000" b="1" dirty="0" smtClean="0">
              <a:solidFill>
                <a:srgbClr val="7FC6E6"/>
              </a:solidFill>
            </a:endParaRPr>
          </a:p>
          <a:p>
            <a:pPr lvl="0">
              <a:lnSpc>
                <a:spcPct val="150000"/>
              </a:lnSpc>
            </a:pPr>
            <a:endParaRPr lang="en-US" altLang="ko-KR" sz="2000" b="1" dirty="0">
              <a:solidFill>
                <a:srgbClr val="7FC6E6"/>
              </a:solidFill>
            </a:endParaRPr>
          </a:p>
          <a:p>
            <a:pPr lvl="0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</a:rPr>
              <a:t>마침내</a:t>
            </a:r>
            <a:r>
              <a:rPr lang="ko-KR" altLang="en-US" dirty="0">
                <a:solidFill>
                  <a:schemeClr val="tx1"/>
                </a:solidFill>
              </a:rPr>
              <a:t> </a:t>
            </a:r>
            <a:r>
              <a:rPr lang="en-US" altLang="ko-KR" dirty="0">
                <a:solidFill>
                  <a:schemeClr val="tx1"/>
                </a:solidFill>
              </a:rPr>
              <a:t>1635</a:t>
            </a:r>
            <a:r>
              <a:rPr lang="ko-KR" altLang="en-US" dirty="0">
                <a:solidFill>
                  <a:schemeClr val="tx1"/>
                </a:solidFill>
              </a:rPr>
              <a:t>년 </a:t>
            </a:r>
            <a:r>
              <a:rPr lang="ko-KR" altLang="en-US" dirty="0" err="1">
                <a:solidFill>
                  <a:schemeClr val="tx1"/>
                </a:solidFill>
              </a:rPr>
              <a:t>도쿠가와</a:t>
            </a:r>
            <a:r>
              <a:rPr lang="ko-KR" altLang="en-US" dirty="0">
                <a:solidFill>
                  <a:schemeClr val="tx1"/>
                </a:solidFill>
              </a:rPr>
              <a:t> 막부는 일본 백성들이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</a:rPr>
              <a:t>바다 </a:t>
            </a:r>
            <a:r>
              <a:rPr lang="ko-KR" altLang="en-US" dirty="0">
                <a:solidFill>
                  <a:schemeClr val="tx1"/>
                </a:solidFill>
              </a:rPr>
              <a:t>너머로 여행하는 것을 공식적으로 금지시켰다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en-US" altLang="ko-KR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ko-KR" altLang="en-US" dirty="0" err="1" smtClean="0">
                <a:solidFill>
                  <a:schemeClr val="tx1"/>
                </a:solidFill>
              </a:rPr>
              <a:t>도쿠가와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막부의 이러한 조치는 여러 나라에서 </a:t>
            </a:r>
            <a:r>
              <a:rPr lang="ko-KR" altLang="en-US" dirty="0" smtClean="0">
                <a:solidFill>
                  <a:schemeClr val="tx1"/>
                </a:solidFill>
              </a:rPr>
              <a:t>온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</a:rPr>
              <a:t>사람들이 </a:t>
            </a:r>
            <a:r>
              <a:rPr lang="ko-KR" altLang="en-US" dirty="0">
                <a:solidFill>
                  <a:schemeClr val="tx1"/>
                </a:solidFill>
              </a:rPr>
              <a:t>활동하던 ‘네덜란드 </a:t>
            </a:r>
            <a:r>
              <a:rPr lang="ko-KR" altLang="en-US" dirty="0" smtClean="0">
                <a:solidFill>
                  <a:schemeClr val="tx1"/>
                </a:solidFill>
              </a:rPr>
              <a:t>동인도회사</a:t>
            </a:r>
            <a:r>
              <a:rPr lang="en-US" altLang="ko-KR" dirty="0" smtClean="0">
                <a:solidFill>
                  <a:schemeClr val="tx1"/>
                </a:solidFill>
              </a:rPr>
              <a:t>’</a:t>
            </a:r>
            <a:r>
              <a:rPr lang="ko-KR" altLang="en-US" dirty="0" smtClean="0">
                <a:solidFill>
                  <a:schemeClr val="tx1"/>
                </a:solidFill>
              </a:rPr>
              <a:t>가</a:t>
            </a:r>
            <a:r>
              <a:rPr lang="ko-KR" altLang="en-US" dirty="0">
                <a:solidFill>
                  <a:schemeClr val="tx1"/>
                </a:solidFill>
              </a:rPr>
              <a:t> </a:t>
            </a:r>
            <a:r>
              <a:rPr lang="ko-KR" altLang="en-US" dirty="0" smtClean="0">
                <a:solidFill>
                  <a:schemeClr val="tx1"/>
                </a:solidFill>
              </a:rPr>
              <a:t>아시아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</a:rPr>
              <a:t>지역 </a:t>
            </a:r>
            <a:r>
              <a:rPr lang="ko-KR" altLang="en-US" dirty="0">
                <a:solidFill>
                  <a:schemeClr val="tx1"/>
                </a:solidFill>
              </a:rPr>
              <a:t>지휘소의 역할을 하던 </a:t>
            </a:r>
            <a:r>
              <a:rPr lang="ko-KR" altLang="en-US" dirty="0" err="1" smtClean="0">
                <a:solidFill>
                  <a:schemeClr val="tx1"/>
                </a:solidFill>
              </a:rPr>
              <a:t>바타비아와</a:t>
            </a:r>
            <a:r>
              <a:rPr lang="ko-KR" altLang="en-US" dirty="0" smtClean="0">
                <a:solidFill>
                  <a:schemeClr val="tx1"/>
                </a:solidFill>
              </a:rPr>
              <a:t> 더불어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ko-KR" altLang="en-US" dirty="0" err="1" smtClean="0">
                <a:solidFill>
                  <a:schemeClr val="tx1"/>
                </a:solidFill>
              </a:rPr>
              <a:t>도쿠가와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막부가 승인한 단 하나의 공식적인 유럽 </a:t>
            </a:r>
            <a:r>
              <a:rPr lang="ko-KR" altLang="en-US" dirty="0" smtClean="0">
                <a:solidFill>
                  <a:schemeClr val="tx1"/>
                </a:solidFill>
              </a:rPr>
              <a:t>측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</a:rPr>
              <a:t>교역 </a:t>
            </a:r>
            <a:r>
              <a:rPr lang="ko-KR" altLang="en-US" dirty="0">
                <a:solidFill>
                  <a:schemeClr val="tx1"/>
                </a:solidFill>
              </a:rPr>
              <a:t>단체가 되게 해주었다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44" name="직사각형 43"/>
          <p:cNvSpPr/>
          <p:nvPr/>
        </p:nvSpPr>
        <p:spPr>
          <a:xfrm flipH="1">
            <a:off x="2972627" y="2039710"/>
            <a:ext cx="4302678" cy="4139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7FC6E6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748212" y="1274421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14685" y="1714069"/>
            <a:ext cx="1093868" cy="328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A</a:t>
            </a:r>
          </a:p>
        </p:txBody>
      </p:sp>
      <p:grpSp>
        <p:nvGrpSpPr>
          <p:cNvPr id="82" name="그룹 81"/>
          <p:cNvGrpSpPr/>
          <p:nvPr/>
        </p:nvGrpSpPr>
        <p:grpSpPr>
          <a:xfrm>
            <a:off x="1264895" y="2749339"/>
            <a:ext cx="215444" cy="191546"/>
            <a:chOff x="4367987" y="2389745"/>
            <a:chExt cx="283439" cy="252000"/>
          </a:xfrm>
        </p:grpSpPr>
        <p:sp>
          <p:nvSpPr>
            <p:cNvPr id="83" name="타원 82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▶</a:t>
              </a:r>
              <a:endParaRPr kumimoji="0" lang="ko-KR" altLang="en-US" sz="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5" name="타원 84"/>
          <p:cNvSpPr/>
          <p:nvPr/>
        </p:nvSpPr>
        <p:spPr>
          <a:xfrm>
            <a:off x="759210" y="3188987"/>
            <a:ext cx="1226814" cy="1226816"/>
          </a:xfrm>
          <a:prstGeom prst="ellipse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814685" y="3628635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1277852" y="4555563"/>
            <a:ext cx="215444" cy="191546"/>
            <a:chOff x="4367987" y="2389745"/>
            <a:chExt cx="283439" cy="252000"/>
          </a:xfrm>
        </p:grpSpPr>
        <p:sp>
          <p:nvSpPr>
            <p:cNvPr id="88" name="타원 87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▶</a:t>
              </a:r>
              <a:endParaRPr kumimoji="0" lang="ko-KR" altLang="en-US" sz="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90" name="타원 89"/>
          <p:cNvSpPr/>
          <p:nvPr/>
        </p:nvSpPr>
        <p:spPr>
          <a:xfrm>
            <a:off x="763855" y="4952384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814685" y="5419085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972627" y="220750"/>
            <a:ext cx="5596404" cy="102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 </a:t>
            </a:r>
            <a:r>
              <a:rPr kumimoji="0" lang="ko-KR" altLang="en-US" sz="5000" b="1" i="0" u="none" strike="noStrike" kern="0" cap="none" spc="0" normalizeH="0" baseline="0" noProof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일본 근세의 </a:t>
            </a:r>
            <a:r>
              <a:rPr kumimoji="0" lang="ko-KR" altLang="en-US" sz="5000" b="1" i="0" u="none" strike="noStrike" kern="0" cap="none" spc="0" normalizeH="0" baseline="0" noProof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경제</a:t>
            </a:r>
            <a:endParaRPr kumimoji="0" lang="en-US" altLang="ko-KR" sz="5000" b="1" i="0" u="none" strike="noStrike" kern="0" cap="none" spc="0" normalizeH="0" baseline="0" noProof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50" b="0" i="0" u="none" strike="noStrike" kern="0" cap="none" spc="0" normalizeH="0" baseline="0" noProof="0" dirty="0">
              <a:ln>
                <a:noFill/>
              </a:ln>
              <a:solidFill>
                <a:srgbClr val="5E3F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852160" y="6179199"/>
            <a:ext cx="5831838" cy="537326"/>
          </a:xfrm>
          <a:prstGeom prst="rect">
            <a:avLst/>
          </a:prstGeom>
          <a:solidFill>
            <a:srgbClr val="7FC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주인장을 받은 포르투갈의 범선 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‘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위대한 배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(Great</a:t>
            </a:r>
            <a:r>
              <a:rPr kumimoji="0" lang="en-US" altLang="ko-KR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Ship)’ 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458" y="1861199"/>
            <a:ext cx="333654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양쪽 모서리가 둥근 사각형 1"/>
          <p:cNvSpPr/>
          <p:nvPr/>
        </p:nvSpPr>
        <p:spPr>
          <a:xfrm>
            <a:off x="4628252" y="1429096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양쪽 모서리가 둥근 사각형 21"/>
          <p:cNvSpPr/>
          <p:nvPr/>
        </p:nvSpPr>
        <p:spPr>
          <a:xfrm>
            <a:off x="2844800" y="1421203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rgbClr val="7FC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A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양쪽 모서리가 둥근 사각형 37"/>
          <p:cNvSpPr/>
          <p:nvPr/>
        </p:nvSpPr>
        <p:spPr>
          <a:xfrm>
            <a:off x="6411705" y="1413494"/>
            <a:ext cx="1727200" cy="457200"/>
          </a:xfrm>
          <a:prstGeom prst="round2SameRect">
            <a:avLst>
              <a:gd name="adj1" fmla="val 19444"/>
              <a:gd name="adj2" fmla="val 0"/>
            </a:avLst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1" i="0" u="none" strike="noStrike" kern="1200" cap="none" spc="0" normalizeH="0" baseline="0" noProof="0" dirty="0">
                <a:ln>
                  <a:noFill/>
                </a:ln>
                <a:solidFill>
                  <a:srgbClr val="3EAAD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EAAD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</a:t>
            </a:r>
            <a:endParaRPr kumimoji="0" lang="en-US" altLang="ko-KR" sz="1400" b="1" i="0" u="none" strike="noStrike" kern="1200" cap="none" spc="0" normalizeH="0" baseline="0" noProof="0" dirty="0">
              <a:ln>
                <a:noFill/>
              </a:ln>
              <a:solidFill>
                <a:srgbClr val="3EAAD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844800" y="1886296"/>
            <a:ext cx="8839200" cy="4318000"/>
          </a:xfrm>
          <a:prstGeom prst="rect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solidFill>
                  <a:srgbClr val="7FC6E6"/>
                </a:solidFill>
              </a:rPr>
              <a:t>왜구의 발생</a:t>
            </a:r>
            <a:endParaRPr lang="en-US" altLang="ko-KR" sz="2000" dirty="0" smtClean="0">
              <a:solidFill>
                <a:srgbClr val="7FC6E6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solidFill>
                  <a:schemeClr val="tx1"/>
                </a:solidFill>
              </a:rPr>
              <a:t>일본인들은 </a:t>
            </a:r>
            <a:r>
              <a:rPr lang="en-US" altLang="ko-KR" sz="1500" dirty="0" smtClean="0">
                <a:solidFill>
                  <a:schemeClr val="tx1"/>
                </a:solidFill>
              </a:rPr>
              <a:t>15</a:t>
            </a:r>
            <a:r>
              <a:rPr lang="ko-KR" altLang="en-US" sz="1500" dirty="0" smtClean="0">
                <a:solidFill>
                  <a:schemeClr val="tx1"/>
                </a:solidFill>
              </a:rPr>
              <a:t>세기 경부터 기존에 </a:t>
            </a:r>
            <a:r>
              <a:rPr lang="ko-KR" altLang="en-US" sz="1500" dirty="0" err="1" smtClean="0">
                <a:solidFill>
                  <a:schemeClr val="tx1"/>
                </a:solidFill>
              </a:rPr>
              <a:t>성립되어있던</a:t>
            </a:r>
            <a:r>
              <a:rPr lang="ko-KR" altLang="en-US" sz="1500" dirty="0" smtClean="0">
                <a:solidFill>
                  <a:schemeClr val="tx1"/>
                </a:solidFill>
              </a:rPr>
              <a:t> 교역로를 </a:t>
            </a:r>
            <a:endParaRPr lang="en-US" altLang="ko-KR" sz="1500" dirty="0" smtClean="0">
              <a:solidFill>
                <a:schemeClr val="tx1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solidFill>
                  <a:schemeClr val="tx1"/>
                </a:solidFill>
              </a:rPr>
              <a:t>돌아다니며 약탈을 시작했다</a:t>
            </a:r>
            <a:r>
              <a:rPr lang="en-US" altLang="ko-KR" sz="1500" dirty="0" smtClean="0">
                <a:solidFill>
                  <a:schemeClr val="tx1"/>
                </a:solidFill>
              </a:rPr>
              <a:t>. </a:t>
            </a:r>
            <a:r>
              <a:rPr lang="ko-KR" altLang="en-US" sz="1500" dirty="0" smtClean="0">
                <a:solidFill>
                  <a:schemeClr val="tx1"/>
                </a:solidFill>
              </a:rPr>
              <a:t>일부 대담한 해적들은 중국이나 </a:t>
            </a:r>
            <a:endParaRPr lang="en-US" altLang="ko-KR" sz="1500" dirty="0" smtClean="0">
              <a:solidFill>
                <a:schemeClr val="tx1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solidFill>
                  <a:schemeClr val="tx1"/>
                </a:solidFill>
              </a:rPr>
              <a:t>조선본토에까지 상륙하기도 했다</a:t>
            </a:r>
            <a:r>
              <a:rPr lang="en-US" altLang="ko-KR" sz="1500" dirty="0" smtClean="0">
                <a:solidFill>
                  <a:schemeClr val="tx1"/>
                </a:solidFill>
              </a:rPr>
              <a:t>. </a:t>
            </a:r>
            <a:r>
              <a:rPr lang="ko-KR" altLang="en-US" sz="1500" dirty="0" smtClean="0">
                <a:solidFill>
                  <a:schemeClr val="tx1"/>
                </a:solidFill>
              </a:rPr>
              <a:t>이들은 큐슈와 대마도 일대의 </a:t>
            </a:r>
            <a:endParaRPr lang="en-US" altLang="ko-KR" sz="1500" dirty="0" smtClean="0">
              <a:solidFill>
                <a:schemeClr val="tx1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solidFill>
                  <a:schemeClr val="tx1"/>
                </a:solidFill>
              </a:rPr>
              <a:t>영주들의 지원을 받고 있었으며</a:t>
            </a:r>
            <a:r>
              <a:rPr lang="en-US" altLang="ko-KR" sz="1500" dirty="0" smtClean="0">
                <a:solidFill>
                  <a:schemeClr val="tx1"/>
                </a:solidFill>
              </a:rPr>
              <a:t>, 16</a:t>
            </a:r>
            <a:r>
              <a:rPr lang="ko-KR" altLang="en-US" sz="1500" dirty="0" smtClean="0">
                <a:solidFill>
                  <a:schemeClr val="tx1"/>
                </a:solidFill>
              </a:rPr>
              <a:t>세기에는 중국인</a:t>
            </a:r>
            <a:r>
              <a:rPr lang="en-US" altLang="ko-KR" sz="1500" dirty="0" smtClean="0">
                <a:solidFill>
                  <a:schemeClr val="tx1"/>
                </a:solidFill>
              </a:rPr>
              <a:t>,</a:t>
            </a: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solidFill>
                  <a:schemeClr val="tx1"/>
                </a:solidFill>
              </a:rPr>
              <a:t>일부 포르투칼인까지 개입하게 되면서 왜구는 국제조직으로 </a:t>
            </a:r>
            <a:endParaRPr lang="en-US" altLang="ko-KR" sz="1500" dirty="0" smtClean="0">
              <a:solidFill>
                <a:schemeClr val="tx1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solidFill>
                  <a:schemeClr val="tx1"/>
                </a:solidFill>
              </a:rPr>
              <a:t>변모하게 된다</a:t>
            </a:r>
            <a:r>
              <a:rPr lang="en-US" altLang="ko-KR" sz="1500" dirty="0" smtClean="0">
                <a:solidFill>
                  <a:schemeClr val="tx1"/>
                </a:solidFill>
              </a:rPr>
              <a:t>.</a:t>
            </a:r>
            <a:r>
              <a:rPr lang="ko-KR" altLang="en-US" sz="1500" dirty="0" smtClean="0">
                <a:solidFill>
                  <a:schemeClr val="tx1"/>
                </a:solidFill>
              </a:rPr>
              <a:t> 이들의 약탈행위는 </a:t>
            </a:r>
            <a:r>
              <a:rPr lang="ko-KR" altLang="en-US" sz="1500" dirty="0" err="1" smtClean="0">
                <a:solidFill>
                  <a:schemeClr val="tx1"/>
                </a:solidFill>
              </a:rPr>
              <a:t>도요토미</a:t>
            </a:r>
            <a:r>
              <a:rPr lang="ko-KR" altLang="en-US" sz="1500" dirty="0" smtClean="0">
                <a:solidFill>
                  <a:schemeClr val="tx1"/>
                </a:solidFill>
              </a:rPr>
              <a:t> 히데요시가 </a:t>
            </a:r>
            <a:r>
              <a:rPr lang="en-US" altLang="ko-KR" sz="1500" dirty="0" smtClean="0">
                <a:solidFill>
                  <a:schemeClr val="tx1"/>
                </a:solidFill>
              </a:rPr>
              <a:t>1588</a:t>
            </a:r>
            <a:r>
              <a:rPr lang="ko-KR" altLang="en-US" sz="1500" dirty="0" smtClean="0">
                <a:solidFill>
                  <a:schemeClr val="tx1"/>
                </a:solidFill>
              </a:rPr>
              <a:t>년에</a:t>
            </a:r>
            <a:endParaRPr lang="en-US" altLang="ko-KR" sz="1500" dirty="0">
              <a:solidFill>
                <a:schemeClr val="tx1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sz="1500" dirty="0" smtClean="0">
                <a:solidFill>
                  <a:schemeClr val="tx1"/>
                </a:solidFill>
              </a:rPr>
              <a:t>왜구에 대해 </a:t>
            </a:r>
            <a:r>
              <a:rPr lang="en-US" altLang="ko-KR" sz="1500" dirty="0" smtClean="0">
                <a:solidFill>
                  <a:schemeClr val="tx1"/>
                </a:solidFill>
              </a:rPr>
              <a:t>'</a:t>
            </a:r>
            <a:r>
              <a:rPr lang="ko-KR" altLang="en-US" sz="1500" dirty="0" smtClean="0">
                <a:solidFill>
                  <a:schemeClr val="tx1"/>
                </a:solidFill>
              </a:rPr>
              <a:t>해적행위 금지령</a:t>
            </a:r>
            <a:r>
              <a:rPr lang="en-US" altLang="ko-KR" sz="1500" dirty="0" smtClean="0">
                <a:solidFill>
                  <a:schemeClr val="tx1"/>
                </a:solidFill>
              </a:rPr>
              <a:t>‘ </a:t>
            </a:r>
            <a:r>
              <a:rPr lang="ko-KR" altLang="en-US" sz="1500" dirty="0" smtClean="0">
                <a:solidFill>
                  <a:schemeClr val="tx1"/>
                </a:solidFill>
              </a:rPr>
              <a:t>을 내릴 때까지 계속되었다</a:t>
            </a:r>
            <a:r>
              <a:rPr lang="en-US" altLang="ko-KR" sz="1500" dirty="0" smtClean="0">
                <a:solidFill>
                  <a:schemeClr val="tx1"/>
                </a:solidFill>
              </a:rPr>
              <a:t>.</a:t>
            </a:r>
            <a:endParaRPr lang="ko-KR" altLang="en-US" sz="1500" dirty="0" smtClean="0">
              <a:solidFill>
                <a:schemeClr val="tx1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dirty="0" smtClean="0"/>
              <a:t>을 </a:t>
            </a:r>
            <a:r>
              <a:rPr lang="ko-KR" altLang="en-US" dirty="0" err="1"/>
              <a:t>내릴때까지</a:t>
            </a:r>
            <a:r>
              <a:rPr lang="ko-KR" altLang="en-US" dirty="0"/>
              <a:t> 계속 되었다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4" name="직사각형 43"/>
          <p:cNvSpPr/>
          <p:nvPr/>
        </p:nvSpPr>
        <p:spPr>
          <a:xfrm flipH="1">
            <a:off x="2972627" y="2039710"/>
            <a:ext cx="4302678" cy="4139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1" i="0" u="none" strike="noStrike" kern="1200" cap="none" spc="0" normalizeH="0" baseline="0" noProof="0" dirty="0">
              <a:ln>
                <a:noFill/>
              </a:ln>
              <a:solidFill>
                <a:srgbClr val="7FC6E6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748212" y="1274421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814685" y="1714069"/>
            <a:ext cx="1093868" cy="328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A</a:t>
            </a:r>
          </a:p>
        </p:txBody>
      </p:sp>
      <p:grpSp>
        <p:nvGrpSpPr>
          <p:cNvPr id="82" name="그룹 81"/>
          <p:cNvGrpSpPr/>
          <p:nvPr/>
        </p:nvGrpSpPr>
        <p:grpSpPr>
          <a:xfrm>
            <a:off x="1264895" y="2749339"/>
            <a:ext cx="215444" cy="191546"/>
            <a:chOff x="4367987" y="2389745"/>
            <a:chExt cx="283439" cy="252000"/>
          </a:xfrm>
        </p:grpSpPr>
        <p:sp>
          <p:nvSpPr>
            <p:cNvPr id="83" name="타원 82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4" name="직사각형 83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▶</a:t>
              </a:r>
              <a:endParaRPr kumimoji="0" lang="ko-KR" altLang="en-US" sz="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85" name="타원 84"/>
          <p:cNvSpPr/>
          <p:nvPr/>
        </p:nvSpPr>
        <p:spPr>
          <a:xfrm>
            <a:off x="759210" y="3188987"/>
            <a:ext cx="1226814" cy="1226816"/>
          </a:xfrm>
          <a:prstGeom prst="ellipse">
            <a:avLst/>
          </a:prstGeom>
          <a:noFill/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6" name="직사각형 85"/>
          <p:cNvSpPr/>
          <p:nvPr/>
        </p:nvSpPr>
        <p:spPr>
          <a:xfrm>
            <a:off x="814685" y="3628635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87" name="그룹 86"/>
          <p:cNvGrpSpPr/>
          <p:nvPr/>
        </p:nvGrpSpPr>
        <p:grpSpPr>
          <a:xfrm>
            <a:off x="1277852" y="4555563"/>
            <a:ext cx="215444" cy="191546"/>
            <a:chOff x="4367987" y="2389745"/>
            <a:chExt cx="283439" cy="252000"/>
          </a:xfrm>
        </p:grpSpPr>
        <p:sp>
          <p:nvSpPr>
            <p:cNvPr id="88" name="타원 87"/>
            <p:cNvSpPr/>
            <p:nvPr/>
          </p:nvSpPr>
          <p:spPr>
            <a:xfrm>
              <a:off x="4371840" y="2389745"/>
              <a:ext cx="252000" cy="252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 rot="5400000">
              <a:off x="4409930" y="2382378"/>
              <a:ext cx="199553" cy="28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rPr>
                <a:t>▶</a:t>
              </a:r>
              <a:endParaRPr kumimoji="0" lang="ko-KR" altLang="en-US" sz="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90" name="타원 89"/>
          <p:cNvSpPr/>
          <p:nvPr/>
        </p:nvSpPr>
        <p:spPr>
          <a:xfrm>
            <a:off x="763855" y="4952384"/>
            <a:ext cx="1226814" cy="1226816"/>
          </a:xfrm>
          <a:prstGeom prst="ellipse">
            <a:avLst/>
          </a:prstGeom>
          <a:solidFill>
            <a:schemeClr val="bg1"/>
          </a:solidFill>
          <a:ln>
            <a:solidFill>
              <a:srgbClr val="3EA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814685" y="5419085"/>
            <a:ext cx="1093868" cy="293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00" b="1" i="0" u="none" strike="noStrike" kern="120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CONTENTS </a:t>
            </a:r>
            <a:r>
              <a:rPr kumimoji="0" lang="en-US" altLang="ko-K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</a:t>
            </a:r>
            <a:endParaRPr kumimoji="0" lang="en-US" altLang="ko-KR" sz="1000" b="1" i="0" u="none" strike="noStrike" kern="1200" cap="none" spc="0" normalizeH="0" baseline="0" noProof="0" dirty="0">
              <a:ln>
                <a:noFill/>
              </a:ln>
              <a:solidFill>
                <a:srgbClr val="3A3A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972627" y="220750"/>
            <a:ext cx="5596404" cy="102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0" cap="none" spc="0" normalizeH="0" baseline="0" noProof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 </a:t>
            </a:r>
            <a:r>
              <a:rPr kumimoji="0" lang="ko-KR" altLang="en-US" sz="5000" b="1" i="0" u="none" strike="noStrike" kern="0" cap="none" spc="0" normalizeH="0" baseline="0" noProof="0" dirty="0" smtClean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일본 근세의 </a:t>
            </a:r>
            <a:r>
              <a:rPr kumimoji="0" lang="ko-KR" altLang="en-US" sz="5000" b="1" i="0" u="none" strike="noStrike" kern="0" cap="none" spc="0" normalizeH="0" baseline="0" noProof="0" dirty="0">
                <a:ln w="3175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rPr>
              <a:t>경제</a:t>
            </a:r>
            <a:endParaRPr kumimoji="0" lang="en-US" altLang="ko-KR" sz="5000" b="1" i="0" u="none" strike="noStrike" kern="0" cap="none" spc="0" normalizeH="0" baseline="0" noProof="0" dirty="0">
              <a:ln w="3175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50" b="0" i="0" u="none" strike="noStrike" kern="0" cap="none" spc="0" normalizeH="0" baseline="0" noProof="0" dirty="0">
              <a:ln>
                <a:noFill/>
              </a:ln>
              <a:solidFill>
                <a:srgbClr val="5E3F3A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844800" y="21030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7FC6E6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7FC6E6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8720050" y="6219898"/>
            <a:ext cx="2963949" cy="537326"/>
          </a:xfrm>
          <a:prstGeom prst="rect">
            <a:avLst/>
          </a:prstGeom>
          <a:solidFill>
            <a:srgbClr val="7FC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왜구들의 약탈을 그린 회화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030" y="1905500"/>
            <a:ext cx="3114969" cy="429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6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870</Words>
  <Application>Microsoft Office PowerPoint</Application>
  <PresentationFormat>와이드스크린</PresentationFormat>
  <Paragraphs>185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맑은 고딕</vt:lpstr>
      <vt:lpstr>야놀자 야체 B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Smanager</cp:lastModifiedBy>
  <cp:revision>13</cp:revision>
  <dcterms:created xsi:type="dcterms:W3CDTF">2019-09-18T04:17:56Z</dcterms:created>
  <dcterms:modified xsi:type="dcterms:W3CDTF">2019-09-30T08:48:50Z</dcterms:modified>
</cp:coreProperties>
</file>