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3" r:id="rId3"/>
    <p:sldId id="259" r:id="rId4"/>
    <p:sldId id="265" r:id="rId5"/>
    <p:sldId id="266" r:id="rId6"/>
    <p:sldId id="267" r:id="rId7"/>
    <p:sldId id="271" r:id="rId8"/>
    <p:sldId id="270" r:id="rId9"/>
    <p:sldId id="269" r:id="rId10"/>
    <p:sldId id="275" r:id="rId11"/>
    <p:sldId id="272" r:id="rId12"/>
    <p:sldId id="273" r:id="rId13"/>
    <p:sldId id="276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4B5A23-C81F-4AF5-A748-1D1EE9350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6F8B85E-9692-4475-9B5C-3E3DB5D88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005B73-604A-4AB5-8137-DDC71FB76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57B5ED-EDEA-4726-A63A-ABCD88DD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561B83-F1A6-46DA-BD34-3B375CB3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0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E36BD6-A4CF-4B25-AB1E-51253291E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749623F-E56B-4F2D-8C1B-7FE5A6708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8878DC-1F89-454E-8C22-21927454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C32D40-FC59-4599-8DB0-4EDB55159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BECE70-0B94-4918-8A6B-CE318F78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74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CC509A6-106F-4F30-B678-2B05478C05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728D6E4-1D89-4B38-BBBD-0F0516981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C995D7F-87F4-4EAE-B067-A371E5D3C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6F322D-4B78-410F-883C-30640F0A1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A676F9-DE6E-4CF9-8A5F-C636669B6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29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AFF599-F9A5-411F-BFB9-C4FB2A3A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93CECED-CCAF-4DDD-B539-F3AF15540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0C8BE3-B2E2-4859-8481-2ADA01A4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8CDC39-E89C-42A8-9B52-C7D6DAC2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1B28C08-4C0A-48B8-A2D2-41A018AB9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31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24B900-D8B5-4B2F-9A9B-DAFD43923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6D0AAEF-5449-4C97-B530-902BE63F1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98CE2F0-2D83-432D-AAAB-53B7BDAD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14A1FD5-451B-4844-91B8-CAAD13002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4FCB56-5F29-4966-828B-6F12C897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93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A8BCA9-CCD6-4662-A75A-29683674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B64179-D214-4078-BA5F-DFCB5B7AB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1779CDF-61C0-406A-811C-6499DEFD4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2950D3-3FB5-4335-966B-7606E3544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EA6937B-7D55-49EA-B7A1-89529F5A3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B794612-C908-4F25-B9A3-09427AE34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5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3C1362-BBA7-4D01-B788-14FDB950E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AC57B0-4E1F-4D85-8918-3867A4BE7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E57D204-8AC0-4D04-AEF3-91D211206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95EB064-60AB-4FE5-AF06-C9FE48BB4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9DB6808-33C3-4B13-8365-0D85B8DDB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C2640C7-3844-4222-AC6F-AB4902A4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1889AA5-8486-41FD-8413-A10122960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2CBBB2D-B216-4BCD-8B81-731C681C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34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649871-FAAA-407D-9245-5C61A8E3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A38A7DA-9D13-4BB7-ADE4-F35E84E3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3FEE6E1-89D7-49AE-A816-C7B25C1D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16B1AE1-FDC9-44CA-9C12-53013C082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4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75ACA46-7E3A-4F54-B5C7-2D501C805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A6C4713-7972-4FE4-B6C4-CD4F252F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D64F96C-A2F1-409B-B68C-BE3C8992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2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13D69A-09A1-4C99-B3A6-6FFAF00F0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0AD2F4-8A1D-4D48-B8E0-B0A9F378B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F2D0DD9-6BA7-496D-AB88-10339921C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E604958-49B0-4000-9AE8-1A82649D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224506-57FE-4AE4-915B-1BCF662C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6D5D81-A0DA-465B-9DDB-DA44E7CF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2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D983AA-0F4A-45E5-9631-DE95D374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E327D0E-1174-49F8-B6E6-ED9C4C24C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9C250D-0505-42BE-A5E8-7419DF44E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BEAFD8E-9839-4C72-8762-8562A9161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BFA4037-6B16-4DCF-B42A-04CA15059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41A69A5-76C9-4317-9EA8-5195D125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67ADECC-9799-4216-9862-AA5ADA4C8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7C8BE3-DBC3-496D-978E-EEAF27BD1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A01D7B-4D81-4C57-A818-0D2B635AD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504206-C714-4A83-8AB2-390F6A4DB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61C595-D0A5-4894-99F9-5A8A1E009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7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1477304" y="2529271"/>
            <a:ext cx="9382539" cy="967409"/>
          </a:xfrm>
          <a:prstGeom prst="roundRect">
            <a:avLst>
              <a:gd name="adj" fmla="val 50000"/>
            </a:avLst>
          </a:prstGeom>
          <a:solidFill>
            <a:srgbClr val="FFEBE2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6" name="이등변 삼각형 15"/>
          <p:cNvSpPr/>
          <p:nvPr/>
        </p:nvSpPr>
        <p:spPr>
          <a:xfrm rot="12600000">
            <a:off x="8063017" y="3187188"/>
            <a:ext cx="950822" cy="774693"/>
          </a:xfrm>
          <a:prstGeom prst="triangle">
            <a:avLst>
              <a:gd name="adj" fmla="val 0"/>
            </a:avLst>
          </a:prstGeom>
          <a:solidFill>
            <a:srgbClr val="FFEBE2"/>
          </a:solidFill>
          <a:ln w="38100">
            <a:noFill/>
          </a:ln>
          <a:effectLst>
            <a:outerShdw dist="50800" dir="2700000" algn="tl" rotWithShape="0">
              <a:schemeClr val="tx1">
                <a:lumMod val="75000"/>
                <a:lumOff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902568" y="2604529"/>
            <a:ext cx="45320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일본 근세의 정치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2198466" y="4229591"/>
            <a:ext cx="2163110" cy="450539"/>
          </a:xfrm>
          <a:prstGeom prst="roundRect">
            <a:avLst>
              <a:gd name="adj" fmla="val 50000"/>
            </a:avLst>
          </a:prstGeom>
          <a:solidFill>
            <a:srgbClr val="7F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소속 일본어일본학과</a:t>
            </a:r>
            <a:endParaRPr lang="en-US" altLang="ko-KR" sz="1400" b="1" dirty="0">
              <a:solidFill>
                <a:srgbClr val="FFC000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2279580" y="4272664"/>
            <a:ext cx="2000882" cy="364391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4658087" y="4226228"/>
            <a:ext cx="2163110" cy="450539"/>
          </a:xfrm>
          <a:prstGeom prst="roundRect">
            <a:avLst>
              <a:gd name="adj" fmla="val 50000"/>
            </a:avLst>
          </a:prstGeom>
          <a:solidFill>
            <a:srgbClr val="7F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학번 </a:t>
            </a:r>
            <a:r>
              <a:rPr lang="en-US" altLang="ko-KR" sz="1600" dirty="0" smtClean="0"/>
              <a:t>21*01*9*</a:t>
            </a:r>
            <a:endParaRPr lang="en-US" altLang="ko-KR" sz="1600" dirty="0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4739201" y="4262820"/>
            <a:ext cx="2000882" cy="364391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7263233" y="4226228"/>
            <a:ext cx="1339606" cy="450539"/>
            <a:chOff x="513817" y="1147192"/>
            <a:chExt cx="2971800" cy="596900"/>
          </a:xfrm>
        </p:grpSpPr>
        <p:sp>
          <p:nvSpPr>
            <p:cNvPr id="34" name="모서리가 둥근 직사각형 33"/>
            <p:cNvSpPr/>
            <p:nvPr/>
          </p:nvSpPr>
          <p:spPr>
            <a:xfrm>
              <a:off x="513817" y="1147192"/>
              <a:ext cx="2971800" cy="596900"/>
            </a:xfrm>
            <a:prstGeom prst="roundRect">
              <a:avLst>
                <a:gd name="adj" fmla="val 50000"/>
              </a:avLst>
            </a:prstGeom>
            <a:solidFill>
              <a:srgbClr val="7FC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smtClean="0">
                  <a:solidFill>
                    <a:schemeClr val="bg1"/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김</a:t>
              </a:r>
              <a:r>
                <a:rPr lang="en-US" altLang="ko-KR" sz="1600" b="1" dirty="0" smtClean="0">
                  <a:solidFill>
                    <a:schemeClr val="bg1"/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* </a:t>
              </a:r>
              <a:r>
                <a:rPr lang="ko-KR" altLang="en-US" sz="1600" b="1" dirty="0" smtClean="0">
                  <a:solidFill>
                    <a:schemeClr val="bg1"/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민</a:t>
              </a:r>
              <a:endParaRPr lang="en-US" altLang="ko-KR" sz="1600" b="1" dirty="0">
                <a:solidFill>
                  <a:schemeClr val="bg1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  <p:sp>
          <p:nvSpPr>
            <p:cNvPr id="35" name="모서리가 둥근 직사각형 34"/>
            <p:cNvSpPr/>
            <p:nvPr/>
          </p:nvSpPr>
          <p:spPr>
            <a:xfrm>
              <a:off x="619676" y="1204260"/>
              <a:ext cx="2760086" cy="482766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0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4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704879" y="164193"/>
            <a:ext cx="28552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err="1" smtClean="0">
                <a:ln w="3175">
                  <a:noFill/>
                </a:ln>
                <a:solidFill>
                  <a:srgbClr val="F46128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슈고</a:t>
            </a: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다이묘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2" name="양쪽 모서리가 둥근 사각형 1"/>
          <p:cNvSpPr/>
          <p:nvPr/>
        </p:nvSpPr>
        <p:spPr>
          <a:xfrm>
            <a:off x="38184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rgbClr val="7F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prstClr val="white"/>
                </a:solidFill>
              </a:rPr>
              <a:t>설명</a:t>
            </a:r>
            <a:endParaRPr lang="en-US" altLang="ko-KR" sz="1400" b="1" dirty="0">
              <a:solidFill>
                <a:prstClr val="white"/>
              </a:solidFill>
            </a:endParaRPr>
          </a:p>
        </p:txBody>
      </p:sp>
      <p:sp>
        <p:nvSpPr>
          <p:cNvPr id="38" name="양쪽 모서리가 둥근 사각형 37"/>
          <p:cNvSpPr/>
          <p:nvPr/>
        </p:nvSpPr>
        <p:spPr>
          <a:xfrm>
            <a:off x="20912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3EAADA"/>
                </a:solidFill>
              </a:rPr>
              <a:t>내용</a:t>
            </a:r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091266" y="2120900"/>
            <a:ext cx="8839200" cy="4318000"/>
          </a:xfrm>
          <a:prstGeom prst="rect">
            <a:avLst/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2500057" y="2850966"/>
            <a:ext cx="7253696" cy="2770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ko-KR" dirty="0" err="1">
                <a:solidFill>
                  <a:schemeClr val="tx1"/>
                </a:solidFill>
              </a:rPr>
              <a:t>오닌의</a:t>
            </a:r>
            <a:r>
              <a:rPr lang="ko-KR" altLang="ko-KR" dirty="0">
                <a:solidFill>
                  <a:schemeClr val="tx1"/>
                </a:solidFill>
              </a:rPr>
              <a:t> 난은 </a:t>
            </a:r>
            <a:r>
              <a:rPr lang="ko-KR" altLang="ko-KR" dirty="0" err="1">
                <a:solidFill>
                  <a:schemeClr val="tx1"/>
                </a:solidFill>
              </a:rPr>
              <a:t>슈고</a:t>
            </a:r>
            <a:r>
              <a:rPr lang="ko-KR" altLang="ko-KR" dirty="0">
                <a:solidFill>
                  <a:schemeClr val="tx1"/>
                </a:solidFill>
              </a:rPr>
              <a:t> 다이묘들이 서로 싸웠던 주요 봉기였다. 이것과 그 당시의 다른 전쟁들 동안, </a:t>
            </a:r>
            <a:r>
              <a:rPr lang="ko-KR" altLang="ko-KR" i="1" dirty="0">
                <a:solidFill>
                  <a:schemeClr val="tx1"/>
                </a:solidFill>
              </a:rPr>
              <a:t>구니 </a:t>
            </a:r>
            <a:r>
              <a:rPr lang="ko-KR" altLang="ko-KR" i="1" dirty="0" err="1">
                <a:solidFill>
                  <a:schemeClr val="tx1"/>
                </a:solidFill>
              </a:rPr>
              <a:t>잇키</a:t>
            </a:r>
            <a:r>
              <a:rPr lang="ko-KR" altLang="ko-KR" dirty="0" err="1">
                <a:solidFill>
                  <a:schemeClr val="tx1"/>
                </a:solidFill>
              </a:rPr>
              <a:t>나</a:t>
            </a:r>
            <a:r>
              <a:rPr lang="ko-KR" altLang="ko-KR" dirty="0">
                <a:solidFill>
                  <a:schemeClr val="tx1"/>
                </a:solidFill>
              </a:rPr>
              <a:t> 지방 봉기들이 </a:t>
            </a:r>
            <a:r>
              <a:rPr lang="ko-KR" altLang="ko-KR" dirty="0" err="1">
                <a:solidFill>
                  <a:schemeClr val="tx1"/>
                </a:solidFill>
              </a:rPr>
              <a:t>슈고</a:t>
            </a:r>
            <a:r>
              <a:rPr lang="ko-KR" altLang="ko-KR" dirty="0">
                <a:solidFill>
                  <a:schemeClr val="tx1"/>
                </a:solidFill>
              </a:rPr>
              <a:t> 다이묘로부터 독립을 추구했던 지역의 강력한 무사들로부터 일어났다. 지방에 거주하는 </a:t>
            </a:r>
            <a:r>
              <a:rPr lang="ko-KR" altLang="ko-KR" dirty="0" err="1">
                <a:solidFill>
                  <a:schemeClr val="tx1"/>
                </a:solidFill>
              </a:rPr>
              <a:t>슈고</a:t>
            </a:r>
            <a:r>
              <a:rPr lang="ko-KR" altLang="ko-KR" dirty="0">
                <a:solidFill>
                  <a:schemeClr val="tx1"/>
                </a:solidFill>
              </a:rPr>
              <a:t> 다이묘의 대리인들은 그들의 입지를 강화할 기회를 장악했다. 15세기 말에, 그 성공한 </a:t>
            </a:r>
            <a:r>
              <a:rPr lang="ko-KR" altLang="ko-KR" dirty="0" err="1">
                <a:solidFill>
                  <a:schemeClr val="tx1"/>
                </a:solidFill>
              </a:rPr>
              <a:t>슈고</a:t>
            </a:r>
            <a:r>
              <a:rPr lang="ko-KR" altLang="ko-KR" dirty="0">
                <a:solidFill>
                  <a:schemeClr val="tx1"/>
                </a:solidFill>
              </a:rPr>
              <a:t> 다이묘들은 권력을 갖게 되었다. 대리인들을 통제하는 데 실패한 다이묘들은 권력으로부터 몰락했으며 새로운 계층, </a:t>
            </a:r>
            <a:r>
              <a:rPr lang="ko-KR" altLang="ko-KR" dirty="0" err="1">
                <a:solidFill>
                  <a:schemeClr val="tx1"/>
                </a:solidFill>
              </a:rPr>
              <a:t>슈고다이와</a:t>
            </a:r>
            <a:r>
              <a:rPr lang="ko-KR" altLang="ko-KR" dirty="0">
                <a:solidFill>
                  <a:schemeClr val="tx1"/>
                </a:solidFill>
              </a:rPr>
              <a:t> </a:t>
            </a:r>
            <a:r>
              <a:rPr lang="ko-KR" altLang="ko-KR" dirty="0" err="1">
                <a:solidFill>
                  <a:schemeClr val="tx1"/>
                </a:solidFill>
              </a:rPr>
              <a:t>고쿠진의</a:t>
            </a:r>
            <a:r>
              <a:rPr lang="ko-KR" altLang="ko-KR" dirty="0">
                <a:solidFill>
                  <a:schemeClr val="tx1"/>
                </a:solidFill>
              </a:rPr>
              <a:t> 계급에서부터 발생한 "센고쿠 다이묘" 에 의해 교체되었다.</a:t>
            </a:r>
          </a:p>
          <a:p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72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454009" y="164193"/>
            <a:ext cx="33570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센고쿠 다이묘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2" name="양쪽 모서리가 둥근 사각형 1"/>
          <p:cNvSpPr/>
          <p:nvPr/>
        </p:nvSpPr>
        <p:spPr>
          <a:xfrm>
            <a:off x="38184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rgbClr val="7F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prstClr val="white"/>
                </a:solidFill>
              </a:rPr>
              <a:t>설명</a:t>
            </a:r>
            <a:endParaRPr lang="en-US" altLang="ko-KR" sz="1400" b="1" dirty="0">
              <a:solidFill>
                <a:prstClr val="white"/>
              </a:solidFill>
            </a:endParaRPr>
          </a:p>
        </p:txBody>
      </p:sp>
      <p:sp>
        <p:nvSpPr>
          <p:cNvPr id="38" name="양쪽 모서리가 둥근 사각형 37"/>
          <p:cNvSpPr/>
          <p:nvPr/>
        </p:nvSpPr>
        <p:spPr>
          <a:xfrm>
            <a:off x="20912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3EAADA"/>
                </a:solidFill>
              </a:rPr>
              <a:t>내용</a:t>
            </a:r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091266" y="2099199"/>
            <a:ext cx="8839200" cy="4318000"/>
          </a:xfrm>
          <a:prstGeom prst="rect">
            <a:avLst/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2500057" y="2850966"/>
            <a:ext cx="7253696" cy="2770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ko-KR" dirty="0">
                <a:solidFill>
                  <a:schemeClr val="tx1"/>
                </a:solidFill>
              </a:rPr>
              <a:t>센고쿠 다이묘(戦国大名) 중 일부는 대다수 </a:t>
            </a:r>
            <a:r>
              <a:rPr lang="ko-KR" altLang="ko-KR" dirty="0" err="1">
                <a:solidFill>
                  <a:schemeClr val="tx1"/>
                </a:solidFill>
              </a:rPr>
              <a:t>사타케</a:t>
            </a:r>
            <a:r>
              <a:rPr lang="ko-KR" altLang="ko-KR" dirty="0">
                <a:solidFill>
                  <a:schemeClr val="tx1"/>
                </a:solidFill>
              </a:rPr>
              <a:t> 씨, </a:t>
            </a:r>
            <a:r>
              <a:rPr lang="ko-KR" altLang="en-US" dirty="0" err="1" smtClean="0">
                <a:solidFill>
                  <a:schemeClr val="tx1"/>
                </a:solidFill>
              </a:rPr>
              <a:t>이</a:t>
            </a:r>
            <a:r>
              <a:rPr lang="ko-KR" altLang="ko-KR" dirty="0" err="1" smtClean="0">
                <a:solidFill>
                  <a:schemeClr val="tx1"/>
                </a:solidFill>
              </a:rPr>
              <a:t>마가와</a:t>
            </a:r>
            <a:r>
              <a:rPr lang="ko-KR" altLang="ko-KR" dirty="0" smtClean="0">
                <a:solidFill>
                  <a:schemeClr val="tx1"/>
                </a:solidFill>
              </a:rPr>
              <a:t> </a:t>
            </a:r>
            <a:r>
              <a:rPr lang="ko-KR" altLang="ko-KR" dirty="0">
                <a:solidFill>
                  <a:schemeClr val="tx1"/>
                </a:solidFill>
              </a:rPr>
              <a:t>씨, </a:t>
            </a:r>
            <a:r>
              <a:rPr lang="ko-KR" altLang="ko-KR" dirty="0" err="1">
                <a:solidFill>
                  <a:schemeClr val="tx1"/>
                </a:solidFill>
              </a:rPr>
              <a:t>다케다</a:t>
            </a:r>
            <a:r>
              <a:rPr lang="ko-KR" altLang="ko-KR" dirty="0">
                <a:solidFill>
                  <a:schemeClr val="tx1"/>
                </a:solidFill>
              </a:rPr>
              <a:t> 씨, </a:t>
            </a:r>
            <a:r>
              <a:rPr lang="ko-KR" altLang="ko-KR" dirty="0" err="1">
                <a:solidFill>
                  <a:schemeClr val="tx1"/>
                </a:solidFill>
              </a:rPr>
              <a:t>도키</a:t>
            </a:r>
            <a:r>
              <a:rPr lang="ko-KR" altLang="ko-KR" dirty="0">
                <a:solidFill>
                  <a:schemeClr val="tx1"/>
                </a:solidFill>
              </a:rPr>
              <a:t> 씨, </a:t>
            </a:r>
            <a:r>
              <a:rPr lang="ko-KR" altLang="ko-KR" dirty="0" err="1">
                <a:solidFill>
                  <a:schemeClr val="tx1"/>
                </a:solidFill>
              </a:rPr>
              <a:t>롯카쿠</a:t>
            </a:r>
            <a:r>
              <a:rPr lang="ko-KR" altLang="ko-KR" dirty="0">
                <a:solidFill>
                  <a:schemeClr val="tx1"/>
                </a:solidFill>
              </a:rPr>
              <a:t> 씨, </a:t>
            </a:r>
            <a:r>
              <a:rPr lang="ko-KR" altLang="ko-KR" dirty="0" err="1">
                <a:solidFill>
                  <a:schemeClr val="tx1"/>
                </a:solidFill>
              </a:rPr>
              <a:t>오우치</a:t>
            </a:r>
            <a:r>
              <a:rPr lang="ko-KR" altLang="ko-KR" dirty="0">
                <a:solidFill>
                  <a:schemeClr val="tx1"/>
                </a:solidFill>
              </a:rPr>
              <a:t> 씨, </a:t>
            </a:r>
            <a:r>
              <a:rPr lang="ko-KR" altLang="ko-KR" dirty="0" err="1">
                <a:solidFill>
                  <a:schemeClr val="tx1"/>
                </a:solidFill>
              </a:rPr>
              <a:t>시마즈</a:t>
            </a:r>
            <a:r>
              <a:rPr lang="ko-KR" altLang="ko-KR" dirty="0">
                <a:solidFill>
                  <a:schemeClr val="tx1"/>
                </a:solidFill>
              </a:rPr>
              <a:t> 씨와 같은 </a:t>
            </a:r>
            <a:r>
              <a:rPr lang="ko-KR" altLang="ko-KR" dirty="0" err="1">
                <a:solidFill>
                  <a:schemeClr val="tx1"/>
                </a:solidFill>
              </a:rPr>
              <a:t>슈고</a:t>
            </a:r>
            <a:r>
              <a:rPr lang="ko-KR" altLang="ko-KR" dirty="0">
                <a:solidFill>
                  <a:schemeClr val="tx1"/>
                </a:solidFill>
              </a:rPr>
              <a:t> 다이묘들이었다. 새로이 다이묘가 된 가문으로는 </a:t>
            </a:r>
            <a:r>
              <a:rPr lang="ko-KR" altLang="ko-KR" dirty="0" err="1">
                <a:solidFill>
                  <a:schemeClr val="tx1"/>
                </a:solidFill>
              </a:rPr>
              <a:t>아사쿠라</a:t>
            </a:r>
            <a:r>
              <a:rPr lang="ko-KR" altLang="ko-KR" dirty="0">
                <a:solidFill>
                  <a:schemeClr val="tx1"/>
                </a:solidFill>
              </a:rPr>
              <a:t> 씨, 아마고 씨, 나가오 씨, </a:t>
            </a:r>
            <a:r>
              <a:rPr lang="ko-KR" altLang="ko-KR" dirty="0" err="1">
                <a:solidFill>
                  <a:schemeClr val="tx1"/>
                </a:solidFill>
              </a:rPr>
              <a:t>미요시</a:t>
            </a:r>
            <a:r>
              <a:rPr lang="ko-KR" altLang="ko-KR" dirty="0">
                <a:solidFill>
                  <a:schemeClr val="tx1"/>
                </a:solidFill>
              </a:rPr>
              <a:t> 씨, </a:t>
            </a:r>
            <a:r>
              <a:rPr lang="ko-KR" altLang="ko-KR" dirty="0" err="1">
                <a:solidFill>
                  <a:schemeClr val="tx1"/>
                </a:solidFill>
              </a:rPr>
              <a:t>조소카베</a:t>
            </a:r>
            <a:r>
              <a:rPr lang="ko-KR" altLang="ko-KR" dirty="0">
                <a:solidFill>
                  <a:schemeClr val="tx1"/>
                </a:solidFill>
              </a:rPr>
              <a:t> 씨, 진보 씨, </a:t>
            </a:r>
            <a:r>
              <a:rPr lang="ko-KR" altLang="ko-KR" dirty="0" err="1">
                <a:solidFill>
                  <a:schemeClr val="tx1"/>
                </a:solidFill>
              </a:rPr>
              <a:t>하타노</a:t>
            </a:r>
            <a:r>
              <a:rPr lang="ko-KR" altLang="ko-KR" dirty="0">
                <a:solidFill>
                  <a:schemeClr val="tx1"/>
                </a:solidFill>
              </a:rPr>
              <a:t> 씨, 오다 씨, </a:t>
            </a:r>
            <a:r>
              <a:rPr lang="ko-KR" altLang="ko-KR" dirty="0" err="1">
                <a:solidFill>
                  <a:schemeClr val="tx1"/>
                </a:solidFill>
              </a:rPr>
              <a:t>마쓰나가</a:t>
            </a:r>
            <a:r>
              <a:rPr lang="ko-KR" altLang="ko-KR" dirty="0">
                <a:solidFill>
                  <a:schemeClr val="tx1"/>
                </a:solidFill>
              </a:rPr>
              <a:t> 씨가 있었다. 이들은 </a:t>
            </a:r>
            <a:r>
              <a:rPr lang="ko-KR" altLang="ko-KR" dirty="0" err="1">
                <a:solidFill>
                  <a:schemeClr val="tx1"/>
                </a:solidFill>
              </a:rPr>
              <a:t>슈고다이</a:t>
            </a:r>
            <a:r>
              <a:rPr lang="ko-KR" altLang="ko-KR" dirty="0">
                <a:solidFill>
                  <a:schemeClr val="tx1"/>
                </a:solidFill>
              </a:rPr>
              <a:t> 계급과 대리인으로부터 출현했다. 또한 모리 씨 (오에 씨), </a:t>
            </a:r>
            <a:r>
              <a:rPr lang="ko-KR" altLang="ko-KR" dirty="0" err="1">
                <a:solidFill>
                  <a:schemeClr val="tx1"/>
                </a:solidFill>
              </a:rPr>
              <a:t>다무라</a:t>
            </a:r>
            <a:r>
              <a:rPr lang="ko-KR" altLang="ko-KR" dirty="0">
                <a:solidFill>
                  <a:schemeClr val="tx1"/>
                </a:solidFill>
              </a:rPr>
              <a:t> 씨, </a:t>
            </a:r>
            <a:r>
              <a:rPr lang="ko-KR" altLang="ko-KR" dirty="0" err="1">
                <a:solidFill>
                  <a:schemeClr val="tx1"/>
                </a:solidFill>
              </a:rPr>
              <a:t>류조지</a:t>
            </a:r>
            <a:r>
              <a:rPr lang="ko-KR" altLang="ko-KR" dirty="0">
                <a:solidFill>
                  <a:schemeClr val="tx1"/>
                </a:solidFill>
              </a:rPr>
              <a:t> 씨와 같은 추가 다이묘들은 </a:t>
            </a:r>
            <a:r>
              <a:rPr lang="ko-KR" altLang="ko-KR" dirty="0" err="1">
                <a:solidFill>
                  <a:schemeClr val="tx1"/>
                </a:solidFill>
              </a:rPr>
              <a:t>고쿠진에서</a:t>
            </a:r>
            <a:r>
              <a:rPr lang="ko-KR" altLang="ko-KR" dirty="0">
                <a:solidFill>
                  <a:schemeClr val="tx1"/>
                </a:solidFill>
              </a:rPr>
              <a:t> 나타났다. 막부의 하급 관료들, </a:t>
            </a:r>
            <a:r>
              <a:rPr lang="ko-KR" altLang="ko-KR" dirty="0" err="1">
                <a:solidFill>
                  <a:schemeClr val="tx1"/>
                </a:solidFill>
              </a:rPr>
              <a:t>로닌</a:t>
            </a:r>
            <a:r>
              <a:rPr lang="ko-KR" altLang="ko-KR" dirty="0">
                <a:solidFill>
                  <a:schemeClr val="tx1"/>
                </a:solidFill>
              </a:rPr>
              <a:t>(</a:t>
            </a:r>
            <a:r>
              <a:rPr lang="ko-KR" altLang="ko-KR" dirty="0" err="1">
                <a:solidFill>
                  <a:schemeClr val="tx1"/>
                </a:solidFill>
              </a:rPr>
              <a:t>고호조</a:t>
            </a:r>
            <a:r>
              <a:rPr lang="ko-KR" altLang="ko-KR" dirty="0">
                <a:solidFill>
                  <a:schemeClr val="tx1"/>
                </a:solidFill>
              </a:rPr>
              <a:t> 씨, 사이토 씨), 지방 관료들(</a:t>
            </a:r>
            <a:r>
              <a:rPr lang="ko-KR" altLang="ko-KR" dirty="0" err="1">
                <a:solidFill>
                  <a:schemeClr val="tx1"/>
                </a:solidFill>
              </a:rPr>
              <a:t>기타바타케</a:t>
            </a:r>
            <a:r>
              <a:rPr lang="ko-KR" altLang="ko-KR" dirty="0">
                <a:solidFill>
                  <a:schemeClr val="tx1"/>
                </a:solidFill>
              </a:rPr>
              <a:t> 씨), 구게(도사 </a:t>
            </a:r>
            <a:r>
              <a:rPr lang="ko-KR" altLang="ko-KR" dirty="0" err="1">
                <a:solidFill>
                  <a:schemeClr val="tx1"/>
                </a:solidFill>
              </a:rPr>
              <a:t>이치조</a:t>
            </a:r>
            <a:r>
              <a:rPr lang="ko-KR" altLang="ko-KR" dirty="0">
                <a:solidFill>
                  <a:schemeClr val="tx1"/>
                </a:solidFill>
              </a:rPr>
              <a:t> 씨)도 센고쿠 다이묘들이 탄생하는 데에 기여했다. </a:t>
            </a:r>
            <a:endParaRPr lang="ko-KR" altLang="en-US" dirty="0">
              <a:solidFill>
                <a:schemeClr val="tx1"/>
              </a:solidFill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422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952268" y="164193"/>
            <a:ext cx="43604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에도시대의 다이묘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2" name="양쪽 모서리가 둥근 사각형 1"/>
          <p:cNvSpPr/>
          <p:nvPr/>
        </p:nvSpPr>
        <p:spPr>
          <a:xfrm>
            <a:off x="38184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rgbClr val="7F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prstClr val="white"/>
                </a:solidFill>
              </a:rPr>
              <a:t>설명</a:t>
            </a:r>
            <a:endParaRPr lang="en-US" altLang="ko-KR" sz="1400" b="1" dirty="0">
              <a:solidFill>
                <a:prstClr val="white"/>
              </a:solidFill>
            </a:endParaRPr>
          </a:p>
        </p:txBody>
      </p:sp>
      <p:sp>
        <p:nvSpPr>
          <p:cNvPr id="38" name="양쪽 모서리가 둥근 사각형 37"/>
          <p:cNvSpPr/>
          <p:nvPr/>
        </p:nvSpPr>
        <p:spPr>
          <a:xfrm>
            <a:off x="20912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3EAADA"/>
                </a:solidFill>
              </a:rPr>
              <a:t>내용</a:t>
            </a:r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091266" y="2099199"/>
            <a:ext cx="8839200" cy="4318000"/>
          </a:xfrm>
          <a:prstGeom prst="rect">
            <a:avLst/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2500057" y="2850966"/>
            <a:ext cx="7253696" cy="2770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ko-KR" dirty="0">
                <a:solidFill>
                  <a:schemeClr val="tx1"/>
                </a:solidFill>
              </a:rPr>
              <a:t>에도 시대에는 </a:t>
            </a:r>
            <a:r>
              <a:rPr lang="ko-KR" altLang="ko-KR" dirty="0" err="1">
                <a:solidFill>
                  <a:schemeClr val="tx1"/>
                </a:solidFill>
              </a:rPr>
              <a:t>세키가하라</a:t>
            </a:r>
            <a:r>
              <a:rPr lang="ko-KR" altLang="ko-KR" dirty="0">
                <a:solidFill>
                  <a:schemeClr val="tx1"/>
                </a:solidFill>
              </a:rPr>
              <a:t> 전투 전후 시기를 기준으로 하여 세 부류로 다이묘들을 구분하고 있다</a:t>
            </a:r>
            <a:r>
              <a:rPr lang="ko-KR" altLang="ko-KR" dirty="0" smtClean="0">
                <a:solidFill>
                  <a:schemeClr val="tx1"/>
                </a:solidFill>
              </a:rPr>
              <a:t>.</a:t>
            </a:r>
            <a:endParaRPr lang="en-US" altLang="ko-KR" dirty="0" smtClean="0">
              <a:solidFill>
                <a:schemeClr val="tx1"/>
              </a:solidFill>
            </a:endParaRPr>
          </a:p>
          <a:p>
            <a:endParaRPr lang="ko-KR" altLang="ko-KR" dirty="0">
              <a:solidFill>
                <a:schemeClr val="tx1"/>
              </a:solidFill>
            </a:endParaRPr>
          </a:p>
          <a:p>
            <a:r>
              <a:rPr lang="ko-KR" altLang="ko-KR" dirty="0">
                <a:solidFill>
                  <a:schemeClr val="tx1"/>
                </a:solidFill>
              </a:rPr>
              <a:t>신판 다이묘: </a:t>
            </a:r>
            <a:r>
              <a:rPr lang="ko-KR" altLang="ko-KR" dirty="0" err="1">
                <a:solidFill>
                  <a:schemeClr val="tx1"/>
                </a:solidFill>
              </a:rPr>
              <a:t>도쿠가와</a:t>
            </a:r>
            <a:r>
              <a:rPr lang="ko-KR" altLang="ko-KR" dirty="0">
                <a:solidFill>
                  <a:schemeClr val="tx1"/>
                </a:solidFill>
              </a:rPr>
              <a:t> </a:t>
            </a:r>
            <a:r>
              <a:rPr lang="ko-KR" altLang="ko-KR" dirty="0" err="1">
                <a:solidFill>
                  <a:schemeClr val="tx1"/>
                </a:solidFill>
              </a:rPr>
              <a:t>이에야스의</a:t>
            </a:r>
            <a:r>
              <a:rPr lang="ko-KR" altLang="ko-KR" dirty="0">
                <a:solidFill>
                  <a:schemeClr val="tx1"/>
                </a:solidFill>
              </a:rPr>
              <a:t> </a:t>
            </a:r>
            <a:r>
              <a:rPr lang="ko-KR" altLang="ko-KR" dirty="0" err="1">
                <a:solidFill>
                  <a:schemeClr val="tx1"/>
                </a:solidFill>
              </a:rPr>
              <a:t>남계</a:t>
            </a:r>
            <a:r>
              <a:rPr lang="ko-KR" altLang="ko-KR" dirty="0">
                <a:solidFill>
                  <a:schemeClr val="tx1"/>
                </a:solidFill>
              </a:rPr>
              <a:t> 자손이 시조가 되는 번의 다이묘들</a:t>
            </a:r>
          </a:p>
          <a:p>
            <a:r>
              <a:rPr lang="ko-KR" altLang="ko-KR" dirty="0" err="1">
                <a:solidFill>
                  <a:schemeClr val="tx1"/>
                </a:solidFill>
              </a:rPr>
              <a:t>후다이</a:t>
            </a:r>
            <a:r>
              <a:rPr lang="ko-KR" altLang="ko-KR" dirty="0">
                <a:solidFill>
                  <a:schemeClr val="tx1"/>
                </a:solidFill>
              </a:rPr>
              <a:t> 다이묘: </a:t>
            </a:r>
            <a:r>
              <a:rPr lang="ko-KR" altLang="ko-KR" dirty="0" err="1">
                <a:solidFill>
                  <a:schemeClr val="tx1"/>
                </a:solidFill>
              </a:rPr>
              <a:t>세키가하라</a:t>
            </a:r>
            <a:r>
              <a:rPr lang="ko-KR" altLang="ko-KR" dirty="0">
                <a:solidFill>
                  <a:schemeClr val="tx1"/>
                </a:solidFill>
              </a:rPr>
              <a:t> 전투 이전부터 </a:t>
            </a:r>
            <a:r>
              <a:rPr lang="ko-KR" altLang="ko-KR" dirty="0" err="1">
                <a:solidFill>
                  <a:schemeClr val="tx1"/>
                </a:solidFill>
              </a:rPr>
              <a:t>도쿠가와</a:t>
            </a:r>
            <a:r>
              <a:rPr lang="ko-KR" altLang="ko-KR" dirty="0">
                <a:solidFill>
                  <a:schemeClr val="tx1"/>
                </a:solidFill>
              </a:rPr>
              <a:t> 가문에 봉사한 세력인 다이묘들</a:t>
            </a:r>
          </a:p>
          <a:p>
            <a:r>
              <a:rPr lang="ko-KR" altLang="ko-KR" dirty="0" err="1">
                <a:solidFill>
                  <a:schemeClr val="tx1"/>
                </a:solidFill>
              </a:rPr>
              <a:t>도자마</a:t>
            </a:r>
            <a:r>
              <a:rPr lang="ko-KR" altLang="ko-KR" dirty="0">
                <a:solidFill>
                  <a:schemeClr val="tx1"/>
                </a:solidFill>
              </a:rPr>
              <a:t> 다이묘: </a:t>
            </a:r>
            <a:r>
              <a:rPr lang="ko-KR" altLang="ko-KR" dirty="0" err="1">
                <a:solidFill>
                  <a:schemeClr val="tx1"/>
                </a:solidFill>
              </a:rPr>
              <a:t>세키가하라</a:t>
            </a:r>
            <a:r>
              <a:rPr lang="ko-KR" altLang="ko-KR" dirty="0">
                <a:solidFill>
                  <a:schemeClr val="tx1"/>
                </a:solidFill>
              </a:rPr>
              <a:t> 전투를 전후하여 에도 막부에 편입된 다이묘들</a:t>
            </a:r>
          </a:p>
          <a:p>
            <a:endParaRPr lang="ko-KR" altLang="en-US" dirty="0">
              <a:solidFill>
                <a:schemeClr val="tx1"/>
              </a:solidFill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2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1477304" y="2529271"/>
            <a:ext cx="9382539" cy="967409"/>
          </a:xfrm>
          <a:prstGeom prst="roundRect">
            <a:avLst>
              <a:gd name="adj" fmla="val 50000"/>
            </a:avLst>
          </a:prstGeom>
          <a:solidFill>
            <a:srgbClr val="FFEBE2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6" name="이등변 삼각형 15"/>
          <p:cNvSpPr/>
          <p:nvPr/>
        </p:nvSpPr>
        <p:spPr>
          <a:xfrm rot="12600000">
            <a:off x="8063017" y="3187188"/>
            <a:ext cx="950822" cy="774693"/>
          </a:xfrm>
          <a:prstGeom prst="triangle">
            <a:avLst>
              <a:gd name="adj" fmla="val 0"/>
            </a:avLst>
          </a:prstGeom>
          <a:solidFill>
            <a:srgbClr val="FFEBE2"/>
          </a:solidFill>
          <a:ln w="38100">
            <a:noFill/>
          </a:ln>
          <a:effectLst>
            <a:outerShdw dist="50800" dir="2700000" algn="tl" rotWithShape="0">
              <a:schemeClr val="tx1">
                <a:lumMod val="75000"/>
                <a:lumOff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821892" y="2604529"/>
            <a:ext cx="26933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감사합니다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4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143003"/>
              </p:ext>
            </p:extLst>
          </p:nvPr>
        </p:nvGraphicFramePr>
        <p:xfrm>
          <a:off x="441928" y="1617014"/>
          <a:ext cx="11445272" cy="4915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0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06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306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43065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3065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8111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</a:rPr>
                        <a:t>신분제도</a:t>
                      </a:r>
                      <a:endParaRPr lang="ko-KR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C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C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C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C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solidFill>
                            <a:schemeClr val="bg1"/>
                          </a:solidFill>
                        </a:rPr>
                        <a:t>다이묘</a:t>
                      </a:r>
                      <a:endParaRPr lang="ko-KR" alt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C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C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C6E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C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4217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직사각형 1"/>
          <p:cNvSpPr/>
          <p:nvPr/>
        </p:nvSpPr>
        <p:spPr>
          <a:xfrm>
            <a:off x="516592" y="2503597"/>
            <a:ext cx="1657952" cy="457200"/>
          </a:xfrm>
          <a:prstGeom prst="rect">
            <a:avLst/>
          </a:prstGeom>
          <a:solidFill>
            <a:srgbClr val="FFE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>
                <a:solidFill>
                  <a:srgbClr val="5E3F3A"/>
                </a:solidFill>
                <a:cs typeface="Aharoni" panose="02010803020104030203" pitchFamily="2" charset="-79"/>
              </a:rPr>
              <a:t>사농공민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939409" y="3054279"/>
            <a:ext cx="2057882" cy="457200"/>
          </a:xfrm>
          <a:prstGeom prst="rect">
            <a:avLst/>
          </a:prstGeom>
          <a:solidFill>
            <a:srgbClr val="FFE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>
                <a:solidFill>
                  <a:schemeClr val="tx1"/>
                </a:solidFill>
              </a:rPr>
              <a:t>케이안오후레카키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359248" y="3617500"/>
            <a:ext cx="1845798" cy="457200"/>
          </a:xfrm>
          <a:prstGeom prst="rect">
            <a:avLst/>
          </a:prstGeom>
          <a:solidFill>
            <a:srgbClr val="FFE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rgbClr val="5E3F3A"/>
                </a:solidFill>
                <a:cs typeface="Aharoni" panose="02010803020104030203" pitchFamily="2" charset="-79"/>
              </a:rPr>
              <a:t>천민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6242538" y="4147925"/>
            <a:ext cx="2410601" cy="457200"/>
          </a:xfrm>
          <a:prstGeom prst="rect">
            <a:avLst/>
          </a:prstGeom>
          <a:solidFill>
            <a:srgbClr val="FFE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err="1" smtClean="0">
                <a:solidFill>
                  <a:srgbClr val="5E3F3A"/>
                </a:solidFill>
                <a:cs typeface="Aharoni" panose="02010803020104030203" pitchFamily="2" charset="-79"/>
              </a:rPr>
              <a:t>슈고</a:t>
            </a:r>
            <a:r>
              <a:rPr lang="ko-KR" altLang="en-US" b="1" dirty="0" smtClean="0">
                <a:solidFill>
                  <a:srgbClr val="5E3F3A"/>
                </a:solidFill>
                <a:cs typeface="Aharoni" panose="02010803020104030203" pitchFamily="2" charset="-79"/>
              </a:rPr>
              <a:t> 다이묘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7669823" y="4709806"/>
            <a:ext cx="2410601" cy="457200"/>
          </a:xfrm>
          <a:prstGeom prst="rect">
            <a:avLst/>
          </a:prstGeom>
          <a:solidFill>
            <a:srgbClr val="FFE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rgbClr val="5E3F3A"/>
                </a:solidFill>
                <a:cs typeface="Aharoni" panose="02010803020104030203" pitchFamily="2" charset="-79"/>
              </a:rPr>
              <a:t>센고쿠 다이묘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9102848" y="5271687"/>
            <a:ext cx="2410601" cy="457200"/>
          </a:xfrm>
          <a:prstGeom prst="rect">
            <a:avLst/>
          </a:prstGeom>
          <a:solidFill>
            <a:srgbClr val="FFEB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rgbClr val="5E3F3A"/>
                </a:solidFill>
                <a:cs typeface="Aharoni" panose="02010803020104030203" pitchFamily="2" charset="-79"/>
              </a:rPr>
              <a:t>에도시대의 </a:t>
            </a:r>
            <a:r>
              <a:rPr lang="ko-KR" altLang="en-US" b="1" dirty="0" smtClean="0">
                <a:solidFill>
                  <a:srgbClr val="5E3F3A"/>
                </a:solidFill>
                <a:cs typeface="Aharoni" panose="02010803020104030203" pitchFamily="2" charset="-79"/>
              </a:rPr>
              <a:t>다이묘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5048004" y="439617"/>
            <a:ext cx="22331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ko-KR" altLang="en-US" sz="5400" b="1" kern="0" dirty="0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목차</a:t>
            </a:r>
            <a:endParaRPr lang="en-US" altLang="ko-KR" sz="1200" kern="0" dirty="0">
              <a:solidFill>
                <a:srgbClr val="5E3F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076349" y="408918"/>
            <a:ext cx="3801041" cy="9310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사농공상</a:t>
            </a:r>
            <a:r>
              <a:rPr lang="en-US" altLang="ko-KR" sz="4400" dirty="0" smtClean="0"/>
              <a:t>-</a:t>
            </a: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사민</a:t>
            </a:r>
            <a:endParaRPr lang="en-US" altLang="ko-KR" sz="4400" dirty="0"/>
          </a:p>
          <a:p>
            <a:pPr algn="ctr" latinLnBrk="0">
              <a:defRPr/>
            </a:pP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6" name="자유형 5"/>
          <p:cNvSpPr/>
          <p:nvPr/>
        </p:nvSpPr>
        <p:spPr>
          <a:xfrm>
            <a:off x="2072234" y="2124899"/>
            <a:ext cx="2018526" cy="522512"/>
          </a:xfrm>
          <a:custGeom>
            <a:avLst/>
            <a:gdLst>
              <a:gd name="connsiteX0" fmla="*/ 1009263 w 2018526"/>
              <a:gd name="connsiteY0" fmla="*/ 0 h 522512"/>
              <a:gd name="connsiteX1" fmla="*/ 1964757 w 2018526"/>
              <a:gd name="connsiteY1" fmla="*/ 450608 h 522512"/>
              <a:gd name="connsiteX2" fmla="*/ 2018526 w 2018526"/>
              <a:gd name="connsiteY2" fmla="*/ 522512 h 522512"/>
              <a:gd name="connsiteX3" fmla="*/ 0 w 2018526"/>
              <a:gd name="connsiteY3" fmla="*/ 522512 h 522512"/>
              <a:gd name="connsiteX4" fmla="*/ 53769 w 2018526"/>
              <a:gd name="connsiteY4" fmla="*/ 450608 h 522512"/>
              <a:gd name="connsiteX5" fmla="*/ 1009263 w 2018526"/>
              <a:gd name="connsiteY5" fmla="*/ 0 h 5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8526" h="522512">
                <a:moveTo>
                  <a:pt x="1009263" y="0"/>
                </a:moveTo>
                <a:cubicBezTo>
                  <a:pt x="1393938" y="0"/>
                  <a:pt x="1737644" y="175410"/>
                  <a:pt x="1964757" y="450608"/>
                </a:cubicBezTo>
                <a:lnTo>
                  <a:pt x="2018526" y="522512"/>
                </a:lnTo>
                <a:lnTo>
                  <a:pt x="0" y="522512"/>
                </a:lnTo>
                <a:lnTo>
                  <a:pt x="53769" y="450608"/>
                </a:lnTo>
                <a:cubicBezTo>
                  <a:pt x="280882" y="175410"/>
                  <a:pt x="624588" y="0"/>
                  <a:pt x="1009263" y="0"/>
                </a:cubicBezTo>
                <a:close/>
              </a:path>
            </a:pathLst>
          </a:custGeom>
          <a:solidFill>
            <a:srgbClr val="F46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1843247" y="2647411"/>
            <a:ext cx="2476500" cy="1953988"/>
          </a:xfrm>
          <a:custGeom>
            <a:avLst/>
            <a:gdLst>
              <a:gd name="connsiteX0" fmla="*/ 228987 w 2476500"/>
              <a:gd name="connsiteY0" fmla="*/ 0 h 1953988"/>
              <a:gd name="connsiteX1" fmla="*/ 2247513 w 2476500"/>
              <a:gd name="connsiteY1" fmla="*/ 0 h 1953988"/>
              <a:gd name="connsiteX2" fmla="*/ 2265026 w 2476500"/>
              <a:gd name="connsiteY2" fmla="*/ 23420 h 1953988"/>
              <a:gd name="connsiteX3" fmla="*/ 2476500 w 2476500"/>
              <a:gd name="connsiteY3" fmla="*/ 715738 h 1953988"/>
              <a:gd name="connsiteX4" fmla="*/ 1238250 w 2476500"/>
              <a:gd name="connsiteY4" fmla="*/ 1953988 h 1953988"/>
              <a:gd name="connsiteX5" fmla="*/ 0 w 2476500"/>
              <a:gd name="connsiteY5" fmla="*/ 715738 h 1953988"/>
              <a:gd name="connsiteX6" fmla="*/ 211474 w 2476500"/>
              <a:gd name="connsiteY6" fmla="*/ 23420 h 1953988"/>
              <a:gd name="connsiteX7" fmla="*/ 228987 w 2476500"/>
              <a:gd name="connsiteY7" fmla="*/ 0 h 19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0" h="1953988">
                <a:moveTo>
                  <a:pt x="228987" y="0"/>
                </a:moveTo>
                <a:lnTo>
                  <a:pt x="2247513" y="0"/>
                </a:lnTo>
                <a:lnTo>
                  <a:pt x="2265026" y="23420"/>
                </a:lnTo>
                <a:cubicBezTo>
                  <a:pt x="2398540" y="221047"/>
                  <a:pt x="2476500" y="459288"/>
                  <a:pt x="2476500" y="715738"/>
                </a:cubicBezTo>
                <a:cubicBezTo>
                  <a:pt x="2476500" y="1399605"/>
                  <a:pt x="1922117" y="1953988"/>
                  <a:pt x="1238250" y="1953988"/>
                </a:cubicBezTo>
                <a:cubicBezTo>
                  <a:pt x="554383" y="1953988"/>
                  <a:pt x="0" y="1399605"/>
                  <a:pt x="0" y="715738"/>
                </a:cubicBezTo>
                <a:cubicBezTo>
                  <a:pt x="0" y="459288"/>
                  <a:pt x="77960" y="221047"/>
                  <a:pt x="211474" y="23420"/>
                </a:cubicBezTo>
                <a:lnTo>
                  <a:pt x="22898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944280" y="2259067"/>
            <a:ext cx="274434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prstClr val="white"/>
                </a:solidFill>
              </a:rPr>
              <a:t>1</a:t>
            </a:r>
            <a:endParaRPr lang="en-US" altLang="ko-KR" sz="1200" b="1" dirty="0">
              <a:solidFill>
                <a:prstClr val="white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773098" y="2954967"/>
            <a:ext cx="26167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상인</a:t>
            </a:r>
            <a:r>
              <a:rPr lang="en-US" altLang="ko-KR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. </a:t>
            </a: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수공업자</a:t>
            </a:r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죠닌이라</a:t>
            </a: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 </a:t>
            </a:r>
            <a:r>
              <a:rPr lang="ko-KR" alt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불리워짐</a:t>
            </a:r>
            <a:endParaRPr lang="ko-KR" altLang="en-US" dirty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</p:txBody>
      </p:sp>
      <p:sp>
        <p:nvSpPr>
          <p:cNvPr id="10" name="자유형 9"/>
          <p:cNvSpPr/>
          <p:nvPr/>
        </p:nvSpPr>
        <p:spPr>
          <a:xfrm>
            <a:off x="5026961" y="2124899"/>
            <a:ext cx="2018526" cy="522512"/>
          </a:xfrm>
          <a:custGeom>
            <a:avLst/>
            <a:gdLst>
              <a:gd name="connsiteX0" fmla="*/ 1009263 w 2018526"/>
              <a:gd name="connsiteY0" fmla="*/ 0 h 522512"/>
              <a:gd name="connsiteX1" fmla="*/ 1964757 w 2018526"/>
              <a:gd name="connsiteY1" fmla="*/ 450608 h 522512"/>
              <a:gd name="connsiteX2" fmla="*/ 2018526 w 2018526"/>
              <a:gd name="connsiteY2" fmla="*/ 522512 h 522512"/>
              <a:gd name="connsiteX3" fmla="*/ 0 w 2018526"/>
              <a:gd name="connsiteY3" fmla="*/ 522512 h 522512"/>
              <a:gd name="connsiteX4" fmla="*/ 53769 w 2018526"/>
              <a:gd name="connsiteY4" fmla="*/ 450608 h 522512"/>
              <a:gd name="connsiteX5" fmla="*/ 1009263 w 2018526"/>
              <a:gd name="connsiteY5" fmla="*/ 0 h 5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8526" h="522512">
                <a:moveTo>
                  <a:pt x="1009263" y="0"/>
                </a:moveTo>
                <a:cubicBezTo>
                  <a:pt x="1393938" y="0"/>
                  <a:pt x="1737644" y="175410"/>
                  <a:pt x="1964757" y="450608"/>
                </a:cubicBezTo>
                <a:lnTo>
                  <a:pt x="2018526" y="522512"/>
                </a:lnTo>
                <a:lnTo>
                  <a:pt x="0" y="522512"/>
                </a:lnTo>
                <a:lnTo>
                  <a:pt x="53769" y="450608"/>
                </a:lnTo>
                <a:cubicBezTo>
                  <a:pt x="280882" y="175410"/>
                  <a:pt x="624588" y="0"/>
                  <a:pt x="1009263" y="0"/>
                </a:cubicBezTo>
                <a:close/>
              </a:path>
            </a:pathLst>
          </a:custGeom>
          <a:solidFill>
            <a:srgbClr val="F46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자유형 10"/>
          <p:cNvSpPr/>
          <p:nvPr/>
        </p:nvSpPr>
        <p:spPr>
          <a:xfrm>
            <a:off x="4797973" y="2647411"/>
            <a:ext cx="2476500" cy="1953988"/>
          </a:xfrm>
          <a:custGeom>
            <a:avLst/>
            <a:gdLst>
              <a:gd name="connsiteX0" fmla="*/ 228987 w 2476500"/>
              <a:gd name="connsiteY0" fmla="*/ 0 h 1953988"/>
              <a:gd name="connsiteX1" fmla="*/ 2247513 w 2476500"/>
              <a:gd name="connsiteY1" fmla="*/ 0 h 1953988"/>
              <a:gd name="connsiteX2" fmla="*/ 2265026 w 2476500"/>
              <a:gd name="connsiteY2" fmla="*/ 23420 h 1953988"/>
              <a:gd name="connsiteX3" fmla="*/ 2476500 w 2476500"/>
              <a:gd name="connsiteY3" fmla="*/ 715738 h 1953988"/>
              <a:gd name="connsiteX4" fmla="*/ 1238250 w 2476500"/>
              <a:gd name="connsiteY4" fmla="*/ 1953988 h 1953988"/>
              <a:gd name="connsiteX5" fmla="*/ 0 w 2476500"/>
              <a:gd name="connsiteY5" fmla="*/ 715738 h 1953988"/>
              <a:gd name="connsiteX6" fmla="*/ 211474 w 2476500"/>
              <a:gd name="connsiteY6" fmla="*/ 23420 h 1953988"/>
              <a:gd name="connsiteX7" fmla="*/ 228987 w 2476500"/>
              <a:gd name="connsiteY7" fmla="*/ 0 h 19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0" h="1953988">
                <a:moveTo>
                  <a:pt x="228987" y="0"/>
                </a:moveTo>
                <a:lnTo>
                  <a:pt x="2247513" y="0"/>
                </a:lnTo>
                <a:lnTo>
                  <a:pt x="2265026" y="23420"/>
                </a:lnTo>
                <a:cubicBezTo>
                  <a:pt x="2398540" y="221047"/>
                  <a:pt x="2476500" y="459288"/>
                  <a:pt x="2476500" y="715738"/>
                </a:cubicBezTo>
                <a:cubicBezTo>
                  <a:pt x="2476500" y="1399605"/>
                  <a:pt x="1922117" y="1953988"/>
                  <a:pt x="1238250" y="1953988"/>
                </a:cubicBezTo>
                <a:cubicBezTo>
                  <a:pt x="554383" y="1953988"/>
                  <a:pt x="0" y="1399605"/>
                  <a:pt x="0" y="715738"/>
                </a:cubicBezTo>
                <a:cubicBezTo>
                  <a:pt x="0" y="459288"/>
                  <a:pt x="77960" y="221047"/>
                  <a:pt x="211474" y="23420"/>
                </a:cubicBezTo>
                <a:lnTo>
                  <a:pt x="22898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892598" y="2259067"/>
            <a:ext cx="274434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prstClr val="white"/>
                </a:solidFill>
              </a:rPr>
              <a:t>2</a:t>
            </a:r>
            <a:endParaRPr lang="en-US" altLang="ko-KR" sz="1200" b="1" dirty="0">
              <a:solidFill>
                <a:prstClr val="white"/>
              </a:solidFill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8197857" y="2124899"/>
            <a:ext cx="2018526" cy="522512"/>
          </a:xfrm>
          <a:custGeom>
            <a:avLst/>
            <a:gdLst>
              <a:gd name="connsiteX0" fmla="*/ 1009263 w 2018526"/>
              <a:gd name="connsiteY0" fmla="*/ 0 h 522512"/>
              <a:gd name="connsiteX1" fmla="*/ 1964757 w 2018526"/>
              <a:gd name="connsiteY1" fmla="*/ 450608 h 522512"/>
              <a:gd name="connsiteX2" fmla="*/ 2018526 w 2018526"/>
              <a:gd name="connsiteY2" fmla="*/ 522512 h 522512"/>
              <a:gd name="connsiteX3" fmla="*/ 0 w 2018526"/>
              <a:gd name="connsiteY3" fmla="*/ 522512 h 522512"/>
              <a:gd name="connsiteX4" fmla="*/ 53769 w 2018526"/>
              <a:gd name="connsiteY4" fmla="*/ 450608 h 522512"/>
              <a:gd name="connsiteX5" fmla="*/ 1009263 w 2018526"/>
              <a:gd name="connsiteY5" fmla="*/ 0 h 5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8526" h="522512">
                <a:moveTo>
                  <a:pt x="1009263" y="0"/>
                </a:moveTo>
                <a:cubicBezTo>
                  <a:pt x="1393938" y="0"/>
                  <a:pt x="1737644" y="175410"/>
                  <a:pt x="1964757" y="450608"/>
                </a:cubicBezTo>
                <a:lnTo>
                  <a:pt x="2018526" y="522512"/>
                </a:lnTo>
                <a:lnTo>
                  <a:pt x="0" y="522512"/>
                </a:lnTo>
                <a:lnTo>
                  <a:pt x="53769" y="450608"/>
                </a:lnTo>
                <a:cubicBezTo>
                  <a:pt x="280882" y="175410"/>
                  <a:pt x="624588" y="0"/>
                  <a:pt x="1009263" y="0"/>
                </a:cubicBezTo>
                <a:close/>
              </a:path>
            </a:pathLst>
          </a:custGeom>
          <a:solidFill>
            <a:srgbClr val="F46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" name="자유형 14"/>
          <p:cNvSpPr/>
          <p:nvPr/>
        </p:nvSpPr>
        <p:spPr>
          <a:xfrm>
            <a:off x="7968870" y="2647411"/>
            <a:ext cx="2476500" cy="1953988"/>
          </a:xfrm>
          <a:custGeom>
            <a:avLst/>
            <a:gdLst>
              <a:gd name="connsiteX0" fmla="*/ 228987 w 2476500"/>
              <a:gd name="connsiteY0" fmla="*/ 0 h 1953988"/>
              <a:gd name="connsiteX1" fmla="*/ 2247513 w 2476500"/>
              <a:gd name="connsiteY1" fmla="*/ 0 h 1953988"/>
              <a:gd name="connsiteX2" fmla="*/ 2265026 w 2476500"/>
              <a:gd name="connsiteY2" fmla="*/ 23420 h 1953988"/>
              <a:gd name="connsiteX3" fmla="*/ 2476500 w 2476500"/>
              <a:gd name="connsiteY3" fmla="*/ 715738 h 1953988"/>
              <a:gd name="connsiteX4" fmla="*/ 1238250 w 2476500"/>
              <a:gd name="connsiteY4" fmla="*/ 1953988 h 1953988"/>
              <a:gd name="connsiteX5" fmla="*/ 0 w 2476500"/>
              <a:gd name="connsiteY5" fmla="*/ 715738 h 1953988"/>
              <a:gd name="connsiteX6" fmla="*/ 211474 w 2476500"/>
              <a:gd name="connsiteY6" fmla="*/ 23420 h 1953988"/>
              <a:gd name="connsiteX7" fmla="*/ 228987 w 2476500"/>
              <a:gd name="connsiteY7" fmla="*/ 0 h 19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0" h="1953988">
                <a:moveTo>
                  <a:pt x="228987" y="0"/>
                </a:moveTo>
                <a:lnTo>
                  <a:pt x="2247513" y="0"/>
                </a:lnTo>
                <a:lnTo>
                  <a:pt x="2265026" y="23420"/>
                </a:lnTo>
                <a:cubicBezTo>
                  <a:pt x="2398540" y="221047"/>
                  <a:pt x="2476500" y="459288"/>
                  <a:pt x="2476500" y="715738"/>
                </a:cubicBezTo>
                <a:cubicBezTo>
                  <a:pt x="2476500" y="1399605"/>
                  <a:pt x="1922117" y="1953988"/>
                  <a:pt x="1238250" y="1953988"/>
                </a:cubicBezTo>
                <a:cubicBezTo>
                  <a:pt x="554383" y="1953988"/>
                  <a:pt x="0" y="1399605"/>
                  <a:pt x="0" y="715738"/>
                </a:cubicBezTo>
                <a:cubicBezTo>
                  <a:pt x="0" y="459288"/>
                  <a:pt x="77960" y="221047"/>
                  <a:pt x="211474" y="23420"/>
                </a:cubicBezTo>
                <a:lnTo>
                  <a:pt x="22898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9069903" y="2259067"/>
            <a:ext cx="274434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prstClr val="white"/>
                </a:solidFill>
              </a:rPr>
              <a:t>3</a:t>
            </a:r>
            <a:endParaRPr lang="en-US" altLang="ko-KR" sz="1200" b="1" dirty="0">
              <a:solidFill>
                <a:prstClr val="white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4727825" y="3137356"/>
            <a:ext cx="26167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무사</a:t>
            </a:r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  <a:p>
            <a:pPr algn="ctr">
              <a:lnSpc>
                <a:spcPct val="150000"/>
              </a:lnSpc>
            </a:pPr>
            <a:endParaRPr lang="ko-KR" altLang="en-US" dirty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7898721" y="2702401"/>
            <a:ext cx="26167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농민</a:t>
            </a:r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햐쿠죠라</a:t>
            </a: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 </a:t>
            </a:r>
            <a:r>
              <a:rPr lang="ko-KR" alt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불리워짐</a:t>
            </a:r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죠닌이</a:t>
            </a: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 될 수 없음</a:t>
            </a:r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중요한 존재</a:t>
            </a:r>
            <a:endParaRPr lang="ko-KR" altLang="en-US" dirty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00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783153" y="164193"/>
            <a:ext cx="46987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err="1" smtClean="0">
                <a:ln w="3175">
                  <a:noFill/>
                </a:ln>
                <a:solidFill>
                  <a:srgbClr val="F46128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케이안오후레카키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2" name="양쪽 모서리가 둥근 사각형 1"/>
          <p:cNvSpPr/>
          <p:nvPr/>
        </p:nvSpPr>
        <p:spPr>
          <a:xfrm>
            <a:off x="38184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rgbClr val="7F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prstClr val="white"/>
                </a:solidFill>
              </a:rPr>
              <a:t>설명</a:t>
            </a:r>
            <a:endParaRPr lang="en-US" altLang="ko-KR" sz="1400" b="1" dirty="0">
              <a:solidFill>
                <a:prstClr val="white"/>
              </a:solidFill>
            </a:endParaRPr>
          </a:p>
        </p:txBody>
      </p:sp>
      <p:sp>
        <p:nvSpPr>
          <p:cNvPr id="38" name="양쪽 모서리가 둥근 사각형 37"/>
          <p:cNvSpPr/>
          <p:nvPr/>
        </p:nvSpPr>
        <p:spPr>
          <a:xfrm>
            <a:off x="20912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3EAADA"/>
                </a:solidFill>
              </a:rPr>
              <a:t>내용</a:t>
            </a:r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091266" y="2099199"/>
            <a:ext cx="8839200" cy="4318000"/>
          </a:xfrm>
          <a:prstGeom prst="rect">
            <a:avLst/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2500057" y="2850966"/>
            <a:ext cx="7253696" cy="2770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  <a:ea typeface="문체부 궁체 정자체" panose="02030609000101010101" pitchFamily="17" charset="-127"/>
              </a:rPr>
              <a:t>오직 </a:t>
            </a:r>
            <a:r>
              <a:rPr lang="ko-KR" altLang="en-US" dirty="0" err="1">
                <a:solidFill>
                  <a:schemeClr val="tx1"/>
                </a:solidFill>
                <a:ea typeface="문체부 궁체 정자체" panose="02030609000101010101" pitchFamily="17" charset="-127"/>
              </a:rPr>
              <a:t>경작에만</a:t>
            </a:r>
            <a:r>
              <a:rPr lang="ko-KR" altLang="en-US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 힘을 기울여 잡초를 잘 제거할 것</a:t>
            </a:r>
          </a:p>
          <a:p>
            <a:pPr marL="285750" indent="-2857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  <a:ea typeface="문체부 궁체 정자체" panose="02030609000101010101" pitchFamily="17" charset="-127"/>
              </a:rPr>
              <a:t>낮에는 </a:t>
            </a:r>
            <a:r>
              <a:rPr lang="ko-KR" altLang="en-US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경작에 힘쓰고 밤에는 새끼를 꼬거나 가마니를 짤 것</a:t>
            </a:r>
          </a:p>
          <a:p>
            <a:pPr marL="285750" indent="-2857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  <a:ea typeface="문체부 궁체 정자체" panose="02030609000101010101" pitchFamily="17" charset="-127"/>
              </a:rPr>
              <a:t>퇴비가 </a:t>
            </a:r>
            <a:r>
              <a:rPr lang="ko-KR" altLang="en-US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중요하니 변소를 넓게 만들 것</a:t>
            </a:r>
            <a:r>
              <a:rPr lang="en-US" altLang="ko-KR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쌀을 많이 소비하지 않도록 할 것</a:t>
            </a:r>
          </a:p>
          <a:p>
            <a:pPr marL="285750" indent="-2857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  <a:ea typeface="문체부 궁체 정자체" panose="02030609000101010101" pitchFamily="17" charset="-127"/>
              </a:rPr>
              <a:t>남편을 </a:t>
            </a:r>
            <a:r>
              <a:rPr lang="ko-KR" altLang="en-US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업신여기고 차를 마시고 놀기를 좋아하는 여자는 이혼 시킬 것</a:t>
            </a:r>
          </a:p>
          <a:p>
            <a:pPr marL="285750" indent="-2857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  <a:ea typeface="문체부 궁체 정자체" panose="02030609000101010101" pitchFamily="17" charset="-127"/>
              </a:rPr>
              <a:t>배부르지 </a:t>
            </a:r>
            <a:r>
              <a:rPr lang="ko-KR" altLang="en-US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않고 번거로울 뿐인 담배는 피우지 말 것</a:t>
            </a:r>
          </a:p>
        </p:txBody>
      </p:sp>
    </p:spTree>
    <p:extLst>
      <p:ext uri="{BB962C8B-B14F-4D97-AF65-F5344CB8AC3E}">
        <p14:creationId xmlns:p14="http://schemas.microsoft.com/office/powerpoint/2010/main" val="319430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783153" y="164193"/>
            <a:ext cx="46987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err="1" smtClean="0">
                <a:ln w="3175">
                  <a:noFill/>
                </a:ln>
                <a:solidFill>
                  <a:srgbClr val="F46128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케이안오후레카키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2" name="양쪽 모서리가 둥근 사각형 1"/>
          <p:cNvSpPr/>
          <p:nvPr/>
        </p:nvSpPr>
        <p:spPr>
          <a:xfrm>
            <a:off x="2108200" y="1641999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rgbClr val="7F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prstClr val="white"/>
                </a:solidFill>
              </a:rPr>
              <a:t>내용</a:t>
            </a:r>
            <a:endParaRPr lang="en-US" altLang="ko-KR" sz="1400" b="1" dirty="0">
              <a:solidFill>
                <a:prstClr val="white"/>
              </a:solidFill>
            </a:endParaRPr>
          </a:p>
        </p:txBody>
      </p:sp>
      <p:sp>
        <p:nvSpPr>
          <p:cNvPr id="38" name="양쪽 모서리가 둥근 사각형 37"/>
          <p:cNvSpPr/>
          <p:nvPr/>
        </p:nvSpPr>
        <p:spPr>
          <a:xfrm>
            <a:off x="3835400" y="1641999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3EAADA"/>
                </a:solidFill>
              </a:rPr>
              <a:t>설명</a:t>
            </a:r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108200" y="2099199"/>
            <a:ext cx="8839200" cy="4318000"/>
          </a:xfrm>
          <a:prstGeom prst="rect">
            <a:avLst/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2516991" y="2818016"/>
            <a:ext cx="7253696" cy="2803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우민의 관점에서 농민의 일상생활까지 세세하게 </a:t>
            </a:r>
            <a:r>
              <a:rPr lang="ko-KR" altLang="en-US" dirty="0" smtClean="0">
                <a:solidFill>
                  <a:schemeClr val="tx1"/>
                </a:solidFill>
                <a:ea typeface="문체부 궁체 정자체" panose="02030609000101010101" pitchFamily="17" charset="-127"/>
              </a:rPr>
              <a:t>지도</a:t>
            </a:r>
            <a:endParaRPr lang="en-US" altLang="ko-KR" dirty="0" smtClean="0">
              <a:solidFill>
                <a:schemeClr val="tx1"/>
              </a:solidFill>
              <a:ea typeface="문체부 궁체 정자체" panose="02030609000101010101" pitchFamily="17" charset="-127"/>
            </a:endParaRPr>
          </a:p>
          <a:p>
            <a:pPr marL="285750" indent="-2857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경작지를 떠나는 것조차 법으로 엄격하게 금지</a:t>
            </a:r>
          </a:p>
          <a:p>
            <a:pPr marL="285750" indent="-2857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dirty="0" err="1">
                <a:solidFill>
                  <a:schemeClr val="tx1"/>
                </a:solidFill>
                <a:ea typeface="문체부 궁체 정자체" panose="02030609000101010101" pitchFamily="17" charset="-127"/>
              </a:rPr>
              <a:t>키리스테고멘의</a:t>
            </a:r>
            <a:r>
              <a:rPr lang="ko-KR" altLang="en-US" dirty="0">
                <a:solidFill>
                  <a:schemeClr val="tx1"/>
                </a:solidFill>
                <a:ea typeface="문체부 궁체 정자체" panose="02030609000101010101" pitchFamily="17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ea typeface="문체부 궁체 정자체" panose="02030609000101010101" pitchFamily="17" charset="-127"/>
              </a:rPr>
              <a:t>특권</a:t>
            </a:r>
            <a:endParaRPr lang="ko-KR" altLang="en-US" dirty="0">
              <a:solidFill>
                <a:schemeClr val="tx1"/>
              </a:solidFill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93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903224" y="408918"/>
            <a:ext cx="414729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천민</a:t>
            </a:r>
            <a:r>
              <a:rPr lang="en-US" altLang="ko-KR" sz="4400" dirty="0" smtClean="0"/>
              <a:t>-</a:t>
            </a:r>
            <a:r>
              <a:rPr lang="ko-KR" altLang="en-US" sz="4400" b="1" kern="0" dirty="0" err="1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에타</a:t>
            </a:r>
            <a:r>
              <a:rPr lang="en-US" altLang="ko-KR" sz="4400" b="1" kern="0" dirty="0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,</a:t>
            </a: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 </a:t>
            </a:r>
            <a:r>
              <a:rPr lang="ko-KR" altLang="en-US" sz="4400" b="1" kern="0" dirty="0" err="1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히닌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6" name="자유형 5"/>
          <p:cNvSpPr/>
          <p:nvPr/>
        </p:nvSpPr>
        <p:spPr>
          <a:xfrm>
            <a:off x="3410584" y="2124899"/>
            <a:ext cx="2018526" cy="522512"/>
          </a:xfrm>
          <a:custGeom>
            <a:avLst/>
            <a:gdLst>
              <a:gd name="connsiteX0" fmla="*/ 1009263 w 2018526"/>
              <a:gd name="connsiteY0" fmla="*/ 0 h 522512"/>
              <a:gd name="connsiteX1" fmla="*/ 1964757 w 2018526"/>
              <a:gd name="connsiteY1" fmla="*/ 450608 h 522512"/>
              <a:gd name="connsiteX2" fmla="*/ 2018526 w 2018526"/>
              <a:gd name="connsiteY2" fmla="*/ 522512 h 522512"/>
              <a:gd name="connsiteX3" fmla="*/ 0 w 2018526"/>
              <a:gd name="connsiteY3" fmla="*/ 522512 h 522512"/>
              <a:gd name="connsiteX4" fmla="*/ 53769 w 2018526"/>
              <a:gd name="connsiteY4" fmla="*/ 450608 h 522512"/>
              <a:gd name="connsiteX5" fmla="*/ 1009263 w 2018526"/>
              <a:gd name="connsiteY5" fmla="*/ 0 h 5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8526" h="522512">
                <a:moveTo>
                  <a:pt x="1009263" y="0"/>
                </a:moveTo>
                <a:cubicBezTo>
                  <a:pt x="1393938" y="0"/>
                  <a:pt x="1737644" y="175410"/>
                  <a:pt x="1964757" y="450608"/>
                </a:cubicBezTo>
                <a:lnTo>
                  <a:pt x="2018526" y="522512"/>
                </a:lnTo>
                <a:lnTo>
                  <a:pt x="0" y="522512"/>
                </a:lnTo>
                <a:lnTo>
                  <a:pt x="53769" y="450608"/>
                </a:lnTo>
                <a:cubicBezTo>
                  <a:pt x="280882" y="175410"/>
                  <a:pt x="624588" y="0"/>
                  <a:pt x="1009263" y="0"/>
                </a:cubicBezTo>
                <a:close/>
              </a:path>
            </a:pathLst>
          </a:custGeom>
          <a:solidFill>
            <a:srgbClr val="F46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3181597" y="2647411"/>
            <a:ext cx="2476500" cy="1953988"/>
          </a:xfrm>
          <a:custGeom>
            <a:avLst/>
            <a:gdLst>
              <a:gd name="connsiteX0" fmla="*/ 228987 w 2476500"/>
              <a:gd name="connsiteY0" fmla="*/ 0 h 1953988"/>
              <a:gd name="connsiteX1" fmla="*/ 2247513 w 2476500"/>
              <a:gd name="connsiteY1" fmla="*/ 0 h 1953988"/>
              <a:gd name="connsiteX2" fmla="*/ 2265026 w 2476500"/>
              <a:gd name="connsiteY2" fmla="*/ 23420 h 1953988"/>
              <a:gd name="connsiteX3" fmla="*/ 2476500 w 2476500"/>
              <a:gd name="connsiteY3" fmla="*/ 715738 h 1953988"/>
              <a:gd name="connsiteX4" fmla="*/ 1238250 w 2476500"/>
              <a:gd name="connsiteY4" fmla="*/ 1953988 h 1953988"/>
              <a:gd name="connsiteX5" fmla="*/ 0 w 2476500"/>
              <a:gd name="connsiteY5" fmla="*/ 715738 h 1953988"/>
              <a:gd name="connsiteX6" fmla="*/ 211474 w 2476500"/>
              <a:gd name="connsiteY6" fmla="*/ 23420 h 1953988"/>
              <a:gd name="connsiteX7" fmla="*/ 228987 w 2476500"/>
              <a:gd name="connsiteY7" fmla="*/ 0 h 19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0" h="1953988">
                <a:moveTo>
                  <a:pt x="228987" y="0"/>
                </a:moveTo>
                <a:lnTo>
                  <a:pt x="2247513" y="0"/>
                </a:lnTo>
                <a:lnTo>
                  <a:pt x="2265026" y="23420"/>
                </a:lnTo>
                <a:cubicBezTo>
                  <a:pt x="2398540" y="221047"/>
                  <a:pt x="2476500" y="459288"/>
                  <a:pt x="2476500" y="715738"/>
                </a:cubicBezTo>
                <a:cubicBezTo>
                  <a:pt x="2476500" y="1399605"/>
                  <a:pt x="1922117" y="1953988"/>
                  <a:pt x="1238250" y="1953988"/>
                </a:cubicBezTo>
                <a:cubicBezTo>
                  <a:pt x="554383" y="1953988"/>
                  <a:pt x="0" y="1399605"/>
                  <a:pt x="0" y="715738"/>
                </a:cubicBezTo>
                <a:cubicBezTo>
                  <a:pt x="0" y="459288"/>
                  <a:pt x="77960" y="221047"/>
                  <a:pt x="211474" y="23420"/>
                </a:cubicBezTo>
                <a:lnTo>
                  <a:pt x="22898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282630" y="2259067"/>
            <a:ext cx="274434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prstClr val="white"/>
                </a:solidFill>
              </a:rPr>
              <a:t>1</a:t>
            </a:r>
            <a:endParaRPr lang="en-US" altLang="ko-KR" sz="1200" b="1" dirty="0">
              <a:solidFill>
                <a:prstClr val="white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3111448" y="2954967"/>
            <a:ext cx="2616797" cy="85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에타</a:t>
            </a:r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피혁제품 생산</a:t>
            </a:r>
            <a:endParaRPr lang="ko-KR" altLang="en-US" dirty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</p:txBody>
      </p:sp>
      <p:sp>
        <p:nvSpPr>
          <p:cNvPr id="10" name="자유형 9"/>
          <p:cNvSpPr/>
          <p:nvPr/>
        </p:nvSpPr>
        <p:spPr>
          <a:xfrm>
            <a:off x="6365311" y="2124899"/>
            <a:ext cx="2018526" cy="522512"/>
          </a:xfrm>
          <a:custGeom>
            <a:avLst/>
            <a:gdLst>
              <a:gd name="connsiteX0" fmla="*/ 1009263 w 2018526"/>
              <a:gd name="connsiteY0" fmla="*/ 0 h 522512"/>
              <a:gd name="connsiteX1" fmla="*/ 1964757 w 2018526"/>
              <a:gd name="connsiteY1" fmla="*/ 450608 h 522512"/>
              <a:gd name="connsiteX2" fmla="*/ 2018526 w 2018526"/>
              <a:gd name="connsiteY2" fmla="*/ 522512 h 522512"/>
              <a:gd name="connsiteX3" fmla="*/ 0 w 2018526"/>
              <a:gd name="connsiteY3" fmla="*/ 522512 h 522512"/>
              <a:gd name="connsiteX4" fmla="*/ 53769 w 2018526"/>
              <a:gd name="connsiteY4" fmla="*/ 450608 h 522512"/>
              <a:gd name="connsiteX5" fmla="*/ 1009263 w 2018526"/>
              <a:gd name="connsiteY5" fmla="*/ 0 h 5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8526" h="522512">
                <a:moveTo>
                  <a:pt x="1009263" y="0"/>
                </a:moveTo>
                <a:cubicBezTo>
                  <a:pt x="1393938" y="0"/>
                  <a:pt x="1737644" y="175410"/>
                  <a:pt x="1964757" y="450608"/>
                </a:cubicBezTo>
                <a:lnTo>
                  <a:pt x="2018526" y="522512"/>
                </a:lnTo>
                <a:lnTo>
                  <a:pt x="0" y="522512"/>
                </a:lnTo>
                <a:lnTo>
                  <a:pt x="53769" y="450608"/>
                </a:lnTo>
                <a:cubicBezTo>
                  <a:pt x="280882" y="175410"/>
                  <a:pt x="624588" y="0"/>
                  <a:pt x="1009263" y="0"/>
                </a:cubicBezTo>
                <a:close/>
              </a:path>
            </a:pathLst>
          </a:custGeom>
          <a:solidFill>
            <a:srgbClr val="F46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자유형 10"/>
          <p:cNvSpPr/>
          <p:nvPr/>
        </p:nvSpPr>
        <p:spPr>
          <a:xfrm>
            <a:off x="6136323" y="2647411"/>
            <a:ext cx="2476500" cy="1953988"/>
          </a:xfrm>
          <a:custGeom>
            <a:avLst/>
            <a:gdLst>
              <a:gd name="connsiteX0" fmla="*/ 228987 w 2476500"/>
              <a:gd name="connsiteY0" fmla="*/ 0 h 1953988"/>
              <a:gd name="connsiteX1" fmla="*/ 2247513 w 2476500"/>
              <a:gd name="connsiteY1" fmla="*/ 0 h 1953988"/>
              <a:gd name="connsiteX2" fmla="*/ 2265026 w 2476500"/>
              <a:gd name="connsiteY2" fmla="*/ 23420 h 1953988"/>
              <a:gd name="connsiteX3" fmla="*/ 2476500 w 2476500"/>
              <a:gd name="connsiteY3" fmla="*/ 715738 h 1953988"/>
              <a:gd name="connsiteX4" fmla="*/ 1238250 w 2476500"/>
              <a:gd name="connsiteY4" fmla="*/ 1953988 h 1953988"/>
              <a:gd name="connsiteX5" fmla="*/ 0 w 2476500"/>
              <a:gd name="connsiteY5" fmla="*/ 715738 h 1953988"/>
              <a:gd name="connsiteX6" fmla="*/ 211474 w 2476500"/>
              <a:gd name="connsiteY6" fmla="*/ 23420 h 1953988"/>
              <a:gd name="connsiteX7" fmla="*/ 228987 w 2476500"/>
              <a:gd name="connsiteY7" fmla="*/ 0 h 19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0" h="1953988">
                <a:moveTo>
                  <a:pt x="228987" y="0"/>
                </a:moveTo>
                <a:lnTo>
                  <a:pt x="2247513" y="0"/>
                </a:lnTo>
                <a:lnTo>
                  <a:pt x="2265026" y="23420"/>
                </a:lnTo>
                <a:cubicBezTo>
                  <a:pt x="2398540" y="221047"/>
                  <a:pt x="2476500" y="459288"/>
                  <a:pt x="2476500" y="715738"/>
                </a:cubicBezTo>
                <a:cubicBezTo>
                  <a:pt x="2476500" y="1399605"/>
                  <a:pt x="1922117" y="1953988"/>
                  <a:pt x="1238250" y="1953988"/>
                </a:cubicBezTo>
                <a:cubicBezTo>
                  <a:pt x="554383" y="1953988"/>
                  <a:pt x="0" y="1399605"/>
                  <a:pt x="0" y="715738"/>
                </a:cubicBezTo>
                <a:cubicBezTo>
                  <a:pt x="0" y="459288"/>
                  <a:pt x="77960" y="221047"/>
                  <a:pt x="211474" y="23420"/>
                </a:cubicBezTo>
                <a:lnTo>
                  <a:pt x="22898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230948" y="2259067"/>
            <a:ext cx="274434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prstClr val="white"/>
                </a:solidFill>
              </a:rPr>
              <a:t>2</a:t>
            </a:r>
            <a:endParaRPr lang="en-US" altLang="ko-KR" sz="1200" b="1" dirty="0">
              <a:solidFill>
                <a:prstClr val="white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6066174" y="2954991"/>
            <a:ext cx="26167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히닌</a:t>
            </a:r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시체처리</a:t>
            </a:r>
            <a:r>
              <a:rPr lang="en-US" altLang="ko-KR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,</a:t>
            </a: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걸식</a:t>
            </a:r>
            <a:endParaRPr lang="en-US" altLang="ko-KR" dirty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9597" y="4952866"/>
            <a:ext cx="11764759" cy="17007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dirty="0">
                <a:ea typeface="문체부 궁체 정자체" panose="02030609000101010101" pitchFamily="17" charset="-127"/>
              </a:rPr>
              <a:t>평민들은 천민들과 결혼하지 않았음은 물론이고 접촉하거나</a:t>
            </a:r>
            <a:r>
              <a:rPr lang="en-US" altLang="ko-KR" dirty="0">
                <a:ea typeface="문체부 궁체 정자체" panose="02030609000101010101" pitchFamily="17" charset="-127"/>
              </a:rPr>
              <a:t>, </a:t>
            </a:r>
            <a:r>
              <a:rPr lang="ko-KR" altLang="en-US" dirty="0">
                <a:ea typeface="문체부 궁체 정자체" panose="02030609000101010101" pitchFamily="17" charset="-127"/>
              </a:rPr>
              <a:t>불을 같이 쓰거나</a:t>
            </a:r>
            <a:r>
              <a:rPr lang="en-US" altLang="ko-KR" dirty="0">
                <a:ea typeface="문체부 궁체 정자체" panose="02030609000101010101" pitchFamily="17" charset="-127"/>
              </a:rPr>
              <a:t>, </a:t>
            </a:r>
            <a:r>
              <a:rPr lang="ko-KR" altLang="en-US" dirty="0">
                <a:ea typeface="문체부 궁체 정자체" panose="02030609000101010101" pitchFamily="17" charset="-127"/>
              </a:rPr>
              <a:t>집안에 들이거나 하지 않았다</a:t>
            </a:r>
            <a:r>
              <a:rPr lang="en-US" altLang="ko-KR" dirty="0" smtClean="0">
                <a:ea typeface="문체부 궁체 정자체" panose="02030609000101010101" pitchFamily="17" charset="-127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dirty="0" err="1" smtClean="0">
                <a:ea typeface="문체부 궁체 정자체" panose="02030609000101010101" pitchFamily="17" charset="-127"/>
              </a:rPr>
              <a:t>불가촉민이라</a:t>
            </a:r>
            <a:r>
              <a:rPr lang="ko-KR" altLang="en-US" dirty="0" smtClean="0">
                <a:ea typeface="문체부 궁체 정자체" panose="02030609000101010101" pitchFamily="17" charset="-127"/>
              </a:rPr>
              <a:t> 불렸고 지도에 </a:t>
            </a:r>
            <a:r>
              <a:rPr lang="ko-KR" altLang="en-US" dirty="0" err="1" smtClean="0">
                <a:ea typeface="문체부 궁체 정자체" panose="02030609000101010101" pitchFamily="17" charset="-127"/>
              </a:rPr>
              <a:t>표시되지도</a:t>
            </a:r>
            <a:r>
              <a:rPr lang="ko-KR" altLang="en-US" dirty="0" smtClean="0">
                <a:ea typeface="문체부 궁체 정자체" panose="02030609000101010101" pitchFamily="17" charset="-127"/>
              </a:rPr>
              <a:t> 않는 부락에 살았다</a:t>
            </a:r>
            <a:r>
              <a:rPr lang="en-US" altLang="ko-KR" dirty="0" smtClean="0">
                <a:ea typeface="문체부 궁체 정자체" panose="02030609000101010101" pitchFamily="17" charset="-127"/>
              </a:rPr>
              <a:t>.</a:t>
            </a:r>
            <a:endParaRPr lang="en-US" altLang="ko-KR" dirty="0">
              <a:ea typeface="문체부 궁체 정자체" panose="02030609000101010101" pitchFamily="17" charset="-127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ko-KR" altLang="en-US" dirty="0" smtClean="0">
                <a:ea typeface="문체부 궁체 정자체" panose="02030609000101010101" pitchFamily="17" charset="-127"/>
              </a:rPr>
              <a:t>메이지 유신 이후 정부에 의해 신분제도 철폐되었다</a:t>
            </a:r>
            <a:r>
              <a:rPr lang="en-US" altLang="ko-KR" dirty="0" smtClean="0">
                <a:ea typeface="문체부 궁체 정자체" panose="02030609000101010101" pitchFamily="17" charset="-127"/>
              </a:rPr>
              <a:t>.</a:t>
            </a:r>
            <a:endParaRPr lang="ko-KR" altLang="en-US" dirty="0">
              <a:ea typeface="문체부 궁체 정자체" panose="02030609000101010101" pitchFamily="17" charset="-127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ko-KR" altLang="en-US" dirty="0"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08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5287569" y="164193"/>
            <a:ext cx="16898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다이묘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2" name="양쪽 모서리가 둥근 사각형 1"/>
          <p:cNvSpPr/>
          <p:nvPr/>
        </p:nvSpPr>
        <p:spPr>
          <a:xfrm>
            <a:off x="2108200" y="1641999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rgbClr val="7F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prstClr val="white"/>
                </a:solidFill>
              </a:rPr>
              <a:t>내용</a:t>
            </a:r>
            <a:endParaRPr lang="en-US" altLang="ko-KR" sz="1400" b="1" dirty="0">
              <a:solidFill>
                <a:prstClr val="white"/>
              </a:solidFill>
            </a:endParaRPr>
          </a:p>
        </p:txBody>
      </p:sp>
      <p:sp>
        <p:nvSpPr>
          <p:cNvPr id="38" name="양쪽 모서리가 둥근 사각형 37"/>
          <p:cNvSpPr/>
          <p:nvPr/>
        </p:nvSpPr>
        <p:spPr>
          <a:xfrm>
            <a:off x="3835400" y="1641999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3EAADA"/>
                </a:solidFill>
              </a:rPr>
              <a:t>설명</a:t>
            </a:r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108200" y="2099199"/>
            <a:ext cx="8839200" cy="4318000"/>
          </a:xfrm>
          <a:prstGeom prst="rect">
            <a:avLst/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2877464" y="2615800"/>
            <a:ext cx="7253696" cy="2803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200000"/>
              </a:lnSpc>
            </a:pPr>
            <a:endParaRPr lang="ko-KR" altLang="en-US" dirty="0">
              <a:solidFill>
                <a:schemeClr val="tx1"/>
              </a:solidFill>
              <a:ea typeface="문체부 궁체 정자체" panose="02030609000101010101" pitchFamily="17" charset="-127"/>
            </a:endParaRPr>
          </a:p>
          <a:p>
            <a:pPr fontAlgn="base"/>
            <a:r>
              <a:rPr lang="ko-KR" altLang="ko-KR" dirty="0" smtClean="0">
                <a:solidFill>
                  <a:schemeClr val="tx1"/>
                </a:solidFill>
              </a:rPr>
              <a:t>10</a:t>
            </a:r>
            <a:r>
              <a:rPr lang="ko-KR" altLang="ko-KR" dirty="0">
                <a:solidFill>
                  <a:schemeClr val="tx1"/>
                </a:solidFill>
              </a:rPr>
              <a:t>세기에서 19세기에 걸쳐 일본 각 지방의 영토를 다스리며 권력을 누렸던 </a:t>
            </a:r>
            <a:r>
              <a:rPr lang="ko-KR" altLang="ko-KR" dirty="0" smtClean="0">
                <a:solidFill>
                  <a:schemeClr val="tx1"/>
                </a:solidFill>
              </a:rPr>
              <a:t>영주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fontAlgn="base"/>
            <a:r>
              <a:rPr lang="ko-KR" altLang="ko-KR" dirty="0" smtClean="0">
                <a:solidFill>
                  <a:schemeClr val="tx1"/>
                </a:solidFill>
              </a:rPr>
              <a:t>다양한 </a:t>
            </a:r>
            <a:r>
              <a:rPr lang="ko-KR" altLang="ko-KR" dirty="0">
                <a:solidFill>
                  <a:schemeClr val="tx1"/>
                </a:solidFill>
              </a:rPr>
              <a:t>계급의 변천사가 </a:t>
            </a:r>
            <a:r>
              <a:rPr lang="ko-KR" altLang="ko-KR" dirty="0" smtClean="0">
                <a:solidFill>
                  <a:schemeClr val="tx1"/>
                </a:solidFill>
              </a:rPr>
              <a:t>있었으나 </a:t>
            </a:r>
            <a:r>
              <a:rPr lang="ko-KR" altLang="ko-KR" dirty="0">
                <a:solidFill>
                  <a:schemeClr val="tx1"/>
                </a:solidFill>
              </a:rPr>
              <a:t>대체적으로 쇼군 바로 아래의 높은 </a:t>
            </a:r>
            <a:r>
              <a:rPr lang="ko-KR" altLang="ko-KR" dirty="0" smtClean="0">
                <a:solidFill>
                  <a:schemeClr val="tx1"/>
                </a:solidFill>
              </a:rPr>
              <a:t>지위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fontAlgn="base"/>
            <a:r>
              <a:rPr lang="ko-KR" altLang="ko-KR" dirty="0" smtClean="0">
                <a:solidFill>
                  <a:schemeClr val="tx1"/>
                </a:solidFill>
              </a:rPr>
              <a:t>다이묘들은 </a:t>
            </a:r>
            <a:r>
              <a:rPr lang="ko-KR" altLang="ko-KR" dirty="0">
                <a:solidFill>
                  <a:schemeClr val="tx1"/>
                </a:solidFill>
              </a:rPr>
              <a:t>사무라이들을 고용하여 자신들의 영지를 </a:t>
            </a:r>
            <a:r>
              <a:rPr lang="ko-KR" altLang="ko-KR" dirty="0" smtClean="0">
                <a:solidFill>
                  <a:schemeClr val="tx1"/>
                </a:solidFill>
              </a:rPr>
              <a:t>지키도록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fontAlgn="base"/>
            <a:r>
              <a:rPr lang="ko-KR" altLang="ko-KR" dirty="0" smtClean="0">
                <a:solidFill>
                  <a:schemeClr val="tx1"/>
                </a:solidFill>
              </a:rPr>
              <a:t>에도 </a:t>
            </a:r>
            <a:r>
              <a:rPr lang="ko-KR" altLang="ko-KR" dirty="0">
                <a:solidFill>
                  <a:schemeClr val="tx1"/>
                </a:solidFill>
              </a:rPr>
              <a:t>시대에는 주로 1만 석 이상의 영지를 막부로부터 </a:t>
            </a:r>
            <a:r>
              <a:rPr lang="ko-KR" altLang="ko-KR" dirty="0" err="1">
                <a:solidFill>
                  <a:schemeClr val="tx1"/>
                </a:solidFill>
              </a:rPr>
              <a:t>부여받은</a:t>
            </a:r>
            <a:r>
              <a:rPr lang="ko-KR" altLang="ko-KR" dirty="0">
                <a:solidFill>
                  <a:schemeClr val="tx1"/>
                </a:solidFill>
              </a:rPr>
              <a:t> 무사를 </a:t>
            </a:r>
            <a:r>
              <a:rPr lang="ko-KR" altLang="ko-KR" dirty="0" smtClean="0">
                <a:solidFill>
                  <a:schemeClr val="tx1"/>
                </a:solidFill>
              </a:rPr>
              <a:t>지칭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fontAlgn="base"/>
            <a:r>
              <a:rPr lang="ko-KR" altLang="ko-KR" dirty="0" smtClean="0">
                <a:solidFill>
                  <a:schemeClr val="tx1"/>
                </a:solidFill>
              </a:rPr>
              <a:t>다이묘 </a:t>
            </a:r>
            <a:r>
              <a:rPr lang="ko-KR" altLang="ko-KR" dirty="0">
                <a:solidFill>
                  <a:schemeClr val="tx1"/>
                </a:solidFill>
              </a:rPr>
              <a:t>중에서 100만 석 이상의 거대 다이묘들은 따로 </a:t>
            </a:r>
            <a:r>
              <a:rPr lang="ko-KR" altLang="ko-KR" dirty="0" smtClean="0">
                <a:solidFill>
                  <a:schemeClr val="tx1"/>
                </a:solidFill>
              </a:rPr>
              <a:t>분류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fontAlgn="base"/>
            <a:r>
              <a:rPr lang="ko-KR" altLang="ko-KR" dirty="0" smtClean="0">
                <a:solidFill>
                  <a:schemeClr val="tx1"/>
                </a:solidFill>
              </a:rPr>
              <a:t>이 </a:t>
            </a:r>
            <a:r>
              <a:rPr lang="ko-KR" altLang="ko-KR" dirty="0">
                <a:solidFill>
                  <a:schemeClr val="tx1"/>
                </a:solidFill>
              </a:rPr>
              <a:t>거대 다이묘는 정말 손에 꼽을 정도로 그 수가 적어서 </a:t>
            </a:r>
            <a:r>
              <a:rPr lang="ko-KR" altLang="ko-KR" dirty="0" err="1">
                <a:solidFill>
                  <a:schemeClr val="tx1"/>
                </a:solidFill>
              </a:rPr>
              <a:t>도쿠가와</a:t>
            </a:r>
            <a:r>
              <a:rPr lang="ko-KR" altLang="ko-KR" dirty="0">
                <a:solidFill>
                  <a:schemeClr val="tx1"/>
                </a:solidFill>
              </a:rPr>
              <a:t> </a:t>
            </a:r>
            <a:r>
              <a:rPr lang="ko-KR" altLang="ko-KR" dirty="0" err="1">
                <a:solidFill>
                  <a:schemeClr val="tx1"/>
                </a:solidFill>
              </a:rPr>
              <a:t>이에야스</a:t>
            </a:r>
            <a:r>
              <a:rPr lang="ko-KR" altLang="ko-KR" dirty="0">
                <a:solidFill>
                  <a:schemeClr val="tx1"/>
                </a:solidFill>
              </a:rPr>
              <a:t>, </a:t>
            </a:r>
            <a:r>
              <a:rPr lang="ko-KR" altLang="ko-KR" dirty="0" err="1">
                <a:solidFill>
                  <a:schemeClr val="tx1"/>
                </a:solidFill>
              </a:rPr>
              <a:t>도요토미</a:t>
            </a:r>
            <a:r>
              <a:rPr lang="ko-KR" altLang="ko-KR" dirty="0">
                <a:solidFill>
                  <a:schemeClr val="tx1"/>
                </a:solidFill>
              </a:rPr>
              <a:t> 히데요시, 모리 </a:t>
            </a:r>
            <a:r>
              <a:rPr lang="ko-KR" altLang="ko-KR" dirty="0" err="1">
                <a:solidFill>
                  <a:schemeClr val="tx1"/>
                </a:solidFill>
              </a:rPr>
              <a:t>데루모토</a:t>
            </a:r>
            <a:r>
              <a:rPr lang="ko-KR" altLang="ko-KR" dirty="0">
                <a:solidFill>
                  <a:schemeClr val="tx1"/>
                </a:solidFill>
              </a:rPr>
              <a:t>, </a:t>
            </a:r>
            <a:r>
              <a:rPr lang="ko-KR" altLang="ko-KR" dirty="0" err="1">
                <a:solidFill>
                  <a:schemeClr val="tx1"/>
                </a:solidFill>
              </a:rPr>
              <a:t>우에스기</a:t>
            </a:r>
            <a:r>
              <a:rPr lang="ko-KR" altLang="ko-KR" dirty="0">
                <a:solidFill>
                  <a:schemeClr val="tx1"/>
                </a:solidFill>
              </a:rPr>
              <a:t> </a:t>
            </a:r>
            <a:r>
              <a:rPr lang="ko-KR" altLang="ko-KR" dirty="0" err="1">
                <a:solidFill>
                  <a:schemeClr val="tx1"/>
                </a:solidFill>
              </a:rPr>
              <a:t>가게카쓰</a:t>
            </a:r>
            <a:r>
              <a:rPr lang="ko-KR" altLang="ko-KR" dirty="0">
                <a:solidFill>
                  <a:schemeClr val="tx1"/>
                </a:solidFill>
              </a:rPr>
              <a:t>, </a:t>
            </a:r>
            <a:r>
              <a:rPr lang="ko-KR" altLang="ko-KR" dirty="0" err="1">
                <a:solidFill>
                  <a:schemeClr val="tx1"/>
                </a:solidFill>
              </a:rPr>
              <a:t>다테</a:t>
            </a:r>
            <a:r>
              <a:rPr lang="ko-KR" altLang="ko-KR" dirty="0">
                <a:solidFill>
                  <a:schemeClr val="tx1"/>
                </a:solidFill>
              </a:rPr>
              <a:t> </a:t>
            </a:r>
            <a:r>
              <a:rPr lang="ko-KR" altLang="ko-KR" dirty="0" err="1">
                <a:solidFill>
                  <a:schemeClr val="tx1"/>
                </a:solidFill>
              </a:rPr>
              <a:t>마사무네</a:t>
            </a:r>
            <a:r>
              <a:rPr lang="ko-KR" altLang="ko-KR" dirty="0">
                <a:solidFill>
                  <a:schemeClr val="tx1"/>
                </a:solidFill>
              </a:rPr>
              <a:t> 등의 </a:t>
            </a:r>
            <a:r>
              <a:rPr lang="ko-KR" altLang="ko-KR" dirty="0" err="1">
                <a:solidFill>
                  <a:schemeClr val="tx1"/>
                </a:solidFill>
              </a:rPr>
              <a:t>다이묘밖에</a:t>
            </a:r>
            <a:r>
              <a:rPr lang="ko-KR" altLang="ko-KR" dirty="0">
                <a:solidFill>
                  <a:schemeClr val="tx1"/>
                </a:solidFill>
              </a:rPr>
              <a:t> 없었다.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fontAlgn="base"/>
            <a:r>
              <a:rPr lang="ko-KR" altLang="ko-KR" dirty="0" smtClean="0">
                <a:solidFill>
                  <a:schemeClr val="tx1"/>
                </a:solidFill>
              </a:rPr>
              <a:t>다이묘들의 </a:t>
            </a:r>
            <a:r>
              <a:rPr lang="ko-KR" altLang="ko-KR" dirty="0">
                <a:solidFill>
                  <a:schemeClr val="tx1"/>
                </a:solidFill>
              </a:rPr>
              <a:t>통치는 1871년 메이지 유신을 통해 근대적인 </a:t>
            </a:r>
            <a:r>
              <a:rPr lang="ko-KR" altLang="ko-KR" dirty="0" err="1">
                <a:solidFill>
                  <a:schemeClr val="tx1"/>
                </a:solidFill>
              </a:rPr>
              <a:t>현도부</a:t>
            </a:r>
            <a:r>
              <a:rPr lang="ko-KR" altLang="ko-KR" dirty="0">
                <a:solidFill>
                  <a:schemeClr val="tx1"/>
                </a:solidFill>
              </a:rPr>
              <a:t> 제도가 완성되면서 </a:t>
            </a:r>
            <a:r>
              <a:rPr lang="ko-KR" altLang="ko-KR" dirty="0" smtClean="0">
                <a:solidFill>
                  <a:schemeClr val="tx1"/>
                </a:solidFill>
              </a:rPr>
              <a:t>소멸</a:t>
            </a:r>
            <a:endParaRPr lang="ko-KR" altLang="en-US" dirty="0">
              <a:solidFill>
                <a:schemeClr val="tx1"/>
              </a:solidFill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786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262298" y="408918"/>
            <a:ext cx="34291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ea typeface="야놀자 야체 B" panose="02020603020101020101" pitchFamily="18" charset="-127"/>
              </a:rPr>
              <a:t>다이묘의 종류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6" name="자유형 5"/>
          <p:cNvSpPr/>
          <p:nvPr/>
        </p:nvSpPr>
        <p:spPr>
          <a:xfrm>
            <a:off x="2302756" y="2124899"/>
            <a:ext cx="2018526" cy="522512"/>
          </a:xfrm>
          <a:custGeom>
            <a:avLst/>
            <a:gdLst>
              <a:gd name="connsiteX0" fmla="*/ 1009263 w 2018526"/>
              <a:gd name="connsiteY0" fmla="*/ 0 h 522512"/>
              <a:gd name="connsiteX1" fmla="*/ 1964757 w 2018526"/>
              <a:gd name="connsiteY1" fmla="*/ 450608 h 522512"/>
              <a:gd name="connsiteX2" fmla="*/ 2018526 w 2018526"/>
              <a:gd name="connsiteY2" fmla="*/ 522512 h 522512"/>
              <a:gd name="connsiteX3" fmla="*/ 0 w 2018526"/>
              <a:gd name="connsiteY3" fmla="*/ 522512 h 522512"/>
              <a:gd name="connsiteX4" fmla="*/ 53769 w 2018526"/>
              <a:gd name="connsiteY4" fmla="*/ 450608 h 522512"/>
              <a:gd name="connsiteX5" fmla="*/ 1009263 w 2018526"/>
              <a:gd name="connsiteY5" fmla="*/ 0 h 5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8526" h="522512">
                <a:moveTo>
                  <a:pt x="1009263" y="0"/>
                </a:moveTo>
                <a:cubicBezTo>
                  <a:pt x="1393938" y="0"/>
                  <a:pt x="1737644" y="175410"/>
                  <a:pt x="1964757" y="450608"/>
                </a:cubicBezTo>
                <a:lnTo>
                  <a:pt x="2018526" y="522512"/>
                </a:lnTo>
                <a:lnTo>
                  <a:pt x="0" y="522512"/>
                </a:lnTo>
                <a:lnTo>
                  <a:pt x="53769" y="450608"/>
                </a:lnTo>
                <a:cubicBezTo>
                  <a:pt x="280882" y="175410"/>
                  <a:pt x="624588" y="0"/>
                  <a:pt x="1009263" y="0"/>
                </a:cubicBezTo>
                <a:close/>
              </a:path>
            </a:pathLst>
          </a:custGeom>
          <a:solidFill>
            <a:srgbClr val="F46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2073769" y="2647411"/>
            <a:ext cx="2476500" cy="1953988"/>
          </a:xfrm>
          <a:custGeom>
            <a:avLst/>
            <a:gdLst>
              <a:gd name="connsiteX0" fmla="*/ 228987 w 2476500"/>
              <a:gd name="connsiteY0" fmla="*/ 0 h 1953988"/>
              <a:gd name="connsiteX1" fmla="*/ 2247513 w 2476500"/>
              <a:gd name="connsiteY1" fmla="*/ 0 h 1953988"/>
              <a:gd name="connsiteX2" fmla="*/ 2265026 w 2476500"/>
              <a:gd name="connsiteY2" fmla="*/ 23420 h 1953988"/>
              <a:gd name="connsiteX3" fmla="*/ 2476500 w 2476500"/>
              <a:gd name="connsiteY3" fmla="*/ 715738 h 1953988"/>
              <a:gd name="connsiteX4" fmla="*/ 1238250 w 2476500"/>
              <a:gd name="connsiteY4" fmla="*/ 1953988 h 1953988"/>
              <a:gd name="connsiteX5" fmla="*/ 0 w 2476500"/>
              <a:gd name="connsiteY5" fmla="*/ 715738 h 1953988"/>
              <a:gd name="connsiteX6" fmla="*/ 211474 w 2476500"/>
              <a:gd name="connsiteY6" fmla="*/ 23420 h 1953988"/>
              <a:gd name="connsiteX7" fmla="*/ 228987 w 2476500"/>
              <a:gd name="connsiteY7" fmla="*/ 0 h 19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0" h="1953988">
                <a:moveTo>
                  <a:pt x="228987" y="0"/>
                </a:moveTo>
                <a:lnTo>
                  <a:pt x="2247513" y="0"/>
                </a:lnTo>
                <a:lnTo>
                  <a:pt x="2265026" y="23420"/>
                </a:lnTo>
                <a:cubicBezTo>
                  <a:pt x="2398540" y="221047"/>
                  <a:pt x="2476500" y="459288"/>
                  <a:pt x="2476500" y="715738"/>
                </a:cubicBezTo>
                <a:cubicBezTo>
                  <a:pt x="2476500" y="1399605"/>
                  <a:pt x="1922117" y="1953988"/>
                  <a:pt x="1238250" y="1953988"/>
                </a:cubicBezTo>
                <a:cubicBezTo>
                  <a:pt x="554383" y="1953988"/>
                  <a:pt x="0" y="1399605"/>
                  <a:pt x="0" y="715738"/>
                </a:cubicBezTo>
                <a:cubicBezTo>
                  <a:pt x="0" y="459288"/>
                  <a:pt x="77960" y="221047"/>
                  <a:pt x="211474" y="23420"/>
                </a:cubicBezTo>
                <a:lnTo>
                  <a:pt x="22898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174802" y="2259067"/>
            <a:ext cx="274434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prstClr val="white"/>
                </a:solidFill>
              </a:rPr>
              <a:t>1</a:t>
            </a:r>
            <a:endParaRPr lang="en-US" altLang="ko-KR" sz="1200" b="1" dirty="0">
              <a:solidFill>
                <a:prstClr val="white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2003620" y="2954967"/>
            <a:ext cx="2616797" cy="452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슈고</a:t>
            </a: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 다이묘</a:t>
            </a:r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</p:txBody>
      </p:sp>
      <p:sp>
        <p:nvSpPr>
          <p:cNvPr id="10" name="자유형 9"/>
          <p:cNvSpPr/>
          <p:nvPr/>
        </p:nvSpPr>
        <p:spPr>
          <a:xfrm>
            <a:off x="5257483" y="2124899"/>
            <a:ext cx="2018526" cy="522512"/>
          </a:xfrm>
          <a:custGeom>
            <a:avLst/>
            <a:gdLst>
              <a:gd name="connsiteX0" fmla="*/ 1009263 w 2018526"/>
              <a:gd name="connsiteY0" fmla="*/ 0 h 522512"/>
              <a:gd name="connsiteX1" fmla="*/ 1964757 w 2018526"/>
              <a:gd name="connsiteY1" fmla="*/ 450608 h 522512"/>
              <a:gd name="connsiteX2" fmla="*/ 2018526 w 2018526"/>
              <a:gd name="connsiteY2" fmla="*/ 522512 h 522512"/>
              <a:gd name="connsiteX3" fmla="*/ 0 w 2018526"/>
              <a:gd name="connsiteY3" fmla="*/ 522512 h 522512"/>
              <a:gd name="connsiteX4" fmla="*/ 53769 w 2018526"/>
              <a:gd name="connsiteY4" fmla="*/ 450608 h 522512"/>
              <a:gd name="connsiteX5" fmla="*/ 1009263 w 2018526"/>
              <a:gd name="connsiteY5" fmla="*/ 0 h 5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8526" h="522512">
                <a:moveTo>
                  <a:pt x="1009263" y="0"/>
                </a:moveTo>
                <a:cubicBezTo>
                  <a:pt x="1393938" y="0"/>
                  <a:pt x="1737644" y="175410"/>
                  <a:pt x="1964757" y="450608"/>
                </a:cubicBezTo>
                <a:lnTo>
                  <a:pt x="2018526" y="522512"/>
                </a:lnTo>
                <a:lnTo>
                  <a:pt x="0" y="522512"/>
                </a:lnTo>
                <a:lnTo>
                  <a:pt x="53769" y="450608"/>
                </a:lnTo>
                <a:cubicBezTo>
                  <a:pt x="280882" y="175410"/>
                  <a:pt x="624588" y="0"/>
                  <a:pt x="1009263" y="0"/>
                </a:cubicBezTo>
                <a:close/>
              </a:path>
            </a:pathLst>
          </a:custGeom>
          <a:solidFill>
            <a:srgbClr val="F46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자유형 10"/>
          <p:cNvSpPr/>
          <p:nvPr/>
        </p:nvSpPr>
        <p:spPr>
          <a:xfrm>
            <a:off x="5028495" y="2647411"/>
            <a:ext cx="2476500" cy="1953988"/>
          </a:xfrm>
          <a:custGeom>
            <a:avLst/>
            <a:gdLst>
              <a:gd name="connsiteX0" fmla="*/ 228987 w 2476500"/>
              <a:gd name="connsiteY0" fmla="*/ 0 h 1953988"/>
              <a:gd name="connsiteX1" fmla="*/ 2247513 w 2476500"/>
              <a:gd name="connsiteY1" fmla="*/ 0 h 1953988"/>
              <a:gd name="connsiteX2" fmla="*/ 2265026 w 2476500"/>
              <a:gd name="connsiteY2" fmla="*/ 23420 h 1953988"/>
              <a:gd name="connsiteX3" fmla="*/ 2476500 w 2476500"/>
              <a:gd name="connsiteY3" fmla="*/ 715738 h 1953988"/>
              <a:gd name="connsiteX4" fmla="*/ 1238250 w 2476500"/>
              <a:gd name="connsiteY4" fmla="*/ 1953988 h 1953988"/>
              <a:gd name="connsiteX5" fmla="*/ 0 w 2476500"/>
              <a:gd name="connsiteY5" fmla="*/ 715738 h 1953988"/>
              <a:gd name="connsiteX6" fmla="*/ 211474 w 2476500"/>
              <a:gd name="connsiteY6" fmla="*/ 23420 h 1953988"/>
              <a:gd name="connsiteX7" fmla="*/ 228987 w 2476500"/>
              <a:gd name="connsiteY7" fmla="*/ 0 h 19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0" h="1953988">
                <a:moveTo>
                  <a:pt x="228987" y="0"/>
                </a:moveTo>
                <a:lnTo>
                  <a:pt x="2247513" y="0"/>
                </a:lnTo>
                <a:lnTo>
                  <a:pt x="2265026" y="23420"/>
                </a:lnTo>
                <a:cubicBezTo>
                  <a:pt x="2398540" y="221047"/>
                  <a:pt x="2476500" y="459288"/>
                  <a:pt x="2476500" y="715738"/>
                </a:cubicBezTo>
                <a:cubicBezTo>
                  <a:pt x="2476500" y="1399605"/>
                  <a:pt x="1922117" y="1953988"/>
                  <a:pt x="1238250" y="1953988"/>
                </a:cubicBezTo>
                <a:cubicBezTo>
                  <a:pt x="554383" y="1953988"/>
                  <a:pt x="0" y="1399605"/>
                  <a:pt x="0" y="715738"/>
                </a:cubicBezTo>
                <a:cubicBezTo>
                  <a:pt x="0" y="459288"/>
                  <a:pt x="77960" y="221047"/>
                  <a:pt x="211474" y="23420"/>
                </a:cubicBezTo>
                <a:lnTo>
                  <a:pt x="22898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123120" y="2259067"/>
            <a:ext cx="274434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prstClr val="white"/>
                </a:solidFill>
              </a:rPr>
              <a:t>2</a:t>
            </a:r>
            <a:endParaRPr lang="en-US" altLang="ko-KR" sz="1200" b="1" dirty="0">
              <a:solidFill>
                <a:prstClr val="white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4958346" y="2954991"/>
            <a:ext cx="2616797" cy="452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센고쿠 다이묘</a:t>
            </a:r>
            <a:endParaRPr lang="en-US" altLang="ko-KR" dirty="0" smtClean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</p:txBody>
      </p:sp>
      <p:sp>
        <p:nvSpPr>
          <p:cNvPr id="13" name="자유형 12"/>
          <p:cNvSpPr/>
          <p:nvPr/>
        </p:nvSpPr>
        <p:spPr>
          <a:xfrm>
            <a:off x="8197857" y="2124899"/>
            <a:ext cx="2018526" cy="522512"/>
          </a:xfrm>
          <a:custGeom>
            <a:avLst/>
            <a:gdLst>
              <a:gd name="connsiteX0" fmla="*/ 1009263 w 2018526"/>
              <a:gd name="connsiteY0" fmla="*/ 0 h 522512"/>
              <a:gd name="connsiteX1" fmla="*/ 1964757 w 2018526"/>
              <a:gd name="connsiteY1" fmla="*/ 450608 h 522512"/>
              <a:gd name="connsiteX2" fmla="*/ 2018526 w 2018526"/>
              <a:gd name="connsiteY2" fmla="*/ 522512 h 522512"/>
              <a:gd name="connsiteX3" fmla="*/ 0 w 2018526"/>
              <a:gd name="connsiteY3" fmla="*/ 522512 h 522512"/>
              <a:gd name="connsiteX4" fmla="*/ 53769 w 2018526"/>
              <a:gd name="connsiteY4" fmla="*/ 450608 h 522512"/>
              <a:gd name="connsiteX5" fmla="*/ 1009263 w 2018526"/>
              <a:gd name="connsiteY5" fmla="*/ 0 h 52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8526" h="522512">
                <a:moveTo>
                  <a:pt x="1009263" y="0"/>
                </a:moveTo>
                <a:cubicBezTo>
                  <a:pt x="1393938" y="0"/>
                  <a:pt x="1737644" y="175410"/>
                  <a:pt x="1964757" y="450608"/>
                </a:cubicBezTo>
                <a:lnTo>
                  <a:pt x="2018526" y="522512"/>
                </a:lnTo>
                <a:lnTo>
                  <a:pt x="0" y="522512"/>
                </a:lnTo>
                <a:lnTo>
                  <a:pt x="53769" y="450608"/>
                </a:lnTo>
                <a:cubicBezTo>
                  <a:pt x="280882" y="175410"/>
                  <a:pt x="624588" y="0"/>
                  <a:pt x="1009263" y="0"/>
                </a:cubicBezTo>
                <a:close/>
              </a:path>
            </a:pathLst>
          </a:custGeom>
          <a:solidFill>
            <a:srgbClr val="F46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7968870" y="2647411"/>
            <a:ext cx="2476500" cy="1953988"/>
          </a:xfrm>
          <a:custGeom>
            <a:avLst/>
            <a:gdLst>
              <a:gd name="connsiteX0" fmla="*/ 228987 w 2476500"/>
              <a:gd name="connsiteY0" fmla="*/ 0 h 1953988"/>
              <a:gd name="connsiteX1" fmla="*/ 2247513 w 2476500"/>
              <a:gd name="connsiteY1" fmla="*/ 0 h 1953988"/>
              <a:gd name="connsiteX2" fmla="*/ 2265026 w 2476500"/>
              <a:gd name="connsiteY2" fmla="*/ 23420 h 1953988"/>
              <a:gd name="connsiteX3" fmla="*/ 2476500 w 2476500"/>
              <a:gd name="connsiteY3" fmla="*/ 715738 h 1953988"/>
              <a:gd name="connsiteX4" fmla="*/ 1238250 w 2476500"/>
              <a:gd name="connsiteY4" fmla="*/ 1953988 h 1953988"/>
              <a:gd name="connsiteX5" fmla="*/ 0 w 2476500"/>
              <a:gd name="connsiteY5" fmla="*/ 715738 h 1953988"/>
              <a:gd name="connsiteX6" fmla="*/ 211474 w 2476500"/>
              <a:gd name="connsiteY6" fmla="*/ 23420 h 1953988"/>
              <a:gd name="connsiteX7" fmla="*/ 228987 w 2476500"/>
              <a:gd name="connsiteY7" fmla="*/ 0 h 195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6500" h="1953988">
                <a:moveTo>
                  <a:pt x="228987" y="0"/>
                </a:moveTo>
                <a:lnTo>
                  <a:pt x="2247513" y="0"/>
                </a:lnTo>
                <a:lnTo>
                  <a:pt x="2265026" y="23420"/>
                </a:lnTo>
                <a:cubicBezTo>
                  <a:pt x="2398540" y="221047"/>
                  <a:pt x="2476500" y="459288"/>
                  <a:pt x="2476500" y="715738"/>
                </a:cubicBezTo>
                <a:cubicBezTo>
                  <a:pt x="2476500" y="1399605"/>
                  <a:pt x="1922117" y="1953988"/>
                  <a:pt x="1238250" y="1953988"/>
                </a:cubicBezTo>
                <a:cubicBezTo>
                  <a:pt x="554383" y="1953988"/>
                  <a:pt x="0" y="1399605"/>
                  <a:pt x="0" y="715738"/>
                </a:cubicBezTo>
                <a:cubicBezTo>
                  <a:pt x="0" y="459288"/>
                  <a:pt x="77960" y="221047"/>
                  <a:pt x="211474" y="23420"/>
                </a:cubicBezTo>
                <a:lnTo>
                  <a:pt x="22898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9069903" y="2259067"/>
            <a:ext cx="274434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 smtClean="0">
                <a:solidFill>
                  <a:prstClr val="white"/>
                </a:solidFill>
              </a:rPr>
              <a:t>3</a:t>
            </a:r>
            <a:endParaRPr lang="en-US" altLang="ko-KR" sz="1200" b="1" dirty="0">
              <a:solidFill>
                <a:prstClr val="white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7898721" y="2939789"/>
            <a:ext cx="2616797" cy="452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"/>
                <a:ea typeface="문체부 궁체 정자체" panose="02030609000101010101" pitchFamily="17" charset="-127"/>
              </a:rPr>
              <a:t>에도 시대의 다이묘</a:t>
            </a:r>
            <a:endParaRPr lang="ko-KR" altLang="en-US" dirty="0">
              <a:solidFill>
                <a:prstClr val="black">
                  <a:lumMod val="65000"/>
                  <a:lumOff val="35000"/>
                </a:prstClr>
              </a:solidFill>
              <a:latin typeface="야놀자"/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4704879" y="164193"/>
            <a:ext cx="28552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ko-KR" altLang="en-US" sz="4400" b="1" kern="0" dirty="0" err="1" smtClean="0">
                <a:ln w="3175">
                  <a:noFill/>
                </a:ln>
                <a:solidFill>
                  <a:srgbClr val="F46128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슈고</a:t>
            </a:r>
            <a:r>
              <a:rPr lang="ko-KR" altLang="en-US" sz="4400" b="1" kern="0" dirty="0" smtClean="0">
                <a:ln w="3175">
                  <a:noFill/>
                </a:ln>
                <a:solidFill>
                  <a:srgbClr val="F46128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다이묘</a:t>
            </a:r>
            <a:endParaRPr lang="en-US" altLang="ko-KR" sz="1050" kern="0" dirty="0">
              <a:solidFill>
                <a:srgbClr val="5E3F3A"/>
              </a:solidFill>
            </a:endParaRPr>
          </a:p>
        </p:txBody>
      </p:sp>
      <p:sp>
        <p:nvSpPr>
          <p:cNvPr id="2" name="양쪽 모서리가 둥근 사각형 1"/>
          <p:cNvSpPr/>
          <p:nvPr/>
        </p:nvSpPr>
        <p:spPr>
          <a:xfrm>
            <a:off x="38184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rgbClr val="7FC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prstClr val="white"/>
                </a:solidFill>
              </a:rPr>
              <a:t>설명</a:t>
            </a:r>
            <a:endParaRPr lang="en-US" altLang="ko-KR" sz="1400" b="1" dirty="0">
              <a:solidFill>
                <a:prstClr val="white"/>
              </a:solidFill>
            </a:endParaRPr>
          </a:p>
        </p:txBody>
      </p:sp>
      <p:sp>
        <p:nvSpPr>
          <p:cNvPr id="38" name="양쪽 모서리가 둥근 사각형 37"/>
          <p:cNvSpPr/>
          <p:nvPr/>
        </p:nvSpPr>
        <p:spPr>
          <a:xfrm>
            <a:off x="2091266" y="1663700"/>
            <a:ext cx="1727200" cy="457200"/>
          </a:xfrm>
          <a:prstGeom prst="round2SameRect">
            <a:avLst>
              <a:gd name="adj1" fmla="val 19444"/>
              <a:gd name="adj2" fmla="val 0"/>
            </a:avLst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3EAADA"/>
                </a:solidFill>
              </a:rPr>
              <a:t>내용</a:t>
            </a:r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091266" y="2099199"/>
            <a:ext cx="8839200" cy="4318000"/>
          </a:xfrm>
          <a:prstGeom prst="rect">
            <a:avLst/>
          </a:prstGeom>
          <a:solidFill>
            <a:schemeClr val="bg1"/>
          </a:solidFill>
          <a:ln>
            <a:solidFill>
              <a:srgbClr val="3EA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400" b="1" dirty="0">
              <a:solidFill>
                <a:srgbClr val="3EAADA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 flipH="1">
            <a:off x="2500057" y="2850966"/>
            <a:ext cx="7253696" cy="2770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ko-KR" dirty="0" smtClean="0">
                <a:solidFill>
                  <a:schemeClr val="tx1"/>
                </a:solidFill>
              </a:rPr>
              <a:t>"</a:t>
            </a:r>
            <a:r>
              <a:rPr lang="ko-KR" altLang="ko-KR" dirty="0">
                <a:solidFill>
                  <a:schemeClr val="tx1"/>
                </a:solidFill>
              </a:rPr>
              <a:t>다이묘" 라는 명칭을 가장 먼저 얻은 첫 번째 집단이었다. 그들은 </a:t>
            </a:r>
            <a:r>
              <a:rPr lang="ko-KR" altLang="ko-KR" dirty="0" err="1">
                <a:solidFill>
                  <a:schemeClr val="tx1"/>
                </a:solidFill>
              </a:rPr>
              <a:t>무로마치</a:t>
            </a:r>
            <a:r>
              <a:rPr lang="ko-KR" altLang="ko-KR" dirty="0">
                <a:solidFill>
                  <a:schemeClr val="tx1"/>
                </a:solidFill>
              </a:rPr>
              <a:t> 시대의 </a:t>
            </a:r>
            <a:r>
              <a:rPr lang="ko-KR" altLang="ko-KR" dirty="0" err="1">
                <a:solidFill>
                  <a:schemeClr val="tx1"/>
                </a:solidFill>
              </a:rPr>
              <a:t>슈고</a:t>
            </a:r>
            <a:r>
              <a:rPr lang="ko-KR" altLang="ko-KR" dirty="0">
                <a:solidFill>
                  <a:schemeClr val="tx1"/>
                </a:solidFill>
              </a:rPr>
              <a:t> 중 일부에서 출현했다. </a:t>
            </a:r>
            <a:r>
              <a:rPr lang="ko-KR" altLang="ko-KR" dirty="0" err="1">
                <a:solidFill>
                  <a:schemeClr val="tx1"/>
                </a:solidFill>
              </a:rPr>
              <a:t>슈고</a:t>
            </a:r>
            <a:r>
              <a:rPr lang="ko-KR" altLang="ko-KR" dirty="0">
                <a:solidFill>
                  <a:schemeClr val="tx1"/>
                </a:solidFill>
              </a:rPr>
              <a:t> 다이묘들은 군사와 </a:t>
            </a:r>
            <a:r>
              <a:rPr lang="ko-KR" altLang="ko-KR" dirty="0" err="1">
                <a:solidFill>
                  <a:schemeClr val="tx1"/>
                </a:solidFill>
              </a:rPr>
              <a:t>치안권</a:t>
            </a:r>
            <a:r>
              <a:rPr lang="ko-KR" altLang="ko-KR" dirty="0">
                <a:solidFill>
                  <a:schemeClr val="tx1"/>
                </a:solidFill>
              </a:rPr>
              <a:t> 뿐만 아니라, 지방 내의 경제권을 관리했으며, 그들은 이 힘들을 </a:t>
            </a:r>
            <a:r>
              <a:rPr lang="ko-KR" altLang="ko-KR" dirty="0" err="1">
                <a:solidFill>
                  <a:schemeClr val="tx1"/>
                </a:solidFill>
              </a:rPr>
              <a:t>무로마치</a:t>
            </a:r>
            <a:r>
              <a:rPr lang="ko-KR" altLang="ko-KR" dirty="0">
                <a:solidFill>
                  <a:schemeClr val="tx1"/>
                </a:solidFill>
              </a:rPr>
              <a:t> 시대의 처음 몇 십여 년 동안 축적했다. 주요 </a:t>
            </a:r>
            <a:r>
              <a:rPr lang="ko-KR" altLang="ko-KR" dirty="0" err="1">
                <a:solidFill>
                  <a:schemeClr val="tx1"/>
                </a:solidFill>
              </a:rPr>
              <a:t>슈고</a:t>
            </a:r>
            <a:r>
              <a:rPr lang="ko-KR" altLang="ko-KR" dirty="0">
                <a:solidFill>
                  <a:schemeClr val="tx1"/>
                </a:solidFill>
              </a:rPr>
              <a:t> 다이묘는 </a:t>
            </a:r>
            <a:r>
              <a:rPr lang="ko-KR" altLang="ko-KR" dirty="0" err="1">
                <a:solidFill>
                  <a:schemeClr val="tx1"/>
                </a:solidFill>
              </a:rPr>
              <a:t>야마나</a:t>
            </a:r>
            <a:r>
              <a:rPr lang="ko-KR" altLang="ko-KR" dirty="0">
                <a:solidFill>
                  <a:schemeClr val="tx1"/>
                </a:solidFill>
              </a:rPr>
              <a:t> 씨의 </a:t>
            </a:r>
            <a:r>
              <a:rPr lang="ko-KR" altLang="ko-KR" dirty="0" err="1">
                <a:solidFill>
                  <a:schemeClr val="tx1"/>
                </a:solidFill>
              </a:rPr>
              <a:t>도자마</a:t>
            </a:r>
            <a:r>
              <a:rPr lang="ko-KR" altLang="ko-KR" dirty="0">
                <a:solidFill>
                  <a:schemeClr val="tx1"/>
                </a:solidFill>
              </a:rPr>
              <a:t> 가문, </a:t>
            </a:r>
            <a:r>
              <a:rPr lang="ko-KR" altLang="ko-KR" dirty="0" err="1">
                <a:solidFill>
                  <a:schemeClr val="tx1"/>
                </a:solidFill>
              </a:rPr>
              <a:t>오우치</a:t>
            </a:r>
            <a:r>
              <a:rPr lang="ko-KR" altLang="ko-KR" dirty="0">
                <a:solidFill>
                  <a:schemeClr val="tx1"/>
                </a:solidFill>
              </a:rPr>
              <a:t> 씨, </a:t>
            </a:r>
            <a:r>
              <a:rPr lang="ko-KR" altLang="ko-KR" dirty="0" err="1">
                <a:solidFill>
                  <a:schemeClr val="tx1"/>
                </a:solidFill>
              </a:rPr>
              <a:t>아카마스</a:t>
            </a:r>
            <a:r>
              <a:rPr lang="ko-KR" altLang="ko-KR" dirty="0">
                <a:solidFill>
                  <a:schemeClr val="tx1"/>
                </a:solidFill>
              </a:rPr>
              <a:t> 씨 뿐만 아니라, 시바 씨, </a:t>
            </a:r>
            <a:r>
              <a:rPr lang="ko-KR" altLang="ko-KR" dirty="0" err="1">
                <a:solidFill>
                  <a:schemeClr val="tx1"/>
                </a:solidFill>
              </a:rPr>
              <a:t>하타케야마</a:t>
            </a:r>
            <a:r>
              <a:rPr lang="ko-KR" altLang="ko-KR" dirty="0">
                <a:solidFill>
                  <a:schemeClr val="tx1"/>
                </a:solidFill>
              </a:rPr>
              <a:t> 씨, </a:t>
            </a:r>
            <a:r>
              <a:rPr lang="ko-KR" altLang="ko-KR" dirty="0" err="1">
                <a:solidFill>
                  <a:schemeClr val="tx1"/>
                </a:solidFill>
              </a:rPr>
              <a:t>호소카와</a:t>
            </a:r>
            <a:r>
              <a:rPr lang="ko-KR" altLang="ko-KR" dirty="0">
                <a:solidFill>
                  <a:schemeClr val="tx1"/>
                </a:solidFill>
              </a:rPr>
              <a:t> 씨로부터 나타났다. 이 중 가장 강력한 세력이 다수의 지방들을 지배했다. </a:t>
            </a:r>
          </a:p>
          <a:p>
            <a:r>
              <a:rPr lang="ko-KR" altLang="ko-KR" dirty="0" err="1">
                <a:solidFill>
                  <a:schemeClr val="tx1"/>
                </a:solidFill>
              </a:rPr>
              <a:t>아시카가</a:t>
            </a:r>
            <a:r>
              <a:rPr lang="ko-KR" altLang="ko-KR" dirty="0">
                <a:solidFill>
                  <a:schemeClr val="tx1"/>
                </a:solidFill>
              </a:rPr>
              <a:t> 막부는 </a:t>
            </a:r>
            <a:r>
              <a:rPr lang="ko-KR" altLang="ko-KR" dirty="0" err="1">
                <a:solidFill>
                  <a:schemeClr val="tx1"/>
                </a:solidFill>
              </a:rPr>
              <a:t>슈고</a:t>
            </a:r>
            <a:r>
              <a:rPr lang="ko-KR" altLang="ko-KR" dirty="0">
                <a:solidFill>
                  <a:schemeClr val="tx1"/>
                </a:solidFill>
              </a:rPr>
              <a:t> 다이묘들에게 교토에 거주하도록 요구했고, 그들이 자신들의 고향 지방을 대표하도록 하기 위해 </a:t>
            </a:r>
            <a:r>
              <a:rPr lang="ko-KR" altLang="ko-KR" i="1" dirty="0" err="1">
                <a:solidFill>
                  <a:schemeClr val="tx1"/>
                </a:solidFill>
              </a:rPr>
              <a:t>슈고다이</a:t>
            </a:r>
            <a:r>
              <a:rPr lang="ko-KR" altLang="ko-KR" dirty="0" err="1">
                <a:solidFill>
                  <a:schemeClr val="tx1"/>
                </a:solidFill>
              </a:rPr>
              <a:t>라</a:t>
            </a:r>
            <a:r>
              <a:rPr lang="ko-KR" altLang="ko-KR" dirty="0">
                <a:solidFill>
                  <a:schemeClr val="tx1"/>
                </a:solidFill>
              </a:rPr>
              <a:t> 불리는 친족들 또는 상인들을 지명했다. 결국 이들 중 몇 몇은 차례로 교토에 살게 되었으며 대리인들을 지방에 임명하게 된다. </a:t>
            </a:r>
          </a:p>
          <a:p>
            <a:pPr marL="285750" indent="-285750" fontAlgn="base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ko-KR" altLang="en-US" dirty="0">
              <a:solidFill>
                <a:schemeClr val="tx1"/>
              </a:solidFill>
              <a:ea typeface="문체부 궁체 정자체" panose="02030609000101010101" pitchFamily="17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52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635</Words>
  <Application>Microsoft Office PowerPoint</Application>
  <PresentationFormat>와이드스크린</PresentationFormat>
  <Paragraphs>88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Aharoni</vt:lpstr>
      <vt:lpstr>맑은 고딕</vt:lpstr>
      <vt:lpstr>문체부 궁체 정자체</vt:lpstr>
      <vt:lpstr>야놀자</vt:lpstr>
      <vt:lpstr>야놀자 야체 B</vt:lpstr>
      <vt:lpstr>Arial</vt:lpstr>
      <vt:lpstr>Wingdings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YM-PC</cp:lastModifiedBy>
  <cp:revision>16</cp:revision>
  <dcterms:created xsi:type="dcterms:W3CDTF">2019-09-18T04:17:56Z</dcterms:created>
  <dcterms:modified xsi:type="dcterms:W3CDTF">2019-09-30T13:17:16Z</dcterms:modified>
</cp:coreProperties>
</file>