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5" r:id="rId2"/>
    <p:sldId id="268" r:id="rId3"/>
    <p:sldId id="262" r:id="rId4"/>
    <p:sldId id="273" r:id="rId5"/>
    <p:sldId id="274" r:id="rId6"/>
    <p:sldId id="267" r:id="rId7"/>
    <p:sldId id="269" r:id="rId8"/>
    <p:sldId id="271" r:id="rId9"/>
    <p:sldId id="280" r:id="rId10"/>
    <p:sldId id="276" r:id="rId11"/>
    <p:sldId id="270" r:id="rId12"/>
    <p:sldId id="272" r:id="rId13"/>
    <p:sldId id="282" r:id="rId14"/>
    <p:sldId id="283" r:id="rId15"/>
    <p:sldId id="277" r:id="rId16"/>
    <p:sldId id="266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5E3"/>
    <a:srgbClr val="589EB4"/>
    <a:srgbClr val="2F6DA0"/>
    <a:srgbClr val="1498EB"/>
    <a:srgbClr val="0F3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9" autoAdjust="0"/>
    <p:restoredTop sz="88439" autoAdjust="0"/>
  </p:normalViewPr>
  <p:slideViewPr>
    <p:cSldViewPr snapToGrid="0" showGuides="1">
      <p:cViewPr varScale="1">
        <p:scale>
          <a:sx n="72" d="100"/>
          <a:sy n="72" d="100"/>
        </p:scale>
        <p:origin x="1286" y="6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884EE-683F-4601-8399-4156F1A05FF6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4B76E-D481-47FC-B00D-216EBD10E5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11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Nfr2p0ir1o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>
                <a:hlinkClick r:id="rId3"/>
              </a:rPr>
              <a:t>https://www.youtube.com/watch?v=hNfr2p0ir1o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B76E-D481-47FC-B00D-216EBD10E59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76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B76E-D481-47FC-B00D-216EBD10E59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13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48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568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599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647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335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90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64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654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99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851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217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573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v/hNfr2p0ir1o?version=3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.emb-japan.go.jp/territory/takeshima/pdfs/takeshima_point.pdf" TargetMode="External"/><Relationship Id="rId2" Type="http://schemas.openxmlformats.org/officeDocument/2006/relationships/hyperlink" Target="https://www.sisain.co.kr/news/articleView.html?idxno=1405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hNfr2p0ir1o" TargetMode="External"/><Relationship Id="rId5" Type="http://schemas.openxmlformats.org/officeDocument/2006/relationships/hyperlink" Target="http://www.dokdohistory.com/main.do" TargetMode="External"/><Relationship Id="rId4" Type="http://schemas.openxmlformats.org/officeDocument/2006/relationships/hyperlink" Target="https://www.kr.emb-japan.go.jp/territory/takeshima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10B2561-025A-4114-84C5-EB37821264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EB4568A-34F7-4FEE-B5A2-F09FF92AACDE}"/>
              </a:ext>
            </a:extLst>
          </p:cNvPr>
          <p:cNvSpPr/>
          <p:nvPr/>
        </p:nvSpPr>
        <p:spPr>
          <a:xfrm>
            <a:off x="2612571" y="2841898"/>
            <a:ext cx="72106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600"/>
              <a:t>독도와 국제사법재판소</a:t>
            </a:r>
            <a:endParaRPr lang="ko-KR" altLang="en-US" sz="4400" b="1" spc="600" dirty="0"/>
          </a:p>
        </p:txBody>
      </p:sp>
      <p:sp>
        <p:nvSpPr>
          <p:cNvPr id="2" name="TextBox 1"/>
          <p:cNvSpPr txBox="1"/>
          <p:nvPr/>
        </p:nvSpPr>
        <p:spPr>
          <a:xfrm>
            <a:off x="7521677" y="4262284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/>
              <a:t>21413837 </a:t>
            </a:r>
            <a:r>
              <a:rPr lang="ko-KR" altLang="en-US" sz="2000"/>
              <a:t>경영학과 김대현</a:t>
            </a:r>
          </a:p>
        </p:txBody>
      </p:sp>
    </p:spTree>
    <p:extLst>
      <p:ext uri="{BB962C8B-B14F-4D97-AF65-F5344CB8AC3E}">
        <p14:creationId xmlns:p14="http://schemas.microsoft.com/office/powerpoint/2010/main" val="3407128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449EB0EB-F277-4F35-86DA-3E5D1916569C}"/>
              </a:ext>
            </a:extLst>
          </p:cNvPr>
          <p:cNvSpPr/>
          <p:nvPr/>
        </p:nvSpPr>
        <p:spPr>
          <a:xfrm>
            <a:off x="579446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F7ACDAB9-86A6-4C18-8218-116531ADB110}"/>
              </a:ext>
            </a:extLst>
          </p:cNvPr>
          <p:cNvSpPr/>
          <p:nvPr/>
        </p:nvSpPr>
        <p:spPr>
          <a:xfrm>
            <a:off x="876342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14" name="円/楕円 8"/>
          <p:cNvSpPr/>
          <p:nvPr/>
        </p:nvSpPr>
        <p:spPr>
          <a:xfrm>
            <a:off x="11435127" y="13209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5" name="hNfr2p0ir1o?version=3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38501" y="1073426"/>
            <a:ext cx="8645186" cy="486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1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독도에 대한 이미지 검색결과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C2D070D4-650D-47A4-A65A-6DDFD7C50F98}"/>
              </a:ext>
            </a:extLst>
          </p:cNvPr>
          <p:cNvGrpSpPr/>
          <p:nvPr/>
        </p:nvGrpSpPr>
        <p:grpSpPr>
          <a:xfrm>
            <a:off x="0" y="0"/>
            <a:ext cx="7498080" cy="6858000"/>
            <a:chOff x="0" y="0"/>
            <a:chExt cx="7498080" cy="6858000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A9B6F14-90A2-4211-8B8E-8A52F2294BED}"/>
                </a:ext>
              </a:extLst>
            </p:cNvPr>
            <p:cNvSpPr/>
            <p:nvPr/>
          </p:nvSpPr>
          <p:spPr>
            <a:xfrm rot="5400000">
              <a:off x="320040" y="-320040"/>
              <a:ext cx="6858000" cy="7498080"/>
            </a:xfrm>
            <a:custGeom>
              <a:avLst/>
              <a:gdLst>
                <a:gd name="connsiteX0" fmla="*/ 0 w 6858000"/>
                <a:gd name="connsiteY0" fmla="*/ 9103360 h 9103360"/>
                <a:gd name="connsiteX1" fmla="*/ 0 w 6858000"/>
                <a:gd name="connsiteY1" fmla="*/ 4630092 h 9103360"/>
                <a:gd name="connsiteX2" fmla="*/ 0 w 6858000"/>
                <a:gd name="connsiteY2" fmla="*/ 2258728 h 9103360"/>
                <a:gd name="connsiteX3" fmla="*/ 0 w 6858000"/>
                <a:gd name="connsiteY3" fmla="*/ 0 h 9103360"/>
                <a:gd name="connsiteX4" fmla="*/ 6858000 w 6858000"/>
                <a:gd name="connsiteY4" fmla="*/ 4473268 h 9103360"/>
                <a:gd name="connsiteX5" fmla="*/ 6858000 w 6858000"/>
                <a:gd name="connsiteY5" fmla="*/ 9103360 h 9103360"/>
                <a:gd name="connsiteX6" fmla="*/ 6819557 w 6858000"/>
                <a:gd name="connsiteY6" fmla="*/ 9078284 h 9103360"/>
                <a:gd name="connsiteX7" fmla="*/ 6844632 w 6858000"/>
                <a:gd name="connsiteY7" fmla="*/ 9103360 h 91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9103360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CF52AD-F384-4E3A-9712-DC70F20E5B72}"/>
                </a:ext>
              </a:extLst>
            </p:cNvPr>
            <p:cNvSpPr txBox="1"/>
            <p:nvPr/>
          </p:nvSpPr>
          <p:spPr>
            <a:xfrm>
              <a:off x="307946" y="2506097"/>
              <a:ext cx="16962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>
                  <a:solidFill>
                    <a:schemeClr val="bg1"/>
                  </a:solidFill>
                </a:rPr>
                <a:t>Part 3</a:t>
              </a:r>
              <a:endParaRPr lang="ko-KR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B4D005-349F-4628-A404-2FBD848E99AC}"/>
                </a:ext>
              </a:extLst>
            </p:cNvPr>
            <p:cNvSpPr txBox="1"/>
            <p:nvPr/>
          </p:nvSpPr>
          <p:spPr>
            <a:xfrm>
              <a:off x="307946" y="3578446"/>
              <a:ext cx="41376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>
                  <a:solidFill>
                    <a:schemeClr val="bg1"/>
                  </a:solidFill>
                </a:rPr>
                <a:t>주장에 대한 반박</a:t>
              </a:r>
              <a:endParaRPr lang="ko-KR" alt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877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3"/>
          <p:cNvSpPr txBox="1"/>
          <p:nvPr/>
        </p:nvSpPr>
        <p:spPr>
          <a:xfrm>
            <a:off x="790363" y="288779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>
                <a:latin typeface="나눔바른고딕" panose="020B0603020101020101" pitchFamily="50" charset="-127"/>
                <a:ea typeface="Malgun Gothic" panose="020B0503020000020004" pitchFamily="34" charset="-127"/>
              </a:rPr>
              <a:t>주장에 대한 반박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11" name="AutoShape 2" descr="센카쿠 열도 분쟁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4" descr="센카쿠 열도 분쟁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0" name="Picture 6" descr="센카쿠 열도 분쟁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6" y="1260247"/>
            <a:ext cx="4680935" cy="447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쿠릴열도 분쟁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35" y="1260247"/>
            <a:ext cx="44767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35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쿠릴열도 분쟁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35" y="1260247"/>
            <a:ext cx="44767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0" y="0"/>
            <a:ext cx="12192000" cy="688085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3"/>
          <p:cNvSpPr txBox="1"/>
          <p:nvPr/>
        </p:nvSpPr>
        <p:spPr>
          <a:xfrm>
            <a:off x="790363" y="288779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>
                <a:latin typeface="나눔바른고딕" panose="020B0603020101020101" pitchFamily="50" charset="-127"/>
                <a:ea typeface="Malgun Gothic" panose="020B0503020000020004" pitchFamily="34" charset="-127"/>
              </a:rPr>
              <a:t>주장에 대한 반박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11" name="AutoShape 2" descr="센카쿠 열도 분쟁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4" descr="센카쿠 열도 분쟁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0" name="Picture 6" descr="센카쿠 열도 분쟁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6" y="1260247"/>
            <a:ext cx="4680935" cy="447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96000" y="1727199"/>
            <a:ext cx="4883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/>
              <a:t>중국과 일본의 분쟁지역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0" y="2739171"/>
            <a:ext cx="4883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/>
              <a:t>일본 실효적 지배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3803422"/>
            <a:ext cx="4883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/>
              <a:t>국제사법재판소 회부 거부 </a:t>
            </a:r>
          </a:p>
        </p:txBody>
      </p:sp>
    </p:spTree>
    <p:extLst>
      <p:ext uri="{BB962C8B-B14F-4D97-AF65-F5344CB8AC3E}">
        <p14:creationId xmlns:p14="http://schemas.microsoft.com/office/powerpoint/2010/main" val="63979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센카쿠 열도 분쟁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6" y="1260247"/>
            <a:ext cx="4680935" cy="447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0" y="0"/>
            <a:ext cx="12192000" cy="688085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3"/>
          <p:cNvSpPr txBox="1"/>
          <p:nvPr/>
        </p:nvSpPr>
        <p:spPr>
          <a:xfrm>
            <a:off x="790363" y="288779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>
                <a:latin typeface="나눔바른고딕" panose="020B0603020101020101" pitchFamily="50" charset="-127"/>
                <a:ea typeface="Malgun Gothic" panose="020B0503020000020004" pitchFamily="34" charset="-127"/>
              </a:rPr>
              <a:t>주장에 대한 반박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11" name="AutoShape 2" descr="센카쿠 열도 분쟁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4" descr="센카쿠 열도 분쟁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4" name="Picture 10" descr="쿠릴열도 분쟁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60247"/>
            <a:ext cx="44767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77258" y="2159493"/>
            <a:ext cx="4332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/>
              <a:t>러시아 일본의 분쟁지역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7253" y="4035662"/>
            <a:ext cx="4332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/>
              <a:t>국제사법재판소 회부 거부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77253" y="3066349"/>
            <a:ext cx="4332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/>
              <a:t>러시아 실효적 지배</a:t>
            </a:r>
          </a:p>
        </p:txBody>
      </p:sp>
    </p:spTree>
    <p:extLst>
      <p:ext uri="{BB962C8B-B14F-4D97-AF65-F5344CB8AC3E}">
        <p14:creationId xmlns:p14="http://schemas.microsoft.com/office/powerpoint/2010/main" val="286021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449EB0EB-F277-4F35-86DA-3E5D1916569C}"/>
              </a:ext>
            </a:extLst>
          </p:cNvPr>
          <p:cNvSpPr/>
          <p:nvPr/>
        </p:nvSpPr>
        <p:spPr>
          <a:xfrm>
            <a:off x="579446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F7ACDAB9-86A6-4C18-8218-116531ADB110}"/>
              </a:ext>
            </a:extLst>
          </p:cNvPr>
          <p:cNvSpPr/>
          <p:nvPr/>
        </p:nvSpPr>
        <p:spPr>
          <a:xfrm>
            <a:off x="876342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4" name="TextBox 3"/>
          <p:cNvSpPr txBox="1"/>
          <p:nvPr/>
        </p:nvSpPr>
        <p:spPr>
          <a:xfrm>
            <a:off x="1084153" y="271021"/>
            <a:ext cx="4605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/>
              <a:t>결론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914" y="1553029"/>
            <a:ext cx="783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/>
              <a:t>실효적 지배 증거 수집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8914" y="2965271"/>
            <a:ext cx="7002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/>
              <a:t>독도에 대해 국민의 관심 증가 필요</a:t>
            </a:r>
          </a:p>
        </p:txBody>
      </p:sp>
    </p:spTree>
    <p:extLst>
      <p:ext uri="{BB962C8B-B14F-4D97-AF65-F5344CB8AC3E}">
        <p14:creationId xmlns:p14="http://schemas.microsoft.com/office/powerpoint/2010/main" val="1354068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5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FD0B2F-6FAE-45BB-9F20-D2A6E7C7C2A9}"/>
              </a:ext>
            </a:extLst>
          </p:cNvPr>
          <p:cNvSpPr txBox="1"/>
          <p:nvPr/>
        </p:nvSpPr>
        <p:spPr>
          <a:xfrm>
            <a:off x="1635240" y="1851991"/>
            <a:ext cx="88324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2400">
                <a:hlinkClick r:id="rId2"/>
              </a:rPr>
              <a:t>https://www.sisain.co.kr/news/articleView.html?idxno=14055</a:t>
            </a:r>
            <a:endParaRPr lang="en-US" altLang="ko-KR" sz="2400"/>
          </a:p>
          <a:p>
            <a:pPr algn="ctr"/>
            <a:endParaRPr lang="en-US" altLang="ko-KR" sz="2400">
              <a:hlinkClick r:id="rId3"/>
            </a:endParaRPr>
          </a:p>
          <a:p>
            <a:pPr algn="ctr"/>
            <a:r>
              <a:rPr lang="en-US" altLang="ko-KR" sz="2400">
                <a:hlinkClick r:id="rId4"/>
              </a:rPr>
              <a:t>https://www.kr.emb-japan.go.jp/territory/takeshima/index.html</a:t>
            </a:r>
            <a:endParaRPr lang="en-US" altLang="ko-KR" sz="2400"/>
          </a:p>
          <a:p>
            <a:pPr algn="ctr"/>
            <a:r>
              <a:rPr lang="en-US" altLang="ko-KR" sz="2400" b="1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ko-KR" altLang="en-US" sz="2400" b="1">
                <a:solidFill>
                  <a:schemeClr val="tx2">
                    <a:lumMod val="50000"/>
                  </a:schemeClr>
                </a:solidFill>
              </a:rPr>
              <a:t>일본 외무성</a:t>
            </a:r>
            <a:r>
              <a:rPr lang="en-US" altLang="ko-KR" sz="2400" b="1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altLang="ko-KR" sz="2400">
              <a:hlinkClick r:id="rId5"/>
            </a:endParaRPr>
          </a:p>
          <a:p>
            <a:pPr algn="ctr"/>
            <a:r>
              <a:rPr lang="en-US" altLang="ko-KR" sz="2400">
                <a:hlinkClick r:id="rId5"/>
              </a:rPr>
              <a:t>http://www.dokdohistory.com/main.do</a:t>
            </a:r>
            <a:endParaRPr lang="en-US" altLang="ko-KR" sz="2400"/>
          </a:p>
          <a:p>
            <a:pPr algn="ctr"/>
            <a:r>
              <a:rPr lang="en-US" altLang="ko-KR" sz="2400" b="1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ko-KR" altLang="en-US" sz="2400" b="1">
                <a:solidFill>
                  <a:schemeClr val="tx2">
                    <a:lumMod val="50000"/>
                  </a:schemeClr>
                </a:solidFill>
              </a:rPr>
              <a:t>독도 연구소</a:t>
            </a:r>
            <a:r>
              <a:rPr lang="en-US" altLang="ko-KR" sz="2400" b="1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altLang="ko-KR" sz="2400">
                <a:hlinkClick r:id="rId6"/>
              </a:rPr>
              <a:t>https://www.youtube.com/watch?v=hNfr2p0ir1o</a:t>
            </a:r>
            <a:endParaRPr lang="en-US" altLang="ko-KR" sz="2400"/>
          </a:p>
          <a:p>
            <a:pPr algn="ctr"/>
            <a:endParaRPr lang="ko-KR" alt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7052" y="994563"/>
            <a:ext cx="352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/>
              <a:t>출처</a:t>
            </a:r>
          </a:p>
        </p:txBody>
      </p:sp>
    </p:spTree>
    <p:extLst>
      <p:ext uri="{BB962C8B-B14F-4D97-AF65-F5344CB8AC3E}">
        <p14:creationId xmlns:p14="http://schemas.microsoft.com/office/powerpoint/2010/main" val="378934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>
            <a:extLst>
              <a:ext uri="{FF2B5EF4-FFF2-40B4-BE49-F238E27FC236}">
                <a16:creationId xmlns:a16="http://schemas.microsoft.com/office/drawing/2014/main" id="{741F5DBB-CFE6-4C4B-98EB-982152497A0F}"/>
              </a:ext>
            </a:extLst>
          </p:cNvPr>
          <p:cNvGrpSpPr/>
          <p:nvPr/>
        </p:nvGrpSpPr>
        <p:grpSpPr>
          <a:xfrm>
            <a:off x="579120" y="1532869"/>
            <a:ext cx="4740593" cy="707886"/>
            <a:chOff x="579120" y="1588272"/>
            <a:chExt cx="4740593" cy="707886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A9C9EEDB-483B-470D-99D7-D04CD34E72AA}"/>
                </a:ext>
              </a:extLst>
            </p:cNvPr>
            <p:cNvSpPr/>
            <p:nvPr/>
          </p:nvSpPr>
          <p:spPr>
            <a:xfrm>
              <a:off x="579120" y="1625600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 dirty="0"/>
                <a:t>01</a:t>
              </a:r>
              <a:endParaRPr kumimoji="1" lang="ko-KR" altLang="en-US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168626-073E-4FB5-A781-C9EF5FF51BD4}"/>
                </a:ext>
              </a:extLst>
            </p:cNvPr>
            <p:cNvSpPr txBox="1"/>
            <p:nvPr/>
          </p:nvSpPr>
          <p:spPr>
            <a:xfrm>
              <a:off x="1544320" y="1588272"/>
              <a:ext cx="37753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/>
                <a:t>국제사법재판소</a:t>
              </a:r>
              <a:endParaRPr lang="ko-KR" altLang="en-US" sz="4000" dirty="0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E2FA596-51EB-44D3-9DD0-3B5BBB77D37A}"/>
              </a:ext>
            </a:extLst>
          </p:cNvPr>
          <p:cNvGrpSpPr/>
          <p:nvPr/>
        </p:nvGrpSpPr>
        <p:grpSpPr>
          <a:xfrm>
            <a:off x="579120" y="2737125"/>
            <a:ext cx="3857338" cy="707886"/>
            <a:chOff x="579120" y="1588272"/>
            <a:chExt cx="3857338" cy="707886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5C5F0B19-1A80-4532-A3E1-767BEC309568}"/>
                </a:ext>
              </a:extLst>
            </p:cNvPr>
            <p:cNvSpPr/>
            <p:nvPr/>
          </p:nvSpPr>
          <p:spPr>
            <a:xfrm>
              <a:off x="579120" y="1625600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 dirty="0"/>
                <a:t>02</a:t>
              </a:r>
              <a:endParaRPr kumimoji="1" lang="ko-KR" altLang="en-US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41821F-9497-4D02-B246-E20432722A6E}"/>
                </a:ext>
              </a:extLst>
            </p:cNvPr>
            <p:cNvSpPr txBox="1"/>
            <p:nvPr/>
          </p:nvSpPr>
          <p:spPr>
            <a:xfrm>
              <a:off x="1544320" y="1588272"/>
              <a:ext cx="28921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/>
                <a:t>일본의 주장</a:t>
              </a:r>
              <a:endParaRPr lang="ko-KR" altLang="en-US" sz="4000" dirty="0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26D1A50-0EA7-441F-BFA1-90D81909C33C}"/>
              </a:ext>
            </a:extLst>
          </p:cNvPr>
          <p:cNvGrpSpPr/>
          <p:nvPr/>
        </p:nvGrpSpPr>
        <p:grpSpPr>
          <a:xfrm>
            <a:off x="579120" y="3941381"/>
            <a:ext cx="5102871" cy="707886"/>
            <a:chOff x="579120" y="1588272"/>
            <a:chExt cx="5102871" cy="707886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039E546D-3B2F-46C3-96E3-7CF45A77C969}"/>
                </a:ext>
              </a:extLst>
            </p:cNvPr>
            <p:cNvSpPr/>
            <p:nvPr/>
          </p:nvSpPr>
          <p:spPr>
            <a:xfrm>
              <a:off x="579120" y="1625600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 dirty="0"/>
                <a:t>03</a:t>
              </a:r>
              <a:endParaRPr kumimoji="1" lang="ko-KR" altLang="en-US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172772-B7DD-4D94-A980-AD5C69A2C896}"/>
                </a:ext>
              </a:extLst>
            </p:cNvPr>
            <p:cNvSpPr txBox="1"/>
            <p:nvPr/>
          </p:nvSpPr>
          <p:spPr>
            <a:xfrm>
              <a:off x="1544320" y="1588272"/>
              <a:ext cx="41376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/>
                <a:t>주장에 대한 반박</a:t>
              </a:r>
              <a:endParaRPr lang="ko-KR" altLang="en-US" sz="4000" dirty="0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726D1A50-0EA7-441F-BFA1-90D81909C33C}"/>
              </a:ext>
            </a:extLst>
          </p:cNvPr>
          <p:cNvGrpSpPr/>
          <p:nvPr/>
        </p:nvGrpSpPr>
        <p:grpSpPr>
          <a:xfrm>
            <a:off x="579120" y="5114969"/>
            <a:ext cx="2175788" cy="707886"/>
            <a:chOff x="579120" y="1588272"/>
            <a:chExt cx="2175788" cy="707886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039E546D-3B2F-46C3-96E3-7CF45A77C969}"/>
                </a:ext>
              </a:extLst>
            </p:cNvPr>
            <p:cNvSpPr/>
            <p:nvPr/>
          </p:nvSpPr>
          <p:spPr>
            <a:xfrm>
              <a:off x="579120" y="1625600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/>
                <a:t>04</a:t>
              </a:r>
              <a:endParaRPr kumimoji="1" lang="ko-KR" altLang="en-US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172772-B7DD-4D94-A980-AD5C69A2C896}"/>
                </a:ext>
              </a:extLst>
            </p:cNvPr>
            <p:cNvSpPr txBox="1"/>
            <p:nvPr/>
          </p:nvSpPr>
          <p:spPr>
            <a:xfrm>
              <a:off x="1544320" y="1588272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/>
                <a:t>결론</a:t>
              </a:r>
              <a:endParaRPr lang="ko-KR" altLang="en-US" sz="40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9120" y="368710"/>
            <a:ext cx="3211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/>
              <a:t>목차</a:t>
            </a:r>
          </a:p>
        </p:txBody>
      </p:sp>
      <p:pic>
        <p:nvPicPr>
          <p:cNvPr id="20" name="Picture 4" descr="독도에 대한 이미지 검색결과">
            <a:extLst>
              <a:ext uri="{FF2B5EF4-FFF2-40B4-BE49-F238E27FC236}">
                <a16:creationId xmlns:a16="http://schemas.microsoft.com/office/drawing/2014/main" id="{DD74C5A8-4DB1-4267-9C43-9853D109B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996" y="0"/>
            <a:ext cx="6537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74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독도에 대한 이미지 검색결과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EDA84CF-B07B-4B95-B792-90E88B9CA065}"/>
              </a:ext>
            </a:extLst>
          </p:cNvPr>
          <p:cNvGrpSpPr/>
          <p:nvPr/>
        </p:nvGrpSpPr>
        <p:grpSpPr>
          <a:xfrm>
            <a:off x="0" y="0"/>
            <a:ext cx="7498080" cy="6858000"/>
            <a:chOff x="0" y="0"/>
            <a:chExt cx="7498080" cy="6858000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0225421-8710-48F5-904D-2B3411B1CAFE}"/>
                </a:ext>
              </a:extLst>
            </p:cNvPr>
            <p:cNvSpPr/>
            <p:nvPr/>
          </p:nvSpPr>
          <p:spPr>
            <a:xfrm rot="5400000">
              <a:off x="320040" y="-320040"/>
              <a:ext cx="6858000" cy="7498080"/>
            </a:xfrm>
            <a:custGeom>
              <a:avLst/>
              <a:gdLst>
                <a:gd name="connsiteX0" fmla="*/ 0 w 6858000"/>
                <a:gd name="connsiteY0" fmla="*/ 9103360 h 9103360"/>
                <a:gd name="connsiteX1" fmla="*/ 0 w 6858000"/>
                <a:gd name="connsiteY1" fmla="*/ 4630092 h 9103360"/>
                <a:gd name="connsiteX2" fmla="*/ 0 w 6858000"/>
                <a:gd name="connsiteY2" fmla="*/ 2258728 h 9103360"/>
                <a:gd name="connsiteX3" fmla="*/ 0 w 6858000"/>
                <a:gd name="connsiteY3" fmla="*/ 0 h 9103360"/>
                <a:gd name="connsiteX4" fmla="*/ 6858000 w 6858000"/>
                <a:gd name="connsiteY4" fmla="*/ 4473268 h 9103360"/>
                <a:gd name="connsiteX5" fmla="*/ 6858000 w 6858000"/>
                <a:gd name="connsiteY5" fmla="*/ 9103360 h 9103360"/>
                <a:gd name="connsiteX6" fmla="*/ 6819557 w 6858000"/>
                <a:gd name="connsiteY6" fmla="*/ 9078284 h 9103360"/>
                <a:gd name="connsiteX7" fmla="*/ 6844632 w 6858000"/>
                <a:gd name="connsiteY7" fmla="*/ 9103360 h 91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9103360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E8CD81-1D39-4287-829F-639FDD38091E}"/>
                </a:ext>
              </a:extLst>
            </p:cNvPr>
            <p:cNvSpPr txBox="1"/>
            <p:nvPr/>
          </p:nvSpPr>
          <p:spPr>
            <a:xfrm>
              <a:off x="307946" y="2506097"/>
              <a:ext cx="1847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28C922-99CE-40CD-96F7-B00D35BBCF11}"/>
                </a:ext>
              </a:extLst>
            </p:cNvPr>
            <p:cNvSpPr txBox="1"/>
            <p:nvPr/>
          </p:nvSpPr>
          <p:spPr>
            <a:xfrm>
              <a:off x="307946" y="3578446"/>
              <a:ext cx="37753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>
                  <a:solidFill>
                    <a:schemeClr val="bg1"/>
                  </a:solidFill>
                </a:rPr>
                <a:t>국제사법재판소</a:t>
              </a:r>
              <a:endParaRPr lang="ko-KR" alt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2CF52AD-F384-4E3A-9712-DC70F20E5B72}"/>
              </a:ext>
            </a:extLst>
          </p:cNvPr>
          <p:cNvSpPr txBox="1"/>
          <p:nvPr/>
        </p:nvSpPr>
        <p:spPr>
          <a:xfrm>
            <a:off x="307946" y="2506097"/>
            <a:ext cx="16962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>
                <a:solidFill>
                  <a:schemeClr val="bg1"/>
                </a:solidFill>
              </a:rPr>
              <a:t>Part 1</a:t>
            </a:r>
            <a:endParaRPr lang="ko-KR" alt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3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2" descr="국제사법재판소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37" y="1223771"/>
            <a:ext cx="6279606" cy="315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53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>
                <a:latin typeface="나눔바른고딕" panose="020B0603020101020101" pitchFamily="50" charset="-127"/>
                <a:ea typeface="Malgun Gothic" panose="020B0503020000020004" pitchFamily="34" charset="-127"/>
              </a:rPr>
              <a:t>국제 사법재판소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2501534" y="4824883"/>
            <a:ext cx="4944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/>
              <a:t>◈ 1945</a:t>
            </a:r>
            <a:r>
              <a:rPr lang="ko-KR" altLang="en-US" sz="2000"/>
              <a:t>년 설립</a:t>
            </a:r>
            <a:endParaRPr lang="en-US" altLang="ko-KR" sz="2000"/>
          </a:p>
        </p:txBody>
      </p:sp>
      <p:sp>
        <p:nvSpPr>
          <p:cNvPr id="232" name="TextBox 231"/>
          <p:cNvSpPr txBox="1"/>
          <p:nvPr/>
        </p:nvSpPr>
        <p:spPr>
          <a:xfrm>
            <a:off x="2501535" y="5374968"/>
            <a:ext cx="4944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/>
              <a:t>◈ </a:t>
            </a:r>
            <a:r>
              <a:rPr lang="ko-KR" altLang="en-US" sz="2000"/>
              <a:t>네덜란드 헤이그 위치</a:t>
            </a:r>
            <a:endParaRPr lang="en-US" altLang="ko-KR" sz="2000"/>
          </a:p>
        </p:txBody>
      </p:sp>
      <p:sp>
        <p:nvSpPr>
          <p:cNvPr id="15" name="TextBox 14"/>
          <p:cNvSpPr txBox="1"/>
          <p:nvPr/>
        </p:nvSpPr>
        <p:spPr>
          <a:xfrm>
            <a:off x="2512689" y="5896700"/>
            <a:ext cx="4944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/>
              <a:t>◈ </a:t>
            </a:r>
            <a:r>
              <a:rPr lang="ko-KR" altLang="en-US" sz="2000"/>
              <a:t>국가간 분쟁 국제법 재판</a:t>
            </a:r>
            <a:endParaRPr lang="en-US" altLang="ko-KR" sz="2000"/>
          </a:p>
        </p:txBody>
      </p:sp>
    </p:spTree>
    <p:extLst>
      <p:ext uri="{BB962C8B-B14F-4D97-AF65-F5344CB8AC3E}">
        <p14:creationId xmlns:p14="http://schemas.microsoft.com/office/powerpoint/2010/main" val="299175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0" grpId="0"/>
      <p:bldP spid="23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>
                <a:latin typeface="나눔바른고딕" panose="020B0603020101020101" pitchFamily="50" charset="-127"/>
                <a:ea typeface="Malgun Gothic" panose="020B0503020000020004" pitchFamily="34" charset="-127"/>
              </a:rPr>
              <a:t>국제 사법재판소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톱니 모양의 오른쪽 화살표 10"/>
          <p:cNvSpPr/>
          <p:nvPr/>
        </p:nvSpPr>
        <p:spPr>
          <a:xfrm>
            <a:off x="1103087" y="1480455"/>
            <a:ext cx="943430" cy="689433"/>
          </a:xfrm>
          <a:prstGeom prst="notchedRight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톱니 모양의 오른쪽 화살표 14"/>
          <p:cNvSpPr/>
          <p:nvPr/>
        </p:nvSpPr>
        <p:spPr>
          <a:xfrm>
            <a:off x="1103085" y="4695367"/>
            <a:ext cx="943430" cy="689433"/>
          </a:xfrm>
          <a:prstGeom prst="notchedRight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톱니 모양의 오른쪽 화살표 15"/>
          <p:cNvSpPr/>
          <p:nvPr/>
        </p:nvSpPr>
        <p:spPr>
          <a:xfrm>
            <a:off x="1103087" y="3062513"/>
            <a:ext cx="943430" cy="689433"/>
          </a:xfrm>
          <a:prstGeom prst="notchedRight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637183" y="1656194"/>
            <a:ext cx="543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/>
              <a:t>방향성때문에 강한제제 불가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37183" y="4790499"/>
            <a:ext cx="578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/>
              <a:t>개인이나 민간기관 국제기관에는 개방</a:t>
            </a:r>
            <a:r>
              <a:rPr lang="en-US" altLang="ko-KR" sz="2000"/>
              <a:t>X</a:t>
            </a:r>
            <a:endParaRPr lang="ko-KR" altLang="en-US" sz="2000"/>
          </a:p>
        </p:txBody>
      </p:sp>
      <p:sp>
        <p:nvSpPr>
          <p:cNvPr id="20" name="TextBox 19"/>
          <p:cNvSpPr txBox="1"/>
          <p:nvPr/>
        </p:nvSpPr>
        <p:spPr>
          <a:xfrm>
            <a:off x="2637183" y="3222955"/>
            <a:ext cx="431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/>
              <a:t>국제법의 형평성에 대한 비판</a:t>
            </a:r>
          </a:p>
        </p:txBody>
      </p:sp>
    </p:spTree>
    <p:extLst>
      <p:ext uri="{BB962C8B-B14F-4D97-AF65-F5344CB8AC3E}">
        <p14:creationId xmlns:p14="http://schemas.microsoft.com/office/powerpoint/2010/main" val="75964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2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독도에 대한 이미지 검색결과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C2D070D4-650D-47A4-A65A-6DDFD7C50F98}"/>
              </a:ext>
            </a:extLst>
          </p:cNvPr>
          <p:cNvGrpSpPr/>
          <p:nvPr/>
        </p:nvGrpSpPr>
        <p:grpSpPr>
          <a:xfrm>
            <a:off x="0" y="0"/>
            <a:ext cx="7498080" cy="6858000"/>
            <a:chOff x="0" y="0"/>
            <a:chExt cx="7498080" cy="6858000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A9B6F14-90A2-4211-8B8E-8A52F2294BED}"/>
                </a:ext>
              </a:extLst>
            </p:cNvPr>
            <p:cNvSpPr/>
            <p:nvPr/>
          </p:nvSpPr>
          <p:spPr>
            <a:xfrm rot="5400000">
              <a:off x="320040" y="-320040"/>
              <a:ext cx="6858000" cy="7498080"/>
            </a:xfrm>
            <a:custGeom>
              <a:avLst/>
              <a:gdLst>
                <a:gd name="connsiteX0" fmla="*/ 0 w 6858000"/>
                <a:gd name="connsiteY0" fmla="*/ 9103360 h 9103360"/>
                <a:gd name="connsiteX1" fmla="*/ 0 w 6858000"/>
                <a:gd name="connsiteY1" fmla="*/ 4630092 h 9103360"/>
                <a:gd name="connsiteX2" fmla="*/ 0 w 6858000"/>
                <a:gd name="connsiteY2" fmla="*/ 2258728 h 9103360"/>
                <a:gd name="connsiteX3" fmla="*/ 0 w 6858000"/>
                <a:gd name="connsiteY3" fmla="*/ 0 h 9103360"/>
                <a:gd name="connsiteX4" fmla="*/ 6858000 w 6858000"/>
                <a:gd name="connsiteY4" fmla="*/ 4473268 h 9103360"/>
                <a:gd name="connsiteX5" fmla="*/ 6858000 w 6858000"/>
                <a:gd name="connsiteY5" fmla="*/ 9103360 h 9103360"/>
                <a:gd name="connsiteX6" fmla="*/ 6819557 w 6858000"/>
                <a:gd name="connsiteY6" fmla="*/ 9078284 h 9103360"/>
                <a:gd name="connsiteX7" fmla="*/ 6844632 w 6858000"/>
                <a:gd name="connsiteY7" fmla="*/ 9103360 h 91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9103360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CF52AD-F384-4E3A-9712-DC70F20E5B72}"/>
                </a:ext>
              </a:extLst>
            </p:cNvPr>
            <p:cNvSpPr txBox="1"/>
            <p:nvPr/>
          </p:nvSpPr>
          <p:spPr>
            <a:xfrm>
              <a:off x="307946" y="2506097"/>
              <a:ext cx="16962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>
                  <a:solidFill>
                    <a:schemeClr val="bg1"/>
                  </a:solidFill>
                </a:rPr>
                <a:t>Part 2</a:t>
              </a:r>
              <a:endParaRPr lang="ko-KR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B4D005-349F-4628-A404-2FBD848E99AC}"/>
                </a:ext>
              </a:extLst>
            </p:cNvPr>
            <p:cNvSpPr txBox="1"/>
            <p:nvPr/>
          </p:nvSpPr>
          <p:spPr>
            <a:xfrm>
              <a:off x="307946" y="3578446"/>
              <a:ext cx="28921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>
                  <a:solidFill>
                    <a:schemeClr val="bg1"/>
                  </a:solidFill>
                </a:rPr>
                <a:t>일본의 주장</a:t>
              </a:r>
              <a:endParaRPr lang="ko-KR" alt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554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>
                <a:latin typeface="나눔바른고딕" panose="020B0603020101020101" pitchFamily="50" charset="-127"/>
                <a:ea typeface="Malgun Gothic" panose="020B0503020000020004" pitchFamily="34" charset="-127"/>
              </a:rPr>
              <a:t>일본의 주장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55" y="1851037"/>
            <a:ext cx="5163271" cy="181000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34" y="1304049"/>
            <a:ext cx="2133898" cy="27912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33485" y="4896399"/>
            <a:ext cx="484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/>
              <a:t>◈ </a:t>
            </a:r>
            <a:r>
              <a:rPr lang="ko-KR" altLang="en-US" sz="2000" b="1"/>
              <a:t>미국은 독도가 일본의 영토라고 생각 </a:t>
            </a:r>
          </a:p>
        </p:txBody>
      </p:sp>
      <p:sp>
        <p:nvSpPr>
          <p:cNvPr id="21" name="톱니 모양의 오른쪽 화살표 20"/>
          <p:cNvSpPr/>
          <p:nvPr/>
        </p:nvSpPr>
        <p:spPr>
          <a:xfrm>
            <a:off x="4093029" y="2220686"/>
            <a:ext cx="1132114" cy="957943"/>
          </a:xfrm>
          <a:prstGeom prst="notch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033485" y="5762172"/>
            <a:ext cx="4513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/>
              <a:t>◈</a:t>
            </a:r>
            <a:r>
              <a:rPr lang="en-US" altLang="ko-KR"/>
              <a:t> </a:t>
            </a:r>
            <a:r>
              <a:rPr lang="ko-KR" altLang="en-US" sz="2000" b="1"/>
              <a:t>한국에 </a:t>
            </a:r>
            <a:r>
              <a:rPr lang="en-US" altLang="ko-KR" sz="2000" b="1"/>
              <a:t>ICJ </a:t>
            </a:r>
            <a:r>
              <a:rPr lang="ko-KR" altLang="en-US" sz="2000" b="1"/>
              <a:t>회부 비공식적 제안 </a:t>
            </a:r>
          </a:p>
        </p:txBody>
      </p:sp>
    </p:spTree>
    <p:extLst>
      <p:ext uri="{BB962C8B-B14F-4D97-AF65-F5344CB8AC3E}">
        <p14:creationId xmlns:p14="http://schemas.microsoft.com/office/powerpoint/2010/main" val="7283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>
                <a:latin typeface="나눔바른고딕" panose="020B0603020101020101" pitchFamily="50" charset="-127"/>
                <a:ea typeface="Malgun Gothic" panose="020B0503020000020004" pitchFamily="34" charset="-127"/>
              </a:rPr>
              <a:t>일본의 주장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오각형 36"/>
          <p:cNvSpPr/>
          <p:nvPr/>
        </p:nvSpPr>
        <p:spPr>
          <a:xfrm>
            <a:off x="869040" y="3745563"/>
            <a:ext cx="10110385" cy="428624"/>
          </a:xfrm>
          <a:prstGeom prst="homePlat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200000" scaled="0"/>
          </a:gradFill>
          <a:ln w="12700" cap="flat" cmpd="sng" algn="ctr">
            <a:noFill/>
            <a:prstDash val="solid"/>
            <a:miter lim="800000"/>
            <a:tailEnd type="arrow" w="sm" len="sm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눈물 방울 37"/>
          <p:cNvSpPr/>
          <p:nvPr/>
        </p:nvSpPr>
        <p:spPr>
          <a:xfrm rot="8100000">
            <a:off x="959196" y="1889189"/>
            <a:ext cx="395759" cy="395759"/>
          </a:xfrm>
          <a:prstGeom prst="teardrop">
            <a:avLst>
              <a:gd name="adj" fmla="val 115000"/>
            </a:avLst>
          </a:pr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도넛 38"/>
          <p:cNvSpPr/>
          <p:nvPr/>
        </p:nvSpPr>
        <p:spPr>
          <a:xfrm>
            <a:off x="1003161" y="1933154"/>
            <a:ext cx="307829" cy="307829"/>
          </a:xfrm>
          <a:prstGeom prst="donu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자유형 39"/>
          <p:cNvSpPr/>
          <p:nvPr/>
        </p:nvSpPr>
        <p:spPr>
          <a:xfrm>
            <a:off x="1436920" y="2366913"/>
            <a:ext cx="4199471" cy="1592961"/>
          </a:xfrm>
          <a:custGeom>
            <a:avLst/>
            <a:gdLst>
              <a:gd name="connsiteX0" fmla="*/ 0 w 4199471"/>
              <a:gd name="connsiteY0" fmla="*/ 0 h 1592961"/>
              <a:gd name="connsiteX1" fmla="*/ 4199471 w 4199471"/>
              <a:gd name="connsiteY1" fmla="*/ 0 h 1592961"/>
              <a:gd name="connsiteX2" fmla="*/ 4199471 w 4199471"/>
              <a:gd name="connsiteY2" fmla="*/ 1592961 h 1592961"/>
              <a:gd name="connsiteX3" fmla="*/ 0 w 4199471"/>
              <a:gd name="connsiteY3" fmla="*/ 1592961 h 1592961"/>
              <a:gd name="connsiteX4" fmla="*/ 0 w 4199471"/>
              <a:gd name="connsiteY4" fmla="*/ 0 h 159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9471" h="1592961">
                <a:moveTo>
                  <a:pt x="0" y="0"/>
                </a:moveTo>
                <a:lnTo>
                  <a:pt x="4199471" y="0"/>
                </a:lnTo>
                <a:lnTo>
                  <a:pt x="4199471" y="1592961"/>
                </a:lnTo>
                <a:lnTo>
                  <a:pt x="0" y="15929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5250" rIns="95250" bIns="142875" numCol="1" spcCol="1270" anchor="t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자유형 40"/>
          <p:cNvSpPr/>
          <p:nvPr/>
        </p:nvSpPr>
        <p:spPr>
          <a:xfrm>
            <a:off x="1436920" y="1807224"/>
            <a:ext cx="4199471" cy="559689"/>
          </a:xfrm>
          <a:custGeom>
            <a:avLst/>
            <a:gdLst>
              <a:gd name="connsiteX0" fmla="*/ 0 w 4199471"/>
              <a:gd name="connsiteY0" fmla="*/ 0 h 559689"/>
              <a:gd name="connsiteX1" fmla="*/ 4199471 w 4199471"/>
              <a:gd name="connsiteY1" fmla="*/ 0 h 559689"/>
              <a:gd name="connsiteX2" fmla="*/ 4199471 w 4199471"/>
              <a:gd name="connsiteY2" fmla="*/ 559689 h 559689"/>
              <a:gd name="connsiteX3" fmla="*/ 0 w 4199471"/>
              <a:gd name="connsiteY3" fmla="*/ 559689 h 559689"/>
              <a:gd name="connsiteX4" fmla="*/ 0 w 4199471"/>
              <a:gd name="connsiteY4" fmla="*/ 0 h 55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9471" h="559689">
                <a:moveTo>
                  <a:pt x="0" y="0"/>
                </a:moveTo>
                <a:lnTo>
                  <a:pt x="4199471" y="0"/>
                </a:lnTo>
                <a:lnTo>
                  <a:pt x="4199471" y="559689"/>
                </a:lnTo>
                <a:lnTo>
                  <a:pt x="0" y="5596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127000" bIns="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/>
            </a:pPr>
            <a:r>
              <a:rPr lang="ko-KR" altLang="en-US" sz="2000" kern="1200">
                <a:solidFill>
                  <a:schemeClr val="tx1">
                    <a:lumMod val="65000"/>
                    <a:lumOff val="35000"/>
                  </a:schemeClr>
                </a:solidFill>
              </a:rPr>
              <a:t>첫번재 회부제안</a:t>
            </a:r>
            <a:br>
              <a:rPr lang="en-US" sz="2000" kern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kern="1200">
                <a:solidFill>
                  <a:schemeClr val="tx1">
                    <a:lumMod val="65000"/>
                    <a:lumOff val="35000"/>
                  </a:schemeClr>
                </a:solidFill>
              </a:rPr>
              <a:t>1954</a:t>
            </a:r>
            <a:r>
              <a:rPr lang="ko-KR" altLang="en-US" sz="2000" kern="1200">
                <a:solidFill>
                  <a:schemeClr val="tx1">
                    <a:lumMod val="65000"/>
                    <a:lumOff val="35000"/>
                  </a:schemeClr>
                </a:solidFill>
              </a:rPr>
              <a:t>년</a:t>
            </a:r>
            <a:endParaRPr lang="en-US" sz="20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직선 연결선 41"/>
          <p:cNvSpPr/>
          <p:nvPr/>
        </p:nvSpPr>
        <p:spPr>
          <a:xfrm>
            <a:off x="1157076" y="2366913"/>
            <a:ext cx="0" cy="1592961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타원 42"/>
          <p:cNvSpPr/>
          <p:nvPr/>
        </p:nvSpPr>
        <p:spPr>
          <a:xfrm>
            <a:off x="1106704" y="3909502"/>
            <a:ext cx="100744" cy="100744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4" name="눈물 방울 43"/>
          <p:cNvSpPr/>
          <p:nvPr/>
        </p:nvSpPr>
        <p:spPr>
          <a:xfrm rot="18900000">
            <a:off x="3476394" y="5634800"/>
            <a:ext cx="395759" cy="395759"/>
          </a:xfrm>
          <a:prstGeom prst="teardrop">
            <a:avLst>
              <a:gd name="adj" fmla="val 115000"/>
            </a:avLst>
          </a:pr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도넛 44"/>
          <p:cNvSpPr/>
          <p:nvPr/>
        </p:nvSpPr>
        <p:spPr>
          <a:xfrm>
            <a:off x="3527189" y="5678766"/>
            <a:ext cx="307829" cy="307829"/>
          </a:xfrm>
          <a:prstGeom prst="donu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자유형 45"/>
          <p:cNvSpPr/>
          <p:nvPr/>
        </p:nvSpPr>
        <p:spPr>
          <a:xfrm>
            <a:off x="3954119" y="3959875"/>
            <a:ext cx="4199471" cy="1592961"/>
          </a:xfrm>
          <a:custGeom>
            <a:avLst/>
            <a:gdLst>
              <a:gd name="connsiteX0" fmla="*/ 0 w 4199471"/>
              <a:gd name="connsiteY0" fmla="*/ 0 h 1592961"/>
              <a:gd name="connsiteX1" fmla="*/ 4199471 w 4199471"/>
              <a:gd name="connsiteY1" fmla="*/ 0 h 1592961"/>
              <a:gd name="connsiteX2" fmla="*/ 4199471 w 4199471"/>
              <a:gd name="connsiteY2" fmla="*/ 1592961 h 1592961"/>
              <a:gd name="connsiteX3" fmla="*/ 0 w 4199471"/>
              <a:gd name="connsiteY3" fmla="*/ 1592961 h 1592961"/>
              <a:gd name="connsiteX4" fmla="*/ 0 w 4199471"/>
              <a:gd name="connsiteY4" fmla="*/ 0 h 159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9471" h="1592961">
                <a:moveTo>
                  <a:pt x="0" y="0"/>
                </a:moveTo>
                <a:lnTo>
                  <a:pt x="4199471" y="0"/>
                </a:lnTo>
                <a:lnTo>
                  <a:pt x="4199471" y="1592961"/>
                </a:lnTo>
                <a:lnTo>
                  <a:pt x="0" y="15929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875" rIns="0" bIns="95250" numCol="1" spcCol="1270" anchor="b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자유형 46"/>
          <p:cNvSpPr/>
          <p:nvPr/>
        </p:nvSpPr>
        <p:spPr>
          <a:xfrm>
            <a:off x="3954119" y="5552836"/>
            <a:ext cx="4199471" cy="559689"/>
          </a:xfrm>
          <a:custGeom>
            <a:avLst/>
            <a:gdLst>
              <a:gd name="connsiteX0" fmla="*/ 0 w 4199471"/>
              <a:gd name="connsiteY0" fmla="*/ 0 h 559689"/>
              <a:gd name="connsiteX1" fmla="*/ 4199471 w 4199471"/>
              <a:gd name="connsiteY1" fmla="*/ 0 h 559689"/>
              <a:gd name="connsiteX2" fmla="*/ 4199471 w 4199471"/>
              <a:gd name="connsiteY2" fmla="*/ 559689 h 559689"/>
              <a:gd name="connsiteX3" fmla="*/ 0 w 4199471"/>
              <a:gd name="connsiteY3" fmla="*/ 559689 h 559689"/>
              <a:gd name="connsiteX4" fmla="*/ 0 w 4199471"/>
              <a:gd name="connsiteY4" fmla="*/ 0 h 55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9471" h="559689">
                <a:moveTo>
                  <a:pt x="0" y="0"/>
                </a:moveTo>
                <a:lnTo>
                  <a:pt x="4199471" y="0"/>
                </a:lnTo>
                <a:lnTo>
                  <a:pt x="4199471" y="559689"/>
                </a:lnTo>
                <a:lnTo>
                  <a:pt x="0" y="5596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127000" bIns="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/>
            </a:pPr>
            <a:r>
              <a:rPr lang="ko-KR" alt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한일 외상회담</a:t>
            </a:r>
            <a:r>
              <a:rPr lang="ko-KR" altLang="en-US" sz="2000" kern="1200">
                <a:solidFill>
                  <a:schemeClr val="tx1">
                    <a:lumMod val="65000"/>
                    <a:lumOff val="35000"/>
                  </a:schemeClr>
                </a:solidFill>
              </a:rPr>
              <a:t> 때</a:t>
            </a:r>
            <a:endParaRPr lang="en-US" altLang="ko-KR" sz="2000" kern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/>
            </a:pPr>
            <a:r>
              <a:rPr lang="ko-KR" altLang="en-US" sz="2000" kern="1200">
                <a:solidFill>
                  <a:schemeClr val="tx1">
                    <a:lumMod val="65000"/>
                    <a:lumOff val="35000"/>
                  </a:schemeClr>
                </a:solidFill>
              </a:rPr>
              <a:t>두번째 회부제안</a:t>
            </a:r>
            <a:br>
              <a:rPr lang="en-US" sz="2000" kern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kern="1200">
                <a:solidFill>
                  <a:schemeClr val="tx1">
                    <a:lumMod val="65000"/>
                    <a:lumOff val="35000"/>
                  </a:schemeClr>
                </a:solidFill>
              </a:rPr>
              <a:t>1962</a:t>
            </a:r>
            <a:r>
              <a:rPr lang="ko-KR" altLang="en-US" sz="2000" kern="1200">
                <a:solidFill>
                  <a:schemeClr val="tx1">
                    <a:lumMod val="65000"/>
                    <a:lumOff val="35000"/>
                  </a:schemeClr>
                </a:solidFill>
              </a:rPr>
              <a:t>년</a:t>
            </a:r>
            <a:endParaRPr lang="en-US" altLang="ko-KR" sz="2000" kern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/>
            </a:pPr>
            <a:endParaRPr lang="en-US" sz="20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직선 연결선 47"/>
          <p:cNvSpPr/>
          <p:nvPr/>
        </p:nvSpPr>
        <p:spPr>
          <a:xfrm>
            <a:off x="3674274" y="3959875"/>
            <a:ext cx="0" cy="1592961"/>
          </a:xfrm>
          <a:prstGeom prst="line">
            <a:avLst/>
          </a:prstGeom>
          <a:noFill/>
          <a:ln w="3175" cap="flat" cmpd="sng" algn="ctr">
            <a:solidFill>
              <a:prstClr val="white">
                <a:lumMod val="85000"/>
              </a:prst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타원 48"/>
          <p:cNvSpPr/>
          <p:nvPr/>
        </p:nvSpPr>
        <p:spPr>
          <a:xfrm>
            <a:off x="3623902" y="3909502"/>
            <a:ext cx="100744" cy="100744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0" name="눈물 방울 49"/>
          <p:cNvSpPr/>
          <p:nvPr/>
        </p:nvSpPr>
        <p:spPr>
          <a:xfrm rot="8100000">
            <a:off x="5993593" y="1889189"/>
            <a:ext cx="395759" cy="395759"/>
          </a:xfrm>
          <a:prstGeom prst="teardrop">
            <a:avLst>
              <a:gd name="adj" fmla="val 115000"/>
            </a:avLst>
          </a:pr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도넛 50"/>
          <p:cNvSpPr/>
          <p:nvPr/>
        </p:nvSpPr>
        <p:spPr>
          <a:xfrm>
            <a:off x="6037558" y="1933154"/>
            <a:ext cx="307829" cy="307829"/>
          </a:xfrm>
          <a:prstGeom prst="donu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자유형 51"/>
          <p:cNvSpPr/>
          <p:nvPr/>
        </p:nvSpPr>
        <p:spPr>
          <a:xfrm>
            <a:off x="6471317" y="2366913"/>
            <a:ext cx="4199471" cy="1592961"/>
          </a:xfrm>
          <a:custGeom>
            <a:avLst/>
            <a:gdLst>
              <a:gd name="connsiteX0" fmla="*/ 0 w 4199471"/>
              <a:gd name="connsiteY0" fmla="*/ 0 h 1592961"/>
              <a:gd name="connsiteX1" fmla="*/ 4199471 w 4199471"/>
              <a:gd name="connsiteY1" fmla="*/ 0 h 1592961"/>
              <a:gd name="connsiteX2" fmla="*/ 4199471 w 4199471"/>
              <a:gd name="connsiteY2" fmla="*/ 1592961 h 1592961"/>
              <a:gd name="connsiteX3" fmla="*/ 0 w 4199471"/>
              <a:gd name="connsiteY3" fmla="*/ 1592961 h 1592961"/>
              <a:gd name="connsiteX4" fmla="*/ 0 w 4199471"/>
              <a:gd name="connsiteY4" fmla="*/ 0 h 159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9471" h="1592961">
                <a:moveTo>
                  <a:pt x="0" y="0"/>
                </a:moveTo>
                <a:lnTo>
                  <a:pt x="4199471" y="0"/>
                </a:lnTo>
                <a:lnTo>
                  <a:pt x="4199471" y="1592961"/>
                </a:lnTo>
                <a:lnTo>
                  <a:pt x="0" y="15929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5250" rIns="95250" bIns="142875" numCol="1" spcCol="1270" anchor="t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자유형 52"/>
          <p:cNvSpPr/>
          <p:nvPr/>
        </p:nvSpPr>
        <p:spPr>
          <a:xfrm>
            <a:off x="6471317" y="1807224"/>
            <a:ext cx="4199471" cy="559689"/>
          </a:xfrm>
          <a:custGeom>
            <a:avLst/>
            <a:gdLst>
              <a:gd name="connsiteX0" fmla="*/ 0 w 4199471"/>
              <a:gd name="connsiteY0" fmla="*/ 0 h 559689"/>
              <a:gd name="connsiteX1" fmla="*/ 4199471 w 4199471"/>
              <a:gd name="connsiteY1" fmla="*/ 0 h 559689"/>
              <a:gd name="connsiteX2" fmla="*/ 4199471 w 4199471"/>
              <a:gd name="connsiteY2" fmla="*/ 559689 h 559689"/>
              <a:gd name="connsiteX3" fmla="*/ 0 w 4199471"/>
              <a:gd name="connsiteY3" fmla="*/ 559689 h 559689"/>
              <a:gd name="connsiteX4" fmla="*/ 0 w 4199471"/>
              <a:gd name="connsiteY4" fmla="*/ 0 h 55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9471" h="559689">
                <a:moveTo>
                  <a:pt x="0" y="0"/>
                </a:moveTo>
                <a:lnTo>
                  <a:pt x="4199471" y="0"/>
                </a:lnTo>
                <a:lnTo>
                  <a:pt x="4199471" y="559689"/>
                </a:lnTo>
                <a:lnTo>
                  <a:pt x="0" y="5596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127000" bIns="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/>
            </a:pPr>
            <a:r>
              <a:rPr lang="ko-KR" altLang="en-US" sz="2000" kern="1200">
                <a:solidFill>
                  <a:schemeClr val="tx1">
                    <a:lumMod val="65000"/>
                    <a:lumOff val="35000"/>
                  </a:schemeClr>
                </a:solidFill>
              </a:rPr>
              <a:t>세번째 회부제안</a:t>
            </a:r>
            <a:br>
              <a:rPr lang="en-US" sz="2000" kern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kern="1200">
                <a:solidFill>
                  <a:schemeClr val="tx1">
                    <a:lumMod val="65000"/>
                    <a:lumOff val="35000"/>
                  </a:schemeClr>
                </a:solidFill>
              </a:rPr>
              <a:t>2012</a:t>
            </a:r>
            <a:r>
              <a:rPr lang="ko-KR" altLang="en-US" sz="2000" kern="1200">
                <a:solidFill>
                  <a:schemeClr val="tx1">
                    <a:lumMod val="65000"/>
                    <a:lumOff val="35000"/>
                  </a:schemeClr>
                </a:solidFill>
              </a:rPr>
              <a:t>년</a:t>
            </a:r>
            <a:endParaRPr lang="en-US" sz="20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직선 연결선 53"/>
          <p:cNvSpPr/>
          <p:nvPr/>
        </p:nvSpPr>
        <p:spPr>
          <a:xfrm>
            <a:off x="6191473" y="2366913"/>
            <a:ext cx="0" cy="1592961"/>
          </a:xfrm>
          <a:prstGeom prst="line">
            <a:avLst/>
          </a:prstGeom>
          <a:noFill/>
          <a:ln w="3175" cap="flat" cmpd="sng" algn="ctr">
            <a:solidFill>
              <a:prstClr val="white">
                <a:lumMod val="85000"/>
              </a:prst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타원 54"/>
          <p:cNvSpPr/>
          <p:nvPr/>
        </p:nvSpPr>
        <p:spPr>
          <a:xfrm>
            <a:off x="6141101" y="3909502"/>
            <a:ext cx="100744" cy="100744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5" name="円/楕円 8"/>
          <p:cNvSpPr/>
          <p:nvPr/>
        </p:nvSpPr>
        <p:spPr>
          <a:xfrm>
            <a:off x="11438082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563429" y="5550319"/>
            <a:ext cx="20755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100"/>
          </a:p>
        </p:txBody>
      </p:sp>
      <p:sp>
        <p:nvSpPr>
          <p:cNvPr id="57" name="눈물 방울 56"/>
          <p:cNvSpPr/>
          <p:nvPr/>
        </p:nvSpPr>
        <p:spPr>
          <a:xfrm rot="18900000">
            <a:off x="8116857" y="5677368"/>
            <a:ext cx="395759" cy="395759"/>
          </a:xfrm>
          <a:prstGeom prst="teardrop">
            <a:avLst>
              <a:gd name="adj" fmla="val 115000"/>
            </a:avLst>
          </a:pr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도넛 57"/>
          <p:cNvSpPr/>
          <p:nvPr/>
        </p:nvSpPr>
        <p:spPr>
          <a:xfrm>
            <a:off x="8167652" y="5721334"/>
            <a:ext cx="307829" cy="307829"/>
          </a:xfrm>
          <a:prstGeom prst="donu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직선 연결선 58"/>
          <p:cNvSpPr/>
          <p:nvPr/>
        </p:nvSpPr>
        <p:spPr>
          <a:xfrm>
            <a:off x="8314737" y="4002443"/>
            <a:ext cx="0" cy="1592961"/>
          </a:xfrm>
          <a:prstGeom prst="line">
            <a:avLst/>
          </a:prstGeom>
          <a:noFill/>
          <a:ln w="3175" cap="flat" cmpd="sng" algn="ctr">
            <a:solidFill>
              <a:prstClr val="white">
                <a:lumMod val="85000"/>
              </a:prst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타원 59"/>
          <p:cNvSpPr/>
          <p:nvPr/>
        </p:nvSpPr>
        <p:spPr>
          <a:xfrm>
            <a:off x="8264365" y="3952070"/>
            <a:ext cx="100744" cy="100744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1" name="TextBox 60"/>
          <p:cNvSpPr txBox="1"/>
          <p:nvPr/>
        </p:nvSpPr>
        <p:spPr>
          <a:xfrm>
            <a:off x="8759372" y="5632625"/>
            <a:ext cx="2914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/>
              <a:t>다가올 미래</a:t>
            </a:r>
            <a:endParaRPr lang="en-US" altLang="ko-KR" sz="2000" b="1"/>
          </a:p>
          <a:p>
            <a:r>
              <a:rPr lang="ko-KR" altLang="en-US" sz="2000" b="1"/>
              <a:t>더 많은 도발</a:t>
            </a:r>
            <a:endParaRPr lang="en-US" altLang="ko-KR" sz="2000" b="1"/>
          </a:p>
        </p:txBody>
      </p:sp>
    </p:spTree>
    <p:extLst>
      <p:ext uri="{BB962C8B-B14F-4D97-AF65-F5344CB8AC3E}">
        <p14:creationId xmlns:p14="http://schemas.microsoft.com/office/powerpoint/2010/main" val="399309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7" grpId="0"/>
      <p:bldP spid="53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>
                <a:latin typeface="나눔바른고딕" panose="020B0603020101020101" pitchFamily="50" charset="-127"/>
                <a:ea typeface="Malgun Gothic" panose="020B0503020000020004" pitchFamily="34" charset="-127"/>
              </a:rPr>
              <a:t>일본의 주장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80598" y="4534445"/>
            <a:ext cx="412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/>
              <a:t>국제사회의 법의지배를 존중</a:t>
            </a:r>
          </a:p>
        </p:txBody>
      </p:sp>
      <p:pic>
        <p:nvPicPr>
          <p:cNvPr id="1026" name="Picture 2" descr="일본국기에 대한 이미지 검색결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63" y="1428579"/>
            <a:ext cx="2911489" cy="217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98308" y="3813627"/>
            <a:ext cx="346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/>
              <a:t>일반적인 제소 받아들임</a:t>
            </a:r>
          </a:p>
        </p:txBody>
      </p:sp>
      <p:sp>
        <p:nvSpPr>
          <p:cNvPr id="25" name="왼쪽/오른쪽 화살표 24"/>
          <p:cNvSpPr/>
          <p:nvPr/>
        </p:nvSpPr>
        <p:spPr>
          <a:xfrm>
            <a:off x="5050971" y="2003311"/>
            <a:ext cx="2090057" cy="1030514"/>
          </a:xfrm>
          <a:prstGeom prst="left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0" name="Picture 6" descr="태극기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031" y="1575593"/>
            <a:ext cx="30575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460616" y="3813627"/>
            <a:ext cx="4118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/>
              <a:t>일반적인 제소 받아들이지 않음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49029" y="4534445"/>
            <a:ext cx="3699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/>
              <a:t>국제사회의 법의지배를 존중</a:t>
            </a:r>
            <a:r>
              <a:rPr lang="en-US" altLang="ko-KR" sz="2000"/>
              <a:t>X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23406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2611</TotalTime>
  <Words>247</Words>
  <Application>Microsoft Office PowerPoint</Application>
  <PresentationFormat>와이드스크린</PresentationFormat>
  <Paragraphs>72</Paragraphs>
  <Slides>16</Slides>
  <Notes>2</Notes>
  <HiddenSlides>0</HiddenSlides>
  <MMClips>1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나눔바른고딕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최재훈</cp:lastModifiedBy>
  <cp:revision>92</cp:revision>
  <dcterms:created xsi:type="dcterms:W3CDTF">2019-08-12T05:10:14Z</dcterms:created>
  <dcterms:modified xsi:type="dcterms:W3CDTF">2019-09-29T14:40:26Z</dcterms:modified>
</cp:coreProperties>
</file>