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def="{5C22544A-7EE6-4342-B048-85BDC9FD1C3A}">
  <a:tblStyle styleId="{72833802-FEF1-4C79-8D5D-14CF1EAF98D9}" styleName="밝은 스타일 2 - 강조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TxStyle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TxStyle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howOutlineIcons="0" horzBarState="maximized">
    <p:restoredLeft sz="24698"/>
    <p:restoredTop sz="94660"/>
  </p:normalViewPr>
  <p:slideViewPr>
    <p:cSldViewPr snapToGrid="0">
      <p:cViewPr varScale="1">
        <p:scale>
          <a:sx n="55" d="100"/>
          <a:sy n="55" d="100"/>
        </p:scale>
        <p:origin x="758" y="34"/>
      </p:cViewPr>
      <p:guideLst>
        <p:guide orient="horz" pos="2158"/>
        <p:guide pos="38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9.xml"  /><Relationship Id="rId11" Type="http://schemas.openxmlformats.org/officeDocument/2006/relationships/slide" Target="slides/slide10.xml"  /><Relationship Id="rId12" Type="http://schemas.openxmlformats.org/officeDocument/2006/relationships/slide" Target="slides/slide11.xml"  /><Relationship Id="rId13" Type="http://schemas.openxmlformats.org/officeDocument/2006/relationships/slide" Target="slides/slide12.xml"  /><Relationship Id="rId14" Type="http://schemas.openxmlformats.org/officeDocument/2006/relationships/slide" Target="slides/slide13.xml"  /><Relationship Id="rId15" Type="http://schemas.openxmlformats.org/officeDocument/2006/relationships/slide" Target="slides/slide14.xml"  /><Relationship Id="rId16" Type="http://schemas.openxmlformats.org/officeDocument/2006/relationships/slide" Target="slides/slide15.xml"  /><Relationship Id="rId17" Type="http://schemas.openxmlformats.org/officeDocument/2006/relationships/slide" Target="slides/slide16.xml"  /><Relationship Id="rId18" Type="http://schemas.openxmlformats.org/officeDocument/2006/relationships/slide" Target="slides/slide17.xml"  /><Relationship Id="rId19" Type="http://schemas.openxmlformats.org/officeDocument/2006/relationships/presProps" Target="presProps.xml"  /><Relationship Id="rId2" Type="http://schemas.openxmlformats.org/officeDocument/2006/relationships/slide" Target="slides/slide1.xml"  /><Relationship Id="rId20" Type="http://schemas.openxmlformats.org/officeDocument/2006/relationships/viewProps" Target="viewProps.xml"  /><Relationship Id="rId21" Type="http://schemas.openxmlformats.org/officeDocument/2006/relationships/theme" Target="theme/theme1.xml"  /><Relationship Id="rId22" Type="http://schemas.openxmlformats.org/officeDocument/2006/relationships/tableStyles" Target="tableStyles.xml"  /><Relationship Id="rId3" Type="http://schemas.openxmlformats.org/officeDocument/2006/relationships/slide" Target="slides/slide2.xml"  /><Relationship Id="rId4" Type="http://schemas.openxmlformats.org/officeDocument/2006/relationships/slide" Target="slides/slide3.xml"  /><Relationship Id="rId5" Type="http://schemas.openxmlformats.org/officeDocument/2006/relationships/slide" Target="slides/slide4.xml"  /><Relationship Id="rId6" Type="http://schemas.openxmlformats.org/officeDocument/2006/relationships/slide" Target="slides/slide5.xml"  /><Relationship Id="rId7" Type="http://schemas.openxmlformats.org/officeDocument/2006/relationships/slide" Target="slides/slide6.xml"  /><Relationship Id="rId8" Type="http://schemas.openxmlformats.org/officeDocument/2006/relationships/slide" Target="slides/slide7.xml"  /><Relationship Id="rId9" Type="http://schemas.openxmlformats.org/officeDocument/2006/relationships/slide" Target="slides/slide8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C60A28D-025A-4E4A-A249-A9ECFB2632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C3D7E27-3FEC-4439-AE4F-D13878471C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43DCFB7-DCB6-48E3-B399-6E485B4B5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5600-37E8-44BC-AA5E-F363076827E3}" type="datetimeFigureOut">
              <a:rPr lang="ko-KR" altLang="en-US" smtClean="0"/>
              <a:t>2019-09-24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4EBD413-CC7C-448A-9112-F6B141F18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C27FD5C-6940-40E8-9C11-CA9AE3EAA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10F8-ABE3-4F6D-89A0-E389F3DAB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3696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6055964-8B30-476E-9C68-F46E20414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39716B7-73ED-4E74-A667-F0F82C34EE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450106A-C14D-4CF2-863E-20E9BCCDF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5600-37E8-44BC-AA5E-F363076827E3}" type="datetimeFigureOut">
              <a:rPr lang="ko-KR" altLang="en-US" smtClean="0"/>
              <a:t>2019-09-24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9CDCAD7-DEBF-40DE-ADAA-8BB4703E0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D75E0DD-DFB2-4E7D-89A0-9605AC538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10F8-ABE3-4F6D-89A0-E389F3DAB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88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BF16A1E-1729-4847-9C9D-E6C6962219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913C66D-BBCB-4AA4-A940-9FFD1EBC3C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6E6E9AF-68E2-4E9C-B05A-A46864201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5600-37E8-44BC-AA5E-F363076827E3}" type="datetimeFigureOut">
              <a:rPr lang="ko-KR" altLang="en-US" smtClean="0"/>
              <a:t>2019-09-24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80C40FF-58CF-4B8C-A009-BBE89D334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D84E403-DA80-41CC-8C60-13BAE44DB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10F8-ABE3-4F6D-89A0-E389F3DAB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577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5DC5A5D-512D-46B3-931E-8CFCEC027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C2F168F-4E9C-4E82-840C-D0EBF6CC0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FB3EDCE-D1D5-4FAA-AF12-FA86D7D3F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5600-37E8-44BC-AA5E-F363076827E3}" type="datetimeFigureOut">
              <a:rPr lang="ko-KR" altLang="en-US" smtClean="0"/>
              <a:t>2019-09-24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D6C482F-07A9-4734-8C50-323F963E2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E80B223-DBBE-4C90-B1BD-A8F09A042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10F8-ABE3-4F6D-89A0-E389F3DAB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8019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AC867C4-4800-4C45-A6DF-9747762D1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B9785D9-2171-4205-89C9-8ABD3C8D6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448D2C5-1B87-4174-86B7-14502D45C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5600-37E8-44BC-AA5E-F363076827E3}" type="datetimeFigureOut">
              <a:rPr lang="ko-KR" altLang="en-US" smtClean="0"/>
              <a:t>2019-09-24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8955FF6-4C68-46EB-925D-7B3BC4ED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8B3E7AE-38F4-4AFF-B5E2-8606B66B2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10F8-ABE3-4F6D-89A0-E389F3DAB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9258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E39B83-017E-4412-A2FD-5527F8E03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2F6DC56-A466-4D7F-9BA7-3A87C1A8DA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F22ED73-979B-44D9-8236-5A430D76B1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EE20A17-9AF6-45A3-8E36-94C121282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5600-37E8-44BC-AA5E-F363076827E3}" type="datetimeFigureOut">
              <a:rPr lang="ko-KR" altLang="en-US" smtClean="0"/>
              <a:t>2019-09-24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5CB2BDD-E651-4355-A6CF-7A614B4D6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7F64AA9-EDFF-4751-8AA4-B4659114D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10F8-ABE3-4F6D-89A0-E389F3DAB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476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1131FA2-42A9-457A-B287-E06CC14A6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0C594C4-433B-4507-8DFE-6E553673BD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6B75F5C-EBC4-41E0-82FD-F34F9BD183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774DB35-9B94-4A5E-BED3-8A162D81D9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EA32257-BBDE-46EC-8C63-124BF8F044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65853BEA-DAC0-419F-B44E-0BC7EEC0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5600-37E8-44BC-AA5E-F363076827E3}" type="datetimeFigureOut">
              <a:rPr lang="ko-KR" altLang="en-US" smtClean="0"/>
              <a:t>2019-09-24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338BC410-299E-41F1-A4F8-BBD0D6D24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F3425BB-D564-43A8-8CC6-C29306858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10F8-ABE3-4F6D-89A0-E389F3DAB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9884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7AE138-3FA8-48AB-BADD-32C1410A3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4A7BCDC-3E8B-427D-9FD8-CF5ED307E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5600-37E8-44BC-AA5E-F363076827E3}" type="datetimeFigureOut">
              <a:rPr lang="ko-KR" altLang="en-US" smtClean="0"/>
              <a:t>2019-09-24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05A7270-5834-429A-9C1A-9EED11505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2275CAA-3D97-42B3-9216-E83574D5F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10F8-ABE3-4F6D-89A0-E389F3DAB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4789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A58C30C-5FD4-4964-85F5-09C7AD0BC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5600-37E8-44BC-AA5E-F363076827E3}" type="datetimeFigureOut">
              <a:rPr lang="ko-KR" altLang="en-US" smtClean="0"/>
              <a:t>2019-09-24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7A99B0-1492-4BD6-8580-CA53A7CA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C3A8B41-0EDE-499E-B6DF-4ABE01482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10F8-ABE3-4F6D-89A0-E389F3DAB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59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03E648-C42C-4959-9F6E-C7BB1A347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F318E7-2B4A-4FC1-8290-334C5B881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75E603F-328C-4CD4-8630-726B85B55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5FD08CF-BA50-4F56-89CF-F678D734A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5600-37E8-44BC-AA5E-F363076827E3}" type="datetimeFigureOut">
              <a:rPr lang="ko-KR" altLang="en-US" smtClean="0"/>
              <a:t>2019-09-24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A50BBBB-ECDA-485F-899C-908D833E7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CCD655A-4B46-4490-A28F-C7111C23D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10F8-ABE3-4F6D-89A0-E389F3DAB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0826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DC10907-3575-4DC7-8B6A-F9531EC14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27A97163-46E6-4070-9F27-1877D5FF11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5B0E8A2-595E-4D72-B01B-9D831B710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2A01FCB-7B14-46DA-BBE1-16CD58053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5600-37E8-44BC-AA5E-F363076827E3}" type="datetimeFigureOut">
              <a:rPr lang="ko-KR" altLang="en-US" smtClean="0"/>
              <a:t>2019-09-24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ADAC299-1C27-4107-9AB8-95ABB26C8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13D3FA7-1516-407B-8A04-213027E50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10F8-ABE3-4F6D-89A0-E389F3DAB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3135663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1AD9191-8D2E-45AD-A35D-FF1709729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52B9238-EA52-40BD-BF05-90F6845FFD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B9CE7C5-C890-4A25-9F78-A5C28D2DEF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15600-37E8-44BC-AA5E-F363076827E3}" type="datetimeFigureOut">
              <a:rPr lang="ko-KR" altLang="en-US" smtClean="0"/>
              <a:t>2019-09-24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ACA6843-FD10-419A-A874-579C42EA1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84994C6-04C4-404E-8965-DD386CD37E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110F8-ABE3-4F6D-89A0-E389F3DAB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351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Relationship Id="rId2" Type="http://schemas.openxmlformats.org/officeDocument/2006/relationships/image" Target="../media/image1.jpeg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8.xml"  /><Relationship Id="rId2" Type="http://schemas.openxmlformats.org/officeDocument/2006/relationships/image" Target="../media/image3.jpeg" 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/Relationships>
</file>

<file path=ppt/slides/_rels/slide1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1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.jpeg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3.jpeg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독도에 대한 이미지 검색결과"/>
          <p:cNvPicPr>
            <a:picLocks noChangeAspect="1" noChangeArrowheads="1"/>
          </p:cNvPicPr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  <a:noFill/>
        </p:spPr>
      </p:pic>
      <p:grpSp>
        <p:nvGrpSpPr>
          <p:cNvPr id="8" name="그룹 7"/>
          <p:cNvGrpSpPr/>
          <p:nvPr/>
        </p:nvGrpSpPr>
        <p:grpSpPr>
          <a:xfrm rot="0">
            <a:off x="0" y="0"/>
            <a:ext cx="12192000" cy="6858000"/>
            <a:chOff x="0" y="0"/>
            <a:chExt cx="12192000" cy="6858000"/>
          </a:xfrm>
        </p:grpSpPr>
        <p:sp>
          <p:nvSpPr>
            <p:cNvPr id="5" name="자유형: 도형 4"/>
            <p:cNvSpPr/>
            <p:nvPr/>
          </p:nvSpPr>
          <p:spPr>
            <a:xfrm rot="5400000">
              <a:off x="320040" y="-320040"/>
              <a:ext cx="6858000" cy="7498080"/>
            </a:xfrm>
            <a:custGeom>
              <a:avLst/>
              <a:gdLst>
                <a:gd name="connsiteX0" fmla="*/ 0 w 6858000"/>
                <a:gd name="connsiteY0" fmla="*/ 9103360 h 9103360"/>
                <a:gd name="connsiteX1" fmla="*/ 0 w 6858000"/>
                <a:gd name="connsiteY1" fmla="*/ 4630092 h 9103360"/>
                <a:gd name="connsiteX2" fmla="*/ 0 w 6858000"/>
                <a:gd name="connsiteY2" fmla="*/ 2258728 h 9103360"/>
                <a:gd name="connsiteX3" fmla="*/ 0 w 6858000"/>
                <a:gd name="connsiteY3" fmla="*/ 0 h 9103360"/>
                <a:gd name="connsiteX4" fmla="*/ 6858000 w 6858000"/>
                <a:gd name="connsiteY4" fmla="*/ 4473268 h 9103360"/>
                <a:gd name="connsiteX5" fmla="*/ 6858000 w 6858000"/>
                <a:gd name="connsiteY5" fmla="*/ 9103360 h 9103360"/>
                <a:gd name="connsiteX6" fmla="*/ 6819557 w 6858000"/>
                <a:gd name="connsiteY6" fmla="*/ 9078284 h 9103360"/>
                <a:gd name="connsiteX7" fmla="*/ 6844632 w 6858000"/>
                <a:gd name="connsiteY7" fmla="*/ 9103360 h 910336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858000" h="9103360">
                  <a:moveTo>
                    <a:pt x="0" y="9103360"/>
                  </a:moveTo>
                  <a:lnTo>
                    <a:pt x="0" y="4630092"/>
                  </a:lnTo>
                  <a:lnTo>
                    <a:pt x="0" y="2258728"/>
                  </a:lnTo>
                  <a:lnTo>
                    <a:pt x="0" y="0"/>
                  </a:lnTo>
                  <a:lnTo>
                    <a:pt x="6858000" y="4473268"/>
                  </a:lnTo>
                  <a:lnTo>
                    <a:pt x="6858000" y="9103360"/>
                  </a:lnTo>
                  <a:lnTo>
                    <a:pt x="6819557" y="9078284"/>
                  </a:lnTo>
                  <a:lnTo>
                    <a:pt x="6844632" y="9103360"/>
                  </a:lnTo>
                  <a:close/>
                </a:path>
              </a:pathLst>
            </a:custGeom>
            <a:solidFill>
              <a:srgbClr val="2f6da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ctr" anchorCtr="0">
              <a:noAutofit/>
            </a:bodyPr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0" y="493772"/>
              <a:ext cx="5311140" cy="121882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lvl="0" algn="ctr">
                <a:defRPr lang="ko-KR" altLang="en-US"/>
              </a:pPr>
              <a:r>
                <a:rPr lang="ko-KR" altLang="en-US" sz="3000" b="1">
                  <a:solidFill>
                    <a:schemeClr val="bg1"/>
                  </a:solidFill>
                </a:rPr>
                <a:t>일본이 주장하는 독도 영유권과</a:t>
              </a:r>
              <a:endParaRPr lang="ko-KR" altLang="en-US" sz="3000" b="1">
                <a:solidFill>
                  <a:schemeClr val="bg1"/>
                </a:solidFill>
              </a:endParaRPr>
            </a:p>
            <a:p>
              <a:pPr lvl="0" algn="ctr">
                <a:defRPr lang="ko-KR" altLang="en-US"/>
              </a:pPr>
              <a:r>
                <a:rPr lang="ko-KR" altLang="en-US" sz="3000" b="1">
                  <a:solidFill>
                    <a:schemeClr val="bg1"/>
                  </a:solidFill>
                </a:rPr>
                <a:t> 독도 도해 금지</a:t>
              </a:r>
              <a:r>
                <a:rPr lang="en-US" altLang="ko-KR" sz="4400" b="1">
                  <a:solidFill>
                    <a:schemeClr val="bg1"/>
                  </a:solidFill>
                </a:rPr>
                <a:t> </a:t>
              </a:r>
              <a:endParaRPr lang="en-US" altLang="ko-KR" sz="4400" b="1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207980" y="6261544"/>
              <a:ext cx="3984019" cy="39452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>
                <a:defRPr lang="ko-KR" altLang="en-US"/>
              </a:pPr>
              <a:r>
                <a:rPr lang="ko-KR" altLang="en-US" sz="2000">
                  <a:solidFill>
                    <a:schemeClr val="bg1"/>
                  </a:solidFill>
                </a:rPr>
                <a:t>21901938 일본어일본학과 이도연 </a:t>
              </a:r>
              <a:endParaRPr lang="ko-KR" altLang="en-US" sz="200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fade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1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543107" y="341339"/>
            <a:ext cx="4166458" cy="5925486"/>
          </a:xfrm>
        </p:spPr>
        <p:txBody>
          <a:bodyPr/>
          <a:lstStyle/>
          <a:p>
            <a:pPr>
              <a:defRPr lang="ko-KR" altLang="en-US"/>
            </a:pPr>
            <a:endParaRPr lang="ko-KR" altLang="en-US"/>
          </a:p>
          <a:p>
            <a:pPr>
              <a:defRPr lang="ko-KR" altLang="en-US"/>
            </a:pPr>
            <a:r>
              <a:rPr lang="ko-KR" altLang="en-US"/>
              <a:t>번역: 이 두 섬(울릉도, 독도)은 사람이 살지 않는 땅으로 고려를 보는 것이 운슈(雲州 - 현재 시마네현의 동부)에서 온슈(隱州- 오키섬)를 보는 것과 같다. 그러므로 일본의 서북쪽 경계는 이 주(此州 - 오키섬)를 한계로 한다.</a:t>
            </a:r>
            <a:endParaRPr lang="ko-KR" altLang="en-US"/>
          </a:p>
          <a:p>
            <a:pPr>
              <a:defRPr lang="ko-KR" altLang="en-US"/>
            </a:pPr>
            <a:endParaRPr lang="ko-KR" altLang="en-US"/>
          </a:p>
          <a:p>
            <a:pPr>
              <a:defRPr lang="ko-KR" altLang="en-US"/>
            </a:pPr>
            <a:endParaRPr lang="ko-KR" altLang="en-US"/>
          </a:p>
        </p:txBody>
      </p:sp>
      <p:pic>
        <p:nvPicPr>
          <p:cNvPr id="3" name="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tretch>
            <a:fillRect/>
          </a:stretch>
        </p:blipFill>
        <p:spPr>
          <a:xfrm>
            <a:off x="5079037" y="461426"/>
            <a:ext cx="6942633" cy="541987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1118016" y="856912"/>
            <a:ext cx="9955968" cy="3777313"/>
          </a:xfrm>
        </p:spPr>
        <p:txBody>
          <a:bodyPr/>
          <a:lstStyle/>
          <a:p>
            <a:pPr>
              <a:defRPr lang="ko-KR" altLang="en-US"/>
            </a:pPr>
            <a:r>
              <a:rPr lang="ko-KR" altLang="en-US"/>
              <a:t>일본의 서북쪽 경계는 오키섬(隱州)이며, 독도는 일본의 범위에서 제외됨을 알수있음</a:t>
            </a: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0f336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093304" y="1851991"/>
            <a:ext cx="10005392" cy="31540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defRPr lang="ko-KR" altLang="en-US"/>
            </a:pPr>
            <a:endParaRPr lang="ja-JP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075371" y="2776731"/>
            <a:ext cx="10041256" cy="13075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 lang="ko-KR" altLang="en-US"/>
            </a:pPr>
            <a:r>
              <a:rPr lang="ko-KR" altLang="ko-KR" sz="4000" b="1">
                <a:latin typeface="함초롬바탕"/>
                <a:ea typeface="함초롬바탕"/>
              </a:rPr>
              <a:t>일본은 17세기말 울릉도 도항을 금지했지만, </a:t>
            </a:r>
            <a:endParaRPr lang="ko-KR" altLang="ko-KR" sz="4000" b="1">
              <a:latin typeface="함초롬바탕"/>
              <a:ea typeface="함초롬바탕"/>
            </a:endParaRPr>
          </a:p>
          <a:p>
            <a:pPr algn="ctr">
              <a:defRPr lang="ko-KR" altLang="en-US"/>
            </a:pPr>
            <a:r>
              <a:rPr lang="ko-KR" altLang="ko-KR" sz="4000" b="1">
                <a:latin typeface="함초롬바탕"/>
                <a:ea typeface="함초롬바탕"/>
              </a:rPr>
              <a:t>다케시마 도항은 금지하지 않았다.</a:t>
            </a:r>
            <a:endParaRPr lang="ko-KR" altLang="ko-KR" sz="4000" b="1">
              <a:latin typeface="함초롬바탕"/>
              <a:ea typeface="함초롬바탕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fade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1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853841"/>
            <a:ext cx="9144000" cy="4403959"/>
          </a:xfrm>
        </p:spPr>
        <p:txBody>
          <a:bodyPr/>
          <a:lstStyle/>
          <a:p>
            <a:pPr>
              <a:defRPr lang="ko-KR" altLang="en-US"/>
            </a:pPr>
            <a:r>
              <a:rPr lang="ko-KR" altLang="ko-KR" sz="3000">
                <a:latin typeface="함초롬바탕"/>
                <a:ea typeface="함초롬바탕"/>
              </a:rPr>
              <a:t>무라카와 집안이 울릉도에 갔을 때 다수의 조선인이 울릉도에서 고기잡이를 하고 있는 것을 발견</a:t>
            </a:r>
            <a:endParaRPr lang="ko-KR" altLang="ko-KR" sz="3000">
              <a:latin typeface="함초롬바탕"/>
              <a:ea typeface="함초롬바탕"/>
            </a:endParaRPr>
          </a:p>
          <a:p>
            <a:pPr>
              <a:defRPr lang="ko-KR" altLang="en-US"/>
            </a:pPr>
            <a:endParaRPr lang="ko-KR" altLang="ko-KR" sz="3000">
              <a:latin typeface="함초롬바탕"/>
              <a:ea typeface="함초롬바탕"/>
            </a:endParaRPr>
          </a:p>
          <a:p>
            <a:pPr>
              <a:defRPr lang="ko-KR" altLang="en-US"/>
            </a:pPr>
            <a:r>
              <a:rPr lang="ko-KR" altLang="ko-KR" sz="3000">
                <a:latin typeface="함초롬바탕"/>
                <a:ea typeface="함초롬바탕"/>
              </a:rPr>
              <a:t>다음 해 오오야 집안 역시 많은 수의 조선인을 만났으며, 그래서 그들 중 안용복(安龍福)과 박어둔(朴於屯) 두 사람을 일본으로 데려</a:t>
            </a:r>
            <a:r>
              <a:rPr lang="ko-KR" altLang="en-US" sz="3000">
                <a:latin typeface="함초롬바탕"/>
                <a:ea typeface="함초롬바탕"/>
              </a:rPr>
              <a:t>감</a:t>
            </a:r>
            <a:endParaRPr lang="ko-KR" altLang="en-US" sz="3000">
              <a:latin typeface="함초롬바탕"/>
              <a:ea typeface="함초롬바탕"/>
            </a:endParaRPr>
          </a:p>
          <a:p>
            <a:pPr marL="0" indent="0" algn="ctr" defTabSz="900000" eaLnBrk="1" latinLnBrk="1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lang="ko-KR" altLang="en-US"/>
            </a:pPr>
            <a:endParaRPr xmlns:mc="http://schemas.openxmlformats.org/markup-compatibility/2006" xmlns:hp="http://schemas.haansoft.com/office/presentation/8.0" lang="ko-KR" altLang="en-US" sz="3000" b="0" i="0" u="none" kern="1200" baseline="0" mc:Ignorable="hp" hp:hslEmbossed="0">
              <a:solidFill>
                <a:srgbClr val="3a3838"/>
              </a:solidFill>
              <a:latin typeface="함초롬바탕"/>
              <a:ea typeface="함초롬바탕"/>
            </a:endParaRPr>
          </a:p>
          <a:p>
            <a:pPr>
              <a:defRPr lang="ko-KR" altLang="en-US"/>
            </a:pPr>
            <a:r>
              <a:rPr lang="ko-KR" altLang="ko-KR" sz="3000">
                <a:latin typeface="함초롬바탕"/>
                <a:ea typeface="함초롬바탕"/>
              </a:rPr>
              <a:t>이 무렵 조선왕조는 자국 국민들의 울릉도로의 도항을 금지</a:t>
            </a:r>
            <a:endParaRPr lang="ko-KR" altLang="ko-KR" sz="3000">
              <a:latin typeface="함초롬바탕"/>
              <a:ea typeface="함초롬바탕"/>
            </a:endParaRPr>
          </a:p>
          <a:p>
            <a:pPr>
              <a:defRPr lang="ko-KR" altLang="en-US"/>
            </a:pPr>
            <a:endParaRPr lang="ko-KR" altLang="en-US" sz="3000">
              <a:latin typeface="함초롬바탕"/>
              <a:ea typeface="함초롬바탕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ko-KR" sz="4000">
                <a:latin typeface="함초롬바탕"/>
                <a:ea typeface="함초롬바탕"/>
              </a:rPr>
              <a:t>안용복과 박어둔을 조선으로 송환함과 동시에 조선에 대하여 조선 어민의 울릉도 도항금지를 요구하는 교섭을 개시</a:t>
            </a:r>
            <a:endParaRPr lang="ko-KR" altLang="ko-KR" sz="4000">
              <a:latin typeface="함초롬바탕"/>
              <a:ea typeface="함초롬바탕"/>
            </a:endParaRPr>
          </a:p>
          <a:p>
            <a:pPr>
              <a:defRPr lang="ko-KR" altLang="en-US"/>
            </a:pPr>
            <a:endParaRPr lang="ko-KR" altLang="ko-KR" sz="4000">
              <a:latin typeface="함초롬바탕"/>
              <a:ea typeface="함초롬바탕"/>
            </a:endParaRPr>
          </a:p>
          <a:p>
            <a:pPr>
              <a:defRPr lang="ko-KR" altLang="en-US"/>
            </a:pPr>
            <a:r>
              <a:rPr lang="ko-KR" altLang="ko-KR" sz="4000">
                <a:latin typeface="함초롬바탕"/>
                <a:ea typeface="함초롬바탕"/>
              </a:rPr>
              <a:t>울릉도의 귀속 문제를 둘러싼 의견 대립으로 인하여 합의에 도달</a:t>
            </a:r>
            <a:r>
              <a:rPr lang="en-US" altLang="ko-KR" sz="4000">
                <a:latin typeface="함초롬바탕"/>
                <a:ea typeface="함초롬바탕"/>
              </a:rPr>
              <a:t>x</a:t>
            </a:r>
            <a:endParaRPr lang="en-US" altLang="ko-KR" sz="4000">
              <a:latin typeface="함초롬바탕"/>
              <a:ea typeface="함초롬바탕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  <a:defRPr lang="ko-KR" altLang="en-US"/>
            </a:pPr>
            <a:r>
              <a:rPr lang="ko-KR" altLang="ko-KR" sz="4000">
                <a:latin typeface="함초롬바탕"/>
                <a:ea typeface="함초롬바탕"/>
              </a:rPr>
              <a:t>가와카미</a:t>
            </a:r>
            <a:r>
              <a:rPr lang="ko-KR" altLang="en-US" sz="4000">
                <a:latin typeface="함초롬바탕"/>
                <a:ea typeface="함초롬바탕"/>
              </a:rPr>
              <a:t> -&gt;</a:t>
            </a:r>
            <a:r>
              <a:rPr lang="ko-KR" altLang="ko-KR" sz="4000">
                <a:latin typeface="함초롬바탕"/>
                <a:ea typeface="함초롬바탕"/>
              </a:rPr>
              <a:t>에도시대에 죽도도해면허로 죽도도항을 했던 오오야 가문에서 전해져 내려오는 고문헌을 인용하여 송도도해면허를 받았다고 주장</a:t>
            </a:r>
            <a:endParaRPr lang="ko-KR" altLang="ko-KR" sz="4000">
              <a:latin typeface="함초롬바탕"/>
              <a:ea typeface="함초롬바탕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  <a:defRPr lang="ko-KR" altLang="en-US"/>
            </a:pPr>
            <a:r>
              <a:rPr lang="ko-KR" altLang="ko-KR" sz="4500">
                <a:latin typeface="함초롬바탕"/>
                <a:ea typeface="함초롬바탕"/>
              </a:rPr>
              <a:t>일본외무성은 가와카미의 주장을 받아들여 송도면허도 받았다고 하여 독도가 일본 영토</a:t>
            </a:r>
            <a:r>
              <a:rPr lang="ko-KR" altLang="en-US" sz="4500">
                <a:latin typeface="함초롬바탕"/>
                <a:ea typeface="함초롬바탕"/>
              </a:rPr>
              <a:t>라고 주장</a:t>
            </a:r>
            <a:endParaRPr lang="ko-KR" altLang="en-US" sz="4500">
              <a:latin typeface="함초롬바탕"/>
              <a:ea typeface="함초롬바탕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>
            <a:normAutofit fontScale="90000"/>
          </a:bodyPr>
          <a:lstStyle/>
          <a:p>
            <a:pPr>
              <a:defRPr lang="ko-KR" altLang="en-US"/>
            </a:pPr>
            <a:r>
              <a:rPr lang="ko-KR" altLang="en-US"/>
              <a:t>https://www.youtube.com/watch?v=JrnH5QmO_NI&amp;list=LLoppW7h3KdeedfC563dsRng&amp;index=1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1498e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093304" y="1851991"/>
            <a:ext cx="10005392" cy="31540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defRPr lang="ko-KR" altLang="en-US"/>
            </a:pPr>
            <a:endParaRPr lang="ja-JP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087161" y="2283773"/>
            <a:ext cx="10017677" cy="22904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 lang="ko-KR" altLang="en-US"/>
            </a:pPr>
            <a:r>
              <a:rPr lang="ko-KR" altLang="en-US" sz="3600" b="1">
                <a:solidFill>
                  <a:schemeClr val="tx2">
                    <a:lumMod val="50000"/>
                  </a:schemeClr>
                </a:solidFill>
              </a:rPr>
              <a:t>일본은 울릉도로 건너갈 때의 정박장으로 </a:t>
            </a:r>
            <a:endParaRPr lang="ko-KR" altLang="en-US" sz="3600" b="1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defRPr lang="ko-KR" altLang="en-US"/>
            </a:pPr>
            <a:r>
              <a:rPr lang="ko-KR" altLang="en-US" sz="3600" b="1">
                <a:solidFill>
                  <a:schemeClr val="tx2">
                    <a:lumMod val="50000"/>
                  </a:schemeClr>
                </a:solidFill>
              </a:rPr>
              <a:t>또한 어채지로 다케시마를 이용하여,</a:t>
            </a:r>
            <a:endParaRPr lang="ko-KR" altLang="en-US" sz="3600" b="1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defRPr lang="ko-KR" altLang="en-US"/>
            </a:pPr>
            <a:r>
              <a:rPr lang="ko-KR" altLang="en-US" sz="3600" b="1">
                <a:solidFill>
                  <a:schemeClr val="tx2">
                    <a:lumMod val="50000"/>
                  </a:schemeClr>
                </a:solidFill>
              </a:rPr>
              <a:t>늦어도 17세기 중엽에는 다케시마의 영유권을</a:t>
            </a:r>
            <a:endParaRPr lang="ko-KR" altLang="en-US" sz="3600" b="1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defRPr lang="ko-KR" altLang="en-US"/>
            </a:pPr>
            <a:r>
              <a:rPr lang="ko-KR" altLang="en-US" sz="3600" b="1">
                <a:solidFill>
                  <a:schemeClr val="tx2">
                    <a:lumMod val="50000"/>
                  </a:schemeClr>
                </a:solidFill>
              </a:rPr>
              <a:t>확립했다</a:t>
            </a:r>
            <a:endParaRPr lang="ko-KR" altLang="en-US" sz="3600" b="1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fade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931915"/>
            <a:ext cx="9144000" cy="4325885"/>
          </a:xfrm>
        </p:spPr>
        <p:txBody>
          <a:bodyPr/>
          <a:lstStyle/>
          <a:p>
            <a:pPr>
              <a:defRPr lang="ko-KR" altLang="en-US"/>
            </a:pPr>
            <a:r>
              <a:rPr lang="ko-KR" altLang="ko-KR" sz="4000">
                <a:ea typeface="함초롬바탕"/>
              </a:rPr>
              <a:t>`</a:t>
            </a:r>
            <a:r>
              <a:rPr lang="ko-KR" altLang="ko-KR" sz="4000">
                <a:latin typeface="함초롬바탕"/>
                <a:ea typeface="함초롬바탕"/>
              </a:rPr>
              <a:t>독도 영유에 관한 역사적 사실'</a:t>
            </a:r>
            <a:endParaRPr lang="ko-KR" altLang="ko-KR" sz="4000">
              <a:latin typeface="함초롬바탕"/>
              <a:ea typeface="함초롬바탕"/>
            </a:endParaRPr>
          </a:p>
          <a:p>
            <a:pPr>
              <a:defRPr lang="ko-KR" altLang="en-US"/>
            </a:pPr>
            <a:endParaRPr lang="ko-KR" altLang="ko-KR" sz="4000">
              <a:latin typeface="함초롬바탕"/>
              <a:ea typeface="함초롬바탕"/>
            </a:endParaRPr>
          </a:p>
          <a:p>
            <a:pPr>
              <a:defRPr lang="ko-KR" altLang="en-US"/>
            </a:pPr>
            <a:r>
              <a:rPr lang="ko-KR" altLang="en-US" sz="4000">
                <a:latin typeface="함초롬바탕"/>
                <a:ea typeface="함초롬바탕"/>
              </a:rPr>
              <a:t>에도시대 초기</a:t>
            </a:r>
            <a:endParaRPr lang="ko-KR" altLang="en-US" sz="4000">
              <a:latin typeface="함초롬바탕"/>
              <a:ea typeface="함초롬바탕"/>
            </a:endParaRPr>
          </a:p>
          <a:p>
            <a:pPr>
              <a:defRPr lang="ko-KR" altLang="en-US"/>
            </a:pPr>
            <a:r>
              <a:rPr lang="ko-KR" altLang="ko-KR" sz="4000">
                <a:latin typeface="함초롬바탕"/>
                <a:ea typeface="함초롬바탕"/>
              </a:rPr>
              <a:t>호키항(伯耆藩)의 오야(大谷), 무라카와(村川) 양가가 막부로부터 허가를 받아 독도에서 어업을 했다</a:t>
            </a:r>
            <a:endParaRPr lang="ko-KR" altLang="ko-KR" sz="4000">
              <a:latin typeface="함초롬바탕"/>
              <a:ea typeface="함초롬바탕"/>
            </a:endParaRPr>
          </a:p>
          <a:p>
            <a:pPr>
              <a:defRPr lang="ko-KR" altLang="en-US"/>
            </a:pPr>
            <a:endParaRPr lang="ko-KR" altLang="ko-KR" sz="4000">
              <a:latin typeface="함초롬바탕"/>
              <a:ea typeface="함초롬바탕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388412"/>
            <a:ext cx="10515600" cy="4788551"/>
          </a:xfrm>
        </p:spPr>
        <p:txBody>
          <a:bodyPr/>
          <a:lstStyle/>
          <a:p>
            <a:pPr>
              <a:defRPr lang="ko-KR" altLang="en-US"/>
            </a:pPr>
            <a:r>
              <a:rPr lang="ko-KR" altLang="ko-KR" sz="4000">
                <a:latin typeface="함초롬바탕"/>
                <a:ea typeface="함초롬바탕"/>
              </a:rPr>
              <a:t>돗토리번(鳥取藩) 호키국(伯耆國) 요나고(米子)의 주민 오오야 진키치(大谷甚吉)와 무라카와 이치베(村川市兵衛)는 돗토리번의 번주(藩主)를 통하여 막부로부터 울릉도(당시의 일본명 ‘다케시마’)에 대한 도항면허를 취득</a:t>
            </a:r>
            <a:endParaRPr lang="ko-KR" altLang="ko-KR" sz="4000">
              <a:latin typeface="함초롬바탕"/>
              <a:ea typeface="함초롬바탕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279108"/>
            <a:ext cx="10515600" cy="4897854"/>
          </a:xfrm>
        </p:spPr>
        <p:txBody>
          <a:bodyPr/>
          <a:lstStyle/>
          <a:p>
            <a:pPr>
              <a:defRPr lang="ko-KR" altLang="en-US"/>
            </a:pPr>
            <a:r>
              <a:rPr lang="ko-KR" altLang="ko-KR" sz="3000">
                <a:latin typeface="함초롬바탕"/>
                <a:ea typeface="함초롬바탕"/>
              </a:rPr>
              <a:t>그 이후</a:t>
            </a:r>
            <a:r>
              <a:rPr lang="ko-KR" altLang="en-US" sz="3000">
                <a:latin typeface="함초롬바탕"/>
                <a:ea typeface="함초롬바탕"/>
              </a:rPr>
              <a:t> </a:t>
            </a:r>
            <a:r>
              <a:rPr lang="ko-KR" altLang="ko-KR" sz="3000">
                <a:latin typeface="함초롬바탕"/>
                <a:ea typeface="함초롬바탕"/>
              </a:rPr>
              <a:t>양가는 교대로 일 년에 한 번 울릉도로 도항하여 전복 채취, 강치(바다사자) 포획, 수목 벌채 등에 종사</a:t>
            </a:r>
            <a:endParaRPr lang="ko-KR" altLang="ko-KR" sz="3000">
              <a:latin typeface="함초롬바탕"/>
              <a:ea typeface="함초롬바탕"/>
            </a:endParaRPr>
          </a:p>
          <a:p>
            <a:pPr>
              <a:defRPr lang="ko-KR" altLang="en-US"/>
            </a:pPr>
            <a:endParaRPr lang="ko-KR" altLang="ko-KR" sz="3000">
              <a:latin typeface="함초롬바탕"/>
              <a:ea typeface="함초롬바탕"/>
            </a:endParaRPr>
          </a:p>
          <a:p>
            <a:pPr>
              <a:defRPr lang="ko-KR" altLang="en-US"/>
            </a:pPr>
            <a:r>
              <a:rPr lang="ko-KR" altLang="ko-KR" sz="3000">
                <a:latin typeface="함초롬바탕"/>
                <a:ea typeface="함초롬바탕"/>
              </a:rPr>
              <a:t>채취한 전복을 쇼군 집안 등에 헌상하는 등 막부의 공인하에 울릉도를 독점적으로 경영</a:t>
            </a:r>
            <a:endParaRPr lang="ko-KR" altLang="ko-KR" sz="3000">
              <a:latin typeface="함초롬바탕"/>
              <a:ea typeface="함초롬바탕"/>
            </a:endParaRPr>
          </a:p>
          <a:p>
            <a:pPr>
              <a:defRPr lang="ko-KR" altLang="en-US"/>
            </a:pPr>
            <a:endParaRPr lang="ko-KR" altLang="ko-KR" sz="3000">
              <a:latin typeface="함초롬바탕"/>
              <a:ea typeface="함초롬바탕"/>
            </a:endParaRPr>
          </a:p>
          <a:p>
            <a:pPr>
              <a:defRPr lang="ko-KR" altLang="en-US"/>
            </a:pPr>
            <a:r>
              <a:rPr lang="ko-KR" altLang="ko-KR" sz="3000">
                <a:latin typeface="함초롬바탕"/>
                <a:ea typeface="함초롬바탕"/>
              </a:rPr>
              <a:t>다케시마는 항행의 목표지점으로서, 배의 중간 정박지로서 또한 강치나 전복 잡이의 장소로 자연스럽게 이용</a:t>
            </a:r>
            <a:endParaRPr lang="ko-KR" altLang="ko-KR" sz="3000">
              <a:latin typeface="함초롬바탕"/>
              <a:ea typeface="함초롬바탕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544559"/>
            <a:ext cx="10515600" cy="4632403"/>
          </a:xfrm>
        </p:spPr>
        <p:txBody>
          <a:bodyPr/>
          <a:lstStyle/>
          <a:p>
            <a:pPr>
              <a:defRPr lang="ko-KR" altLang="en-US"/>
            </a:pPr>
            <a:r>
              <a:rPr lang="ko-KR" altLang="ko-KR" sz="4000">
                <a:latin typeface="함초롬바탕"/>
                <a:ea typeface="함초롬바탕"/>
              </a:rPr>
              <a:t>막부가 울릉도나 다케시마를 외국영토로 인식하고 있었다고 한다면 쇄국령을 발하</a:t>
            </a:r>
            <a:r>
              <a:rPr lang="ko-KR" altLang="en-US" sz="4000">
                <a:latin typeface="함초롬바탕"/>
                <a:ea typeface="함초롬바탕"/>
              </a:rPr>
              <a:t>였을것이지만 조취</a:t>
            </a:r>
            <a:r>
              <a:rPr lang="en-US" altLang="ko-KR" sz="4000">
                <a:latin typeface="함초롬바탕"/>
                <a:ea typeface="함초롬바탕"/>
              </a:rPr>
              <a:t>x</a:t>
            </a:r>
            <a:endParaRPr lang="en-US" altLang="ko-KR" sz="4000">
              <a:latin typeface="함초롬바탕"/>
              <a:ea typeface="함초롬바탕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algn="ctr">
              <a:defRPr lang="ko-KR" altLang="en-US"/>
            </a:pPr>
            <a:r>
              <a:rPr lang="ko-KR" altLang="ko-KR" sz="5000">
                <a:latin typeface="함초롬바탕"/>
                <a:ea typeface="함초롬바탕"/>
              </a:rPr>
              <a:t>『은주시청합기(隱州視聽合紀, 1667)』</a:t>
            </a:r>
            <a:endParaRPr lang="ko-KR" altLang="ko-KR" sz="5000">
              <a:latin typeface="함초롬바탕"/>
              <a:ea typeface="함초롬바탕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  <a:defRPr lang="ko-KR" altLang="en-US"/>
            </a:pPr>
            <a:r>
              <a:rPr lang="ko-KR" altLang="ko-KR" sz="4000">
                <a:latin typeface="함초롬바탕"/>
                <a:ea typeface="함초롬바탕"/>
              </a:rPr>
              <a:t>이즈모(出雲, 현재 시마네현島根県지역) 마츠에번(시마네현청 소재지)의 관리인 사이토 호센(斉藤豊仙)이 마츠에번주(松江藩主)의 지시에 따라 1667년 8월부터 약 2개월 동안 은주(隱州, 현 오키섬)에서 보고 들은 일을 기록한 </a:t>
            </a:r>
            <a:endParaRPr lang="ko-KR" altLang="ko-KR" sz="4000">
              <a:latin typeface="함초롬바탕"/>
              <a:ea typeface="함초롬바탕"/>
            </a:endParaRPr>
          </a:p>
          <a:p>
            <a:pPr marL="0" indent="0" algn="ctr">
              <a:buNone/>
              <a:defRPr lang="ko-KR" altLang="en-US"/>
            </a:pPr>
            <a:r>
              <a:rPr lang="ko-KR" altLang="ko-KR" sz="4000">
                <a:latin typeface="함초롬바탕"/>
                <a:ea typeface="함초롬바탕"/>
              </a:rPr>
              <a:t>조사보고서</a:t>
            </a:r>
            <a:endParaRPr lang="ko-KR" altLang="ko-KR" sz="4000">
              <a:latin typeface="함초롬바탕"/>
              <a:ea typeface="함초롬바탕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tretch>
            <a:fillRect/>
          </a:stretch>
        </p:blipFill>
        <p:spPr>
          <a:xfrm>
            <a:off x="0" y="455988"/>
            <a:ext cx="12192000" cy="640201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name="Office 테마">
  <a:themeElements>
    <a:clrScheme name="사용자 지정 8">
      <a:dk1>
        <a:srgbClr val="3a3838"/>
      </a:dk1>
      <a:lt1>
        <a:srgbClr val="ffffff"/>
      </a:lt1>
      <a:dk2>
        <a:srgbClr val="8a8686"/>
      </a:dk2>
      <a:lt2>
        <a:srgbClr val="f2f2f2"/>
      </a:lt2>
      <a:accent1>
        <a:srgbClr val="7cbac9"/>
      </a:accent1>
      <a:accent2>
        <a:srgbClr val="01a6bc"/>
      </a:accent2>
      <a:accent3>
        <a:srgbClr val="006583"/>
      </a:accent3>
      <a:accent4>
        <a:srgbClr val="e8e4d9"/>
      </a:accent4>
      <a:accent5>
        <a:srgbClr val="b3a197"/>
      </a:accent5>
      <a:accent6>
        <a:srgbClr val="8a8686"/>
      </a:accent6>
      <a:hlink>
        <a:srgbClr val="3c3c3c"/>
      </a:hlink>
      <a:folHlink>
        <a:srgbClr val="3c3c3c"/>
      </a:folHlink>
    </a:clrScheme>
    <a:fontScheme name="Century Gothic">
      <a:majorFont>
        <a:latin typeface="Century Gothic"/>
        <a:ea typeface="나눔스퀘어 Bold"/>
        <a:cs typeface=""/>
      </a:majorFont>
      <a:minorFont>
        <a:latin typeface="Century Gothic"/>
        <a:ea typeface="나눔스퀘어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277</ep:Words>
  <ep:PresentationFormat>와이드스크린</ep:PresentationFormat>
  <ep:Paragraphs>27</ep:Paragraphs>
  <ep:Slides>17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ep:HeadingPairs>
  <ep:TitlesOfParts>
    <vt:vector size="1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『은주시청합기(隱州視聽合紀, 1667)』</vt:lpstr>
      <vt:lpstr>슬라이드 8</vt:lpstr>
      <vt:lpstr>슬라이드 9</vt:lpstr>
      <vt:lpstr>번역: 이 두 섬(울릉도, 독도)은 사람이 살지 않는 땅으로 고려를 보는 것이 운슈(雲州 - 현재 시마네현의 동부)에서 온슈(隱州- 오키섬)를 보는 것과 같다. 그러므로 일본의 서북쪽 경계는 이 주(此州 - 오키섬)를 한계로 한다.</vt:lpstr>
      <vt:lpstr>일본의 서북쪽 경계는 오키섬(隱州)이며, 독도는 일본의 범위에서 제외됨을 알수있음</vt:lpstr>
      <vt:lpstr>슬라이드 12</vt:lpstr>
      <vt:lpstr>슬라이드 13</vt:lpstr>
      <vt:lpstr>슬라이드 14</vt:lpstr>
      <vt:lpstr>슬라이드 15</vt:lpstr>
      <vt:lpstr>슬라이드 16</vt:lpstr>
      <vt:lpstr>https://www.youtube.com/watch?v=JrnH5QmO_NI&amp;list=LLoppW7h3KdeedfC563dsRng&amp;index=1</vt:lpstr>
    </vt:vector>
  </ep:TitlesOfParts>
  <ep:HyperlinkBase/>
  <ep:Application>Hancom Office Hanshow 2014</ep:Application>
  <ep:AppVersion>0901.0000.01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2019-08-12T05:10:14.000</dcterms:created>
  <dc:creator>Saebyeol Yu</dc:creator>
  <cp:lastModifiedBy>leedo</cp:lastModifiedBy>
  <dcterms:modified xsi:type="dcterms:W3CDTF">2019-09-30T10:52:31.551</dcterms:modified>
  <cp:revision>19</cp:revision>
  <dc:title>PowerPoint 프레젠테이션</dc:title>
</cp:coreProperties>
</file>