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62" y="62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presProps" Target="presProps.xml"  /><Relationship Id="rId2" Type="http://schemas.openxmlformats.org/officeDocument/2006/relationships/notesMaster" Target="notesMasters/notesMaster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8BC16D14-4126-45D6-AFEB-B1A92C31E2F4}" type="datetime1">
              <a:rPr lang="ko-KR" altLang="en-US"/>
              <a:pPr lvl="0">
                <a:defRPr/>
              </a:pPr>
              <a:t>2019-09-30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3BAFEEAD-0D2F-43FA-8DA0-00AF7C52F7E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09F4262C-968C-4EE9-8164-CE16364706B3}" type="slidenum">
              <a:rPr kumimoji="0" lang="en-US" altLang="en-US" sz="12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9</a:t>
            </a:fld>
            <a:endParaRPr kumimoji="0" lang="en-US" altLang="en-US" sz="12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09F4262C-968C-4EE9-8164-CE16364706B3}" type="slidenum">
              <a:rPr kumimoji="0" lang="en-US" altLang="en-US" sz="12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10</a:t>
            </a:fld>
            <a:endParaRPr kumimoji="0" lang="en-US" altLang="en-US" sz="12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09F4262C-968C-4EE9-8164-CE16364706B3}" type="slidenum">
              <a:rPr kumimoji="0" lang="en-US" altLang="en-US" sz="12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pPr marL="0" marR="0" lvl="0" indent="0" algn="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13</a:t>
            </a:fld>
            <a:endParaRPr kumimoji="0" lang="en-US" altLang="en-US" sz="12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7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55"/>
            <a:ext cx="36576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55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3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78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8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4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3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9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3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1596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157686-EC43-4439-88C2-B0DEB8196C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A75B0CC-B3DD-46E3-93C1-A5C06FEC51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6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6.jpeg"  /><Relationship Id="rId4" Type="http://schemas.openxmlformats.org/officeDocument/2006/relationships/image" Target="../media/image17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Relationship Id="rId3" Type="http://schemas.openxmlformats.org/officeDocument/2006/relationships/image" Target="../media/image19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Relationship Id="rId3" Type="http://schemas.openxmlformats.org/officeDocument/2006/relationships/hyperlink" Target="https://www.youtube.com/watch?v=muB4_LNZ2Rk" TargetMode="External"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image" Target="../media/image7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1.png"  /><Relationship Id="rId4" Type="http://schemas.openxmlformats.org/officeDocument/2006/relationships/image" Target="../media/image12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387" y="694097"/>
            <a:ext cx="10515225" cy="1856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6</a:t>
            </a:r>
            <a:r>
              <a:rPr kumimoji="0" lang="ko-KR" altLang="en-US" sz="5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세기 부터 독도가 우리땅인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역사적 근거와 문헌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2151" y="5164247"/>
            <a:ext cx="429096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독도영토학</a:t>
            </a: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임베디드시스템공학과</a:t>
            </a: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21332756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이경준</a:t>
            </a:r>
          </a:p>
        </p:txBody>
      </p:sp>
    </p:spTree>
    <p:extLst>
      <p:ext uri="{BB962C8B-B14F-4D97-AF65-F5344CB8AC3E}">
        <p14:creationId xmlns:p14="http://schemas.microsoft.com/office/powerpoint/2010/main" val="1536884205"/>
      </p:ext>
    </p:extLst>
  </p:cSld>
  <p:clrMapOvr>
    <a:masterClrMapping/>
  </p:clrMapOvr>
  <p:transition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17463"/>
            <a:ext cx="10972798" cy="11430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ko-KR" altLang="en-US" b="1"/>
            </a:br>
            <a:r>
              <a:rPr lang="ko-KR" altLang="en-US" b="1"/>
              <a:t>동국문헌비고「여지고(輿地考)」(1770년)</a:t>
            </a:r>
            <a:endParaRPr lang="ko-KR" altLang="en-US" b="1"/>
          </a:p>
          <a:p>
            <a:pPr>
              <a:defRPr/>
            </a:pPr>
            <a:endParaRPr lang="ko-KR" altLang="en-US" b="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07294" y="1724837"/>
            <a:ext cx="8230809" cy="4591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542" y="1055369"/>
            <a:ext cx="1357016" cy="39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조선시대</a:t>
            </a:r>
            <a:r>
              <a:rPr kumimoji="0" lang="en-US" altLang="ko-KR" sz="18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endParaRPr kumimoji="0" lang="en-US" altLang="ko-KR" sz="1800" b="1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4412201" y="5471967"/>
            <a:ext cx="4731963" cy="877054"/>
          </a:xfrm>
          <a:prstGeom prst="ellipse">
            <a:avLst/>
          </a:prstGeom>
          <a:noFill/>
          <a:ln w="762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17463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만기요람 </a:t>
            </a:r>
            <a:r>
              <a:rPr lang="en-US" altLang="ko-KR" sz="4500" b="1"/>
              <a:t>1808</a:t>
            </a:r>
            <a:r>
              <a:rPr lang="ko-KR" altLang="en-US" sz="4500" b="1"/>
              <a:t>년</a:t>
            </a:r>
            <a:endParaRPr lang="ko-KR" altLang="en-US" sz="4500" b="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2098523"/>
            <a:ext cx="8371394" cy="4759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7618" y="2427456"/>
            <a:ext cx="3534383" cy="435243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defTabSz="457200" latinLnBrk="0">
              <a:lnSpc>
                <a:spcPct val="160000"/>
              </a:lnSpc>
              <a:spcBef>
                <a:spcPts val="0"/>
              </a:spcBef>
              <a:buClrTx/>
              <a:buFontTx/>
              <a:buNone/>
              <a:tabLst>
                <a:tab pos="994409" algn="l"/>
              </a:tabLst>
              <a:defRPr/>
            </a:pPr>
            <a:r>
              <a:rPr lang="ko-KR" altLang="en-US" sz="2500" b="1">
                <a:solidFill>
                  <a:prstClr val="black"/>
                </a:solidFill>
                <a:effectLst/>
                <a:uLnTx/>
                <a:uFillTx/>
              </a:rPr>
              <a:t>우</a:t>
            </a:r>
            <a:r>
              <a:rPr lang="en-US" altLang="ko-KR" sz="2500" b="1">
                <a:solidFill>
                  <a:prstClr val="black"/>
                </a:solidFill>
                <a:effectLst/>
                <a:uLnTx/>
                <a:uFillTx/>
              </a:rPr>
              <a:t>산국에 울릉도와 우산도가 모두 포함</a:t>
            </a:r>
            <a:endParaRPr lang="en-US" altLang="ko-KR" sz="2500" b="1">
              <a:solidFill>
                <a:prstClr val="black"/>
              </a:solidFill>
              <a:effectLst/>
              <a:uLnTx/>
              <a:uFillTx/>
            </a:endParaRPr>
          </a:p>
          <a:p>
            <a:pPr lvl="0" defTabSz="457200" latinLnBrk="0">
              <a:lnSpc>
                <a:spcPct val="160000"/>
              </a:lnSpc>
              <a:spcBef>
                <a:spcPts val="0"/>
              </a:spcBef>
              <a:buClrTx/>
              <a:buFontTx/>
              <a:buNone/>
              <a:tabLst>
                <a:tab pos="994409" algn="l"/>
              </a:tabLst>
              <a:defRPr/>
            </a:pPr>
            <a:r>
              <a:rPr lang="en-US" altLang="ko-KR" sz="2500" b="1"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lang="en-US" altLang="ko-KR" sz="2500" b="1">
              <a:solidFill>
                <a:prstClr val="black"/>
              </a:solidFill>
              <a:effectLst/>
              <a:uLnTx/>
              <a:uFillTx/>
            </a:endParaRPr>
          </a:p>
          <a:p>
            <a:pPr lvl="0" defTabSz="457200" latinLnBrk="0">
              <a:lnSpc>
                <a:spcPct val="160000"/>
              </a:lnSpc>
              <a:spcBef>
                <a:spcPts val="0"/>
              </a:spcBef>
              <a:buClrTx/>
              <a:buFontTx/>
              <a:buNone/>
              <a:tabLst>
                <a:tab pos="994409" algn="l"/>
              </a:tabLst>
              <a:defRPr/>
            </a:pPr>
            <a:r>
              <a:rPr lang="en-US" altLang="ko-KR" sz="2500" b="1">
                <a:solidFill>
                  <a:prstClr val="black"/>
                </a:solidFill>
                <a:effectLst/>
                <a:uLnTx/>
                <a:uFillTx/>
              </a:rPr>
              <a:t>우산도가 당시 일본인들이 말하는 </a:t>
            </a:r>
            <a:r>
              <a:rPr lang="en-US" altLang="ko-KR" sz="2500" b="1">
                <a:solidFill>
                  <a:srgbClr val="ff0000"/>
                </a:solidFill>
                <a:effectLst/>
                <a:uLnTx/>
                <a:uFillTx/>
              </a:rPr>
              <a:t>송도</a:t>
            </a:r>
            <a:r>
              <a:rPr lang="en-US" altLang="ko-KR" sz="2500" b="1">
                <a:solidFill>
                  <a:prstClr val="black"/>
                </a:solidFill>
                <a:effectLst/>
                <a:uLnTx/>
                <a:uFillTx/>
              </a:rPr>
              <a:t>(松島), 즉</a:t>
            </a:r>
            <a:r>
              <a:rPr lang="ko-KR" altLang="en-US" sz="2500" b="1"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altLang="ko-KR" sz="2500" b="1">
                <a:solidFill>
                  <a:prstClr val="black"/>
                </a:solidFill>
                <a:effectLst/>
                <a:uLnTx/>
                <a:uFillTx/>
              </a:rPr>
              <a:t>독도임을 증명</a:t>
            </a:r>
            <a:endParaRPr lang="en-US" altLang="ko-KR" sz="2500" b="1"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조선시대</a:t>
            </a:r>
            <a:r>
              <a:rPr kumimoji="0" lang="en-US" altLang="ko-KR" sz="18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endParaRPr kumimoji="0" lang="en-US" altLang="ko-KR" sz="1800" b="1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-1587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en-US" altLang="ko-KR" sz="4500" b="1"/>
              <a:t>“</a:t>
            </a:r>
            <a:r>
              <a:rPr lang="ko-KR" altLang="en-US" sz="4500" b="1"/>
              <a:t>신찬지지</a:t>
            </a:r>
            <a:r>
              <a:rPr lang="en-US" altLang="ko-KR" sz="4500" b="1"/>
              <a:t>”</a:t>
            </a:r>
            <a:r>
              <a:rPr lang="ko-KR" altLang="en-US" sz="4500" b="1"/>
              <a:t>에 실린 일본 총도 </a:t>
            </a:r>
            <a:r>
              <a:rPr lang="en-US" altLang="ko-KR" sz="4500" b="1"/>
              <a:t>-</a:t>
            </a:r>
            <a:r>
              <a:rPr lang="ko-KR" altLang="en-US" sz="4500" b="1"/>
              <a:t> </a:t>
            </a:r>
            <a:r>
              <a:rPr lang="en-US" altLang="ko-KR" sz="4500" b="1"/>
              <a:t>1887</a:t>
            </a:r>
            <a:r>
              <a:rPr lang="ko-KR" altLang="en-US" sz="4500" b="1"/>
              <a:t>년</a:t>
            </a:r>
            <a:endParaRPr lang="ko-KR" altLang="en-US" sz="4500" b="1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3023" y="1933000"/>
            <a:ext cx="7777686" cy="492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0126" y="4819881"/>
            <a:ext cx="3717789" cy="157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000" b="1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신찬지지 </a:t>
            </a:r>
            <a:endParaRPr kumimoji="0" lang="ko-KR" altLang="en-US" sz="3000" b="1" i="0" u="none" strike="noStrike" kern="1200" cap="none" spc="0" normalizeH="0" baseline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1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1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일본 문부성의 허가를 받은 지리 교과서</a:t>
            </a: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조선시대</a:t>
            </a:r>
            <a:r>
              <a:rPr kumimoji="0" lang="en-US" altLang="ko-KR" sz="18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endParaRPr kumimoji="0" lang="en-US" altLang="ko-KR" sz="1800" b="1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1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일본인 들의 인식</a:t>
            </a:r>
            <a:endParaRPr lang="ko-KR" altLang="en-US" sz="4500" b="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25659" y="1701132"/>
            <a:ext cx="5486400" cy="347478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599" y="1703388"/>
            <a:ext cx="4855081" cy="3474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1297" y="5463153"/>
            <a:ext cx="6909405" cy="1231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나카이는 독도를 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조선의 영토로 인식</a:t>
            </a: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당시 일본인들의 독도에 대한 일반적인 인식</a:t>
            </a: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조선시대</a:t>
            </a:r>
            <a:r>
              <a:rPr kumimoji="0" lang="en-US" altLang="ko-KR" sz="18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endParaRPr kumimoji="0" lang="en-US" altLang="ko-KR" sz="1800" b="1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590551" y="28575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대한제국 칙령 제 </a:t>
            </a:r>
            <a:r>
              <a:rPr lang="en-US" altLang="ko-KR" sz="4500" b="1"/>
              <a:t>41</a:t>
            </a:r>
            <a:r>
              <a:rPr lang="ko-KR" altLang="en-US" sz="4500" b="1"/>
              <a:t>호</a:t>
            </a:r>
            <a:endParaRPr lang="ko-KR" altLang="en-US" sz="4500" b="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647302"/>
            <a:ext cx="5578324" cy="52106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68799" y="1647302"/>
            <a:ext cx="2989338" cy="5210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9120" y="3698347"/>
            <a:ext cx="3432879" cy="237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울릉도 </a:t>
            </a:r>
            <a:r>
              <a:rPr kumimoji="0" lang="en-US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→</a:t>
            </a: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울도군</a:t>
            </a: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도감 </a:t>
            </a:r>
            <a:r>
              <a:rPr kumimoji="0" lang="en-US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→</a:t>
            </a: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 군수</a:t>
            </a: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독도가 우리 영토임을 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국내외적</a:t>
            </a: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으로 알림</a:t>
            </a: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대한제국</a:t>
            </a:r>
            <a:r>
              <a:rPr kumimoji="0" lang="en-US" altLang="ko-KR" sz="18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endParaRPr kumimoji="0" lang="en-US" altLang="ko-KR" sz="1800" b="1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1" y="9525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  천연기념물 </a:t>
            </a:r>
            <a:r>
              <a:rPr lang="en-US" altLang="ko-KR" sz="4500" b="1"/>
              <a:t>336</a:t>
            </a:r>
            <a:r>
              <a:rPr lang="ko-KR" altLang="en-US" sz="4500" b="1"/>
              <a:t>호</a:t>
            </a:r>
            <a:r>
              <a:rPr lang="en-US" altLang="ko-KR" sz="4500" b="1"/>
              <a:t>(1982</a:t>
            </a:r>
            <a:r>
              <a:rPr lang="ko-KR" altLang="en-US" sz="4500" b="1"/>
              <a:t>년</a:t>
            </a:r>
            <a:r>
              <a:rPr lang="en-US" altLang="ko-KR" sz="4500" b="1"/>
              <a:t>)</a:t>
            </a:r>
            <a:r>
              <a:rPr lang="ko-KR" altLang="en-US" sz="4500" b="1"/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1500" y="1740187"/>
            <a:ext cx="10972798" cy="4453799"/>
          </a:xfrm>
          <a:prstGeom prst="rect">
            <a:avLst/>
          </a:prstGeom>
        </p:spPr>
      </p:pic>
      <p:sp>
        <p:nvSpPr>
          <p:cNvPr id="6" name="직사각형 5">
            <a:hlinkClick r:id="rId3"/>
          </p:cNvPr>
          <p:cNvSpPr/>
          <p:nvPr/>
        </p:nvSpPr>
        <p:spPr>
          <a:xfrm>
            <a:off x="5328371" y="6128461"/>
            <a:ext cx="6863629" cy="7295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  <a:hlinkClick r:id="rId3"/>
              </a:rPr>
              <a:t>https://www.</a:t>
            </a:r>
            <a:r>
              <a:rPr kumimoji="0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  <a:hlinkClick r:id="rId3"/>
              </a:rPr>
              <a:t>youtube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  <a:hlinkClick r:id="rId3"/>
              </a:rPr>
              <a:t>.com/watch?v=muB4_LNZ2Rk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491" y="1026794"/>
            <a:ext cx="1937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대한민국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967392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65088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참고문헌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1417638"/>
            <a:ext cx="501015" cy="36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1417638"/>
            <a:ext cx="10972798" cy="500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세종대 독도종합연구소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독도의 진실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우산국과 우산도    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대한민국 교육부 공식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블로그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독도는 신라시대부터 우리 땅! 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대한민국 교육부 공식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블로그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대한제국칙령 제 41호, 평화선 지도 등 독도관련 국내외 문헌자료는?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KBS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뉴스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[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취재후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]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 마리에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320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만 원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..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씨를 말린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강치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’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잡이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국사편찬위원회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사료로 본 한국사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울릉도와 독도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대한민국 칙령 제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41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호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대한민국 교육부 공식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블로그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대한제국칙령 제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41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호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평화선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지도등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독도 관련 국내외 문헌자료는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이두현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스코리텔링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청소년 독도 교과서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푸른길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,2016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국가 기록원 독도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=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조선 고유영토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’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인정기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(~1905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이전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위키백과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독도천연보호구역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외교부독도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독도에 대한 우리 입장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 영토인 근거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독도사랑기자단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블로그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독도가 우리 땅인 역사적 근거</a:t>
            </a:r>
          </a:p>
          <a:p>
            <a:pPr marL="257040" marR="0" lvl="0" indent="-25704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독도연구소 홈페이지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연구 </a:t>
            </a:r>
            <a:r>
              <a:rPr kumimoji="0" lang="ko-KR" alt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고사료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만기요람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6443536"/>
      </p:ext>
    </p:extLst>
  </p:cSld>
  <p:clrMapOvr>
    <a:masterClrMapping/>
  </p:clrMapOvr>
  <p:transition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0"/>
          </p:nvPr>
        </p:nvSpPr>
        <p:spPr>
          <a:xfrm>
            <a:off x="590549" y="236538"/>
            <a:ext cx="10972798" cy="114300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 sz="4500" b="1"/>
              <a:t>목차</a:t>
            </a:r>
            <a:endParaRPr lang="ko-KR" altLang="en-US" sz="4500" b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2102569" y="1404870"/>
            <a:ext cx="7672714" cy="5024588"/>
          </a:xfrm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000" b="1"/>
              <a:t>삼국시대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ko-KR" altLang="en-US" sz="4000" b="1"/>
              <a:t>고려시대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ko-KR" altLang="en-US" sz="4000" b="1"/>
              <a:t>조선시대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ko-KR" altLang="en-US" sz="4000" b="1"/>
              <a:t>대한제국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ko-KR" altLang="en-US" sz="4000" b="1"/>
              <a:t>대한민국</a:t>
            </a:r>
            <a:endParaRPr lang="ko-KR" altLang="en-US" sz="4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06151" y="1612648"/>
            <a:ext cx="9579698" cy="466064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104775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시대별 한 눈에 보는 독도의 역사</a:t>
            </a:r>
          </a:p>
        </p:txBody>
      </p:sp>
    </p:spTree>
    <p:extLst>
      <p:ext uri="{BB962C8B-B14F-4D97-AF65-F5344CB8AC3E}">
        <p14:creationId xmlns:p14="http://schemas.microsoft.com/office/powerpoint/2010/main" val="1886039684"/>
      </p:ext>
    </p:extLst>
  </p:cSld>
  <p:clrMapOvr>
    <a:masterClrMapping/>
  </p:clrMapOvr>
  <p:transition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37869" y="-16074"/>
            <a:ext cx="10639730" cy="1470025"/>
          </a:xfrm>
        </p:spPr>
        <p:txBody>
          <a:bodyPr/>
          <a:lstStyle/>
          <a:p>
            <a:pPr lvl="0" rtl="0" eaLnBrk="1" hangingPunct="0">
              <a:lnSpc>
                <a:spcPct val="100000"/>
              </a:lnSpc>
              <a:buNone/>
              <a:defRPr/>
            </a:pPr>
            <a:r>
              <a:rPr lang="en-US" sz="4500" b="1" i="0" strike="noStrike" spc="0">
                <a:solidFill>
                  <a:schemeClr val="tx1"/>
                </a:solidFill>
                <a:latin typeface="Verdana"/>
                <a:ea typeface="굴림"/>
                <a:cs typeface="Mangal"/>
              </a:rPr>
              <a:t>6세기</a:t>
            </a:r>
            <a:r>
              <a:rPr lang="ko-KR" altLang="en-US" sz="4500" b="1" i="0" strike="noStrike" spc="0">
                <a:solidFill>
                  <a:schemeClr val="tx1"/>
                </a:solidFill>
                <a:latin typeface="Verdana"/>
                <a:ea typeface="굴림"/>
                <a:cs typeface="Mangal"/>
              </a:rPr>
              <a:t> </a:t>
            </a:r>
            <a:r>
              <a:rPr lang="en-US" sz="4500" b="1" i="0" strike="noStrike" spc="0">
                <a:solidFill>
                  <a:schemeClr val="tx1"/>
                </a:solidFill>
                <a:latin typeface="Verdana"/>
                <a:ea typeface="굴림"/>
                <a:cs typeface="Mangal"/>
              </a:rPr>
              <a:t>독도 지배에 대한 근거</a:t>
            </a:r>
            <a:endParaRPr lang="en-US" sz="4500" b="1" i="0" strike="noStrike" spc="0">
              <a:solidFill>
                <a:schemeClr val="tx1"/>
              </a:solidFill>
              <a:latin typeface="Verdana"/>
              <a:ea typeface="굴림"/>
              <a:cs typeface="Mangal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2549" y="1936164"/>
            <a:ext cx="7750812" cy="4921835"/>
          </a:xfrm>
          <a:prstGeom prst="rect">
            <a:avLst/>
          </a:prstGeom>
          <a:noFill/>
          <a:ln>
            <a:noFill/>
            <a:prstDash val="solid"/>
          </a:ln>
        </p:spPr>
      </p:pic>
      <p:sp>
        <p:nvSpPr>
          <p:cNvPr id="6" name="TextBox 5"/>
          <p:cNvSpPr txBox="1"/>
          <p:nvPr/>
        </p:nvSpPr>
        <p:spPr>
          <a:xfrm>
            <a:off x="8724417" y="5326790"/>
            <a:ext cx="2276834" cy="47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신라에 정복</a:t>
            </a: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3114" y="2308103"/>
            <a:ext cx="25832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동해안 일대의 </a:t>
            </a:r>
            <a:endParaRPr kumimoji="0" lang="ko-KR" altLang="en-US" sz="2500" b="1" i="0" u="none" strike="noStrike" kern="1200" cap="none" spc="0" normalizeH="0" baseline="0"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맑은 고딕"/>
            </a:endParaRPr>
          </a:p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도서지역 장악</a:t>
            </a:r>
            <a:endParaRPr kumimoji="0" lang="ko-KR" altLang="en-US" sz="2500" b="1" i="0" u="none" strike="noStrike" kern="1200" cap="none" spc="0" normalizeH="0" baseline="0"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맑은 고딕"/>
            </a:endParaRPr>
          </a:p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해상세력 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우산국</a:t>
            </a:r>
            <a:endParaRPr kumimoji="0" lang="ko-KR" altLang="en-US" sz="2500" b="1" i="0" u="none" strike="noStrike" kern="1200" cap="none" spc="0" normalizeH="0" baseline="0"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맑은 고딕"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9604147" y="4094700"/>
            <a:ext cx="574524" cy="6047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0817" y="1169670"/>
            <a:ext cx="1357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삼국시대</a:t>
            </a:r>
            <a:r>
              <a:rPr kumimoji="0" lang="en-US" altLang="ko-KR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endParaRPr kumimoji="0" lang="en-US" altLang="ko-KR" sz="2000" b="1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064876" y="0"/>
            <a:ext cx="623792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4500" b="1"/>
              <a:t>삼국사기 </a:t>
            </a:r>
            <a:r>
              <a:rPr lang="en-US" altLang="ko-KR" sz="4500" b="1"/>
              <a:t>-</a:t>
            </a:r>
            <a:r>
              <a:rPr lang="ko-KR" altLang="en-US" sz="4500" b="1"/>
              <a:t> </a:t>
            </a:r>
            <a:r>
              <a:rPr lang="en-US" altLang="ko-KR" sz="4500" b="1"/>
              <a:t>1145</a:t>
            </a:r>
            <a:r>
              <a:rPr lang="ko-KR" altLang="en-US" sz="4500" b="1"/>
              <a:t>년  </a:t>
            </a:r>
            <a:endParaRPr lang="ko-KR" altLang="en-US" sz="4500" b="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43925" y="1810693"/>
            <a:ext cx="3772825" cy="50473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810693"/>
            <a:ext cx="3643925" cy="5047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8291" y="5077296"/>
            <a:ext cx="3737428" cy="145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0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권4의 지증왕</a:t>
            </a:r>
            <a:endParaRPr kumimoji="0" lang="ko-KR" altLang="en-US" sz="30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0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13년조에 이사부가 우산국을 </a:t>
            </a:r>
            <a:r>
              <a:rPr kumimoji="0" lang="ko-KR" altLang="en-US" sz="3000" b="1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복속</a:t>
            </a:r>
            <a:r>
              <a:rPr kumimoji="0" lang="en-US" altLang="ko-KR" sz="3000" b="1" i="0" u="none" strike="noStrike" kern="1200" cap="none" spc="0" normalizeH="0" baseline="0">
                <a:solidFill>
                  <a:schemeClr val="dk1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0" lang="ko-KR" altLang="en-US" sz="3000" b="1" i="0" u="none" strike="noStrike" kern="1200" cap="none" spc="0" normalizeH="0" baseline="0">
                <a:solidFill>
                  <a:schemeClr val="dk1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복종</a:t>
            </a:r>
            <a:r>
              <a:rPr kumimoji="0" lang="en-US" altLang="ko-KR" sz="3000" b="1" i="0" u="none" strike="noStrike" kern="1200" cap="none" spc="0" normalizeH="0" baseline="0">
                <a:solidFill>
                  <a:schemeClr val="dk1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  <a:endParaRPr kumimoji="0" lang="ko-KR" altLang="en-US" sz="3000" b="1" i="0" u="none" strike="noStrike" kern="1200" cap="none" spc="0" normalizeH="0" baseline="0">
              <a:solidFill>
                <a:schemeClr val="dk1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삼국시대</a:t>
            </a:r>
            <a:r>
              <a:rPr kumimoji="0" lang="en-US" altLang="ko-KR" sz="18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endParaRPr kumimoji="0" lang="en-US" altLang="ko-KR" sz="1800" b="1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877785"/>
            <a:ext cx="4010882" cy="498021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010883" y="1877785"/>
            <a:ext cx="3929526" cy="4980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6152" y="104035"/>
            <a:ext cx="5286422" cy="77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4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고려사 </a:t>
            </a:r>
            <a:r>
              <a:rPr kumimoji="0" lang="en-US" altLang="ko-KR" sz="4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-</a:t>
            </a:r>
            <a:r>
              <a:rPr kumimoji="0" lang="ko-KR" altLang="en-US" sz="4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4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1451</a:t>
            </a:r>
            <a:r>
              <a:rPr kumimoji="0" lang="ko-KR" altLang="en-US" sz="4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년 </a:t>
            </a:r>
            <a:endParaRPr kumimoji="0" lang="ko-KR" altLang="en-US" sz="4500" b="1" i="0" u="none" strike="noStrike" kern="1200" cap="none" spc="0" normalizeH="0" baseline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5247" y="2990213"/>
            <a:ext cx="2857498" cy="351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040" marR="0" lvl="0" indent="-25704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우산국은 고려에게 토산물 받침</a:t>
            </a: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257040" marR="0" lvl="0" indent="-25704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안무사</a:t>
            </a: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파견</a:t>
            </a: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   </a:t>
            </a:r>
            <a:r>
              <a:rPr kumimoji="0" lang="en-US" altLang="ko-KR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섬 관리</a:t>
            </a:r>
            <a:r>
              <a:rPr kumimoji="0" lang="en-US" altLang="ko-KR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  <a:endParaRPr kumimoji="0" lang="en-US" altLang="ko-KR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257040" marR="0" lvl="0" indent="-25704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관직</a:t>
            </a:r>
            <a:r>
              <a:rPr kumimoji="0" lang="en-US" altLang="ko-KR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농기구</a:t>
            </a:r>
            <a:r>
              <a:rPr kumimoji="0" lang="en-US" altLang="ko-KR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</a:t>
            </a: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종자 등 하사</a:t>
            </a: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고려시대</a:t>
            </a:r>
            <a:r>
              <a:rPr kumimoji="0" lang="en-US" altLang="ko-KR" sz="18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endParaRPr kumimoji="0" lang="en-US" altLang="ko-KR" sz="1800" b="1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687536"/>
            <a:ext cx="7691223" cy="5170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4647" y="3497834"/>
            <a:ext cx="36583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우산 </a:t>
            </a:r>
            <a:r>
              <a:rPr kumimoji="0" lang="en-US" altLang="ko-KR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=</a:t>
            </a:r>
            <a:r>
              <a:rPr kumimoji="0" lang="ko-KR" altLang="en-US" sz="2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독도  </a:t>
            </a:r>
            <a:endParaRPr kumimoji="0" lang="ko-KR" altLang="en-US" sz="2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무릉 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=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  울릉도</a:t>
            </a:r>
            <a:endParaRPr kumimoji="0" lang="ko-KR" altLang="en-US" sz="2500" b="1" i="0" u="none" strike="noStrike" kern="1200" cap="none" spc="0" normalizeH="0" baseline="0"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9869" y="4215190"/>
            <a:ext cx="2585357" cy="36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3372" y="272028"/>
            <a:ext cx="7004303" cy="773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4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세종실록 지리지</a:t>
            </a:r>
            <a:r>
              <a:rPr kumimoji="0" lang="en-US" altLang="ko-KR" sz="4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-</a:t>
            </a:r>
            <a:r>
              <a:rPr kumimoji="0" lang="ko-KR" altLang="en-US" sz="4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r>
              <a:rPr kumimoji="0" lang="en-US" altLang="ko-KR" sz="4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1454</a:t>
            </a:r>
            <a:r>
              <a:rPr kumimoji="0" lang="ko-KR" altLang="en-US" sz="4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년 </a:t>
            </a:r>
            <a:endParaRPr kumimoji="0" lang="en-US" altLang="ko-KR" sz="4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5676" y="4717135"/>
            <a:ext cx="48163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권 </a:t>
            </a:r>
            <a:r>
              <a:rPr kumimoji="0" lang="en-US" altLang="ko-KR" sz="2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153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의 울진현조   </a:t>
            </a:r>
            <a:endParaRPr kumimoji="0" lang="ko-KR" altLang="en-US" sz="2500" b="1" i="0" u="none" strike="noStrike" kern="1200" cap="none" spc="0" normalizeH="0" baseline="0"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맑은 고딕"/>
            </a:endParaRPr>
          </a:p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강원도 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울진현에 속한</a:t>
            </a: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 </a:t>
            </a:r>
            <a:endParaRPr kumimoji="0" lang="ko-KR" altLang="en-US" sz="2500" b="1" i="0" u="none" strike="noStrike" kern="1200" cap="none" spc="0" normalizeH="0" baseline="0"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맑은 고딕"/>
            </a:endParaRPr>
          </a:p>
          <a:p>
            <a:pPr marL="0" marR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조선의 영토</a:t>
            </a:r>
            <a:endParaRPr kumimoji="0" lang="ko-KR" altLang="en-US" sz="2500" b="1" i="0" u="none" strike="noStrike" kern="1200" cap="none" spc="0" normalizeH="0" baseline="0"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맑은 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7492" y="1131570"/>
            <a:ext cx="1690391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-</a:t>
            </a:r>
            <a:r>
              <a:rPr kumimoji="0" lang="ko-KR" altLang="en-US" sz="20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조선시대</a:t>
            </a:r>
            <a:r>
              <a:rPr kumimoji="0" lang="en-US" altLang="ko-KR" sz="1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-</a:t>
            </a:r>
            <a:endParaRPr kumimoji="0" lang="en-US" altLang="ko-KR" sz="1800" b="1" i="0" u="none" strike="noStrike" kern="1200" cap="none" spc="0" normalizeH="0" baseline="0">
              <a:solidFill>
                <a:prstClr val="black"/>
              </a:solidFill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794127"/>
            <a:ext cx="4557485" cy="50638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72663" y="1905672"/>
            <a:ext cx="3950984" cy="4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3478" y="192792"/>
            <a:ext cx="7759224" cy="77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4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신증동국여지승람</a:t>
            </a:r>
            <a:r>
              <a:rPr kumimoji="0" lang="en-US" altLang="ko-KR" sz="4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- 1531</a:t>
            </a:r>
            <a:r>
              <a:rPr kumimoji="0" lang="ko-KR" altLang="en-US" sz="4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년</a:t>
            </a:r>
            <a:endParaRPr kumimoji="0" lang="en-US" altLang="ko-KR" sz="4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4565" y="3429000"/>
            <a:ext cx="3388656" cy="3055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팔도총도</a:t>
            </a:r>
            <a:endParaRPr kumimoji="0" lang="ko-KR" altLang="en-US" sz="3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0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30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30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30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35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우산도 울릉도 표기  </a:t>
            </a:r>
            <a:endParaRPr kumimoji="0" lang="ko-KR" altLang="en-US" sz="35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6423034" y="5471967"/>
            <a:ext cx="1103392" cy="8770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3242" y="1045844"/>
            <a:ext cx="1357016" cy="39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조선시대</a:t>
            </a:r>
            <a:r>
              <a:rPr kumimoji="0" lang="en-US" altLang="ko-KR" sz="18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endParaRPr kumimoji="0" lang="en-US" altLang="ko-KR" sz="1800" b="1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13" name="아래쪽 화살표 9"/>
          <p:cNvSpPr/>
          <p:nvPr/>
        </p:nvSpPr>
        <p:spPr>
          <a:xfrm>
            <a:off x="9832050" y="4433651"/>
            <a:ext cx="574524" cy="6047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anchor="ctr"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65088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ko-KR" altLang="en-US" sz="4500" b="1"/>
              <a:t>조선시대 독도를 지킨 안용복</a:t>
            </a:r>
            <a:endParaRPr lang="ko-KR" altLang="en-US" sz="4500" b="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548242" y="1909809"/>
            <a:ext cx="4178549" cy="4948191"/>
          </a:xfrm>
          <a:prstGeom prst="rect">
            <a:avLst/>
          </a:prstGeom>
          <a:noFill/>
          <a:ln>
            <a:noFill/>
            <a:prstDash val="solid"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1909808"/>
            <a:ext cx="3941264" cy="4948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0060" y="3429000"/>
            <a:ext cx="4311940" cy="3132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5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5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5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“</a:t>
            </a:r>
            <a:r>
              <a:rPr kumimoji="0" lang="ko-KR" altLang="en-US" sz="25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울릉도와 독도는 일본땅이 아니다</a:t>
            </a:r>
            <a:r>
              <a:rPr kumimoji="0" lang="en-US" altLang="ko-KR" sz="25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”</a:t>
            </a:r>
            <a:endParaRPr kumimoji="0" lang="en-US" altLang="ko-KR" sz="25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확약이 변례집요에 기록</a:t>
            </a:r>
            <a:endParaRPr kumimoji="0" lang="ko-KR" altLang="en-US" sz="25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5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일본이 독도를</a:t>
            </a:r>
            <a:endParaRPr kumimoji="0" lang="ko-KR" altLang="en-US" sz="2500" b="0" i="0" u="none" strike="noStrike" kern="1200" cap="none" spc="0" normalizeH="0" baseline="0"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2500" b="0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조선영주권</a:t>
            </a:r>
            <a:r>
              <a:rPr kumimoji="0" lang="ko-KR" altLang="en-US" sz="25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으로 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인정</a:t>
            </a:r>
            <a:r>
              <a:rPr kumimoji="0" lang="ko-KR" altLang="en-US" sz="25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한 사례</a:t>
            </a:r>
            <a:endParaRPr kumimoji="0" lang="ko-KR" altLang="en-US" sz="25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492" y="1045844"/>
            <a:ext cx="1357016" cy="39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맑은 고딕"/>
              </a:rPr>
              <a:t>조선시대</a:t>
            </a:r>
            <a:r>
              <a:rPr kumimoji="0" lang="en-US" altLang="ko-KR" sz="1800" b="1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Times New Roman"/>
              </a:rPr>
              <a:t>-</a:t>
            </a:r>
            <a:endParaRPr kumimoji="0" lang="en-US" altLang="ko-KR" sz="1800" b="1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249</ep:Words>
  <ep:PresentationFormat>와이드스크린</ep:PresentationFormat>
  <ep:Paragraphs>83</ep:Paragraphs>
  <ep:Slides>16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ep:HeadingPairs>
  <ep:TitlesOfParts>
    <vt:vector size="17" baseType="lpstr">
      <vt:lpstr>7_Office 테마</vt:lpstr>
      <vt:lpstr>슬라이드 1</vt:lpstr>
      <vt:lpstr>목차</vt:lpstr>
      <vt:lpstr>시대별 한 눈에 보는 독도의 역사</vt:lpstr>
      <vt:lpstr>6세기 독도 지배에 대한 근거</vt:lpstr>
      <vt:lpstr>삼국사기 - 1145년</vt:lpstr>
      <vt:lpstr>슬라이드 6</vt:lpstr>
      <vt:lpstr>슬라이드 7</vt:lpstr>
      <vt:lpstr>슬라이드 8</vt:lpstr>
      <vt:lpstr>조선시대 독도를 지킨 안용복</vt:lpstr>
      <vt:lpstr>동국문헌비고「여지고(輿地考)」(1770년)</vt:lpstr>
      <vt:lpstr>만기요람 1808년</vt:lpstr>
      <vt:lpstr>“신찬지지”에 실린 일본 총도 - 1887년</vt:lpstr>
      <vt:lpstr>일본인 들의 인식</vt:lpstr>
      <vt:lpstr>대한제국 칙령 제 41호</vt:lpstr>
      <vt:lpstr>천연기념물 336호(1982년)</vt:lpstr>
      <vt:lpstr>참고문헌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2019-09-29T09:59:54.000</dcterms:created>
  <dc:creator>오 세훈</dc:creator>
  <cp:lastModifiedBy>82107</cp:lastModifiedBy>
  <dcterms:modified xsi:type="dcterms:W3CDTF">2019-09-30T11:22:08.247</dcterms:modified>
  <cp:revision>21</cp:revision>
  <dc:title>PowerPoint 프레젠테이션</dc:title>
  <cp:version/>
</cp:coreProperties>
</file>