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280" r:id="rId3"/>
    <p:sldId id="279" r:id="rId4"/>
    <p:sldId id="257" r:id="rId5"/>
    <p:sldId id="266" r:id="rId6"/>
    <p:sldId id="268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5" r:id="rId19"/>
    <p:sldId id="296" r:id="rId20"/>
    <p:sldId id="282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CFBF"/>
    <a:srgbClr val="F62291"/>
    <a:srgbClr val="D8268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5" d="100"/>
          <a:sy n="125" d="100"/>
        </p:scale>
        <p:origin x="-498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75B8C-DF90-4444-88E4-F1D95D87E965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05DAE-064F-4E16-A6EA-40DBFA52F8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80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05DAE-064F-4E16-A6EA-40DBFA52F806}" type="slidenum">
              <a:rPr lang="ko-KR" altLang="en-US" smtClean="0"/>
              <a:pPr/>
              <a:t>49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05DAE-064F-4E16-A6EA-40DBFA52F806}" type="slidenum">
              <a:rPr lang="ko-KR" altLang="en-US" smtClean="0"/>
              <a:pPr/>
              <a:t>50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016-0CE9-49F3-B8D2-461B0C3D6C17}" type="datetime1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DB6-95EC-49A7-BD4C-E70999BD6845}" type="datetime1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95-EB37-4315-A2CE-135DB3937956}" type="datetime1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9918-E6BB-432D-A8F8-AC60DB3964CC}" type="datetime1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02E3-8D33-4F3D-B7C7-251592AF8EBF}" type="datetime1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EAE-93DF-4C5D-B8B3-A56BFDA35506}" type="datetime1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F306-9F63-4D26-9200-67D01FD9E31C}" type="datetime1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711-DAEC-41E7-BCCE-97D973D9FCF4}" type="datetime1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AACD-CB12-4A48-A0F0-7880F7B8F2E4}" type="datetime1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1914-6B2B-4507-8C3B-681EC42BF714}" type="datetime1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CE56-2D8E-4D66-9002-E3AC405EFE2C}" type="datetime1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47C2A942-B78E-48FC-8EFB-B55B217D18F5}" type="datetime1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796216" y="-28997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 spc="-150">
          <a:solidFill>
            <a:schemeClr val="tx1"/>
          </a:solidFill>
          <a:latin typeface="Noto Sans Korean Bold" pitchFamily="34" charset="-127"/>
          <a:ea typeface="Noto Sans Korean Bold" pitchFamily="34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bNIUk8WoCY" TargetMode="External"/><Relationship Id="rId2" Type="http://schemas.openxmlformats.org/officeDocument/2006/relationships/hyperlink" Target="https://www.youtube.com/watch?v=rbIWEC9fNc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wcUhIqV4f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.kr/url?sa=i&amp;rct=j&amp;q=&amp;esrc=s&amp;source=images&amp;cd=&amp;ved=2ahUKEwj1svTEoPPkAhXWxosBHay2AYAQjRx6BAgBEAQ&amp;url=https%3A%2F%2Fwww.pinterest.ca%2Fpin%2F396246467198066590%2F&amp;psig=AOvVaw0JvBO525pTBzUkFNBM1BJF&amp;ust=156975103131765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hyperlink" Target="https://www.google.co.kr/url?sa=i&amp;rct=j&amp;q=&amp;esrc=s&amp;source=images&amp;cd=&amp;ved=2ahUKEwiIsZ7uoPPkAhVEBKYKHbq8A9gQjRx6BAgBEAQ&amp;url=https%3A%2F%2Fko.wikipedia.org%2Fwiki%2F%25EC%259D%25BC%25EB%25B3%25B8%25EC%259D%2598_%25ED%2595%25AD%25EB%25B3%25B5&amp;psig=AOvVaw0JvBO525pTBzUkFNBM1BJF&amp;ust=1569751031317654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-pc\Desktop\videoplayback.mp4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206" y="2276872"/>
            <a:ext cx="9180717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27" name="제목 5"/>
          <p:cNvSpPr txBox="1">
            <a:spLocks/>
          </p:cNvSpPr>
          <p:nvPr/>
        </p:nvSpPr>
        <p:spPr>
          <a:xfrm>
            <a:off x="3635896" y="5840700"/>
            <a:ext cx="5398368" cy="550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ko-KR" altLang="en-US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역사교육과 이</a:t>
            </a:r>
            <a:r>
              <a:rPr lang="en-US" altLang="ko-KR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ko-KR" altLang="en-US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현</a:t>
            </a:r>
            <a:endParaRPr lang="en-US" altLang="ko-KR" sz="1000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ko-KR" altLang="en-US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일본어 일본학과 이</a:t>
            </a:r>
            <a:r>
              <a:rPr lang="en-US" altLang="ko-KR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ko-KR" altLang="en-US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우</a:t>
            </a:r>
            <a:endParaRPr lang="en-US" altLang="ko-KR" sz="1000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ko-KR" altLang="en-US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일본어 일본학과 박</a:t>
            </a:r>
            <a:r>
              <a:rPr lang="en-US" altLang="ko-KR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ko-KR" altLang="en-US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진</a:t>
            </a:r>
            <a:endParaRPr lang="en-US" altLang="ko-KR" sz="1000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ko-KR" altLang="en-US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화학응용과 이</a:t>
            </a:r>
            <a:r>
              <a:rPr lang="en-US" altLang="ko-KR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ko-KR" altLang="en-US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화</a:t>
            </a:r>
            <a:endParaRPr lang="en-US" altLang="ko-KR" sz="1000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C:\Users\madeit-top1\Documents\PPT\[09]Angrymomo_Japan simplePPT\japan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05" y="26369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C0573DE-FE99-424A-948C-C4B5ED7B00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bg1"/>
                </a:solidFill>
              </a:rPr>
              <a:t>쇼와 전기 시대의 일본 정치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2" y="231324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273109"/>
            <a:ext cx="9143999" cy="1133592"/>
            <a:chOff x="3957385" y="2414816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5" y="2414816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35616" y="2547734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금융공황이 일본 정치에 미친 영향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300319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168F1-72BB-4EF5-8869-E2CC5A732FD1}"/>
              </a:ext>
            </a:extLst>
          </p:cNvPr>
          <p:cNvSpPr txBox="1"/>
          <p:nvPr/>
        </p:nvSpPr>
        <p:spPr>
          <a:xfrm>
            <a:off x="590250" y="1806024"/>
            <a:ext cx="3425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금융공황 전 일본 정치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D202B1-229F-4F34-BF9A-DA231AFD3326}"/>
              </a:ext>
            </a:extLst>
          </p:cNvPr>
          <p:cNvSpPr txBox="1"/>
          <p:nvPr/>
        </p:nvSpPr>
        <p:spPr>
          <a:xfrm>
            <a:off x="1138088" y="2741547"/>
            <a:ext cx="6939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정우회의 대두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호헌 </a:t>
            </a:r>
            <a:r>
              <a:rPr lang="en-US" altLang="ko-KR" sz="2200" b="1" dirty="0"/>
              <a:t>3</a:t>
            </a:r>
            <a:r>
              <a:rPr lang="ko-KR" altLang="en-US" sz="2200" b="1" dirty="0"/>
              <a:t>파내각의 분열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302DE7-5A14-48C4-8492-7A75E70B5D66}"/>
              </a:ext>
            </a:extLst>
          </p:cNvPr>
          <p:cNvSpPr txBox="1"/>
          <p:nvPr/>
        </p:nvSpPr>
        <p:spPr>
          <a:xfrm>
            <a:off x="293967" y="4168718"/>
            <a:ext cx="550217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endParaRPr lang="en-US" altLang="ko-KR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정우회의 대두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r>
              <a:rPr lang="ko-KR" altLang="en-US" dirty="0"/>
              <a:t>다나카 기이치를 새 총재</a:t>
            </a:r>
            <a:endParaRPr lang="en-US" altLang="ko-KR" dirty="0"/>
          </a:p>
          <a:p>
            <a:pPr lvl="1">
              <a:spcBef>
                <a:spcPts val="600"/>
              </a:spcBef>
            </a:pPr>
            <a:r>
              <a:rPr lang="en-US" altLang="ko-KR" dirty="0"/>
              <a:t>(</a:t>
            </a:r>
            <a:r>
              <a:rPr lang="ko-KR" altLang="en-US" dirty="0"/>
              <a:t>예비역 육군 대장이자 육군대신 </a:t>
            </a:r>
            <a:r>
              <a:rPr lang="ko-KR" altLang="en-US" dirty="0" err="1"/>
              <a:t>역임자</a:t>
            </a:r>
            <a:r>
              <a:rPr lang="en-US" altLang="ko-KR" dirty="0"/>
              <a:t>)</a:t>
            </a:r>
          </a:p>
          <a:p>
            <a:pPr lvl="1">
              <a:spcBef>
                <a:spcPts val="600"/>
              </a:spcBef>
            </a:pPr>
            <a:r>
              <a:rPr lang="ko-KR" altLang="en-US" dirty="0" err="1"/>
              <a:t>혁신구락부를</a:t>
            </a:r>
            <a:r>
              <a:rPr lang="ko-KR" altLang="en-US" dirty="0"/>
              <a:t> 흡수</a:t>
            </a:r>
          </a:p>
          <a:p>
            <a:pPr lvl="1">
              <a:spcBef>
                <a:spcPts val="600"/>
              </a:spcBef>
            </a:pPr>
            <a:r>
              <a:rPr lang="ko-KR" altLang="en-US" dirty="0"/>
              <a:t>헌정회와의 대립</a:t>
            </a:r>
          </a:p>
          <a:p>
            <a:pPr lvl="1">
              <a:spcBef>
                <a:spcPts val="600"/>
              </a:spcBef>
            </a:pPr>
            <a:endParaRPr lang="en-US" altLang="ko-KR" sz="2000" b="1" dirty="0"/>
          </a:p>
          <a:p>
            <a:pPr lvl="1">
              <a:spcBef>
                <a:spcPts val="600"/>
              </a:spcBef>
            </a:pPr>
            <a:endParaRPr lang="en-US" altLang="ko-KR" sz="2000" b="1" dirty="0"/>
          </a:p>
          <a:p>
            <a:pPr lvl="1">
              <a:spcBef>
                <a:spcPts val="600"/>
              </a:spcBef>
            </a:pPr>
            <a:endParaRPr lang="ko-KR" alt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BB224-8276-4B37-8AB7-0B28A211CFA8}"/>
              </a:ext>
            </a:extLst>
          </p:cNvPr>
          <p:cNvSpPr txBox="1"/>
          <p:nvPr/>
        </p:nvSpPr>
        <p:spPr>
          <a:xfrm>
            <a:off x="293966" y="3551104"/>
            <a:ext cx="56246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ko-KR" altLang="en-US" sz="2000" b="1" dirty="0"/>
              <a:t>호헌</a:t>
            </a:r>
            <a:r>
              <a:rPr lang="en-US" altLang="ko-KR" sz="2000" b="1" dirty="0"/>
              <a:t>3</a:t>
            </a:r>
            <a:r>
              <a:rPr lang="ko-KR" altLang="en-US" sz="2000" b="1" dirty="0"/>
              <a:t>파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보통선거의 실현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귀족원의 개혁</a:t>
            </a:r>
            <a:r>
              <a:rPr lang="en-US" altLang="ko-KR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ko-KR" altLang="en-US" sz="2000" dirty="0" err="1"/>
              <a:t>헌정회</a:t>
            </a:r>
            <a:r>
              <a:rPr lang="en-US" altLang="ko-KR" sz="2000" dirty="0"/>
              <a:t> </a:t>
            </a:r>
            <a:r>
              <a:rPr lang="ko-KR" altLang="en-US" sz="2000" dirty="0" err="1"/>
              <a:t>정우회</a:t>
            </a:r>
            <a:r>
              <a:rPr lang="en-US" altLang="ko-KR" sz="2000" dirty="0"/>
              <a:t> </a:t>
            </a:r>
            <a:r>
              <a:rPr lang="ko-KR" altLang="en-US" sz="2000" dirty="0" err="1"/>
              <a:t>혁신구락부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413636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2" y="231324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273109"/>
            <a:ext cx="9143999" cy="1133592"/>
            <a:chOff x="3957385" y="2414816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5" y="2414816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35616" y="2547734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금융공황이 일본 정치에 미친 영향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300319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168F1-72BB-4EF5-8869-E2CC5A732FD1}"/>
              </a:ext>
            </a:extLst>
          </p:cNvPr>
          <p:cNvSpPr txBox="1"/>
          <p:nvPr/>
        </p:nvSpPr>
        <p:spPr>
          <a:xfrm>
            <a:off x="590250" y="1806024"/>
            <a:ext cx="3425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금융공황 전 일본 정치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D202B1-229F-4F34-BF9A-DA231AFD3326}"/>
              </a:ext>
            </a:extLst>
          </p:cNvPr>
          <p:cNvSpPr txBox="1"/>
          <p:nvPr/>
        </p:nvSpPr>
        <p:spPr>
          <a:xfrm>
            <a:off x="1138088" y="2741547"/>
            <a:ext cx="6939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정우회와 헌정회의 대립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302DE7-5A14-48C4-8492-7A75E70B5D66}"/>
              </a:ext>
            </a:extLst>
          </p:cNvPr>
          <p:cNvSpPr txBox="1"/>
          <p:nvPr/>
        </p:nvSpPr>
        <p:spPr>
          <a:xfrm>
            <a:off x="449823" y="3409204"/>
            <a:ext cx="32978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ko-KR" altLang="en-US" sz="2000" b="1" dirty="0" err="1"/>
              <a:t>헌정회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가토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와카쓰키</a:t>
            </a:r>
            <a:r>
              <a:rPr lang="ko-KR" altLang="en-US" sz="2000" b="1" dirty="0"/>
              <a:t> 내각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endParaRPr lang="en-US" altLang="ko-KR" sz="2000" b="1" dirty="0"/>
          </a:p>
          <a:p>
            <a:pPr lvl="1">
              <a:spcBef>
                <a:spcPts val="600"/>
              </a:spcBef>
            </a:pPr>
            <a:endParaRPr lang="en-US" altLang="ko-KR" sz="2000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 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endParaRPr lang="en-US" altLang="ko-KR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 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endParaRPr lang="en-US" altLang="ko-KR" sz="2000" b="1" dirty="0"/>
          </a:p>
          <a:p>
            <a:pPr lvl="1">
              <a:spcBef>
                <a:spcPts val="600"/>
              </a:spcBef>
            </a:pPr>
            <a:endParaRPr lang="ko-KR" altLang="en-US" sz="2000" dirty="0"/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3F31B56E-EB47-4277-8803-925F2EA236DB}"/>
              </a:ext>
            </a:extLst>
          </p:cNvPr>
          <p:cNvSpPr/>
          <p:nvPr/>
        </p:nvSpPr>
        <p:spPr>
          <a:xfrm>
            <a:off x="4228239" y="4497411"/>
            <a:ext cx="864098" cy="62004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5B385E-31F5-4297-BED0-B34039F5DE82}"/>
              </a:ext>
            </a:extLst>
          </p:cNvPr>
          <p:cNvSpPr txBox="1"/>
          <p:nvPr/>
        </p:nvSpPr>
        <p:spPr>
          <a:xfrm>
            <a:off x="5308360" y="3426225"/>
            <a:ext cx="394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/>
              <a:t>정우회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귀족회</a:t>
            </a:r>
            <a:r>
              <a:rPr lang="ko-KR" altLang="en-US" sz="2000" b="1" dirty="0"/>
              <a:t> 추밀원 육군</a:t>
            </a:r>
            <a:endParaRPr lang="en-US" altLang="ko-KR" sz="2000" b="1" dirty="0"/>
          </a:p>
          <a:p>
            <a:endParaRPr lang="en-US" altLang="ko-KR" sz="2000" dirty="0"/>
          </a:p>
          <a:p>
            <a:r>
              <a:rPr lang="ko-KR" altLang="en-US" sz="2000" dirty="0"/>
              <a:t>협조외교를 </a:t>
            </a:r>
            <a:r>
              <a:rPr lang="ko-KR" altLang="en-US" sz="2000" b="1" dirty="0"/>
              <a:t>연약외교</a:t>
            </a:r>
            <a:r>
              <a:rPr lang="ko-KR" altLang="en-US" sz="2000" dirty="0"/>
              <a:t>라 비난</a:t>
            </a:r>
            <a:endParaRPr lang="en-US" altLang="ko-KR" sz="2000" dirty="0"/>
          </a:p>
          <a:p>
            <a:endParaRPr lang="en-US" altLang="ko-KR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472F67-8A8A-4EA0-9DA6-7B059786C3B8}"/>
              </a:ext>
            </a:extLst>
          </p:cNvPr>
          <p:cNvSpPr txBox="1"/>
          <p:nvPr/>
        </p:nvSpPr>
        <p:spPr>
          <a:xfrm>
            <a:off x="5300220" y="4749664"/>
            <a:ext cx="37525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육군</a:t>
            </a:r>
            <a:r>
              <a:rPr lang="en-US" altLang="ko-KR" sz="2000" dirty="0"/>
              <a:t>: </a:t>
            </a:r>
            <a:r>
              <a:rPr lang="ko-KR" altLang="en-US" sz="2000" dirty="0" err="1"/>
              <a:t>시데하라의</a:t>
            </a:r>
            <a:r>
              <a:rPr lang="ko-KR" altLang="en-US" sz="2000" dirty="0"/>
              <a:t> 대중국정책</a:t>
            </a:r>
            <a:endParaRPr lang="en-US" altLang="ko-KR" sz="2000" dirty="0"/>
          </a:p>
          <a:p>
            <a:endParaRPr lang="ko-KR" altLang="en-US" dirty="0"/>
          </a:p>
          <a:p>
            <a:r>
              <a:rPr lang="en-US" altLang="ko-KR" dirty="0"/>
              <a:t>-</a:t>
            </a:r>
            <a:r>
              <a:rPr lang="ko-KR" altLang="en-US" sz="2000" dirty="0"/>
              <a:t>일본의 만주와 몽고에 대한</a:t>
            </a:r>
            <a:endParaRPr lang="en-US" altLang="ko-KR" sz="2000" dirty="0"/>
          </a:p>
          <a:p>
            <a:r>
              <a:rPr lang="ko-KR" altLang="en-US" sz="2000" dirty="0"/>
              <a:t>권익조차 위태롭게 된다고 주장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5A8339-D33C-4224-8E0C-E78491E82F1A}"/>
              </a:ext>
            </a:extLst>
          </p:cNvPr>
          <p:cNvSpPr txBox="1"/>
          <p:nvPr/>
        </p:nvSpPr>
        <p:spPr>
          <a:xfrm>
            <a:off x="410026" y="4420388"/>
            <a:ext cx="41259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ko-KR" altLang="en-US" sz="2000" dirty="0"/>
              <a:t>외상 </a:t>
            </a:r>
            <a:r>
              <a:rPr lang="ko-KR" altLang="en-US" sz="2000" b="1" dirty="0" err="1"/>
              <a:t>시데하라</a:t>
            </a:r>
            <a:r>
              <a:rPr lang="ko-KR" altLang="en-US" sz="2000" dirty="0" err="1"/>
              <a:t>의</a:t>
            </a:r>
            <a:endParaRPr lang="en-US" altLang="ko-KR" sz="2000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협조외교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r>
              <a:rPr lang="en-US" altLang="ko-KR" sz="2000" b="1" dirty="0"/>
              <a:t>-</a:t>
            </a:r>
            <a:r>
              <a:rPr lang="ko-KR" altLang="en-US" sz="2000" dirty="0" err="1"/>
              <a:t>장개석의</a:t>
            </a:r>
            <a:r>
              <a:rPr lang="ko-KR" altLang="en-US" sz="2000" dirty="0"/>
              <a:t> 북벌과 중국의 통일은 필연적</a:t>
            </a:r>
            <a:r>
              <a:rPr lang="en-US" altLang="ko-KR" sz="2000" dirty="0"/>
              <a:t>..</a:t>
            </a:r>
          </a:p>
          <a:p>
            <a:pPr lvl="1">
              <a:spcBef>
                <a:spcPts val="600"/>
              </a:spcBef>
            </a:pPr>
            <a:r>
              <a:rPr lang="ko-KR" altLang="en-US" sz="2000" dirty="0"/>
              <a:t>중국의 적대감 사지 않아야</a:t>
            </a:r>
            <a:r>
              <a:rPr lang="en-US" altLang="ko-KR" sz="2000" dirty="0"/>
              <a:t>..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016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5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2" y="231324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273109"/>
            <a:ext cx="9143999" cy="1133592"/>
            <a:chOff x="3957385" y="2414816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5" y="2414816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35616" y="2547734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금융공황이 일본 정치에 미친 영향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300319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168F1-72BB-4EF5-8869-E2CC5A732FD1}"/>
              </a:ext>
            </a:extLst>
          </p:cNvPr>
          <p:cNvSpPr txBox="1"/>
          <p:nvPr/>
        </p:nvSpPr>
        <p:spPr>
          <a:xfrm>
            <a:off x="590250" y="1806024"/>
            <a:ext cx="3425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금융공황 후 일본 정치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D202B1-229F-4F34-BF9A-DA231AFD3326}"/>
              </a:ext>
            </a:extLst>
          </p:cNvPr>
          <p:cNvSpPr txBox="1"/>
          <p:nvPr/>
        </p:nvSpPr>
        <p:spPr>
          <a:xfrm>
            <a:off x="1138088" y="2741547"/>
            <a:ext cx="6939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err="1"/>
              <a:t>정우회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다나카 내각의 성립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302DE7-5A14-48C4-8492-7A75E70B5D66}"/>
              </a:ext>
            </a:extLst>
          </p:cNvPr>
          <p:cNvSpPr txBox="1"/>
          <p:nvPr/>
        </p:nvSpPr>
        <p:spPr>
          <a:xfrm>
            <a:off x="330053" y="4014589"/>
            <a:ext cx="39459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①</a:t>
            </a:r>
            <a:r>
              <a:rPr lang="ko-KR" altLang="en-US" sz="2000" b="1" dirty="0"/>
              <a:t>진재어음 처리 부각으로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  금융공황 발생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②</a:t>
            </a:r>
            <a:r>
              <a:rPr lang="ko-KR" altLang="en-US" sz="2000" b="1" dirty="0"/>
              <a:t>추밀원이 대만은행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구제</a:t>
            </a:r>
            <a:r>
              <a:rPr lang="en-US" altLang="ko-KR" sz="2000" b="1" dirty="0"/>
              <a:t> </a:t>
            </a:r>
            <a:r>
              <a:rPr lang="ko-KR" altLang="en-US" sz="2000" b="1" dirty="0" err="1"/>
              <a:t>긴급칙령안</a:t>
            </a:r>
            <a:r>
              <a:rPr lang="ko-KR" altLang="en-US" sz="2000" b="1" dirty="0"/>
              <a:t> 반대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r>
              <a:rPr lang="en-US" altLang="ko-KR" sz="2000" b="1" dirty="0">
                <a:sym typeface="Wingdings" panose="05000000000000000000" pitchFamily="2" charset="2"/>
              </a:rPr>
              <a:t></a:t>
            </a:r>
            <a:r>
              <a:rPr lang="ko-KR" altLang="en-US" sz="2000" b="1" dirty="0" err="1"/>
              <a:t>와카쓰키</a:t>
            </a:r>
            <a:r>
              <a:rPr lang="ko-KR" altLang="en-US" sz="2000" b="1" dirty="0"/>
              <a:t> 내각 총사직   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endParaRPr lang="en-US" altLang="ko-KR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 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endParaRPr lang="en-US" altLang="ko-KR" sz="2000" b="1" dirty="0"/>
          </a:p>
          <a:p>
            <a:pPr lvl="1">
              <a:spcBef>
                <a:spcPts val="600"/>
              </a:spcBef>
            </a:pPr>
            <a:endParaRPr lang="ko-KR" altLang="en-US" sz="2000" dirty="0"/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3F31B56E-EB47-4277-8803-925F2EA236DB}"/>
              </a:ext>
            </a:extLst>
          </p:cNvPr>
          <p:cNvSpPr/>
          <p:nvPr/>
        </p:nvSpPr>
        <p:spPr>
          <a:xfrm>
            <a:off x="4228239" y="4497411"/>
            <a:ext cx="864098" cy="62004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5B385E-31F5-4297-BED0-B34039F5DE82}"/>
              </a:ext>
            </a:extLst>
          </p:cNvPr>
          <p:cNvSpPr txBox="1"/>
          <p:nvPr/>
        </p:nvSpPr>
        <p:spPr>
          <a:xfrm>
            <a:off x="5300220" y="4005380"/>
            <a:ext cx="394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정우회의 </a:t>
            </a:r>
            <a:r>
              <a:rPr lang="ko-KR" altLang="en-US" sz="2200" b="1" dirty="0"/>
              <a:t>다나카 내각 </a:t>
            </a:r>
            <a:r>
              <a:rPr lang="ko-KR" altLang="en-US" sz="2000" b="1" dirty="0"/>
              <a:t>성립</a:t>
            </a:r>
            <a:endParaRPr lang="en-US" altLang="ko-KR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472F67-8A8A-4EA0-9DA6-7B059786C3B8}"/>
              </a:ext>
            </a:extLst>
          </p:cNvPr>
          <p:cNvSpPr txBox="1"/>
          <p:nvPr/>
        </p:nvSpPr>
        <p:spPr>
          <a:xfrm>
            <a:off x="5300220" y="4655793"/>
            <a:ext cx="3752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조각 후 </a:t>
            </a:r>
            <a:r>
              <a:rPr lang="ko-KR" altLang="en-US" sz="2000" dirty="0" err="1"/>
              <a:t>모라토리움</a:t>
            </a:r>
            <a:r>
              <a:rPr lang="en-US" altLang="ko-KR" sz="2000" dirty="0"/>
              <a:t>(</a:t>
            </a:r>
            <a:r>
              <a:rPr lang="ko-KR" altLang="en-US" sz="2000" dirty="0"/>
              <a:t>지불유예의 칙령</a:t>
            </a:r>
            <a:r>
              <a:rPr lang="en-US" altLang="ko-KR" sz="2000" dirty="0"/>
              <a:t>) </a:t>
            </a:r>
            <a:r>
              <a:rPr lang="ko-KR" altLang="en-US" sz="2000" dirty="0"/>
              <a:t>실시</a:t>
            </a:r>
            <a:endParaRPr lang="en-US" altLang="ko-KR" sz="2000" dirty="0"/>
          </a:p>
          <a:p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금융공황 수습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78818F-038A-482A-B2B5-08F856C3E062}"/>
              </a:ext>
            </a:extLst>
          </p:cNvPr>
          <p:cNvSpPr txBox="1"/>
          <p:nvPr/>
        </p:nvSpPr>
        <p:spPr>
          <a:xfrm>
            <a:off x="944548" y="3393706"/>
            <a:ext cx="1273666" cy="370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개요</a:t>
            </a:r>
          </a:p>
        </p:txBody>
      </p:sp>
    </p:spTree>
    <p:extLst>
      <p:ext uri="{BB962C8B-B14F-4D97-AF65-F5344CB8AC3E}">
        <p14:creationId xmlns:p14="http://schemas.microsoft.com/office/powerpoint/2010/main" val="428483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" grpId="0" animBg="1"/>
      <p:bldP spid="9" grpId="0"/>
      <p:bldP spid="5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2" y="231324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273109"/>
            <a:ext cx="9143999" cy="1133592"/>
            <a:chOff x="3957385" y="2414816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5" y="2414816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35616" y="2547734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금융공황이 일본 정치에 미친 영향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300319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168F1-72BB-4EF5-8869-E2CC5A732FD1}"/>
              </a:ext>
            </a:extLst>
          </p:cNvPr>
          <p:cNvSpPr txBox="1"/>
          <p:nvPr/>
        </p:nvSpPr>
        <p:spPr>
          <a:xfrm>
            <a:off x="590250" y="1806024"/>
            <a:ext cx="3425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금융공황 후 일본 정치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D202B1-229F-4F34-BF9A-DA231AFD3326}"/>
              </a:ext>
            </a:extLst>
          </p:cNvPr>
          <p:cNvSpPr txBox="1"/>
          <p:nvPr/>
        </p:nvSpPr>
        <p:spPr>
          <a:xfrm>
            <a:off x="787306" y="2740105"/>
            <a:ext cx="6939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다나카 내각의 정책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302DE7-5A14-48C4-8492-7A75E70B5D66}"/>
              </a:ext>
            </a:extLst>
          </p:cNvPr>
          <p:cNvSpPr txBox="1"/>
          <p:nvPr/>
        </p:nvSpPr>
        <p:spPr>
          <a:xfrm>
            <a:off x="303802" y="4491285"/>
            <a:ext cx="430419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강경한 대중국 외교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altLang="ko-KR" sz="2000" b="1" dirty="0"/>
              <a:t>-</a:t>
            </a:r>
            <a:r>
              <a:rPr lang="ko-KR" altLang="en-US" sz="2000" b="1" dirty="0" err="1"/>
              <a:t>장개석의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북벌군</a:t>
            </a:r>
            <a:r>
              <a:rPr lang="ko-KR" altLang="en-US" sz="2000" b="1" dirty="0"/>
              <a:t> 저지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r>
              <a:rPr lang="en-US" altLang="ko-KR" sz="2000" b="1" dirty="0"/>
              <a:t>-</a:t>
            </a:r>
            <a:r>
              <a:rPr lang="ko-KR" altLang="en-US" sz="2000" b="1" dirty="0" err="1"/>
              <a:t>산동군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제남에</a:t>
            </a:r>
            <a:r>
              <a:rPr lang="ko-KR" altLang="en-US" sz="2000" b="1" dirty="0"/>
              <a:t> 관동군 출동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 </a:t>
            </a:r>
            <a:r>
              <a:rPr lang="en-US" altLang="ko-KR" sz="2000" b="1" dirty="0"/>
              <a:t>for.</a:t>
            </a:r>
            <a:r>
              <a:rPr lang="ko-KR" altLang="en-US" sz="2000" b="1" dirty="0"/>
              <a:t>중국 민족통일운동 무산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endParaRPr lang="en-US" altLang="ko-KR" sz="2000" b="1" dirty="0"/>
          </a:p>
          <a:p>
            <a:pPr lvl="1">
              <a:spcBef>
                <a:spcPts val="600"/>
              </a:spcBef>
            </a:pPr>
            <a:endParaRPr lang="ko-KR" alt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78818F-038A-482A-B2B5-08F856C3E062}"/>
              </a:ext>
            </a:extLst>
          </p:cNvPr>
          <p:cNvSpPr txBox="1"/>
          <p:nvPr/>
        </p:nvSpPr>
        <p:spPr>
          <a:xfrm>
            <a:off x="824628" y="3643001"/>
            <a:ext cx="247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★</a:t>
            </a:r>
            <a:r>
              <a:rPr lang="ko-KR" altLang="en-US" sz="2000" b="1" dirty="0"/>
              <a:t>연약외교의 청산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92215CEA-95F6-405F-BDEE-C49B4F0EC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158" y="2232701"/>
            <a:ext cx="3387320" cy="393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2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27553" y="574865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273109"/>
            <a:ext cx="9143999" cy="1133592"/>
            <a:chOff x="3957385" y="2414816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5" y="2414816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35616" y="2547734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금융공황이 일본 정치에 미친 영향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300319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168F1-72BB-4EF5-8869-E2CC5A732FD1}"/>
              </a:ext>
            </a:extLst>
          </p:cNvPr>
          <p:cNvSpPr txBox="1"/>
          <p:nvPr/>
        </p:nvSpPr>
        <p:spPr>
          <a:xfrm>
            <a:off x="590250" y="1806024"/>
            <a:ext cx="3425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금융공황 후 일본 정치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D202B1-229F-4F34-BF9A-DA231AFD3326}"/>
              </a:ext>
            </a:extLst>
          </p:cNvPr>
          <p:cNvSpPr txBox="1"/>
          <p:nvPr/>
        </p:nvSpPr>
        <p:spPr>
          <a:xfrm>
            <a:off x="795965" y="2609272"/>
            <a:ext cx="6939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다나카 내각의 실각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302DE7-5A14-48C4-8492-7A75E70B5D66}"/>
              </a:ext>
            </a:extLst>
          </p:cNvPr>
          <p:cNvSpPr txBox="1"/>
          <p:nvPr/>
        </p:nvSpPr>
        <p:spPr>
          <a:xfrm>
            <a:off x="309999" y="3597285"/>
            <a:ext cx="693982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1928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년 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월 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일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친일 만주 군벌 장작림이 봉천 교외에서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열차와 함께 폭살 당하는 사태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관동군 고급 참모 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‘</a:t>
            </a:r>
            <a:r>
              <a:rPr lang="ko-KR" altLang="en-US" sz="2000" b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고모토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2000" b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다이사쿠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’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의 음모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78818F-038A-482A-B2B5-08F856C3E062}"/>
              </a:ext>
            </a:extLst>
          </p:cNvPr>
          <p:cNvSpPr txBox="1"/>
          <p:nvPr/>
        </p:nvSpPr>
        <p:spPr>
          <a:xfrm>
            <a:off x="795965" y="3166398"/>
            <a:ext cx="45863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만주 </a:t>
            </a:r>
            <a:r>
              <a:rPr lang="ko-KR" altLang="en-US" sz="2200" b="1" dirty="0" err="1"/>
              <a:t>모중대사건</a:t>
            </a:r>
            <a:r>
              <a:rPr lang="en-US" altLang="ko-KR" sz="2200" b="1" dirty="0"/>
              <a:t>(</a:t>
            </a:r>
            <a:r>
              <a:rPr lang="ko-KR" altLang="en-US" sz="2200" b="1" dirty="0" err="1"/>
              <a:t>장작림</a:t>
            </a:r>
            <a:r>
              <a:rPr lang="ko-KR" altLang="en-US" sz="2200" b="1" dirty="0"/>
              <a:t> 폭살사건</a:t>
            </a:r>
            <a:r>
              <a:rPr lang="en-US" altLang="ko-KR" sz="2200" b="1" dirty="0"/>
              <a:t>)</a:t>
            </a:r>
            <a:endParaRPr lang="ko-KR" altLang="en-US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512958-3B81-4759-B322-ACED785B5190}"/>
              </a:ext>
            </a:extLst>
          </p:cNvPr>
          <p:cNvSpPr txBox="1"/>
          <p:nvPr/>
        </p:nvSpPr>
        <p:spPr>
          <a:xfrm>
            <a:off x="309999" y="5141024"/>
            <a:ext cx="554461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다나카 수상 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: 7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월 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1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일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일전에 사건의 진상처리 문제를 천황에게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공정하게 처리한다고 보고했다가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비공개에 부치겠다고 변경함 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정계의 질책을 받음 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다음날 총사퇴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538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5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hlinkClick r:id="rId2"/>
          </p:cNvPr>
          <p:cNvSpPr/>
          <p:nvPr/>
        </p:nvSpPr>
        <p:spPr>
          <a:xfrm>
            <a:off x="6476513" y="231320"/>
            <a:ext cx="2520280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https://www.youtube.com/watch?v=rbIWEC9fNcs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0" y="273109"/>
            <a:ext cx="9143999" cy="1133592"/>
            <a:chOff x="3957385" y="2414816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5" y="2414816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49376" y="2559505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세계 대공황이란</a:t>
              </a:r>
              <a:r>
                <a:rPr lang="en-US" altLang="ko-KR" sz="28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365126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168F1-72BB-4EF5-8869-E2CC5A732FD1}"/>
              </a:ext>
            </a:extLst>
          </p:cNvPr>
          <p:cNvSpPr txBox="1"/>
          <p:nvPr/>
        </p:nvSpPr>
        <p:spPr>
          <a:xfrm>
            <a:off x="657861" y="1868940"/>
            <a:ext cx="3828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영상으로 보는 세계 대공황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8206398-10D7-4889-B287-A519404184EF}"/>
              </a:ext>
            </a:extLst>
          </p:cNvPr>
          <p:cNvSpPr/>
          <p:nvPr/>
        </p:nvSpPr>
        <p:spPr>
          <a:xfrm>
            <a:off x="1627438" y="4511978"/>
            <a:ext cx="6146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3"/>
              </a:rPr>
              <a:t>https://www.youtube.com/watch?v=sbNIUk8WoCY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EFBB83-D972-4535-92EA-485A4A342207}"/>
              </a:ext>
            </a:extLst>
          </p:cNvPr>
          <p:cNvSpPr txBox="1"/>
          <p:nvPr/>
        </p:nvSpPr>
        <p:spPr>
          <a:xfrm>
            <a:off x="1293753" y="3566491"/>
            <a:ext cx="66626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◈미국으로부터 시작된 세계 대공황의 개요 ◈</a:t>
            </a:r>
          </a:p>
        </p:txBody>
      </p:sp>
    </p:spTree>
    <p:extLst>
      <p:ext uri="{BB962C8B-B14F-4D97-AF65-F5344CB8AC3E}">
        <p14:creationId xmlns:p14="http://schemas.microsoft.com/office/powerpoint/2010/main" val="146477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2" y="574865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0" y="273109"/>
            <a:ext cx="9143999" cy="1133592"/>
            <a:chOff x="3957385" y="2414816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5" y="2414816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35616" y="2547734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세계 대공황이 일본 정치에 미친 영향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365126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168F1-72BB-4EF5-8869-E2CC5A732FD1}"/>
              </a:ext>
            </a:extLst>
          </p:cNvPr>
          <p:cNvSpPr txBox="1"/>
          <p:nvPr/>
        </p:nvSpPr>
        <p:spPr>
          <a:xfrm>
            <a:off x="560692" y="1880794"/>
            <a:ext cx="3828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세계 대공황 전 일본의 정치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D202B1-229F-4F34-BF9A-DA231AFD3326}"/>
              </a:ext>
            </a:extLst>
          </p:cNvPr>
          <p:cNvSpPr txBox="1"/>
          <p:nvPr/>
        </p:nvSpPr>
        <p:spPr>
          <a:xfrm>
            <a:off x="944542" y="2744606"/>
            <a:ext cx="6939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err="1"/>
              <a:t>하마구치</a:t>
            </a:r>
            <a:r>
              <a:rPr lang="ko-KR" altLang="en-US" sz="2200" b="1" dirty="0"/>
              <a:t> 내각의 성립과 금 해금 정책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78818F-038A-482A-B2B5-08F856C3E062}"/>
              </a:ext>
            </a:extLst>
          </p:cNvPr>
          <p:cNvSpPr txBox="1"/>
          <p:nvPr/>
        </p:nvSpPr>
        <p:spPr>
          <a:xfrm>
            <a:off x="921720" y="3326371"/>
            <a:ext cx="45863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금 해금 정책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823EE2-8135-4DBE-8E86-815349F145C1}"/>
              </a:ext>
            </a:extLst>
          </p:cNvPr>
          <p:cNvSpPr txBox="1"/>
          <p:nvPr/>
        </p:nvSpPr>
        <p:spPr>
          <a:xfrm>
            <a:off x="781464" y="3850880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◎금본위제로의 복귀 정책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82D2AF-515E-4A0B-A741-A82984DBEC14}"/>
              </a:ext>
            </a:extLst>
          </p:cNvPr>
          <p:cNvSpPr txBox="1"/>
          <p:nvPr/>
        </p:nvSpPr>
        <p:spPr>
          <a:xfrm>
            <a:off x="781464" y="4346035"/>
            <a:ext cx="7750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Why </a:t>
            </a:r>
            <a:r>
              <a:rPr lang="ko-KR" altLang="en-US" dirty="0"/>
              <a:t>금본위제</a:t>
            </a:r>
            <a:r>
              <a:rPr lang="en-US" altLang="ko-KR" dirty="0"/>
              <a:t>??</a:t>
            </a:r>
          </a:p>
          <a:p>
            <a:r>
              <a:rPr lang="en-US" altLang="ko-KR" dirty="0"/>
              <a:t>1. </a:t>
            </a:r>
            <a:r>
              <a:rPr lang="ko-KR" altLang="en-US" dirty="0"/>
              <a:t>호황으로 수입 초과</a:t>
            </a:r>
            <a:endParaRPr lang="en-US" altLang="ko-KR" dirty="0"/>
          </a:p>
          <a:p>
            <a:r>
              <a:rPr lang="en-US" altLang="ko-KR" dirty="0">
                <a:sym typeface="Wingdings" panose="05000000000000000000" pitchFamily="2" charset="2"/>
              </a:rPr>
              <a:t>2. </a:t>
            </a:r>
            <a:r>
              <a:rPr lang="ko-KR" altLang="en-US" dirty="0"/>
              <a:t>무역 적자분에 해당하는 만큼 정부가 보유한 금이 유출</a:t>
            </a:r>
            <a:endParaRPr lang="en-US" altLang="ko-KR" dirty="0"/>
          </a:p>
          <a:p>
            <a:r>
              <a:rPr lang="en-US" altLang="ko-KR" dirty="0">
                <a:sym typeface="Wingdings" panose="05000000000000000000" pitchFamily="2" charset="2"/>
              </a:rPr>
              <a:t>3. </a:t>
            </a:r>
            <a:r>
              <a:rPr lang="ko-KR" altLang="en-US" dirty="0"/>
              <a:t>정부가 보유한 금이 감소</a:t>
            </a:r>
            <a:endParaRPr lang="en-US" altLang="ko-KR" dirty="0"/>
          </a:p>
          <a:p>
            <a:r>
              <a:rPr lang="en-US" altLang="ko-KR" dirty="0">
                <a:sym typeface="Wingdings" panose="05000000000000000000" pitchFamily="2" charset="2"/>
              </a:rPr>
              <a:t>4. </a:t>
            </a:r>
            <a:r>
              <a:rPr lang="ko-KR" altLang="en-US" dirty="0"/>
              <a:t>국내의 통화량이 감소하고 불경기</a:t>
            </a:r>
            <a:endParaRPr lang="en-US" altLang="ko-KR" dirty="0"/>
          </a:p>
          <a:p>
            <a:r>
              <a:rPr lang="en-US" altLang="ko-KR" dirty="0">
                <a:sym typeface="Wingdings" panose="05000000000000000000" pitchFamily="2" charset="2"/>
              </a:rPr>
              <a:t>5. </a:t>
            </a:r>
            <a:r>
              <a:rPr lang="ko-KR" altLang="en-US" dirty="0"/>
              <a:t>제품가격이 내려가 수출이 증가한다</a:t>
            </a:r>
            <a:r>
              <a:rPr lang="en-US" altLang="ko-KR" dirty="0"/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6. </a:t>
            </a:r>
            <a:r>
              <a:rPr lang="ko-KR" altLang="en-US" dirty="0"/>
              <a:t>금의 보유량이 증가하여 경기도 회복된다</a:t>
            </a:r>
          </a:p>
        </p:txBody>
      </p:sp>
    </p:spTree>
    <p:extLst>
      <p:ext uri="{BB962C8B-B14F-4D97-AF65-F5344CB8AC3E}">
        <p14:creationId xmlns:p14="http://schemas.microsoft.com/office/powerpoint/2010/main" val="36947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2" y="574865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0" y="273109"/>
            <a:ext cx="9143999" cy="1133592"/>
            <a:chOff x="3957385" y="2414816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5" y="2414816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35616" y="2547734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세계 대공황이 일본 정치에 미친 영향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365126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168F1-72BB-4EF5-8869-E2CC5A732FD1}"/>
              </a:ext>
            </a:extLst>
          </p:cNvPr>
          <p:cNvSpPr txBox="1"/>
          <p:nvPr/>
        </p:nvSpPr>
        <p:spPr>
          <a:xfrm>
            <a:off x="525505" y="1867919"/>
            <a:ext cx="3828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세계 대공황 후 일본의 정치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D202B1-229F-4F34-BF9A-DA231AFD3326}"/>
              </a:ext>
            </a:extLst>
          </p:cNvPr>
          <p:cNvSpPr txBox="1"/>
          <p:nvPr/>
        </p:nvSpPr>
        <p:spPr>
          <a:xfrm>
            <a:off x="525505" y="2735675"/>
            <a:ext cx="7774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세계 대공황으로 인한 일본공황과 그 영향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78818F-038A-482A-B2B5-08F856C3E062}"/>
              </a:ext>
            </a:extLst>
          </p:cNvPr>
          <p:cNvSpPr txBox="1"/>
          <p:nvPr/>
        </p:nvSpPr>
        <p:spPr>
          <a:xfrm>
            <a:off x="491917" y="3450355"/>
            <a:ext cx="5664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금 해금 정책에 따른 경기침체</a:t>
            </a:r>
            <a:r>
              <a:rPr lang="en-US" altLang="ko-KR" sz="2200" b="1" dirty="0"/>
              <a:t>+</a:t>
            </a:r>
            <a:r>
              <a:rPr lang="ko-KR" altLang="en-US" sz="2200" b="1" dirty="0"/>
              <a:t>세계 대공황 </a:t>
            </a:r>
            <a:r>
              <a:rPr lang="en-US" altLang="ko-KR" sz="2200" b="1" dirty="0">
                <a:sym typeface="Wingdings" panose="05000000000000000000" pitchFamily="2" charset="2"/>
              </a:rPr>
              <a:t></a:t>
            </a:r>
            <a:r>
              <a:rPr lang="ko-KR" altLang="en-US" sz="2200" b="1" dirty="0"/>
              <a:t> 일본경제 공황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82D2AF-515E-4A0B-A741-A82984DBEC14}"/>
              </a:ext>
            </a:extLst>
          </p:cNvPr>
          <p:cNvSpPr txBox="1"/>
          <p:nvPr/>
        </p:nvSpPr>
        <p:spPr>
          <a:xfrm>
            <a:off x="560692" y="4346036"/>
            <a:ext cx="480339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그 결과</a:t>
            </a:r>
            <a:endParaRPr lang="en-US" altLang="ko-KR" sz="2000" dirty="0"/>
          </a:p>
          <a:p>
            <a:r>
              <a:rPr lang="ko-KR" altLang="en-US" sz="2000" b="1" dirty="0"/>
              <a:t>수출 대폭 감소</a:t>
            </a:r>
            <a:endParaRPr lang="en-US" altLang="ko-KR" sz="2000" b="1" dirty="0"/>
          </a:p>
          <a:p>
            <a:r>
              <a:rPr lang="ko-KR" altLang="en-US" sz="2000" dirty="0"/>
              <a:t>대량의 금이 해외로 유출</a:t>
            </a:r>
            <a:endParaRPr lang="en-US" altLang="ko-KR" sz="2000" dirty="0"/>
          </a:p>
          <a:p>
            <a:r>
              <a:rPr lang="ko-KR" altLang="en-US" sz="2000" dirty="0"/>
              <a:t>산업 합리화에 의해 임금인하</a:t>
            </a:r>
            <a:r>
              <a:rPr lang="en-US" altLang="ko-KR" sz="2000" dirty="0"/>
              <a:t>, </a:t>
            </a:r>
            <a:r>
              <a:rPr lang="ko-KR" altLang="en-US" sz="2000" dirty="0"/>
              <a:t>인원정리</a:t>
            </a:r>
            <a:endParaRPr lang="en-US" altLang="ko-KR" sz="2000" dirty="0"/>
          </a:p>
          <a:p>
            <a:r>
              <a:rPr lang="en-US" altLang="ko-KR" sz="2000" dirty="0">
                <a:sym typeface="Wingdings" panose="05000000000000000000" pitchFamily="2" charset="2"/>
              </a:rPr>
              <a:t></a:t>
            </a:r>
            <a:r>
              <a:rPr lang="ko-KR" altLang="en-US" sz="2000" b="1" dirty="0">
                <a:sym typeface="Wingdings" panose="05000000000000000000" pitchFamily="2" charset="2"/>
              </a:rPr>
              <a:t>실업자 폭발적 증대</a:t>
            </a:r>
            <a:endParaRPr lang="en-US" altLang="ko-KR" sz="2000" b="1" dirty="0">
              <a:sym typeface="Wingdings" panose="05000000000000000000" pitchFamily="2" charset="2"/>
            </a:endParaRPr>
          </a:p>
          <a:p>
            <a:r>
              <a:rPr lang="ko-KR" altLang="en-US" sz="2000" dirty="0">
                <a:sym typeface="Wingdings" panose="05000000000000000000" pitchFamily="2" charset="2"/>
              </a:rPr>
              <a:t>노동쟁의 소작쟁의 증가</a:t>
            </a:r>
            <a:endParaRPr lang="en-US" altLang="ko-KR" sz="2000" dirty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5C8B08C-84CE-4F1F-9B6B-89F852131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4188989"/>
            <a:ext cx="2836392" cy="18947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7CD086-F4F5-4750-AFFD-57B172A2041C}"/>
              </a:ext>
            </a:extLst>
          </p:cNvPr>
          <p:cNvSpPr txBox="1"/>
          <p:nvPr/>
        </p:nvSpPr>
        <p:spPr>
          <a:xfrm>
            <a:off x="1221759" y="6448539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ym typeface="Wingdings" panose="05000000000000000000" pitchFamily="2" charset="2"/>
              </a:rPr>
              <a:t>경제 위기를 틈타 </a:t>
            </a:r>
            <a:r>
              <a:rPr lang="ko-KR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군부 우익세력 파시즘</a:t>
            </a:r>
            <a:r>
              <a:rPr lang="ko-KR" altLang="en-US" b="1" dirty="0">
                <a:sym typeface="Wingdings" panose="05000000000000000000" pitchFamily="2" charset="2"/>
              </a:rPr>
              <a:t>이 대두하기 시작 </a:t>
            </a:r>
            <a:endParaRPr lang="en-US" altLang="ko-KR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074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9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85800" y="3102551"/>
            <a:ext cx="7772400" cy="111853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1800" spc="0" dirty="0" err="1">
                <a:solidFill>
                  <a:schemeClr val="bg1"/>
                </a:solidFill>
                <a:latin typeface="Noto Sans Korean Medium" pitchFamily="34" charset="-127"/>
                <a:ea typeface="Noto Sans Korean Medium" pitchFamily="34" charset="-127"/>
              </a:rPr>
              <a:t>Thank’s</a:t>
            </a:r>
            <a:r>
              <a:rPr lang="en-US" altLang="ko-KR" sz="1800" spc="0" dirty="0">
                <a:solidFill>
                  <a:schemeClr val="bg1"/>
                </a:solidFill>
                <a:latin typeface="Noto Sans Korean Medium" pitchFamily="34" charset="-127"/>
                <a:ea typeface="Noto Sans Korean Medium" pitchFamily="34" charset="-127"/>
              </a:rPr>
              <a:t> for listening</a:t>
            </a:r>
            <a:endParaRPr lang="ko-KR" altLang="en-US" sz="1800" spc="0" dirty="0">
              <a:solidFill>
                <a:schemeClr val="bg1"/>
              </a:solidFill>
              <a:latin typeface="Noto Sans Korean Medium" pitchFamily="34" charset="-127"/>
              <a:ea typeface="Noto Sans Korean Medium" pitchFamily="34" charset="-127"/>
            </a:endParaRPr>
          </a:p>
        </p:txBody>
      </p:sp>
      <p:sp>
        <p:nvSpPr>
          <p:cNvPr id="6" name="제목 5"/>
          <p:cNvSpPr txBox="1">
            <a:spLocks/>
          </p:cNvSpPr>
          <p:nvPr/>
        </p:nvSpPr>
        <p:spPr>
          <a:xfrm>
            <a:off x="282327" y="6021288"/>
            <a:ext cx="5398368" cy="550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000" spc="300" dirty="0">
                <a:solidFill>
                  <a:schemeClr val="bg1"/>
                </a:solidFill>
              </a:rPr>
              <a:t>Date. 2019-09-30</a:t>
            </a:r>
          </a:p>
        </p:txBody>
      </p:sp>
      <p:pic>
        <p:nvPicPr>
          <p:cNvPr id="8194" name="Picture 2" descr="C:\Users\madeit-top1\Documents\PPT\icon\일본풍\Yoritsuki_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98" y="2493946"/>
            <a:ext cx="916004" cy="9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258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206" y="2276872"/>
            <a:ext cx="9180717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27" name="제목 5"/>
          <p:cNvSpPr txBox="1">
            <a:spLocks/>
          </p:cNvSpPr>
          <p:nvPr/>
        </p:nvSpPr>
        <p:spPr>
          <a:xfrm>
            <a:off x="3635896" y="5840700"/>
            <a:ext cx="5398368" cy="550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ko-KR" altLang="en-US" sz="1000" spc="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일본어일본학과</a:t>
            </a:r>
            <a:r>
              <a:rPr lang="ko-KR" altLang="en-US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이</a:t>
            </a:r>
            <a:r>
              <a:rPr lang="en-US" altLang="ko-KR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ko-KR" altLang="en-US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우</a:t>
            </a:r>
            <a:endParaRPr lang="en-US" altLang="ko-KR" sz="1000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C:\Users\madeit-top1\Documents\PPT\[09]Angrymomo_Japan simplePPT\japan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05" y="26369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C0573DE-FE99-424A-948C-C4B5ED7B00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bg1"/>
                </a:solidFill>
              </a:rPr>
              <a:t>일본의 민족주의와 전체주의</a:t>
            </a:r>
          </a:p>
        </p:txBody>
      </p:sp>
    </p:spTree>
    <p:extLst>
      <p:ext uri="{BB962C8B-B14F-4D97-AF65-F5344CB8AC3E}">
        <p14:creationId xmlns:p14="http://schemas.microsoft.com/office/powerpoint/2010/main" val="3565448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2591046" y="2024844"/>
            <a:ext cx="3971780" cy="43924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5"/>
          <p:cNvSpPr txBox="1">
            <a:spLocks/>
          </p:cNvSpPr>
          <p:nvPr/>
        </p:nvSpPr>
        <p:spPr>
          <a:xfrm>
            <a:off x="1778187" y="823620"/>
            <a:ext cx="5587626" cy="81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2"/>
                </a:solidFill>
              </a:rPr>
              <a:t>CONT        ENTS</a:t>
            </a:r>
            <a:endParaRPr lang="ko-KR" altLang="en-US" sz="4800" dirty="0">
              <a:solidFill>
                <a:schemeClr val="bg2"/>
              </a:solidFill>
            </a:endParaRPr>
          </a:p>
        </p:txBody>
      </p:sp>
      <p:pic>
        <p:nvPicPr>
          <p:cNvPr id="2050" name="Picture 2" descr="C:\Users\madeit-top1\Documents\PPT\icon\일본풍\Yoritsuki_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780" y="62068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제목 5"/>
          <p:cNvSpPr txBox="1">
            <a:spLocks/>
          </p:cNvSpPr>
          <p:nvPr/>
        </p:nvSpPr>
        <p:spPr>
          <a:xfrm>
            <a:off x="2472967" y="2286397"/>
            <a:ext cx="4103075" cy="3737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500" dirty="0">
                <a:solidFill>
                  <a:schemeClr val="bg1"/>
                </a:solidFill>
              </a:rPr>
              <a:t>▷금융공황</a:t>
            </a:r>
            <a:endParaRPr lang="en-US" altLang="ko-KR" sz="25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500" dirty="0">
                <a:solidFill>
                  <a:schemeClr val="bg1"/>
                </a:solidFill>
              </a:rPr>
              <a:t> 세계 대공황과 일본</a:t>
            </a:r>
            <a:endParaRPr lang="en-US" altLang="ko-KR" sz="25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▷ </a:t>
            </a:r>
            <a:r>
              <a:rPr lang="ko-KR" altLang="en-US" sz="2300" dirty="0">
                <a:solidFill>
                  <a:schemeClr val="bg1"/>
                </a:solidFill>
              </a:rPr>
              <a:t>일본의 민족주의</a:t>
            </a:r>
            <a:endParaRPr lang="en-US" altLang="ko-KR" sz="23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300" dirty="0">
                <a:solidFill>
                  <a:schemeClr val="bg1"/>
                </a:solidFill>
              </a:rPr>
              <a:t> 전체주의</a:t>
            </a:r>
            <a:endParaRPr lang="en-US" altLang="ko-KR" sz="23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▷통제 정책 및</a:t>
            </a:r>
            <a:endParaRPr lang="en-US" altLang="ko-KR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제</a:t>
            </a:r>
            <a:r>
              <a:rPr lang="en-US" altLang="ko-KR" sz="2400" dirty="0">
                <a:solidFill>
                  <a:schemeClr val="bg1"/>
                </a:solidFill>
              </a:rPr>
              <a:t>2</a:t>
            </a:r>
            <a:r>
              <a:rPr lang="ko-KR" altLang="en-US" sz="2400" dirty="0">
                <a:solidFill>
                  <a:schemeClr val="bg1"/>
                </a:solidFill>
              </a:rPr>
              <a:t>차 세계대전과 일본</a:t>
            </a:r>
            <a:endParaRPr lang="en-US" altLang="ko-KR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▷제국의 승리와 패배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sp>
        <p:nvSpPr>
          <p:cNvPr id="21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6796216" y="-28997"/>
            <a:ext cx="2346960" cy="365125"/>
          </a:xfrm>
        </p:spPr>
        <p:txBody>
          <a:bodyPr/>
          <a:lstStyle/>
          <a:p>
            <a:fld id="{1CE12531-6FF3-4A70-ADD4-1CF142C0B40C}" type="slidenum">
              <a:rPr lang="ko-KR" altLang="en-US" smtClean="0"/>
              <a:pPr/>
              <a:t>2</a:t>
            </a:fld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2586110" y="2852936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2586110" y="4221088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2604262" y="3429000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2604262" y="4509120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액자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40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1694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순서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25144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/>
              <a:t>민족주의와 군국주의</a:t>
            </a:r>
            <a:endParaRPr lang="en-US" altLang="ko-KR" dirty="0"/>
          </a:p>
          <a:p>
            <a:pPr lvl="1"/>
            <a:r>
              <a:rPr lang="ko-KR" altLang="en-US" dirty="0"/>
              <a:t>서론</a:t>
            </a:r>
            <a:endParaRPr lang="en-US" altLang="ko-KR" dirty="0"/>
          </a:p>
          <a:p>
            <a:pPr lvl="1"/>
            <a:r>
              <a:rPr lang="ko-KR" altLang="en-US" dirty="0"/>
              <a:t>제도적 측면</a:t>
            </a:r>
            <a:endParaRPr lang="en-US" altLang="ko-KR" dirty="0"/>
          </a:p>
          <a:p>
            <a:pPr lvl="2"/>
            <a:r>
              <a:rPr lang="ko-KR" altLang="en-US" dirty="0" err="1"/>
              <a:t>천황제</a:t>
            </a:r>
            <a:endParaRPr lang="en-US" altLang="ko-KR" dirty="0"/>
          </a:p>
          <a:p>
            <a:pPr lvl="2"/>
            <a:r>
              <a:rPr lang="ko-KR" altLang="en-US" dirty="0"/>
              <a:t>무사도</a:t>
            </a:r>
            <a:endParaRPr lang="en-US" altLang="ko-KR" dirty="0"/>
          </a:p>
          <a:p>
            <a:pPr lvl="1"/>
            <a:r>
              <a:rPr lang="ko-KR" altLang="en-US" dirty="0"/>
              <a:t>정신문화적 측면</a:t>
            </a:r>
            <a:endParaRPr lang="en-US" altLang="ko-KR" dirty="0"/>
          </a:p>
          <a:p>
            <a:pPr lvl="2"/>
            <a:r>
              <a:rPr lang="ko-KR" altLang="en-US" dirty="0"/>
              <a:t>신도사상</a:t>
            </a:r>
            <a:endParaRPr lang="en-US" altLang="ko-KR" dirty="0"/>
          </a:p>
          <a:p>
            <a:pPr lvl="2"/>
            <a:r>
              <a:rPr lang="ko-KR" altLang="en-US" dirty="0"/>
              <a:t>집단주의</a:t>
            </a:r>
            <a:endParaRPr lang="en-US" altLang="ko-KR" dirty="0"/>
          </a:p>
          <a:p>
            <a:r>
              <a:rPr lang="ko-KR" altLang="en-US" dirty="0"/>
              <a:t>초국가주의 체제</a:t>
            </a:r>
            <a:r>
              <a:rPr lang="en-US" altLang="ko-KR" dirty="0"/>
              <a:t>(</a:t>
            </a:r>
            <a:r>
              <a:rPr lang="ko-KR" altLang="en-US" dirty="0" err="1"/>
              <a:t>쇼와시대의</a:t>
            </a:r>
            <a:r>
              <a:rPr lang="ko-KR" altLang="en-US" dirty="0"/>
              <a:t> 민족주의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군국주의의 형성</a:t>
            </a:r>
            <a:endParaRPr lang="en-US" altLang="ko-KR" dirty="0"/>
          </a:p>
          <a:p>
            <a:r>
              <a:rPr lang="ko-KR" altLang="en-US" dirty="0"/>
              <a:t>파시즘</a:t>
            </a:r>
            <a:endParaRPr lang="en-US" altLang="ko-KR" dirty="0"/>
          </a:p>
          <a:p>
            <a:r>
              <a:rPr lang="ko-KR" altLang="en-US" dirty="0"/>
              <a:t>일본 군국주의 파시즘의 특징</a:t>
            </a:r>
          </a:p>
          <a:p>
            <a:r>
              <a:rPr lang="ko-KR" altLang="en-US" dirty="0"/>
              <a:t>시대적 배경 신체제 운동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5011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제도적 측면</a:t>
            </a:r>
            <a:r>
              <a:rPr lang="en-US" altLang="ko-KR" dirty="0"/>
              <a:t>-</a:t>
            </a:r>
            <a:r>
              <a:rPr lang="ko-KR" altLang="en-US" dirty="0" err="1"/>
              <a:t>천황제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상징으로서 ‘신</a:t>
            </a:r>
            <a:r>
              <a:rPr lang="en-US" altLang="ko-KR" sz="2400" dirty="0"/>
              <a:t>(</a:t>
            </a:r>
            <a:r>
              <a:rPr lang="ko-KR" altLang="en-US" sz="2400" dirty="0"/>
              <a:t>神</a:t>
            </a:r>
            <a:r>
              <a:rPr lang="en-US" altLang="ko-KR" sz="2400" dirty="0"/>
              <a:t>)’</a:t>
            </a:r>
            <a:endParaRPr lang="ko-KR" altLang="en-US" sz="2400" dirty="0"/>
          </a:p>
          <a:p>
            <a:r>
              <a:rPr lang="ko-KR" altLang="en-US" sz="2400" dirty="0"/>
              <a:t>‘가부’</a:t>
            </a:r>
            <a:r>
              <a:rPr lang="ko-KR" altLang="en-US" sz="2400" dirty="0" err="1"/>
              <a:t>로</a:t>
            </a:r>
            <a:r>
              <a:rPr lang="ko-KR" altLang="en-US" sz="2400" dirty="0"/>
              <a:t> 서 인간 정서의 세계 속에 내재하면서 일상적 친밀</a:t>
            </a:r>
          </a:p>
          <a:p>
            <a:r>
              <a:rPr lang="en-US" altLang="ko-KR" sz="2400" dirty="0" err="1"/>
              <a:t>정치외교적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영역을</a:t>
            </a:r>
            <a:r>
              <a:rPr lang="en-US" altLang="ko-KR" sz="2400" dirty="0"/>
              <a:t> </a:t>
            </a:r>
            <a:r>
              <a:rPr lang="en-US" altLang="ko-KR" sz="2400" dirty="0" err="1"/>
              <a:t>바탕으로</a:t>
            </a:r>
            <a:r>
              <a:rPr lang="en-US" altLang="ko-KR" sz="2400" dirty="0"/>
              <a:t> ‘</a:t>
            </a:r>
            <a:r>
              <a:rPr lang="en-US" altLang="ko-KR" sz="2400" dirty="0" err="1"/>
              <a:t>신국</a:t>
            </a:r>
            <a:r>
              <a:rPr lang="en-US" altLang="ko-KR" sz="2400" dirty="0"/>
              <a:t>’ </a:t>
            </a:r>
            <a:r>
              <a:rPr lang="en-US" altLang="ko-KR" sz="2400" dirty="0" err="1"/>
              <a:t>또는</a:t>
            </a:r>
            <a:r>
              <a:rPr lang="en-US" altLang="ko-KR" sz="2400" dirty="0"/>
              <a:t> ‘</a:t>
            </a:r>
            <a:r>
              <a:rPr lang="en-US" altLang="ko-KR" sz="2400" dirty="0" err="1"/>
              <a:t>가족국가’로</a:t>
            </a:r>
            <a:r>
              <a:rPr lang="en-US" altLang="ko-KR" sz="2400" dirty="0"/>
              <a:t> </a:t>
            </a:r>
            <a:r>
              <a:rPr lang="en-US" altLang="ko-KR" sz="2400" dirty="0" err="1"/>
              <a:t>표혔되었고</a:t>
            </a:r>
            <a:r>
              <a:rPr lang="en-US" altLang="ko-KR" sz="2400" dirty="0"/>
              <a:t>, ‘</a:t>
            </a:r>
            <a:r>
              <a:rPr lang="en-US" altLang="ko-KR" sz="2400" dirty="0" err="1"/>
              <a:t>군권’으로서의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천황제는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최고의</a:t>
            </a:r>
            <a:r>
              <a:rPr lang="en-US" altLang="ko-KR" sz="2400" dirty="0"/>
              <a:t> </a:t>
            </a:r>
            <a:r>
              <a:rPr lang="en-US" altLang="ko-KR" sz="2400" dirty="0" err="1"/>
              <a:t>권력자로서의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천황에게</a:t>
            </a:r>
            <a:r>
              <a:rPr lang="en-US" altLang="ko-KR" sz="2400" dirty="0"/>
              <a:t> </a:t>
            </a:r>
            <a:r>
              <a:rPr lang="en-US" altLang="ko-KR" sz="2400" dirty="0" err="1"/>
              <a:t>귀일되는</a:t>
            </a:r>
            <a:r>
              <a:rPr lang="en-US" altLang="ko-KR" sz="2400" dirty="0"/>
              <a:t> </a:t>
            </a:r>
            <a:r>
              <a:rPr lang="en-US" altLang="ko-KR" sz="2400" dirty="0" err="1"/>
              <a:t>통합된</a:t>
            </a:r>
            <a:r>
              <a:rPr lang="en-US" altLang="ko-KR" sz="2400" dirty="0"/>
              <a:t> </a:t>
            </a:r>
            <a:r>
              <a:rPr lang="en-US" altLang="ko-KR" sz="2400" dirty="0" err="1"/>
              <a:t>국가의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성격</a:t>
            </a:r>
            <a:endParaRPr lang="en-US" altLang="ko-KR" sz="2400" dirty="0"/>
          </a:p>
          <a:p>
            <a:r>
              <a:rPr lang="en-US" altLang="ko-KR" sz="2400" dirty="0"/>
              <a:t>1899</a:t>
            </a:r>
            <a:r>
              <a:rPr lang="ko-KR" altLang="en-US" sz="2400" dirty="0"/>
              <a:t>년에 천황을 국가원수로 일본통치와 국군통수권자라는 헌법 제정으로 일본의 신성불가침한 주권자로 규정하고 국민의 저항권과 의회의 독립권을 부인하고 천황의 대권을 보장</a:t>
            </a:r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97268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80920" cy="1143000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3600" dirty="0"/>
              <a:t>메이지 헌법 체제하에서의 천황의 지위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sz="2400" dirty="0"/>
              <a:t>제</a:t>
            </a:r>
            <a:r>
              <a:rPr lang="en-US" altLang="ko-KR" sz="2400" dirty="0"/>
              <a:t>4</a:t>
            </a:r>
            <a:r>
              <a:rPr lang="ko-KR" altLang="en-US" sz="2400" dirty="0"/>
              <a:t>조 천황은 국가 원수로서 통치권을 총람</a:t>
            </a:r>
            <a:r>
              <a:rPr lang="en-US" altLang="ko-KR" sz="2400" dirty="0"/>
              <a:t>(</a:t>
            </a:r>
            <a:r>
              <a:rPr lang="ko-KR" altLang="en-US" sz="2400" dirty="0"/>
              <a:t>總攬</a:t>
            </a:r>
            <a:r>
              <a:rPr lang="en-US" altLang="ko-KR" sz="2400" dirty="0"/>
              <a:t>)</a:t>
            </a:r>
            <a:r>
              <a:rPr lang="ko-KR" altLang="en-US" sz="2400" dirty="0"/>
              <a:t>하고</a:t>
            </a:r>
            <a:r>
              <a:rPr lang="en-US" altLang="ko-KR" sz="2400" dirty="0"/>
              <a:t>, </a:t>
            </a:r>
            <a:r>
              <a:rPr lang="ko-KR" altLang="en-US" sz="2400" dirty="0"/>
              <a:t>이 </a:t>
            </a:r>
            <a:r>
              <a:rPr lang="ko-KR" altLang="en-US" sz="2400" dirty="0" err="1"/>
              <a:t>헌볍의</a:t>
            </a:r>
            <a:r>
              <a:rPr lang="ko-KR" altLang="en-US" sz="2400" dirty="0"/>
              <a:t> 규정에 의해 행사한다</a:t>
            </a:r>
          </a:p>
          <a:p>
            <a:pPr fontAlgn="base"/>
            <a:r>
              <a:rPr lang="ko-KR" altLang="en-US" sz="2400" dirty="0"/>
              <a:t>제</a:t>
            </a:r>
            <a:r>
              <a:rPr lang="en-US" altLang="ko-KR" sz="2400" dirty="0"/>
              <a:t>5</a:t>
            </a:r>
            <a:r>
              <a:rPr lang="ko-KR" altLang="en-US" sz="2400" dirty="0"/>
              <a:t>조 천황은 제국 의회의 협찬으로 입법권을 행사한다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pPr fontAlgn="base"/>
            <a:r>
              <a:rPr lang="ko-KR" altLang="en-US" sz="2400" dirty="0"/>
              <a:t>제</a:t>
            </a:r>
            <a:r>
              <a:rPr lang="en-US" altLang="ko-KR" sz="2400" dirty="0"/>
              <a:t>8</a:t>
            </a:r>
            <a:r>
              <a:rPr lang="ko-KR" altLang="en-US" sz="2400" dirty="0"/>
              <a:t>조 천황은 공공의 안전을 유지하고 재해를 극복하기 위해 긴급 필요에 의해 제국 의회가 폐회중인 경우</a:t>
            </a:r>
            <a:r>
              <a:rPr lang="en-US" altLang="ko-KR" sz="2400" dirty="0"/>
              <a:t>, </a:t>
            </a:r>
            <a:r>
              <a:rPr lang="ko-KR" altLang="en-US" sz="2400" dirty="0"/>
              <a:t>법률에 대신하여 칙령을 발포</a:t>
            </a:r>
            <a:r>
              <a:rPr lang="en-US" altLang="ko-KR" sz="2400" dirty="0"/>
              <a:t>(</a:t>
            </a:r>
            <a:r>
              <a:rPr lang="ko-KR" altLang="en-US" sz="2400" dirty="0"/>
              <a:t>發布</a:t>
            </a:r>
            <a:r>
              <a:rPr lang="en-US" altLang="ko-KR" sz="2400" dirty="0"/>
              <a:t>)</a:t>
            </a:r>
            <a:r>
              <a:rPr lang="ko-KR" altLang="en-US" sz="2400" dirty="0"/>
              <a:t>한다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pPr fontAlgn="base"/>
            <a:r>
              <a:rPr lang="ko-KR" altLang="en-US" sz="2400" dirty="0"/>
              <a:t>제</a:t>
            </a:r>
            <a:r>
              <a:rPr lang="en-US" altLang="ko-KR" sz="2400" dirty="0"/>
              <a:t>11</a:t>
            </a:r>
            <a:r>
              <a:rPr lang="ko-KR" altLang="en-US" sz="2400" dirty="0"/>
              <a:t>조 천황은 육</a:t>
            </a:r>
            <a:r>
              <a:rPr lang="en-US" altLang="ko-KR" sz="2400" dirty="0"/>
              <a:t>·</a:t>
            </a:r>
            <a:r>
              <a:rPr lang="ko-KR" altLang="en-US" sz="2400" dirty="0"/>
              <a:t>해군을 통수한다</a:t>
            </a:r>
            <a:r>
              <a:rPr lang="en-US" altLang="ko-KR" sz="2400" dirty="0"/>
              <a:t>.(</a:t>
            </a:r>
            <a:r>
              <a:rPr lang="ko-KR" altLang="en-US" sz="2400" dirty="0"/>
              <a:t>국군통수권자 규정</a:t>
            </a:r>
            <a:r>
              <a:rPr lang="en-US" altLang="ko-KR" sz="2400" dirty="0"/>
              <a:t>)</a:t>
            </a:r>
            <a:endParaRPr lang="ko-KR" altLang="en-US" sz="2400" dirty="0"/>
          </a:p>
          <a:p>
            <a:pPr fontAlgn="base"/>
            <a:r>
              <a:rPr lang="ko-KR" altLang="en-US" sz="2400" dirty="0"/>
              <a:t>제</a:t>
            </a:r>
            <a:r>
              <a:rPr lang="en-US" altLang="ko-KR" sz="2400" dirty="0"/>
              <a:t>55</a:t>
            </a:r>
            <a:r>
              <a:rPr lang="ko-KR" altLang="en-US" sz="2400" dirty="0"/>
              <a:t>조 국무 각 대신은 천황을 보필하고 책에 임한다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pPr fontAlgn="base"/>
            <a:r>
              <a:rPr lang="ko-KR" altLang="en-US" sz="2400" dirty="0"/>
              <a:t>제</a:t>
            </a:r>
            <a:r>
              <a:rPr lang="en-US" altLang="ko-KR" sz="2400" dirty="0"/>
              <a:t>57</a:t>
            </a:r>
            <a:r>
              <a:rPr lang="ko-KR" altLang="en-US" sz="2400" dirty="0"/>
              <a:t>조 사법권은 천황의 이름으로 법률에 의해 재판소에서 행한다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pPr marL="0" indent="0">
              <a:buNone/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75133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제도적 측면</a:t>
            </a:r>
            <a:r>
              <a:rPr lang="en-US" altLang="ko-KR" dirty="0"/>
              <a:t>-</a:t>
            </a:r>
            <a:r>
              <a:rPr lang="ko-KR" altLang="en-US" dirty="0"/>
              <a:t>무사도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ko-KR" altLang="en-US" sz="2400" dirty="0"/>
              <a:t>모체는 봉건제도적 생활양식의 규범체계로서 천년 이상의 긴 세월을 두고 진화하며 성장과 발전하여 온 일본문화의 주요한 특징적 요소</a:t>
            </a:r>
          </a:p>
          <a:p>
            <a:r>
              <a:rPr lang="en-US" altLang="ko-KR" sz="2400" dirty="0"/>
              <a:t>12</a:t>
            </a:r>
            <a:r>
              <a:rPr lang="ko-KR" altLang="en-US" sz="2400" dirty="0"/>
              <a:t>세기 말 ‘</a:t>
            </a:r>
            <a:r>
              <a:rPr lang="ko-KR" altLang="en-US" sz="2400" dirty="0" err="1"/>
              <a:t>무사단</a:t>
            </a:r>
            <a:r>
              <a:rPr lang="ko-KR" altLang="en-US" sz="2400" dirty="0"/>
              <a:t>’의 형성을 토대로 성립을 한다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r>
              <a:rPr lang="ko-KR" altLang="en-US" sz="2400" dirty="0"/>
              <a:t>사무라이들은 ‘무사적 기질 창조’가 강조되었는데 무예의 연마로 시작한다</a:t>
            </a:r>
            <a:r>
              <a:rPr lang="en-US" altLang="ko-KR" sz="2400" dirty="0"/>
              <a:t>. </a:t>
            </a:r>
            <a:r>
              <a:rPr lang="ko-KR" altLang="en-US" sz="2400" dirty="0"/>
              <a:t>무예의 연마는 일본인의 강인한 정신단련</a:t>
            </a:r>
            <a:r>
              <a:rPr lang="en-US" altLang="ko-KR" sz="2400" dirty="0"/>
              <a:t>, </a:t>
            </a:r>
            <a:r>
              <a:rPr lang="ko-KR" altLang="en-US" sz="2400" dirty="0"/>
              <a:t>인내</a:t>
            </a:r>
            <a:r>
              <a:rPr lang="en-US" altLang="ko-KR" sz="2400" dirty="0"/>
              <a:t>, </a:t>
            </a:r>
            <a:r>
              <a:rPr lang="ko-KR" altLang="en-US" sz="2400" dirty="0"/>
              <a:t>극기</a:t>
            </a:r>
            <a:r>
              <a:rPr lang="en-US" altLang="ko-KR" sz="2400" dirty="0"/>
              <a:t>, </a:t>
            </a:r>
            <a:r>
              <a:rPr lang="ko-KR" altLang="en-US" sz="2400" dirty="0"/>
              <a:t>내한</a:t>
            </a:r>
            <a:r>
              <a:rPr lang="en-US" altLang="ko-KR" sz="2400" dirty="0"/>
              <a:t>, </a:t>
            </a:r>
            <a:r>
              <a:rPr lang="ko-KR" altLang="en-US" sz="2400" dirty="0"/>
              <a:t>내서의 운동과 같은 내면 세계의 호전성 양성과도 연결된다고 보는 견해가 지배적이다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r>
              <a:rPr lang="ko-KR" altLang="en-US" sz="2400" dirty="0"/>
              <a:t>충실</a:t>
            </a:r>
            <a:r>
              <a:rPr lang="en-US" altLang="ko-KR" sz="2400" dirty="0"/>
              <a:t>, </a:t>
            </a:r>
            <a:r>
              <a:rPr lang="ko-KR" altLang="en-US" sz="2400" dirty="0"/>
              <a:t>복종</a:t>
            </a:r>
            <a:r>
              <a:rPr lang="en-US" altLang="ko-KR" sz="2400" dirty="0"/>
              <a:t>, </a:t>
            </a:r>
            <a:r>
              <a:rPr lang="ko-KR" altLang="en-US" sz="2400" dirty="0"/>
              <a:t>근엄</a:t>
            </a:r>
            <a:r>
              <a:rPr lang="en-US" altLang="ko-KR" sz="2400" dirty="0"/>
              <a:t>, </a:t>
            </a:r>
            <a:r>
              <a:rPr lang="ko-KR" altLang="en-US" sz="2400" dirty="0"/>
              <a:t>결백</a:t>
            </a:r>
            <a:r>
              <a:rPr lang="en-US" altLang="ko-KR" sz="2400" dirty="0"/>
              <a:t>, </a:t>
            </a:r>
            <a:r>
              <a:rPr lang="ko-KR" altLang="en-US" sz="2400" dirty="0"/>
              <a:t>끈기</a:t>
            </a:r>
            <a:r>
              <a:rPr lang="en-US" altLang="ko-KR" sz="2400" dirty="0"/>
              <a:t>, </a:t>
            </a:r>
            <a:r>
              <a:rPr lang="ko-KR" altLang="en-US" sz="2400" dirty="0"/>
              <a:t>인내</a:t>
            </a:r>
            <a:r>
              <a:rPr lang="en-US" altLang="ko-KR" sz="2400" dirty="0"/>
              <a:t>, </a:t>
            </a:r>
            <a:r>
              <a:rPr lang="ko-KR" altLang="en-US" sz="2400" dirty="0"/>
              <a:t>계급차별의 준형과 같은 점이 강조되었으며 이들은 주군을 위해 항상 전쟁터에서 죽음을 각오하는 생각을 강조하며 이러한 사무라이들에게는 모든 미덕</a:t>
            </a:r>
            <a:r>
              <a:rPr lang="en-US" altLang="ko-KR" sz="2400" dirty="0"/>
              <a:t>, </a:t>
            </a:r>
            <a:r>
              <a:rPr lang="ko-KR" altLang="en-US" sz="2400" dirty="0"/>
              <a:t>곧 기백과 육체적 용맹</a:t>
            </a:r>
            <a:r>
              <a:rPr lang="en-US" altLang="ko-KR" sz="2400" dirty="0"/>
              <a:t>, </a:t>
            </a:r>
            <a:r>
              <a:rPr lang="ko-KR" altLang="en-US" sz="2400" dirty="0"/>
              <a:t>부하에 대한 관용</a:t>
            </a:r>
            <a:r>
              <a:rPr lang="en-US" altLang="ko-KR" sz="2400" dirty="0"/>
              <a:t>, </a:t>
            </a:r>
            <a:r>
              <a:rPr lang="ko-KR" altLang="en-US" sz="2400" dirty="0"/>
              <a:t>상관을 위해 기꺼이 목숨까지 바치는 자기 희생이 찬양되었다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67884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정신문화적 측면</a:t>
            </a:r>
            <a:r>
              <a:rPr lang="en-US" altLang="ko-KR" dirty="0"/>
              <a:t>-</a:t>
            </a:r>
            <a:r>
              <a:rPr lang="ko-KR" altLang="en-US" dirty="0"/>
              <a:t>신도(神道) 사상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400" dirty="0"/>
              <a:t>신도는 일본 고유의 신의 관념을 기초로 하여 일본인의 정신생활의 기조를 이루어 온 것으로서 일본의 특수한 사변철학</a:t>
            </a:r>
            <a:r>
              <a:rPr lang="en-US" altLang="ko-KR" sz="2400" dirty="0"/>
              <a:t>, </a:t>
            </a:r>
            <a:r>
              <a:rPr lang="ko-KR" altLang="en-US" sz="2400" dirty="0"/>
              <a:t>정치철학에서 일본인의 일상생활의 원형이나 민속으로 구현되어 그네들의 정신적 태도와 행동의식 일반을 근저에서 규정하는 것</a:t>
            </a:r>
          </a:p>
          <a:p>
            <a:r>
              <a:rPr lang="ko-KR" altLang="en-US" sz="2400" dirty="0" err="1"/>
              <a:t>신국이라는</a:t>
            </a:r>
            <a:r>
              <a:rPr lang="ko-KR" altLang="en-US" sz="2400" dirty="0"/>
              <a:t> 국수적 자각이 높아진 것은 지배자에게 승리과시심이 나타났음을 말하는 것</a:t>
            </a:r>
          </a:p>
          <a:p>
            <a:r>
              <a:rPr lang="ko-KR" altLang="en-US" sz="2400" dirty="0"/>
              <a:t>그 자각은 정치적 지배자의 신화에 의해 한층 강화 되었다</a:t>
            </a:r>
            <a:r>
              <a:rPr lang="en-US" altLang="ko-KR" sz="2400" dirty="0"/>
              <a:t>. </a:t>
            </a:r>
            <a:r>
              <a:rPr lang="ko-KR" altLang="en-US" sz="2400" dirty="0"/>
              <a:t>이러한 신권적 정치를 뒷받침하는 정신적 지주로서도 중신</a:t>
            </a:r>
          </a:p>
          <a:p>
            <a:r>
              <a:rPr lang="ko-KR" altLang="en-US" sz="2400" dirty="0"/>
              <a:t>국민적’ 사상으로서의 근대화 이념으로 이룩되어 나아가는 양태는 종료뿐만 아니라 정치적 의의에 주목해서 논의해야 한다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95441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정신문화적 측면</a:t>
            </a:r>
            <a:r>
              <a:rPr lang="en-US" altLang="ko-KR" dirty="0"/>
              <a:t>-</a:t>
            </a:r>
            <a:r>
              <a:rPr lang="ko-KR" altLang="en-US" dirty="0"/>
              <a:t>집단주의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rmAutofit lnSpcReduction="10000"/>
          </a:bodyPr>
          <a:lstStyle/>
          <a:p>
            <a:r>
              <a:rPr lang="ko-KR" altLang="en-US" sz="2400" dirty="0"/>
              <a:t>일본문화에서 가장 잘 나타난 특징은 집단지향성</a:t>
            </a:r>
          </a:p>
          <a:p>
            <a:r>
              <a:rPr lang="ko-KR" altLang="en-US" sz="2400" dirty="0"/>
              <a:t>대표적으로 가미가제 부대로 소속집단을 위해 전면적으로 동조하는 것이나 멸사봉공</a:t>
            </a:r>
            <a:r>
              <a:rPr lang="en-US" altLang="ko-KR" sz="2400" dirty="0"/>
              <a:t>(</a:t>
            </a:r>
            <a:r>
              <a:rPr lang="ko-KR" altLang="en-US" sz="2400" dirty="0"/>
              <a:t>滅私奉公</a:t>
            </a:r>
            <a:r>
              <a:rPr lang="en-US" altLang="ko-KR" sz="2400" dirty="0"/>
              <a:t>)</a:t>
            </a:r>
            <a:r>
              <a:rPr lang="ko-KR" altLang="en-US" sz="2400" dirty="0"/>
              <a:t>하는 것이며 </a:t>
            </a:r>
            <a:r>
              <a:rPr lang="ko-KR" altLang="en-US" sz="2400" dirty="0" err="1"/>
              <a:t>집단따돌림을</a:t>
            </a:r>
            <a:r>
              <a:rPr lang="ko-KR" altLang="en-US" sz="2400" dirty="0"/>
              <a:t> 당하는 것을 엄청 싫어함</a:t>
            </a:r>
          </a:p>
          <a:p>
            <a:pPr fontAlgn="base"/>
            <a:r>
              <a:rPr lang="ko-KR" altLang="en-US" sz="2400" dirty="0"/>
              <a:t>집단주의 의식을 촉진하는 사회제도적 매개물은 집</a:t>
            </a:r>
            <a:r>
              <a:rPr lang="en-US" altLang="ko-KR" sz="2400" dirty="0"/>
              <a:t>(</a:t>
            </a:r>
            <a:r>
              <a:rPr lang="ko-KR" altLang="en-US" sz="2400" dirty="0"/>
              <a:t>이에</a:t>
            </a:r>
            <a:r>
              <a:rPr lang="en-US" altLang="ko-KR" sz="2400" dirty="0"/>
              <a:t>)</a:t>
            </a:r>
            <a:r>
              <a:rPr lang="ko-KR" altLang="en-US" sz="2400" dirty="0"/>
              <a:t>과 촌</a:t>
            </a:r>
            <a:r>
              <a:rPr lang="en-US" altLang="ko-KR" sz="2400" dirty="0"/>
              <a:t>(</a:t>
            </a:r>
            <a:r>
              <a:rPr lang="ko-KR" altLang="en-US" sz="2400" dirty="0"/>
              <a:t>무라</a:t>
            </a:r>
            <a:r>
              <a:rPr lang="en-US" altLang="ko-KR" sz="2400" dirty="0"/>
              <a:t>)</a:t>
            </a:r>
            <a:r>
              <a:rPr lang="ko-KR" altLang="en-US" sz="2400" dirty="0"/>
              <a:t>이다</a:t>
            </a:r>
            <a:r>
              <a:rPr lang="en-US" altLang="ko-KR" sz="2400" dirty="0"/>
              <a:t>.</a:t>
            </a:r>
          </a:p>
          <a:p>
            <a:pPr fontAlgn="base"/>
            <a:r>
              <a:rPr lang="ko-KR" altLang="en-US" sz="2400" dirty="0"/>
              <a:t>집은 한집의 </a:t>
            </a:r>
            <a:r>
              <a:rPr lang="ko-KR" altLang="en-US" sz="2400" dirty="0" err="1"/>
              <a:t>거주원의</a:t>
            </a:r>
            <a:r>
              <a:rPr lang="ko-KR" altLang="en-US" sz="2400" dirty="0"/>
              <a:t> 기초적인 사회적 단위를 말하는 것이며 지역적인 주거라는 기준에 의해 규정되는 단위</a:t>
            </a:r>
          </a:p>
          <a:p>
            <a:pPr fontAlgn="base"/>
            <a:r>
              <a:rPr lang="ko-KR" altLang="en-US" sz="2400" dirty="0"/>
              <a:t>농업집단뿐만 아니라 군사의 복합 기능을 경영하였으며 군사력을 유지 및 강화를 하기 위해 혈연원리를 무시하고 인재를 구하는 관행을 띄고 있음</a:t>
            </a:r>
            <a:r>
              <a:rPr lang="en-US" altLang="ko-KR" sz="2400" dirty="0"/>
              <a:t>.</a:t>
            </a:r>
          </a:p>
          <a:p>
            <a:pPr fontAlgn="base"/>
            <a:r>
              <a:rPr lang="ko-KR" altLang="en-US" sz="2400" dirty="0"/>
              <a:t>전 구성원이 주로 군사기능과 같이 계통적으로 서열화되는 기능적 계통조직이고 자립성이 강하다는 특성이 있다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pPr fontAlgn="base"/>
            <a:endParaRPr lang="ko-KR" altLang="en-US" sz="2400" dirty="0"/>
          </a:p>
          <a:p>
            <a:pPr fontAlgn="base"/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05042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정신문화적 측면</a:t>
            </a:r>
            <a:r>
              <a:rPr lang="en-US" altLang="ko-KR" dirty="0"/>
              <a:t>-</a:t>
            </a:r>
            <a:r>
              <a:rPr lang="ko-KR" altLang="en-US" dirty="0"/>
              <a:t>집단주의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2400" dirty="0"/>
              <a:t>촌은 촌락인데 마을이라고도 하며 오늘날의 행정구역을 뜻한다</a:t>
            </a:r>
            <a:r>
              <a:rPr lang="en-US" altLang="ko-KR" sz="2400" dirty="0"/>
              <a:t>. </a:t>
            </a:r>
            <a:r>
              <a:rPr lang="ko-KR" altLang="en-US" sz="2400" dirty="0"/>
              <a:t>농민들로 구성된 평등주의적 성격이 강한 </a:t>
            </a:r>
            <a:r>
              <a:rPr lang="ko-KR" altLang="en-US" sz="2400" dirty="0" err="1"/>
              <a:t>지연형의</a:t>
            </a:r>
            <a:r>
              <a:rPr lang="ko-KR" altLang="en-US" sz="2400" dirty="0"/>
              <a:t> 집단으로서 무사인 영주의 지배하에서 상당한 </a:t>
            </a:r>
            <a:r>
              <a:rPr lang="ko-KR" altLang="en-US" sz="2400" dirty="0" err="1"/>
              <a:t>자위권을</a:t>
            </a:r>
            <a:r>
              <a:rPr lang="ko-KR" altLang="en-US" sz="2400" dirty="0"/>
              <a:t> 가지고 있으며 자치조직을 갖추고 있다</a:t>
            </a:r>
            <a:r>
              <a:rPr lang="en-US" altLang="ko-KR" sz="2400" dirty="0"/>
              <a:t>. </a:t>
            </a:r>
            <a:endParaRPr lang="ko-KR" altLang="en-US" sz="2400" dirty="0"/>
          </a:p>
          <a:p>
            <a:pPr fontAlgn="base"/>
            <a:r>
              <a:rPr lang="ko-KR" altLang="en-US" sz="2400" dirty="0"/>
              <a:t>상하의 서열의식이 확립된 집단구조와 </a:t>
            </a:r>
            <a:r>
              <a:rPr lang="ko-KR" altLang="en-US" sz="2400" dirty="0" err="1"/>
              <a:t>문내규범</a:t>
            </a:r>
            <a:r>
              <a:rPr lang="en-US" altLang="ko-KR" sz="2400" dirty="0"/>
              <a:t>(</a:t>
            </a:r>
            <a:r>
              <a:rPr lang="ko-KR" altLang="en-US" sz="2400" dirty="0" err="1"/>
              <a:t>門內規範</a:t>
            </a:r>
            <a:r>
              <a:rPr lang="en-US" altLang="ko-KR" sz="2400" dirty="0"/>
              <a:t>)</a:t>
            </a:r>
            <a:r>
              <a:rPr lang="ko-KR" altLang="en-US" sz="2400" dirty="0"/>
              <a:t>으로 </a:t>
            </a:r>
            <a:r>
              <a:rPr lang="ko-KR" altLang="en-US" sz="2400" dirty="0" err="1"/>
              <a:t>외집단에</a:t>
            </a:r>
            <a:r>
              <a:rPr lang="ko-KR" altLang="en-US" sz="2400" dirty="0"/>
              <a:t> 대해 폐쇄성을 지니고 자기에 소속한 </a:t>
            </a:r>
            <a:r>
              <a:rPr lang="ko-KR" altLang="en-US" sz="2400" dirty="0" err="1"/>
              <a:t>내집단에</a:t>
            </a:r>
            <a:r>
              <a:rPr lang="ko-KR" altLang="en-US" sz="2400" dirty="0"/>
              <a:t> 대해 도덕과 </a:t>
            </a:r>
            <a:r>
              <a:rPr lang="ko-KR" altLang="en-US" sz="2400" dirty="0" err="1"/>
              <a:t>외집단에</a:t>
            </a:r>
            <a:r>
              <a:rPr lang="ko-KR" altLang="en-US" sz="2400" dirty="0"/>
              <a:t> 대한 도덕간의 괴리현상이 생기게 된다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pPr fontAlgn="base"/>
            <a:r>
              <a:rPr lang="ko-KR" altLang="en-US" sz="2400" dirty="0"/>
              <a:t>본인은 여러 집단에 이중으로 소속하기 어렵고 이러한 특성은 사회 전체에 </a:t>
            </a:r>
            <a:r>
              <a:rPr lang="ko-KR" altLang="en-US" sz="2400" dirty="0" err="1"/>
              <a:t>확대외어</a:t>
            </a:r>
            <a:r>
              <a:rPr lang="ko-KR" altLang="en-US" sz="2400" dirty="0"/>
              <a:t> 집단의 상호관계의 원형이 되어 일본적 집단의 특질을 이루고 있다</a:t>
            </a:r>
          </a:p>
          <a:p>
            <a:pPr fontAlgn="base"/>
            <a:r>
              <a:rPr lang="ko-KR" altLang="en-US" sz="2400" dirty="0" err="1"/>
              <a:t>내집단의</a:t>
            </a:r>
            <a:r>
              <a:rPr lang="ko-KR" altLang="en-US" sz="2400" dirty="0"/>
              <a:t> 상하관계와 협동적 관계를 원만하게 유지하기 위해 집단 운영의 기본원리인 ‘화’</a:t>
            </a:r>
            <a:r>
              <a:rPr lang="ko-KR" altLang="en-US" sz="2400" dirty="0" err="1"/>
              <a:t>를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절대시</a:t>
            </a:r>
            <a:r>
              <a:rPr lang="ko-KR" altLang="en-US" sz="2400" dirty="0"/>
              <a:t> 하고 있으며</a:t>
            </a:r>
            <a:r>
              <a:rPr lang="en-US" altLang="ko-KR" sz="2400" dirty="0"/>
              <a:t>, </a:t>
            </a:r>
            <a:r>
              <a:rPr lang="ko-KR" altLang="en-US" sz="2400" dirty="0"/>
              <a:t>이것은 집단전체의 조화와 균형을 위한 노력이다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pPr fontAlgn="base"/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08340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/>
              <a:t>초국가주의 체제</a:t>
            </a:r>
            <a:r>
              <a:rPr lang="en-US" altLang="ko-KR" sz="3600" dirty="0"/>
              <a:t>(</a:t>
            </a:r>
            <a:r>
              <a:rPr lang="ko-KR" altLang="en-US" sz="3600" dirty="0" err="1"/>
              <a:t>쇼와시대의</a:t>
            </a:r>
            <a:r>
              <a:rPr lang="ko-KR" altLang="en-US" sz="3600" dirty="0"/>
              <a:t> 민족주의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메이지</a:t>
            </a:r>
            <a:r>
              <a:rPr lang="en-US" altLang="ko-KR" sz="2400" dirty="0" err="1"/>
              <a:t>유신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이후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외세와의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접촉엣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생겨난</a:t>
            </a:r>
            <a:r>
              <a:rPr lang="en-US" altLang="ko-KR" sz="2400" dirty="0"/>
              <a:t> </a:t>
            </a:r>
            <a:r>
              <a:rPr lang="en-US" altLang="ko-KR" sz="2400" dirty="0" err="1"/>
              <a:t>공포심을</a:t>
            </a:r>
            <a:r>
              <a:rPr lang="en-US" altLang="ko-KR" sz="2400" dirty="0"/>
              <a:t> </a:t>
            </a:r>
            <a:r>
              <a:rPr lang="en-US" altLang="ko-KR" sz="2400" dirty="0" err="1"/>
              <a:t>해소시키고자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전통적인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상무사상</a:t>
            </a:r>
            <a:r>
              <a:rPr lang="en-US" altLang="ko-KR" sz="2400" dirty="0"/>
              <a:t>(</a:t>
            </a:r>
            <a:r>
              <a:rPr lang="en-US" altLang="ko-KR" sz="2400" dirty="0" err="1"/>
              <a:t>尙武思想</a:t>
            </a:r>
            <a:r>
              <a:rPr lang="en-US" altLang="ko-KR" sz="2400" dirty="0"/>
              <a:t>)과 </a:t>
            </a:r>
            <a:r>
              <a:rPr lang="en-US" altLang="ko-KR" sz="2400" dirty="0" err="1"/>
              <a:t>결부되어</a:t>
            </a:r>
            <a:r>
              <a:rPr lang="en-US" altLang="ko-KR" sz="2400" dirty="0"/>
              <a:t> </a:t>
            </a:r>
            <a:r>
              <a:rPr lang="en-US" altLang="ko-KR" sz="2400" dirty="0" err="1"/>
              <a:t>형성되었으며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아시아의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진공상태를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이용해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진출하려는</a:t>
            </a:r>
            <a:r>
              <a:rPr lang="en-US" altLang="ko-KR" sz="2400" dirty="0"/>
              <a:t> </a:t>
            </a:r>
            <a:r>
              <a:rPr lang="en-US" altLang="ko-KR" sz="2400" dirty="0" err="1"/>
              <a:t>팽창주의적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성격이</a:t>
            </a:r>
            <a:r>
              <a:rPr lang="en-US" altLang="ko-KR" sz="2400" dirty="0"/>
              <a:t> </a:t>
            </a:r>
            <a:r>
              <a:rPr lang="en-US" altLang="ko-KR" sz="2400" dirty="0" err="1"/>
              <a:t>띄게</a:t>
            </a:r>
            <a:r>
              <a:rPr lang="en-US" altLang="ko-KR" sz="2400" dirty="0"/>
              <a:t> </a:t>
            </a:r>
            <a:r>
              <a:rPr lang="en-US" altLang="ko-KR" sz="2400" dirty="0" err="1"/>
              <a:t>되었다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/>
              <a:t>무력수단에 의한 막대한 영토적</a:t>
            </a:r>
            <a:r>
              <a:rPr lang="en-US" altLang="ko-KR" sz="2400" dirty="0"/>
              <a:t>, </a:t>
            </a:r>
            <a:r>
              <a:rPr lang="ko-KR" altLang="en-US" sz="2400" dirty="0"/>
              <a:t>경제적 이익 획득은 무력에 의해 국가이익을 증대시키는 태도를 습성화시켰다</a:t>
            </a:r>
            <a:r>
              <a:rPr lang="en-US" altLang="ko-KR" sz="2400" dirty="0"/>
              <a:t>. </a:t>
            </a:r>
            <a:endParaRPr lang="ko-KR" altLang="en-US" sz="2400" dirty="0"/>
          </a:p>
          <a:p>
            <a:r>
              <a:rPr lang="en-US" altLang="ko-KR" sz="2400" dirty="0"/>
              <a:t>제1차 </a:t>
            </a:r>
            <a:r>
              <a:rPr lang="en-US" altLang="ko-KR" sz="2400" dirty="0" err="1"/>
              <a:t>세계대전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이후</a:t>
            </a:r>
            <a:r>
              <a:rPr lang="en-US" altLang="ko-KR" sz="2400" dirty="0"/>
              <a:t> </a:t>
            </a:r>
            <a:r>
              <a:rPr lang="en-US" altLang="ko-KR" sz="2400" dirty="0" err="1"/>
              <a:t>미국과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영국</a:t>
            </a:r>
            <a:r>
              <a:rPr lang="en-US" altLang="ko-KR" sz="2400" dirty="0"/>
              <a:t> </a:t>
            </a:r>
            <a:r>
              <a:rPr lang="en-US" altLang="ko-KR" sz="2400" dirty="0" err="1"/>
              <a:t>등이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일본의</a:t>
            </a:r>
            <a:r>
              <a:rPr lang="en-US" altLang="ko-KR" sz="2400" dirty="0"/>
              <a:t> </a:t>
            </a:r>
            <a:r>
              <a:rPr lang="en-US" altLang="ko-KR" sz="2400" dirty="0" err="1"/>
              <a:t>팽창주의에</a:t>
            </a:r>
            <a:r>
              <a:rPr lang="en-US" altLang="ko-KR" sz="2400" dirty="0"/>
              <a:t> </a:t>
            </a:r>
            <a:r>
              <a:rPr lang="en-US" altLang="ko-KR" sz="2400" dirty="0" err="1"/>
              <a:t>대해</a:t>
            </a:r>
            <a:r>
              <a:rPr lang="en-US" altLang="ko-KR" sz="2400" dirty="0"/>
              <a:t> </a:t>
            </a:r>
            <a:r>
              <a:rPr lang="en-US" altLang="ko-KR" sz="2400" dirty="0" err="1"/>
              <a:t>견제하려고</a:t>
            </a:r>
            <a:r>
              <a:rPr lang="en-US" altLang="ko-KR" sz="2400" dirty="0"/>
              <a:t> </a:t>
            </a:r>
            <a:r>
              <a:rPr lang="en-US" altLang="ko-KR" sz="2400" dirty="0" err="1"/>
              <a:t>하니</a:t>
            </a:r>
            <a:r>
              <a:rPr lang="en-US" altLang="ko-KR" sz="2400" dirty="0"/>
              <a:t> </a:t>
            </a:r>
            <a:r>
              <a:rPr lang="en-US" altLang="ko-KR" sz="2400" dirty="0" err="1"/>
              <a:t>국가주의적</a:t>
            </a:r>
            <a:r>
              <a:rPr lang="en-US" altLang="ko-KR" sz="2400" dirty="0"/>
              <a:t> </a:t>
            </a:r>
            <a:r>
              <a:rPr lang="en-US" altLang="ko-KR" sz="2400" dirty="0" err="1"/>
              <a:t>민족주의의</a:t>
            </a:r>
            <a:r>
              <a:rPr lang="en-US" altLang="ko-KR" sz="2400" dirty="0"/>
              <a:t> </a:t>
            </a:r>
            <a:r>
              <a:rPr lang="en-US" altLang="ko-KR" sz="2400" dirty="0" err="1"/>
              <a:t>파도가</a:t>
            </a:r>
            <a:r>
              <a:rPr lang="en-US" altLang="ko-KR" sz="2400" dirty="0"/>
              <a:t> </a:t>
            </a:r>
            <a:r>
              <a:rPr lang="en-US" altLang="ko-KR" sz="2400" dirty="0" err="1"/>
              <a:t>다시</a:t>
            </a:r>
            <a:r>
              <a:rPr lang="en-US" altLang="ko-KR" sz="2400" dirty="0"/>
              <a:t> </a:t>
            </a:r>
            <a:r>
              <a:rPr lang="en-US" altLang="ko-KR" sz="2400" dirty="0" err="1"/>
              <a:t>밀려오기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시작했</a:t>
            </a:r>
            <a:r>
              <a:rPr lang="ko-KR" altLang="en-US" sz="2400" dirty="0"/>
              <a:t>음</a:t>
            </a:r>
            <a:endParaRPr lang="en-US" altLang="ko-KR" sz="2400" dirty="0"/>
          </a:p>
          <a:p>
            <a:r>
              <a:rPr lang="ko-KR" altLang="en-US" sz="2400" dirty="0"/>
              <a:t>천황을 중심으로 한 정치체제하에 국가사회주의적인 전반적 개혁을 통해 국력의 충실화</a:t>
            </a:r>
            <a:r>
              <a:rPr lang="en-US" altLang="ko-KR" sz="2400" dirty="0"/>
              <a:t>, </a:t>
            </a:r>
            <a:r>
              <a:rPr lang="ko-KR" altLang="en-US" sz="2400" dirty="0"/>
              <a:t>해외발전</a:t>
            </a:r>
            <a:r>
              <a:rPr lang="en-US" altLang="ko-KR" sz="2400" dirty="0"/>
              <a:t>, </a:t>
            </a:r>
            <a:r>
              <a:rPr lang="ko-KR" altLang="en-US" sz="2400" dirty="0"/>
              <a:t>국제지위향상의 폭을 넓히고 강화하려는 국가개조운동에 착수하였으며 일본이 초국가주의적으로 진전하는 계기</a:t>
            </a:r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65987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/>
              <a:t>초국가주의 체제</a:t>
            </a:r>
            <a:r>
              <a:rPr lang="en-US" altLang="ko-KR" sz="3600" dirty="0"/>
              <a:t>(</a:t>
            </a:r>
            <a:r>
              <a:rPr lang="ko-KR" altLang="en-US" sz="3600" dirty="0" err="1"/>
              <a:t>쇼와시대의</a:t>
            </a:r>
            <a:r>
              <a:rPr lang="ko-KR" altLang="en-US" sz="3600" dirty="0"/>
              <a:t> 민족주의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84984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2400" dirty="0"/>
              <a:t>일본이 직면하였던</a:t>
            </a:r>
            <a:r>
              <a:rPr lang="en-US" altLang="ko-KR" sz="2400" dirty="0"/>
              <a:t>, </a:t>
            </a:r>
            <a:r>
              <a:rPr lang="ko-KR" altLang="en-US" sz="2400" dirty="0"/>
              <a:t>정치</a:t>
            </a:r>
            <a:r>
              <a:rPr lang="en-US" altLang="ko-KR" sz="2400" dirty="0"/>
              <a:t>, </a:t>
            </a:r>
            <a:r>
              <a:rPr lang="ko-KR" altLang="en-US" sz="2400" dirty="0"/>
              <a:t>경제</a:t>
            </a:r>
            <a:r>
              <a:rPr lang="en-US" altLang="ko-KR" sz="2400" dirty="0"/>
              <a:t>, </a:t>
            </a:r>
            <a:r>
              <a:rPr lang="ko-KR" altLang="en-US" sz="2400" dirty="0"/>
              <a:t>외교 등 국내외의 상황을 타계하기 위해 대중들로 부패한 의회정치를 </a:t>
            </a:r>
            <a:r>
              <a:rPr lang="ko-KR" altLang="en-US" sz="2400" dirty="0" err="1"/>
              <a:t>불신케하고</a:t>
            </a:r>
            <a:r>
              <a:rPr lang="ko-KR" altLang="en-US" sz="2400" dirty="0"/>
              <a:t> 보다 획기적인 정치</a:t>
            </a:r>
            <a:r>
              <a:rPr lang="en-US" altLang="ko-KR" sz="2400" dirty="0"/>
              <a:t>, </a:t>
            </a:r>
            <a:r>
              <a:rPr lang="ko-KR" altLang="en-US" sz="2400" dirty="0"/>
              <a:t>사회적 변화를 요구함</a:t>
            </a:r>
          </a:p>
          <a:p>
            <a:r>
              <a:rPr lang="ko-KR" altLang="en-US" sz="2400" dirty="0"/>
              <a:t>국가개혁운동은 대중의 공감을 얻어 군부로 확산되어 </a:t>
            </a:r>
            <a:r>
              <a:rPr lang="en-US" altLang="ko-KR" sz="2400" dirty="0"/>
              <a:t>2.26 </a:t>
            </a:r>
            <a:r>
              <a:rPr lang="ko-KR" altLang="en-US" sz="2400" dirty="0"/>
              <a:t>쿠데타가 일어나게 되었다</a:t>
            </a:r>
            <a:r>
              <a:rPr lang="en-US" altLang="ko-KR" sz="2400" dirty="0"/>
              <a:t>. </a:t>
            </a:r>
            <a:r>
              <a:rPr lang="ko-KR" altLang="en-US" sz="2400" dirty="0"/>
              <a:t>그 후 군국주의자들은 중일전쟁과 태평양전쟁에서 패하여 초국가주의체제가 막을 내리게 되었다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95873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군국주의의 형성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925144"/>
          </a:xfrm>
        </p:spPr>
        <p:txBody>
          <a:bodyPr>
            <a:normAutofit/>
          </a:bodyPr>
          <a:lstStyle/>
          <a:p>
            <a:pPr fontAlgn="base"/>
            <a:r>
              <a:rPr lang="en-US" altLang="ko-KR" sz="2400" dirty="0" err="1"/>
              <a:t>군국주의란</a:t>
            </a:r>
            <a:r>
              <a:rPr lang="en-US" altLang="ko-KR" sz="2400" dirty="0"/>
              <a:t> 한 </a:t>
            </a:r>
            <a:r>
              <a:rPr lang="en-US" altLang="ko-KR" sz="2400" dirty="0" err="1"/>
              <a:t>국가</a:t>
            </a:r>
            <a:r>
              <a:rPr lang="en-US" altLang="ko-KR" sz="2400" dirty="0"/>
              <a:t> </a:t>
            </a:r>
            <a:r>
              <a:rPr lang="en-US" altLang="ko-KR" sz="2400" dirty="0" err="1"/>
              <a:t>또는</a:t>
            </a:r>
            <a:r>
              <a:rPr lang="en-US" altLang="ko-KR" sz="2400" dirty="0"/>
              <a:t> 한 </a:t>
            </a:r>
            <a:r>
              <a:rPr lang="en-US" altLang="ko-KR" sz="2400" dirty="0" err="1"/>
              <a:t>사회에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있어서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전쟁</a:t>
            </a:r>
            <a:r>
              <a:rPr lang="en-US" altLang="ko-KR" sz="2400" dirty="0"/>
              <a:t> 및 </a:t>
            </a:r>
            <a:r>
              <a:rPr lang="en-US" altLang="ko-KR" sz="2400" dirty="0" err="1"/>
              <a:t>전쟁준비를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위한</a:t>
            </a:r>
            <a:r>
              <a:rPr lang="en-US" altLang="ko-KR" sz="2400" dirty="0"/>
              <a:t> </a:t>
            </a:r>
            <a:r>
              <a:rPr lang="en-US" altLang="ko-KR" sz="2400" dirty="0" err="1"/>
              <a:t>배려와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제도가</a:t>
            </a:r>
            <a:r>
              <a:rPr lang="en-US" altLang="ko-KR" sz="2400" dirty="0"/>
              <a:t> </a:t>
            </a:r>
            <a:r>
              <a:rPr lang="en-US" altLang="ko-KR" sz="2400" dirty="0" err="1"/>
              <a:t>비항구적으로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최고의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지위를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차지하여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정치</a:t>
            </a:r>
            <a:r>
              <a:rPr lang="en-US" altLang="ko-KR" sz="2400" dirty="0"/>
              <a:t>, </a:t>
            </a:r>
            <a:r>
              <a:rPr lang="en-US" altLang="ko-KR" sz="2400" dirty="0" err="1"/>
              <a:t>경제</a:t>
            </a:r>
            <a:r>
              <a:rPr lang="en-US" altLang="ko-KR" sz="2400" dirty="0"/>
              <a:t>, </a:t>
            </a:r>
            <a:r>
              <a:rPr lang="en-US" altLang="ko-KR" sz="2400" dirty="0" err="1"/>
              <a:t>교육</a:t>
            </a:r>
            <a:r>
              <a:rPr lang="en-US" altLang="ko-KR" sz="2400" dirty="0"/>
              <a:t>, </a:t>
            </a:r>
            <a:r>
              <a:rPr lang="en-US" altLang="ko-KR" sz="2400" dirty="0" err="1"/>
              <a:t>문화</a:t>
            </a:r>
            <a:r>
              <a:rPr lang="en-US" altLang="ko-KR" sz="2400" dirty="0"/>
              <a:t> 등, </a:t>
            </a:r>
            <a:r>
              <a:rPr lang="en-US" altLang="ko-KR" sz="2400" dirty="0" err="1"/>
              <a:t>국민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생활의</a:t>
            </a:r>
            <a:r>
              <a:rPr lang="en-US" altLang="ko-KR" sz="2400" dirty="0"/>
              <a:t> </a:t>
            </a:r>
            <a:r>
              <a:rPr lang="en-US" altLang="ko-KR" sz="2400" dirty="0" err="1"/>
              <a:t>모든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영역을</a:t>
            </a:r>
            <a:r>
              <a:rPr lang="en-US" altLang="ko-KR" sz="2400" dirty="0"/>
              <a:t> </a:t>
            </a:r>
            <a:r>
              <a:rPr lang="en-US" altLang="ko-KR" sz="2400" dirty="0" err="1"/>
              <a:t>군사적</a:t>
            </a:r>
            <a:r>
              <a:rPr lang="en-US" altLang="ko-KR" sz="2400" dirty="0"/>
              <a:t> </a:t>
            </a:r>
            <a:r>
              <a:rPr lang="en-US" altLang="ko-KR" sz="2400" dirty="0" err="1"/>
              <a:t>가치에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종속시키는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사상</a:t>
            </a:r>
            <a:r>
              <a:rPr lang="en-US" altLang="ko-KR" sz="2400" dirty="0"/>
              <a:t> </a:t>
            </a:r>
            <a:r>
              <a:rPr lang="en-US" altLang="ko-KR" sz="2400" dirty="0" err="1"/>
              <a:t>내지는</a:t>
            </a:r>
            <a:r>
              <a:rPr lang="en-US" altLang="ko-KR" sz="2400" dirty="0"/>
              <a:t> </a:t>
            </a:r>
            <a:r>
              <a:rPr lang="en-US" altLang="ko-KR" sz="2400" dirty="0" err="1"/>
              <a:t>행동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양식을</a:t>
            </a:r>
            <a:r>
              <a:rPr lang="en-US" altLang="ko-KR" sz="2400" dirty="0"/>
              <a:t> </a:t>
            </a:r>
            <a:r>
              <a:rPr lang="en-US" altLang="ko-KR" sz="2400" dirty="0" err="1"/>
              <a:t>말한다</a:t>
            </a:r>
            <a:r>
              <a:rPr lang="en-US" altLang="ko-KR" sz="2400" dirty="0"/>
              <a:t>.</a:t>
            </a:r>
          </a:p>
          <a:p>
            <a:pPr fontAlgn="base"/>
            <a:r>
              <a:rPr lang="ko-KR" altLang="en-US" sz="2400" dirty="0"/>
              <a:t>대외적으로는</a:t>
            </a:r>
            <a:r>
              <a:rPr lang="en-US" altLang="ko-KR" sz="2400" dirty="0"/>
              <a:t>, </a:t>
            </a:r>
            <a:r>
              <a:rPr lang="ko-KR" altLang="en-US" sz="2400" dirty="0"/>
              <a:t>외압에 의해 촉발된 부국강병과 대외적 독립의 추구</a:t>
            </a:r>
            <a:r>
              <a:rPr lang="en-US" altLang="ko-KR" sz="2400" dirty="0"/>
              <a:t>, </a:t>
            </a:r>
            <a:r>
              <a:rPr lang="ko-KR" altLang="en-US" sz="2400" dirty="0"/>
              <a:t>대내적으로는 무사계급의 오랜 정치적 지배와 상무정신의 전통을 기반으로 하는 군부</a:t>
            </a:r>
            <a:r>
              <a:rPr lang="en-US" altLang="ko-KR" sz="2400" dirty="0"/>
              <a:t>-</a:t>
            </a:r>
            <a:r>
              <a:rPr lang="ko-KR" altLang="en-US" sz="2400" dirty="0"/>
              <a:t>군벌의 형성， 이러한 </a:t>
            </a:r>
            <a:r>
              <a:rPr lang="ko-KR" altLang="en-US" sz="2400" dirty="0" err="1"/>
              <a:t>무치주의의</a:t>
            </a:r>
            <a:r>
              <a:rPr lang="ko-KR" altLang="en-US" sz="2400" dirty="0"/>
              <a:t> 전통을 배경으로 하는 해외웅비사상（海外雄飛思想）</a:t>
            </a:r>
            <a:r>
              <a:rPr lang="en-US" altLang="ko-KR" sz="2400" dirty="0"/>
              <a:t>-</a:t>
            </a:r>
            <a:r>
              <a:rPr lang="ko-KR" altLang="en-US" sz="2400" dirty="0"/>
              <a:t>팽창주의（</a:t>
            </a:r>
            <a:r>
              <a:rPr lang="ko-KR" altLang="en-US" sz="2400" dirty="0" err="1"/>
              <a:t>勝腸主義</a:t>
            </a:r>
            <a:r>
              <a:rPr lang="ko-KR" altLang="en-US" sz="2400" dirty="0"/>
              <a:t>）의 성장， 그리고 </a:t>
            </a:r>
            <a:r>
              <a:rPr lang="ko-KR" altLang="en-US" sz="2400" dirty="0" err="1"/>
              <a:t>천황제이데올로기의</a:t>
            </a:r>
            <a:r>
              <a:rPr lang="ko-KR" altLang="en-US" sz="2400" dirty="0"/>
              <a:t> 전통적인 정치 </a:t>
            </a:r>
            <a:r>
              <a:rPr lang="en-US" altLang="ko-KR" sz="2400" dirty="0"/>
              <a:t>• </a:t>
            </a:r>
            <a:r>
              <a:rPr lang="ko-KR" altLang="en-US" sz="2400" dirty="0"/>
              <a:t>사회 </a:t>
            </a:r>
            <a:r>
              <a:rPr lang="en-US" altLang="ko-KR" sz="2400" dirty="0"/>
              <a:t>• </a:t>
            </a:r>
            <a:r>
              <a:rPr lang="ko-KR" altLang="en-US" sz="2400" dirty="0"/>
              <a:t>문화적 기반 등을 배경으로 하고 있다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pPr fontAlgn="base"/>
            <a:r>
              <a:rPr lang="ko-KR" altLang="en-US" sz="2400" dirty="0" err="1"/>
              <a:t>천황제이데올로기의</a:t>
            </a:r>
            <a:r>
              <a:rPr lang="ko-KR" altLang="en-US" sz="2400" dirty="0"/>
              <a:t> 사회적 특성</a:t>
            </a:r>
          </a:p>
          <a:p>
            <a:pPr fontAlgn="base"/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709603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206" y="2276872"/>
            <a:ext cx="9180717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27" name="제목 5"/>
          <p:cNvSpPr txBox="1">
            <a:spLocks/>
          </p:cNvSpPr>
          <p:nvPr/>
        </p:nvSpPr>
        <p:spPr>
          <a:xfrm>
            <a:off x="3635896" y="5840700"/>
            <a:ext cx="5398368" cy="550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ko-KR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21*537***</a:t>
            </a:r>
            <a:r>
              <a:rPr lang="ko-KR" altLang="en-US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이</a:t>
            </a:r>
            <a:r>
              <a:rPr lang="en-US" altLang="ko-KR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ko-KR" altLang="en-US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현</a:t>
            </a:r>
            <a:endParaRPr lang="en-US" altLang="ko-KR" sz="1000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C:\Users\madeit-top1\Documents\PPT\[09]Angrymomo_Japan simplePPT\japan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05" y="26369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C0573DE-FE99-424A-948C-C4B5ED7B00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bg1"/>
                </a:solidFill>
              </a:rPr>
              <a:t>금융공황 </a:t>
            </a:r>
            <a:r>
              <a:rPr lang="ko-KR" altLang="en-US" dirty="0" err="1">
                <a:solidFill>
                  <a:schemeClr val="bg1"/>
                </a:solidFill>
              </a:rPr>
              <a:t>세계대공황과</a:t>
            </a:r>
            <a:r>
              <a:rPr lang="ko-KR" altLang="en-US" dirty="0">
                <a:solidFill>
                  <a:schemeClr val="bg1"/>
                </a:solidFill>
              </a:rPr>
              <a:t> 일본</a:t>
            </a:r>
          </a:p>
        </p:txBody>
      </p:sp>
    </p:spTree>
    <p:extLst>
      <p:ext uri="{BB962C8B-B14F-4D97-AF65-F5344CB8AC3E}">
        <p14:creationId xmlns:p14="http://schemas.microsoft.com/office/powerpoint/2010/main" val="1934771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전체주의 영상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https://www.youtube.com/watch?v=GwcUhIqV4fM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5499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파시즘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925144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2400" dirty="0"/>
              <a:t>단적인 </a:t>
            </a:r>
            <a:r>
              <a:rPr lang="ko-KR" altLang="en-US" sz="2400" dirty="0" err="1"/>
              <a:t>전체주의적ㆍ배외적</a:t>
            </a:r>
            <a:r>
              <a:rPr lang="ko-KR" altLang="en-US" sz="2400" dirty="0"/>
              <a:t> 정치 이념</a:t>
            </a:r>
            <a:r>
              <a:rPr lang="en-US" altLang="ko-KR" sz="2400" dirty="0"/>
              <a:t>. </a:t>
            </a:r>
            <a:r>
              <a:rPr lang="ko-KR" altLang="en-US" sz="2400" dirty="0"/>
              <a:t>또는 그 이념을 따르는 지배 체제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pPr fontAlgn="base"/>
            <a:r>
              <a:rPr lang="ko-KR" altLang="en-US" sz="2400" dirty="0" err="1"/>
              <a:t>유주의를</a:t>
            </a:r>
            <a:r>
              <a:rPr lang="ko-KR" altLang="en-US" sz="2400" dirty="0"/>
              <a:t> 부정하고 폭력적인 방법에 의한 일당 독재를 주장하여 지배자에 대한 절대적인 복종을 강요</a:t>
            </a:r>
          </a:p>
          <a:p>
            <a:pPr fontAlgn="base"/>
            <a:r>
              <a:rPr lang="ko-KR" altLang="en-US" sz="2400" dirty="0"/>
              <a:t>또한 대외적으로는 철저한 </a:t>
            </a:r>
            <a:r>
              <a:rPr lang="ko-KR" altLang="en-US" sz="2400" dirty="0" err="1"/>
              <a:t>국수주의ㆍ군국주의를</a:t>
            </a:r>
            <a:r>
              <a:rPr lang="ko-KR" altLang="en-US" sz="2400" dirty="0"/>
              <a:t> 지향하여 민족 지상주의</a:t>
            </a:r>
            <a:r>
              <a:rPr lang="en-US" altLang="ko-KR" sz="2400" dirty="0"/>
              <a:t>, </a:t>
            </a:r>
            <a:r>
              <a:rPr lang="ko-KR" altLang="en-US" sz="2400" dirty="0"/>
              <a:t>반공을 내세워 침략 정책을 주장함</a:t>
            </a:r>
          </a:p>
          <a:p>
            <a:pPr fontAlgn="base"/>
            <a:r>
              <a:rPr lang="ko-KR" altLang="en-US" sz="2400" dirty="0"/>
              <a:t>이탈리아 파시스트당의 사상</a:t>
            </a:r>
            <a:r>
              <a:rPr lang="en-US" altLang="ko-KR" sz="2400" dirty="0"/>
              <a:t>. </a:t>
            </a:r>
            <a:r>
              <a:rPr lang="ko-KR" altLang="en-US" sz="2400" dirty="0"/>
              <a:t>또는 그 당의 지배 체제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pPr fontAlgn="base"/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971383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일본의 군국주의</a:t>
            </a:r>
            <a:r>
              <a:rPr lang="en-US" altLang="ko-KR" dirty="0"/>
              <a:t>(</a:t>
            </a:r>
            <a:r>
              <a:rPr lang="ko-KR" altLang="en-US" dirty="0"/>
              <a:t>파시즘</a:t>
            </a:r>
            <a:r>
              <a:rPr lang="en-US" altLang="ko-KR" dirty="0"/>
              <a:t>)</a:t>
            </a:r>
            <a:r>
              <a:rPr lang="ko-KR" altLang="en-US" dirty="0"/>
              <a:t>의 특징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41168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2200" dirty="0"/>
              <a:t>일본제국주의의 그것은 대중적 기반이 결여된 위로부터의 파시즘이라고 </a:t>
            </a:r>
          </a:p>
          <a:p>
            <a:pPr fontAlgn="base"/>
            <a:r>
              <a:rPr lang="ko-KR" altLang="en-US" sz="2200" dirty="0"/>
              <a:t>대중적 기반이 필요하지 않았다</a:t>
            </a:r>
            <a:endParaRPr lang="en-US" altLang="ko-KR" sz="2200" dirty="0"/>
          </a:p>
          <a:p>
            <a:pPr fontAlgn="base"/>
            <a:r>
              <a:rPr lang="ko-KR" altLang="en-US" sz="2200" dirty="0"/>
              <a:t>기존의 국가체제와 질서를 강화하는 것만으로도 충분했기 때문</a:t>
            </a:r>
            <a:endParaRPr lang="en-US" altLang="ko-KR" sz="2200" dirty="0"/>
          </a:p>
          <a:p>
            <a:pPr fontAlgn="base"/>
            <a:r>
              <a:rPr lang="ko-KR" altLang="en-US" sz="2200" dirty="0" err="1"/>
              <a:t>대주의</a:t>
            </a:r>
            <a:r>
              <a:rPr lang="ko-KR" altLang="en-US" sz="2200" dirty="0"/>
              <a:t> 천황제의 확립 이래 가족주의 국가관을 성립시켜 국민 개인 개인이 가치의 </a:t>
            </a:r>
            <a:r>
              <a:rPr lang="ko-KR" altLang="en-US" sz="2200" dirty="0" err="1"/>
              <a:t>근원체라고</a:t>
            </a:r>
            <a:r>
              <a:rPr lang="ko-KR" altLang="en-US" sz="2200" dirty="0"/>
              <a:t> 믿는 천황에의 자기동일시와 가치의존에 훈련</a:t>
            </a:r>
          </a:p>
          <a:p>
            <a:pPr fontAlgn="base"/>
            <a:r>
              <a:rPr lang="en-US" altLang="ko-KR" sz="2200" dirty="0"/>
              <a:t>1936</a:t>
            </a:r>
            <a:r>
              <a:rPr lang="ko-KR" altLang="en-US" sz="2200" dirty="0"/>
              <a:t>년의 ‘</a:t>
            </a:r>
            <a:r>
              <a:rPr lang="en-US" altLang="ko-KR" sz="2200" dirty="0"/>
              <a:t>2․26 </a:t>
            </a:r>
            <a:r>
              <a:rPr lang="ko-KR" altLang="en-US" sz="2200" dirty="0"/>
              <a:t>사건’이 소위 ‘소화유신</a:t>
            </a:r>
            <a:r>
              <a:rPr lang="en-US" altLang="ko-KR" sz="2200" dirty="0"/>
              <a:t>(</a:t>
            </a:r>
            <a:r>
              <a:rPr lang="ko-KR" altLang="en-US" sz="2200" dirty="0"/>
              <a:t>昭和維新</a:t>
            </a:r>
            <a:r>
              <a:rPr lang="en-US" altLang="ko-KR" sz="2200" dirty="0"/>
              <a:t>)’</a:t>
            </a:r>
            <a:r>
              <a:rPr lang="ko-KR" altLang="en-US" sz="2200" dirty="0"/>
              <a:t>을 주장</a:t>
            </a:r>
          </a:p>
          <a:p>
            <a:pPr fontAlgn="base"/>
            <a:r>
              <a:rPr lang="ko-KR" altLang="en-US" sz="2200" dirty="0"/>
              <a:t>회와 정당</a:t>
            </a:r>
            <a:r>
              <a:rPr lang="en-US" altLang="ko-KR" sz="2200" dirty="0"/>
              <a:t>, </a:t>
            </a:r>
            <a:r>
              <a:rPr lang="ko-KR" altLang="en-US" sz="2200" dirty="0"/>
              <a:t>내각</a:t>
            </a:r>
            <a:r>
              <a:rPr lang="en-US" altLang="ko-KR" sz="2200" dirty="0"/>
              <a:t>, </a:t>
            </a:r>
            <a:r>
              <a:rPr lang="ko-KR" altLang="en-US" sz="2200" dirty="0"/>
              <a:t>산업체 등 일체가 독일이나 이탈리아에서처럼 강제 해산을 당한 것이 아니라</a:t>
            </a:r>
            <a:r>
              <a:rPr lang="en-US" altLang="ko-KR" sz="2200" dirty="0"/>
              <a:t>, </a:t>
            </a:r>
            <a:r>
              <a:rPr lang="ko-KR" altLang="en-US" sz="2200" dirty="0"/>
              <a:t>자진해서 해산</a:t>
            </a:r>
            <a:r>
              <a:rPr lang="en-US" altLang="ko-KR" sz="2200" dirty="0"/>
              <a:t>․ </a:t>
            </a:r>
            <a:r>
              <a:rPr lang="ko-KR" altLang="en-US" sz="2200" dirty="0"/>
              <a:t>해체하여 ‘</a:t>
            </a:r>
            <a:r>
              <a:rPr lang="ko-KR" altLang="en-US" sz="2200" dirty="0" err="1"/>
              <a:t>대정익찬회</a:t>
            </a:r>
            <a:r>
              <a:rPr lang="en-US" altLang="ko-KR" sz="2200" dirty="0"/>
              <a:t>(</a:t>
            </a:r>
            <a:r>
              <a:rPr lang="ko-KR" altLang="en-US" sz="2200" dirty="0" err="1"/>
              <a:t>大政翼贊會</a:t>
            </a:r>
            <a:r>
              <a:rPr lang="en-US" altLang="ko-KR" sz="2200" dirty="0"/>
              <a:t>)’</a:t>
            </a:r>
            <a:r>
              <a:rPr lang="ko-KR" altLang="en-US" sz="2200" dirty="0"/>
              <a:t>로 대표되는 소위 ‘신체제</a:t>
            </a:r>
            <a:r>
              <a:rPr lang="en-US" altLang="ko-KR" sz="2200" dirty="0"/>
              <a:t>(</a:t>
            </a:r>
            <a:r>
              <a:rPr lang="ko-KR" altLang="en-US" sz="2200" dirty="0"/>
              <a:t>新體制</a:t>
            </a:r>
            <a:r>
              <a:rPr lang="en-US" altLang="ko-KR" sz="2200" dirty="0"/>
              <a:t>)’</a:t>
            </a:r>
            <a:r>
              <a:rPr lang="ko-KR" altLang="en-US" sz="2200" dirty="0"/>
              <a:t>라는 이름으로 재편되었던 것</a:t>
            </a:r>
            <a:endParaRPr lang="en-US" altLang="ko-KR" sz="2200" dirty="0"/>
          </a:p>
          <a:p>
            <a:pPr fontAlgn="base"/>
            <a:r>
              <a:rPr lang="en-US" altLang="ko-KR" sz="2200" dirty="0"/>
              <a:t>1931</a:t>
            </a:r>
            <a:r>
              <a:rPr lang="ko-KR" altLang="en-US" sz="2200" dirty="0"/>
              <a:t>년의 만주사변</a:t>
            </a:r>
            <a:r>
              <a:rPr lang="en-US" altLang="ko-KR" sz="2200" dirty="0"/>
              <a:t>(</a:t>
            </a:r>
            <a:r>
              <a:rPr lang="ko-KR" altLang="en-US" sz="2200" dirty="0"/>
              <a:t>滿洲事變</a:t>
            </a:r>
            <a:r>
              <a:rPr lang="en-US" altLang="ko-KR" sz="2200" dirty="0"/>
              <a:t>), 1936</a:t>
            </a:r>
            <a:r>
              <a:rPr lang="ko-KR" altLang="en-US" sz="2200" dirty="0"/>
              <a:t>년의 ‘</a:t>
            </a:r>
            <a:r>
              <a:rPr lang="en-US" altLang="ko-KR" sz="2200" dirty="0"/>
              <a:t>2·26</a:t>
            </a:r>
            <a:r>
              <a:rPr lang="ko-KR" altLang="en-US" sz="2200" dirty="0"/>
              <a:t>사건’</a:t>
            </a:r>
            <a:r>
              <a:rPr lang="en-US" altLang="ko-KR" sz="2200" dirty="0"/>
              <a:t>, 1937</a:t>
            </a:r>
            <a:r>
              <a:rPr lang="ko-KR" altLang="en-US" sz="2200" dirty="0"/>
              <a:t>년의 중일전쟁</a:t>
            </a:r>
            <a:r>
              <a:rPr lang="en-US" altLang="ko-KR" sz="2200" dirty="0"/>
              <a:t>(</a:t>
            </a:r>
            <a:r>
              <a:rPr lang="ko-KR" altLang="en-US" sz="2200" dirty="0"/>
              <a:t>中日戰爭</a:t>
            </a:r>
            <a:r>
              <a:rPr lang="en-US" altLang="ko-KR" sz="2200" dirty="0"/>
              <a:t>)</a:t>
            </a:r>
            <a:r>
              <a:rPr lang="ko-KR" altLang="en-US" sz="2200" dirty="0"/>
              <a:t>으로 이어지는 군부</a:t>
            </a:r>
            <a:r>
              <a:rPr lang="en-US" altLang="ko-KR" sz="2200" dirty="0"/>
              <a:t>(</a:t>
            </a:r>
            <a:r>
              <a:rPr lang="ko-KR" altLang="en-US" sz="2200" dirty="0"/>
              <a:t>軍部</a:t>
            </a:r>
            <a:r>
              <a:rPr lang="en-US" altLang="ko-KR" sz="2200" dirty="0"/>
              <a:t>)</a:t>
            </a:r>
            <a:r>
              <a:rPr lang="ko-KR" altLang="en-US" sz="2200" dirty="0"/>
              <a:t>의 독주와 주도권 장악은 역설적이게도 군부를 통제할 수 있는 주체는 군부 밖에 없다는 결과</a:t>
            </a:r>
          </a:p>
          <a:p>
            <a:pPr fontAlgn="base"/>
            <a:endParaRPr lang="ko-KR" altLang="en-US" sz="2400" dirty="0"/>
          </a:p>
          <a:p>
            <a:pPr fontAlgn="base"/>
            <a:endParaRPr lang="ko-KR" altLang="en-US" sz="2400" dirty="0"/>
          </a:p>
          <a:p>
            <a:pPr fontAlgn="base"/>
            <a:endParaRPr lang="ko-KR" altLang="en-US" sz="2400" dirty="0"/>
          </a:p>
          <a:p>
            <a:pPr fontAlgn="base"/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850000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시대적 배경 신체제 운동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5144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2400" dirty="0"/>
              <a:t>일본제국주의가 </a:t>
            </a:r>
            <a:r>
              <a:rPr lang="en-US" altLang="ko-KR" sz="2400" dirty="0"/>
              <a:t>1930</a:t>
            </a:r>
            <a:r>
              <a:rPr lang="ko-KR" altLang="en-US" sz="2400" dirty="0"/>
              <a:t>년대 후반 침략전쟁의 장기화와 일본제국주의가 고립화의 길을 </a:t>
            </a:r>
            <a:r>
              <a:rPr lang="ko-KR" altLang="en-US" sz="2400" dirty="0" err="1"/>
              <a:t>강요받던</a:t>
            </a:r>
            <a:r>
              <a:rPr lang="ko-KR" altLang="en-US" sz="2400" dirty="0"/>
              <a:t> 격렬한 국제정세 속에서</a:t>
            </a:r>
            <a:r>
              <a:rPr lang="en-US" altLang="ko-KR" sz="2400" dirty="0"/>
              <a:t>, </a:t>
            </a:r>
            <a:r>
              <a:rPr lang="ko-KR" altLang="en-US" sz="2400" dirty="0"/>
              <a:t>체제 변화를 시도하여 나름대로 살아남기 위해 전개했던 ‘제국헌법의 개정 내지 그것의 탄력적 운용을 포함하는 정치</a:t>
            </a:r>
            <a:r>
              <a:rPr lang="en-US" altLang="ko-KR" sz="2400" dirty="0"/>
              <a:t>, </a:t>
            </a:r>
            <a:r>
              <a:rPr lang="ko-KR" altLang="en-US" sz="2400" dirty="0"/>
              <a:t>경제</a:t>
            </a:r>
            <a:r>
              <a:rPr lang="en-US" altLang="ko-KR" sz="2400" dirty="0"/>
              <a:t>, </a:t>
            </a:r>
            <a:r>
              <a:rPr lang="ko-KR" altLang="en-US" sz="2400" dirty="0"/>
              <a:t>사회체제의 전면적 변혁을 목적으로 한 운동</a:t>
            </a:r>
          </a:p>
          <a:p>
            <a:pPr fontAlgn="base"/>
            <a:r>
              <a:rPr lang="en-US" altLang="ko-KR" sz="2400" dirty="0"/>
              <a:t>1940</a:t>
            </a:r>
            <a:r>
              <a:rPr lang="ko-KR" altLang="en-US" sz="2400" dirty="0"/>
              <a:t>년 </a:t>
            </a:r>
            <a:r>
              <a:rPr lang="en-US" altLang="ko-KR" sz="2400" dirty="0"/>
              <a:t>7</a:t>
            </a:r>
            <a:r>
              <a:rPr lang="ko-KR" altLang="en-US" sz="2400" dirty="0"/>
              <a:t>월 일본 국민의 </a:t>
            </a:r>
            <a:r>
              <a:rPr lang="ko-KR" altLang="en-US" sz="2400" dirty="0" err="1"/>
              <a:t>중망</a:t>
            </a:r>
            <a:r>
              <a:rPr lang="en-US" altLang="ko-KR" sz="2400" dirty="0"/>
              <a:t>(</a:t>
            </a:r>
            <a:r>
              <a:rPr lang="ko-KR" altLang="en-US" sz="2400" dirty="0" err="1"/>
              <a:t>衆望</a:t>
            </a:r>
            <a:r>
              <a:rPr lang="en-US" altLang="ko-KR" sz="2400" dirty="0"/>
              <a:t>)</a:t>
            </a:r>
            <a:r>
              <a:rPr lang="ko-KR" altLang="en-US" sz="2400" dirty="0"/>
              <a:t>을 업고 등장한 제</a:t>
            </a:r>
            <a:r>
              <a:rPr lang="en-US" altLang="ko-KR" sz="2400" dirty="0"/>
              <a:t>2</a:t>
            </a:r>
            <a:r>
              <a:rPr lang="ko-KR" altLang="en-US" sz="2400" dirty="0"/>
              <a:t>차 </a:t>
            </a:r>
            <a:r>
              <a:rPr lang="ko-KR" altLang="en-US" sz="2400" dirty="0" err="1"/>
              <a:t>고노에내각</a:t>
            </a:r>
            <a:r>
              <a:rPr lang="en-US" altLang="ko-KR" sz="2400" dirty="0"/>
              <a:t>(</a:t>
            </a:r>
            <a:r>
              <a:rPr lang="ko-KR" altLang="en-US" sz="2400" dirty="0"/>
              <a:t>近衛內閣</a:t>
            </a:r>
            <a:r>
              <a:rPr lang="en-US" altLang="ko-KR" sz="2400" dirty="0"/>
              <a:t>)</a:t>
            </a:r>
            <a:r>
              <a:rPr lang="ko-KR" altLang="en-US" sz="2400" dirty="0"/>
              <a:t>에 의해 전개</a:t>
            </a:r>
          </a:p>
          <a:p>
            <a:pPr fontAlgn="base"/>
            <a:r>
              <a:rPr lang="en-US" altLang="ko-KR" sz="2400" dirty="0"/>
              <a:t>940</a:t>
            </a:r>
            <a:r>
              <a:rPr lang="ko-KR" altLang="en-US" sz="2400" dirty="0"/>
              <a:t>년 </a:t>
            </a:r>
            <a:r>
              <a:rPr lang="en-US" altLang="ko-KR" sz="2400" dirty="0"/>
              <a:t>10</a:t>
            </a:r>
            <a:r>
              <a:rPr lang="ko-KR" altLang="en-US" sz="2400" dirty="0"/>
              <a:t>월 ‘</a:t>
            </a:r>
            <a:r>
              <a:rPr lang="ko-KR" altLang="en-US" sz="2400" dirty="0" err="1"/>
              <a:t>대정익찬회</a:t>
            </a:r>
            <a:r>
              <a:rPr lang="en-US" altLang="ko-KR" sz="2400" dirty="0"/>
              <a:t>(</a:t>
            </a:r>
            <a:r>
              <a:rPr lang="ko-KR" altLang="en-US" sz="2400" dirty="0" err="1"/>
              <a:t>大政翼贊會</a:t>
            </a:r>
            <a:r>
              <a:rPr lang="en-US" altLang="ko-KR" sz="2400" dirty="0"/>
              <a:t>)’</a:t>
            </a:r>
            <a:r>
              <a:rPr lang="ko-KR" altLang="en-US" sz="2400" dirty="0"/>
              <a:t>를 성립시켜 정당</a:t>
            </a:r>
            <a:r>
              <a:rPr lang="en-US" altLang="ko-KR" sz="2400" dirty="0"/>
              <a:t>, </a:t>
            </a:r>
            <a:r>
              <a:rPr lang="ko-KR" altLang="en-US" sz="2400" dirty="0"/>
              <a:t>노동조합 등 자주적 조직을 모조리 해체하고</a:t>
            </a:r>
            <a:r>
              <a:rPr lang="en-US" altLang="ko-KR" sz="2400" dirty="0"/>
              <a:t>, </a:t>
            </a:r>
            <a:r>
              <a:rPr lang="ko-KR" altLang="en-US" sz="2400" dirty="0"/>
              <a:t>일본국민을 그 말단에 이르기까지 </a:t>
            </a:r>
            <a:r>
              <a:rPr lang="ko-KR" altLang="en-US" sz="2400" dirty="0" err="1"/>
              <a:t>부락회</a:t>
            </a:r>
            <a:r>
              <a:rPr lang="en-US" altLang="ko-KR" sz="2400" dirty="0"/>
              <a:t>(</a:t>
            </a:r>
            <a:r>
              <a:rPr lang="ko-KR" altLang="en-US" sz="2400" dirty="0" err="1"/>
              <a:t>部落會</a:t>
            </a:r>
            <a:r>
              <a:rPr lang="en-US" altLang="ko-KR" sz="2400" dirty="0"/>
              <a:t>, </a:t>
            </a:r>
            <a:r>
              <a:rPr lang="ko-KR" altLang="en-US" sz="2400" dirty="0"/>
              <a:t>농촌</a:t>
            </a:r>
            <a:r>
              <a:rPr lang="en-US" altLang="ko-KR" sz="2400" dirty="0"/>
              <a:t>)</a:t>
            </a:r>
            <a:r>
              <a:rPr lang="ko-KR" altLang="en-US" sz="2400" dirty="0"/>
              <a:t>와 </a:t>
            </a:r>
            <a:r>
              <a:rPr lang="ko-KR" altLang="en-US" sz="2400" dirty="0" err="1"/>
              <a:t>마을회</a:t>
            </a:r>
            <a:r>
              <a:rPr lang="en-US" altLang="ko-KR" sz="2400" dirty="0"/>
              <a:t>(</a:t>
            </a:r>
            <a:r>
              <a:rPr lang="ko-KR" altLang="en-US" sz="2400" dirty="0" err="1"/>
              <a:t>町內會</a:t>
            </a:r>
            <a:r>
              <a:rPr lang="en-US" altLang="ko-KR" sz="2400" dirty="0"/>
              <a:t>, </a:t>
            </a:r>
            <a:r>
              <a:rPr lang="ko-KR" altLang="en-US" sz="2400" dirty="0"/>
              <a:t>도시</a:t>
            </a:r>
            <a:r>
              <a:rPr lang="en-US" altLang="ko-KR" sz="2400" dirty="0"/>
              <a:t>) </a:t>
            </a:r>
            <a:r>
              <a:rPr lang="ko-KR" altLang="en-US" sz="2400" dirty="0"/>
              <a:t>등의 지역조직과 </a:t>
            </a:r>
            <a:r>
              <a:rPr lang="ko-KR" altLang="en-US" sz="2400" dirty="0" err="1"/>
              <a:t>산업보국회</a:t>
            </a:r>
            <a:r>
              <a:rPr lang="en-US" altLang="ko-KR" sz="2400" dirty="0"/>
              <a:t>(</a:t>
            </a:r>
            <a:r>
              <a:rPr lang="ko-KR" altLang="en-US" sz="2400" dirty="0" err="1"/>
              <a:t>産業報國會</a:t>
            </a:r>
            <a:r>
              <a:rPr lang="en-US" altLang="ko-KR" sz="2400" dirty="0"/>
              <a:t>) </a:t>
            </a:r>
            <a:r>
              <a:rPr lang="ko-KR" altLang="en-US" sz="2400" dirty="0"/>
              <a:t>등의 직역조직</a:t>
            </a:r>
            <a:r>
              <a:rPr lang="en-US" altLang="ko-KR" sz="2400" dirty="0"/>
              <a:t>(</a:t>
            </a:r>
            <a:r>
              <a:rPr lang="ko-KR" altLang="en-US" sz="2400" dirty="0"/>
              <a:t>職域組織</a:t>
            </a:r>
            <a:r>
              <a:rPr lang="en-US" altLang="ko-KR" sz="2400" dirty="0"/>
              <a:t>)</a:t>
            </a:r>
            <a:r>
              <a:rPr lang="ko-KR" altLang="en-US" sz="2400" dirty="0"/>
              <a:t>에 편입</a:t>
            </a:r>
          </a:p>
          <a:p>
            <a:pPr fontAlgn="base"/>
            <a:endParaRPr lang="ko-KR" altLang="en-US" sz="2400" dirty="0"/>
          </a:p>
          <a:p>
            <a:pPr fontAlgn="base"/>
            <a:endParaRPr lang="ko-KR" altLang="en-US" sz="2400" dirty="0"/>
          </a:p>
          <a:p>
            <a:pPr fontAlgn="base"/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179937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시대적 배경 신체제 운동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5144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2400" dirty="0"/>
              <a:t>정치</a:t>
            </a:r>
            <a:r>
              <a:rPr lang="en-US" altLang="ko-KR" sz="2400" dirty="0"/>
              <a:t>, </a:t>
            </a:r>
            <a:r>
              <a:rPr lang="ko-KR" altLang="en-US" sz="2400" dirty="0"/>
              <a:t>경제</a:t>
            </a:r>
            <a:r>
              <a:rPr lang="en-US" altLang="ko-KR" sz="2400" dirty="0"/>
              <a:t>, </a:t>
            </a:r>
            <a:r>
              <a:rPr lang="ko-KR" altLang="en-US" sz="2400" dirty="0"/>
              <a:t>사회</a:t>
            </a:r>
            <a:r>
              <a:rPr lang="en-US" altLang="ko-KR" sz="2400" dirty="0"/>
              <a:t>, </a:t>
            </a:r>
            <a:r>
              <a:rPr lang="ko-KR" altLang="en-US" sz="2400" dirty="0"/>
              <a:t>문화 전반에 걸쳐 전쟁수행 체제의 확립을 노리는 일본 정부와 군부는 소위 ‘신체제운동’을 주도하여 국민의 무비판적인 순종을 강요했던 것</a:t>
            </a:r>
          </a:p>
          <a:p>
            <a:pPr fontAlgn="base"/>
            <a:r>
              <a:rPr lang="ko-KR" altLang="en-US" sz="2400" dirty="0"/>
              <a:t>일본 국민은 물론 식민지 민중에 이르기까지 특정 사상과 태도를 강요한 위로부터의 관제민중통제체제는</a:t>
            </a:r>
            <a:r>
              <a:rPr lang="en-US" altLang="ko-KR" sz="2400" dirty="0"/>
              <a:t>, </a:t>
            </a:r>
            <a:r>
              <a:rPr lang="ko-KR" altLang="en-US" sz="2400" dirty="0"/>
              <a:t>파시즘 정당의 주체적 운동을 주축으로 하는 독일과 이탈리아와 같은 밑으로부터의 파시즘과는 판이하게 다른 위로부터의 파시즘</a:t>
            </a:r>
          </a:p>
          <a:p>
            <a:pPr fontAlgn="base"/>
            <a:r>
              <a:rPr lang="en-US" altLang="ko-KR" sz="2400" dirty="0" err="1"/>
              <a:t>일본</a:t>
            </a:r>
            <a:r>
              <a:rPr lang="en-US" altLang="ko-KR" sz="2400" dirty="0"/>
              <a:t> </a:t>
            </a:r>
            <a:r>
              <a:rPr lang="en-US" altLang="ko-KR" sz="2400" dirty="0" err="1"/>
              <a:t>군국주의</a:t>
            </a:r>
            <a:r>
              <a:rPr lang="en-US" altLang="ko-KR" sz="2400" dirty="0"/>
              <a:t> </a:t>
            </a:r>
            <a:r>
              <a:rPr lang="en-US" altLang="ko-KR" sz="2400" dirty="0" err="1"/>
              <a:t>파시즘의</a:t>
            </a:r>
            <a:r>
              <a:rPr lang="en-US" altLang="ko-KR" sz="2400" dirty="0"/>
              <a:t> </a:t>
            </a:r>
            <a:r>
              <a:rPr lang="en-US" altLang="ko-KR" sz="2400" dirty="0" err="1"/>
              <a:t>독특한</a:t>
            </a:r>
            <a:r>
              <a:rPr lang="en-US" altLang="ko-KR" sz="2400" dirty="0"/>
              <a:t> </a:t>
            </a:r>
            <a:r>
              <a:rPr lang="en-US" altLang="ko-KR" sz="2400" dirty="0" err="1"/>
              <a:t>특색</a:t>
            </a:r>
            <a:r>
              <a:rPr lang="ko-KR" altLang="en-US" sz="2400" dirty="0"/>
              <a:t>임</a:t>
            </a:r>
            <a:endParaRPr lang="en-US" altLang="ko-KR" sz="2400" dirty="0"/>
          </a:p>
          <a:p>
            <a:pPr fontAlgn="base"/>
            <a:endParaRPr lang="ko-KR" altLang="en-US" sz="2400" dirty="0"/>
          </a:p>
          <a:p>
            <a:pPr fontAlgn="base"/>
            <a:endParaRPr lang="ko-KR" altLang="en-US" sz="2400" dirty="0"/>
          </a:p>
          <a:p>
            <a:pPr fontAlgn="base"/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159956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206" y="2276872"/>
            <a:ext cx="9180717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35</a:t>
            </a:fld>
            <a:endParaRPr lang="ko-KR" altLang="en-US"/>
          </a:p>
        </p:txBody>
      </p:sp>
      <p:sp>
        <p:nvSpPr>
          <p:cNvPr id="27" name="제목 5"/>
          <p:cNvSpPr txBox="1">
            <a:spLocks/>
          </p:cNvSpPr>
          <p:nvPr/>
        </p:nvSpPr>
        <p:spPr>
          <a:xfrm>
            <a:off x="251520" y="5657776"/>
            <a:ext cx="5398368" cy="789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6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21702***</a:t>
            </a:r>
          </a:p>
          <a:p>
            <a:pPr algn="l">
              <a:lnSpc>
                <a:spcPct val="150000"/>
              </a:lnSpc>
            </a:pPr>
            <a:r>
              <a:rPr lang="ko-KR" altLang="en-US" sz="1600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일본어일본학과</a:t>
            </a:r>
            <a:endParaRPr lang="en-US" altLang="ko-KR" sz="1600" spc="300" dirty="0">
              <a:solidFill>
                <a:schemeClr val="tx1">
                  <a:lumMod val="50000"/>
                  <a:lumOff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박</a:t>
            </a:r>
            <a:r>
              <a:rPr lang="en-US" altLang="ko-KR" sz="16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*</a:t>
            </a:r>
            <a:r>
              <a:rPr lang="ko-KR" altLang="en-US" sz="16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진</a:t>
            </a:r>
          </a:p>
        </p:txBody>
      </p:sp>
      <p:sp>
        <p:nvSpPr>
          <p:cNvPr id="28" name="제목 5"/>
          <p:cNvSpPr txBox="1">
            <a:spLocks/>
          </p:cNvSpPr>
          <p:nvPr/>
        </p:nvSpPr>
        <p:spPr>
          <a:xfrm>
            <a:off x="360103" y="3048393"/>
            <a:ext cx="6888385" cy="478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r>
              <a:rPr lang="ko-KR" altLang="en-US" sz="40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제 </a:t>
            </a:r>
            <a:r>
              <a:rPr lang="en-US" altLang="ko-KR" sz="40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</a:t>
            </a:r>
            <a:r>
              <a:rPr lang="ko-KR" altLang="en-US" sz="40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차 세계대전과 일본</a:t>
            </a:r>
          </a:p>
        </p:txBody>
      </p:sp>
      <p:pic>
        <p:nvPicPr>
          <p:cNvPr id="1026" name="Picture 2" descr="C:\Users\madeit-top1\Documents\PPT\[09]Angrymomo_Japan simplePPT\japan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05" y="26369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2411760" y="2851742"/>
            <a:ext cx="4384456" cy="273749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5"/>
          <p:cNvSpPr txBox="1">
            <a:spLocks/>
          </p:cNvSpPr>
          <p:nvPr/>
        </p:nvSpPr>
        <p:spPr>
          <a:xfrm>
            <a:off x="1778187" y="823620"/>
            <a:ext cx="5587626" cy="81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2"/>
                </a:solidFill>
              </a:rPr>
              <a:t>CONT        ENTS</a:t>
            </a:r>
            <a:endParaRPr lang="ko-KR" altLang="en-US" sz="4800" dirty="0">
              <a:solidFill>
                <a:schemeClr val="bg2"/>
              </a:solidFill>
            </a:endParaRPr>
          </a:p>
        </p:txBody>
      </p:sp>
      <p:pic>
        <p:nvPicPr>
          <p:cNvPr id="2050" name="Picture 2" descr="C:\Users\madeit-top1\Documents\PPT\icon\일본풍\Yoritsuki_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780" y="62068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제목 5"/>
          <p:cNvSpPr txBox="1">
            <a:spLocks/>
          </p:cNvSpPr>
          <p:nvPr/>
        </p:nvSpPr>
        <p:spPr>
          <a:xfrm>
            <a:off x="2006299" y="2297117"/>
            <a:ext cx="5195377" cy="3737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</a:t>
            </a:r>
            <a:r>
              <a:rPr lang="ko-KR" altLang="en-US" sz="3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문화</a:t>
            </a:r>
            <a:r>
              <a:rPr lang="en-US" altLang="ko-KR" sz="3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3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경제 통제정책</a:t>
            </a:r>
            <a:endParaRPr lang="en-US" altLang="ko-KR" sz="32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</a:t>
            </a:r>
            <a:r>
              <a:rPr lang="ko-KR" altLang="en-US" sz="3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제</a:t>
            </a:r>
            <a:r>
              <a:rPr lang="en-US" altLang="ko-KR" sz="3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3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차세계대전과 일본</a:t>
            </a:r>
            <a:endParaRPr lang="en-US" altLang="ko-KR" sz="32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1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6796216" y="-28997"/>
            <a:ext cx="2346960" cy="365125"/>
          </a:xfrm>
        </p:spPr>
        <p:txBody>
          <a:bodyPr/>
          <a:lstStyle/>
          <a:p>
            <a:fld id="{1CE12531-6FF3-4A70-ADD4-1CF142C0B40C}" type="slidenum">
              <a:rPr lang="ko-KR" altLang="en-US" smtClean="0"/>
              <a:pPr/>
              <a:t>36</a:t>
            </a:fld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2699792" y="4941168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>
            <a:cxnSpLocks/>
          </p:cNvCxnSpPr>
          <p:nvPr/>
        </p:nvCxnSpPr>
        <p:spPr>
          <a:xfrm>
            <a:off x="2411760" y="1815135"/>
            <a:ext cx="438445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2483768" y="4221088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2824436" y="5301208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액자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40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631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3053" y="358296"/>
            <a:ext cx="1265532" cy="615441"/>
            <a:chOff x="3957386" y="1680215"/>
            <a:chExt cx="1265532" cy="747665"/>
          </a:xfrm>
          <a:noFill/>
        </p:grpSpPr>
        <p:sp>
          <p:nvSpPr>
            <p:cNvPr id="7" name="직사각형 6"/>
            <p:cNvSpPr/>
            <p:nvPr/>
          </p:nvSpPr>
          <p:spPr>
            <a:xfrm>
              <a:off x="3957386" y="1725802"/>
              <a:ext cx="1265532" cy="702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57386" y="1680215"/>
              <a:ext cx="1216029" cy="64807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연표</a:t>
              </a:r>
              <a:endParaRPr lang="en-US" altLang="ko-KR" sz="28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59A7169-1261-4D2C-874C-6E12518EE1C3}"/>
              </a:ext>
            </a:extLst>
          </p:cNvPr>
          <p:cNvSpPr/>
          <p:nvPr/>
        </p:nvSpPr>
        <p:spPr>
          <a:xfrm>
            <a:off x="6372200" y="0"/>
            <a:ext cx="2771800" cy="5144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EDA89-A955-45A5-8D6E-EB722228A4AD}"/>
              </a:ext>
            </a:extLst>
          </p:cNvPr>
          <p:cNvSpPr txBox="1"/>
          <p:nvPr/>
        </p:nvSpPr>
        <p:spPr>
          <a:xfrm>
            <a:off x="6541400" y="42482"/>
            <a:ext cx="3222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</a:t>
            </a:r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문화</a:t>
            </a:r>
            <a:r>
              <a:rPr lang="en-US" altLang="ko-KR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경제 통제 정책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433E7DE5-6E3D-42DD-8FCD-FB1EBB862DB0}"/>
              </a:ext>
            </a:extLst>
          </p:cNvPr>
          <p:cNvGrpSpPr/>
          <p:nvPr/>
        </p:nvGrpSpPr>
        <p:grpSpPr>
          <a:xfrm>
            <a:off x="570164" y="1250047"/>
            <a:ext cx="7701607" cy="364310"/>
            <a:chOff x="1290319" y="3210845"/>
            <a:chExt cx="7452440" cy="364310"/>
          </a:xfrm>
          <a:gradFill flip="none" rotWithShape="1">
            <a:gsLst>
              <a:gs pos="45000">
                <a:srgbClr val="FF9999"/>
              </a:gs>
              <a:gs pos="45000">
                <a:schemeClr val="bg1"/>
              </a:gs>
            </a:gsLst>
            <a:lin ang="0" scaled="1"/>
            <a:tileRect/>
          </a:gradFill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7E7A7E22-1FE0-47F7-B5E3-ECF0D6BF942E}"/>
                </a:ext>
              </a:extLst>
            </p:cNvPr>
            <p:cNvSpPr/>
            <p:nvPr/>
          </p:nvSpPr>
          <p:spPr>
            <a:xfrm>
              <a:off x="1398759" y="3375000"/>
              <a:ext cx="7344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78A31BD9-9EC9-4830-BBFB-19B8FAECAEDC}"/>
                </a:ext>
              </a:extLst>
            </p:cNvPr>
            <p:cNvSpPr/>
            <p:nvPr/>
          </p:nvSpPr>
          <p:spPr>
            <a:xfrm>
              <a:off x="1290319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prstClr val="white"/>
                  </a:solidFill>
                </a:rPr>
                <a:t>1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45AC0975-CDE0-42D8-8FF6-3C36D8AB1EE0}"/>
                </a:ext>
              </a:extLst>
            </p:cNvPr>
            <p:cNvSpPr/>
            <p:nvPr/>
          </p:nvSpPr>
          <p:spPr>
            <a:xfrm>
              <a:off x="3075576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prstClr val="white"/>
                  </a:solidFill>
                </a:rPr>
                <a:t>2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D8DDBDB2-56E7-4B9E-8F3C-794D03CE8068}"/>
                </a:ext>
              </a:extLst>
            </p:cNvPr>
            <p:cNvSpPr/>
            <p:nvPr/>
          </p:nvSpPr>
          <p:spPr>
            <a:xfrm>
              <a:off x="4860833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9999"/>
                  </a:solidFill>
                </a:rPr>
                <a:t>3</a:t>
              </a:r>
              <a:endParaRPr lang="ko-KR" altLang="en-US" sz="1200" dirty="0">
                <a:solidFill>
                  <a:srgbClr val="FF9999"/>
                </a:solidFill>
              </a:endParaRPr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606A9408-9870-4137-9B0C-1C06397B45EB}"/>
                </a:ext>
              </a:extLst>
            </p:cNvPr>
            <p:cNvSpPr/>
            <p:nvPr/>
          </p:nvSpPr>
          <p:spPr>
            <a:xfrm>
              <a:off x="6646090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9999"/>
                  </a:solidFill>
                </a:rPr>
                <a:t>4</a:t>
              </a:r>
              <a:endParaRPr lang="ko-KR" altLang="en-US" sz="1200" dirty="0">
                <a:solidFill>
                  <a:srgbClr val="FF9999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8099300-B034-4E58-9E31-0BC81A70BCCA}"/>
              </a:ext>
            </a:extLst>
          </p:cNvPr>
          <p:cNvSpPr txBox="1"/>
          <p:nvPr/>
        </p:nvSpPr>
        <p:spPr>
          <a:xfrm>
            <a:off x="1403648" y="559950"/>
            <a:ext cx="210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1937~1941</a:t>
            </a:r>
            <a:endParaRPr lang="ko-KR" altLang="en-US" b="1" i="1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4F9E27-C427-4565-ACFB-AA40CC47E8C1}"/>
              </a:ext>
            </a:extLst>
          </p:cNvPr>
          <p:cNvSpPr txBox="1"/>
          <p:nvPr/>
        </p:nvSpPr>
        <p:spPr>
          <a:xfrm>
            <a:off x="4133998" y="1816089"/>
            <a:ext cx="176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1938.4 </a:t>
            </a:r>
          </a:p>
          <a:p>
            <a:r>
              <a:rPr lang="ko-KR" altLang="en-US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국가 총동원법 공포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B6A42B-7DCA-4B8D-AEBA-E041A55ED46A}"/>
              </a:ext>
            </a:extLst>
          </p:cNvPr>
          <p:cNvSpPr txBox="1"/>
          <p:nvPr/>
        </p:nvSpPr>
        <p:spPr>
          <a:xfrm>
            <a:off x="2285019" y="1803319"/>
            <a:ext cx="17695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1937.9 </a:t>
            </a:r>
          </a:p>
          <a:p>
            <a:r>
              <a:rPr lang="ko-KR" altLang="en-US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수출입품 등</a:t>
            </a:r>
            <a:endParaRPr lang="en-US" altLang="ko-KR" b="1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임시조치법</a:t>
            </a:r>
            <a:r>
              <a:rPr lang="en-US" altLang="ko-KR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</a:t>
            </a:r>
            <a:r>
              <a:rPr lang="ko-KR" altLang="en-US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임시자금 조정법 공포 및 시행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E2C33E-1E90-4DF4-BF4B-BCCFEF4B7572}"/>
              </a:ext>
            </a:extLst>
          </p:cNvPr>
          <p:cNvSpPr txBox="1"/>
          <p:nvPr/>
        </p:nvSpPr>
        <p:spPr>
          <a:xfrm>
            <a:off x="6055954" y="1803319"/>
            <a:ext cx="1769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1939.3 </a:t>
            </a:r>
          </a:p>
          <a:p>
            <a:r>
              <a:rPr lang="ko-KR" altLang="en-US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임금통제령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503F7D-C2EE-4393-89A3-199474AA513D}"/>
              </a:ext>
            </a:extLst>
          </p:cNvPr>
          <p:cNvSpPr txBox="1"/>
          <p:nvPr/>
        </p:nvSpPr>
        <p:spPr>
          <a:xfrm>
            <a:off x="502601" y="4380604"/>
            <a:ext cx="1769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1939.10</a:t>
            </a:r>
          </a:p>
          <a:p>
            <a:r>
              <a:rPr lang="ko-KR" altLang="en-US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가격통제령</a:t>
            </a:r>
            <a:endParaRPr lang="en-US" altLang="ko-KR" b="1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FA4C27-3CBD-4002-949C-DA0394BFC654}"/>
              </a:ext>
            </a:extLst>
          </p:cNvPr>
          <p:cNvSpPr txBox="1"/>
          <p:nvPr/>
        </p:nvSpPr>
        <p:spPr>
          <a:xfrm>
            <a:off x="2226348" y="4342735"/>
            <a:ext cx="1769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1940.10</a:t>
            </a:r>
          </a:p>
          <a:p>
            <a:r>
              <a:rPr lang="ko-KR" altLang="en-US" b="1" dirty="0" err="1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회사경리</a:t>
            </a:r>
            <a:r>
              <a:rPr lang="ko-KR" altLang="en-US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ko-KR" altLang="en-US" b="1" dirty="0" err="1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통제령</a:t>
            </a:r>
            <a:r>
              <a:rPr lang="en-US" altLang="ko-KR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</a:t>
            </a:r>
            <a:r>
              <a:rPr lang="ko-KR" altLang="en-US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은행 등 자금운용령</a:t>
            </a:r>
            <a:endParaRPr lang="en-US" altLang="ko-KR" b="1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78769C9D-55DB-42C2-802A-4B0933B8919A}"/>
              </a:ext>
            </a:extLst>
          </p:cNvPr>
          <p:cNvGrpSpPr/>
          <p:nvPr/>
        </p:nvGrpSpPr>
        <p:grpSpPr>
          <a:xfrm>
            <a:off x="560295" y="3814270"/>
            <a:ext cx="7685079" cy="364310"/>
            <a:chOff x="1290319" y="3210845"/>
            <a:chExt cx="7452440" cy="364310"/>
          </a:xfrm>
          <a:gradFill flip="none" rotWithShape="1">
            <a:gsLst>
              <a:gs pos="45000">
                <a:srgbClr val="FF9999"/>
              </a:gs>
              <a:gs pos="45000">
                <a:schemeClr val="bg1"/>
              </a:gs>
            </a:gsLst>
            <a:lin ang="0" scaled="1"/>
            <a:tileRect/>
          </a:gradFill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A34949BC-F894-4985-9F2B-16FC62AAFCFF}"/>
                </a:ext>
              </a:extLst>
            </p:cNvPr>
            <p:cNvSpPr/>
            <p:nvPr/>
          </p:nvSpPr>
          <p:spPr>
            <a:xfrm>
              <a:off x="1398759" y="3375000"/>
              <a:ext cx="7344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840D49AC-0C4B-429D-91EE-4104E6E9C824}"/>
                </a:ext>
              </a:extLst>
            </p:cNvPr>
            <p:cNvSpPr/>
            <p:nvPr/>
          </p:nvSpPr>
          <p:spPr>
            <a:xfrm>
              <a:off x="1290319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prstClr val="white"/>
                  </a:solidFill>
                </a:rPr>
                <a:t>5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BAECCBE2-FD00-48C7-8133-3C61120ECDF6}"/>
                </a:ext>
              </a:extLst>
            </p:cNvPr>
            <p:cNvSpPr/>
            <p:nvPr/>
          </p:nvSpPr>
          <p:spPr>
            <a:xfrm>
              <a:off x="3075576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prstClr val="white"/>
                  </a:solidFill>
                </a:rPr>
                <a:t>2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7C3CDC0E-98F8-4426-BC86-02CC5B4A9632}"/>
                </a:ext>
              </a:extLst>
            </p:cNvPr>
            <p:cNvSpPr/>
            <p:nvPr/>
          </p:nvSpPr>
          <p:spPr>
            <a:xfrm>
              <a:off x="4860833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9999"/>
                  </a:solidFill>
                </a:rPr>
                <a:t>3</a:t>
              </a:r>
              <a:endParaRPr lang="ko-KR" altLang="en-US" sz="1200" dirty="0">
                <a:solidFill>
                  <a:srgbClr val="FF9999"/>
                </a:solidFill>
              </a:endParaRPr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D4FA6F6F-5608-4703-AE79-329711EE2BCC}"/>
                </a:ext>
              </a:extLst>
            </p:cNvPr>
            <p:cNvSpPr/>
            <p:nvPr/>
          </p:nvSpPr>
          <p:spPr>
            <a:xfrm>
              <a:off x="6646090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9999"/>
                  </a:solidFill>
                </a:rPr>
                <a:t>4</a:t>
              </a:r>
              <a:endParaRPr lang="ko-KR" altLang="en-US" sz="1200" dirty="0">
                <a:solidFill>
                  <a:srgbClr val="FF9999"/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123DCE3-C149-4253-BC3B-E3C46EC31C49}"/>
              </a:ext>
            </a:extLst>
          </p:cNvPr>
          <p:cNvSpPr txBox="1"/>
          <p:nvPr/>
        </p:nvSpPr>
        <p:spPr>
          <a:xfrm>
            <a:off x="3995936" y="4329969"/>
            <a:ext cx="1769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1941.3</a:t>
            </a:r>
          </a:p>
          <a:p>
            <a:r>
              <a:rPr lang="ko-KR" altLang="en-US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후생연금보험법</a:t>
            </a:r>
            <a:endParaRPr lang="en-US" altLang="ko-KR" b="1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51D2A4E-E4B8-4C6F-A577-BEF8259C59AA}"/>
              </a:ext>
            </a:extLst>
          </p:cNvPr>
          <p:cNvSpPr txBox="1"/>
          <p:nvPr/>
        </p:nvSpPr>
        <p:spPr>
          <a:xfrm>
            <a:off x="460969" y="1790983"/>
            <a:ext cx="176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1937.7</a:t>
            </a:r>
          </a:p>
          <a:p>
            <a:r>
              <a:rPr lang="ko-KR" altLang="en-US" b="1" dirty="0" err="1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노구교</a:t>
            </a:r>
            <a:r>
              <a:rPr lang="ko-KR" altLang="en-US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사건</a:t>
            </a:r>
            <a:endParaRPr lang="en-US" altLang="ko-KR" b="1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en-US" altLang="ko-KR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중일전쟁 계기</a:t>
            </a:r>
            <a:r>
              <a:rPr lang="en-US" altLang="ko-KR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5090971-5954-46E6-8C0B-6B29E4B33448}"/>
              </a:ext>
            </a:extLst>
          </p:cNvPr>
          <p:cNvSpPr txBox="1"/>
          <p:nvPr/>
        </p:nvSpPr>
        <p:spPr>
          <a:xfrm>
            <a:off x="5878060" y="4329969"/>
            <a:ext cx="176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1941.12</a:t>
            </a:r>
          </a:p>
          <a:p>
            <a:r>
              <a:rPr lang="ko-KR" altLang="en-US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아시아태평양 전쟁</a:t>
            </a:r>
            <a:endParaRPr lang="en-US" altLang="ko-KR" b="1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4362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3" y="11663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33053" y="323131"/>
            <a:ext cx="1265532" cy="1178313"/>
            <a:chOff x="3957386" y="2348881"/>
            <a:chExt cx="1265532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66882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63986" y="2348881"/>
              <a:ext cx="1216029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통제</a:t>
              </a:r>
              <a:endParaRPr lang="en-US" altLang="ko-KR" sz="28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경제</a:t>
              </a:r>
              <a:endParaRPr lang="en-US" altLang="ko-KR" sz="28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1979712" y="323131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r>
              <a:rPr lang="ko-KR" altLang="en-US" sz="2800" b="1" i="1" dirty="0">
                <a:solidFill>
                  <a:schemeClr val="bg2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＇다카하시 </a:t>
            </a:r>
            <a:endParaRPr lang="en-US" altLang="ko-KR" sz="2800" b="1" i="1" dirty="0">
              <a:solidFill>
                <a:schemeClr val="bg2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l"/>
            <a:r>
              <a:rPr lang="en-US" altLang="ko-KR" sz="2800" b="1" i="1" dirty="0">
                <a:solidFill>
                  <a:schemeClr val="bg2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  </a:t>
            </a:r>
            <a:r>
              <a:rPr lang="ko-KR" altLang="en-US" sz="2800" b="1" i="1" dirty="0" err="1">
                <a:solidFill>
                  <a:schemeClr val="bg2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고레키요</a:t>
            </a:r>
            <a:r>
              <a:rPr lang="en-US" altLang="ko-KR" sz="2800" b="1" i="1" dirty="0">
                <a:solidFill>
                  <a:schemeClr val="bg2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'</a:t>
            </a:r>
            <a:endParaRPr lang="ko-KR" altLang="en-US" sz="2800" b="1" i="1" dirty="0">
              <a:solidFill>
                <a:schemeClr val="bg2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spc="-50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일본의 정치가</a:t>
            </a:r>
            <a:r>
              <a:rPr lang="en-US" altLang="ko-KR" sz="1400" spc="-50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 </a:t>
            </a:r>
            <a:r>
              <a:rPr lang="ko-KR" altLang="en-US" sz="1400" spc="-50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제 </a:t>
            </a:r>
            <a:r>
              <a:rPr lang="en-US" altLang="ko-KR" sz="1400" spc="-50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20</a:t>
            </a:r>
            <a:r>
              <a:rPr lang="ko-KR" altLang="en-US" sz="1400" spc="-50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대 내각총리대신</a:t>
            </a:r>
            <a:endParaRPr lang="ko-KR" altLang="en-US" sz="1400" spc="-50" dirty="0">
              <a:solidFill>
                <a:schemeClr val="bg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2546582" y="1844824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126734" y="2787475"/>
            <a:ext cx="4843332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1931~1936</a:t>
            </a: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꺾인 연결선 4"/>
          <p:cNvCxnSpPr/>
          <p:nvPr/>
        </p:nvCxnSpPr>
        <p:spPr>
          <a:xfrm rot="10800000" flipH="1" flipV="1">
            <a:off x="875659" y="4797152"/>
            <a:ext cx="72008" cy="1128676"/>
          </a:xfrm>
          <a:prstGeom prst="bentConnector3">
            <a:avLst>
              <a:gd name="adj1" fmla="val -317465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/>
          <p:nvPr/>
        </p:nvCxnSpPr>
        <p:spPr>
          <a:xfrm rot="10800000" flipH="1" flipV="1">
            <a:off x="893811" y="2708920"/>
            <a:ext cx="72008" cy="1128676"/>
          </a:xfrm>
          <a:prstGeom prst="bentConnector3">
            <a:avLst>
              <a:gd name="adj1" fmla="val -317465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C92E155C-8295-42C3-9B6B-BF29D54A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904" y="2043197"/>
            <a:ext cx="2893989" cy="3766044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BFD57535-34EF-400C-9352-A6199ACA2E74}"/>
              </a:ext>
            </a:extLst>
          </p:cNvPr>
          <p:cNvSpPr/>
          <p:nvPr/>
        </p:nvSpPr>
        <p:spPr>
          <a:xfrm>
            <a:off x="6372200" y="0"/>
            <a:ext cx="2771800" cy="514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EDA89-A955-45A5-8D6E-EB722228A4AD}"/>
              </a:ext>
            </a:extLst>
          </p:cNvPr>
          <p:cNvSpPr txBox="1"/>
          <p:nvPr/>
        </p:nvSpPr>
        <p:spPr>
          <a:xfrm>
            <a:off x="6561951" y="57277"/>
            <a:ext cx="3222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</a:t>
            </a:r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문화</a:t>
            </a:r>
            <a:r>
              <a:rPr lang="en-US" altLang="ko-KR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경제 통제 정책</a:t>
            </a:r>
          </a:p>
        </p:txBody>
      </p:sp>
    </p:spTree>
    <p:extLst>
      <p:ext uri="{BB962C8B-B14F-4D97-AF65-F5344CB8AC3E}">
        <p14:creationId xmlns:p14="http://schemas.microsoft.com/office/powerpoint/2010/main" val="1841021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3" y="11663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2" name="직선 연결선 11"/>
          <p:cNvCxnSpPr/>
          <p:nvPr/>
        </p:nvCxnSpPr>
        <p:spPr>
          <a:xfrm>
            <a:off x="2586110" y="1844824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ko-KR" sz="12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3605D0A-80F2-4D5B-804F-896D1F7BF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18" y="4078590"/>
            <a:ext cx="5336772" cy="2589252"/>
          </a:xfrm>
          <a:prstGeom prst="rect">
            <a:avLst/>
          </a:prstGeom>
        </p:spPr>
      </p:pic>
      <p:sp>
        <p:nvSpPr>
          <p:cNvPr id="15" name="제목 5">
            <a:extLst>
              <a:ext uri="{FF2B5EF4-FFF2-40B4-BE49-F238E27FC236}">
                <a16:creationId xmlns:a16="http://schemas.microsoft.com/office/drawing/2014/main" id="{160B1381-365D-4BC3-AF55-5DA93FCB7086}"/>
              </a:ext>
            </a:extLst>
          </p:cNvPr>
          <p:cNvSpPr txBox="1">
            <a:spLocks/>
          </p:cNvSpPr>
          <p:nvPr/>
        </p:nvSpPr>
        <p:spPr>
          <a:xfrm>
            <a:off x="1979712" y="323131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r>
              <a:rPr lang="ko-KR" altLang="en-US" sz="2800" b="1" i="1" dirty="0">
                <a:solidFill>
                  <a:schemeClr val="bg2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＇다카하시 </a:t>
            </a:r>
            <a:endParaRPr lang="en-US" altLang="ko-KR" sz="2800" b="1" i="1" dirty="0">
              <a:solidFill>
                <a:schemeClr val="bg2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l"/>
            <a:r>
              <a:rPr lang="en-US" altLang="ko-KR" sz="2800" b="1" i="1" dirty="0">
                <a:solidFill>
                  <a:schemeClr val="bg2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  </a:t>
            </a:r>
            <a:r>
              <a:rPr lang="ko-KR" altLang="en-US" sz="2800" b="1" i="1" dirty="0" err="1">
                <a:solidFill>
                  <a:schemeClr val="bg2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고레키요</a:t>
            </a:r>
            <a:r>
              <a:rPr lang="en-US" altLang="ko-KR" sz="2800" b="1" i="1" dirty="0">
                <a:solidFill>
                  <a:schemeClr val="bg2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'</a:t>
            </a:r>
            <a:endParaRPr lang="ko-KR" altLang="en-US" sz="2800" b="1" i="1" dirty="0">
              <a:solidFill>
                <a:schemeClr val="bg2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1A7C8C7B-4744-4AD6-80B7-3E1CB7B01E2C}"/>
              </a:ext>
            </a:extLst>
          </p:cNvPr>
          <p:cNvGrpSpPr/>
          <p:nvPr/>
        </p:nvGrpSpPr>
        <p:grpSpPr>
          <a:xfrm>
            <a:off x="333053" y="323131"/>
            <a:ext cx="1265532" cy="1178313"/>
            <a:chOff x="3957386" y="2348881"/>
            <a:chExt cx="1265532" cy="720079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168A6891-CA76-4285-BCEC-3EC131C5B3F1}"/>
                </a:ext>
              </a:extLst>
            </p:cNvPr>
            <p:cNvSpPr/>
            <p:nvPr/>
          </p:nvSpPr>
          <p:spPr>
            <a:xfrm>
              <a:off x="3957386" y="2366882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제목 5">
              <a:extLst>
                <a:ext uri="{FF2B5EF4-FFF2-40B4-BE49-F238E27FC236}">
                  <a16:creationId xmlns:a16="http://schemas.microsoft.com/office/drawing/2014/main" id="{9317BC78-9787-440D-8927-2EF0965683F0}"/>
                </a:ext>
              </a:extLst>
            </p:cNvPr>
            <p:cNvSpPr txBox="1">
              <a:spLocks/>
            </p:cNvSpPr>
            <p:nvPr/>
          </p:nvSpPr>
          <p:spPr>
            <a:xfrm>
              <a:off x="3963986" y="2348881"/>
              <a:ext cx="1216029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통제</a:t>
              </a:r>
              <a:endParaRPr lang="en-US" altLang="ko-KR" sz="28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경제</a:t>
              </a:r>
              <a:endParaRPr lang="en-US" altLang="ko-KR" sz="28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8B43D69-AB98-4CA5-B21A-9DBF369B4836}"/>
              </a:ext>
            </a:extLst>
          </p:cNvPr>
          <p:cNvSpPr/>
          <p:nvPr/>
        </p:nvSpPr>
        <p:spPr>
          <a:xfrm>
            <a:off x="6372200" y="0"/>
            <a:ext cx="2771800" cy="514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6CD94D-31FA-4FBA-BA68-5A2810DEF214}"/>
              </a:ext>
            </a:extLst>
          </p:cNvPr>
          <p:cNvSpPr txBox="1"/>
          <p:nvPr/>
        </p:nvSpPr>
        <p:spPr>
          <a:xfrm>
            <a:off x="6561951" y="57277"/>
            <a:ext cx="3222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</a:t>
            </a:r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문화</a:t>
            </a:r>
            <a:r>
              <a:rPr lang="en-US" altLang="ko-KR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경제 통제 정책</a:t>
            </a:r>
          </a:p>
        </p:txBody>
      </p:sp>
      <p:sp>
        <p:nvSpPr>
          <p:cNvPr id="21" name="제목 5">
            <a:extLst>
              <a:ext uri="{FF2B5EF4-FFF2-40B4-BE49-F238E27FC236}">
                <a16:creationId xmlns:a16="http://schemas.microsoft.com/office/drawing/2014/main" id="{1AD5F9A8-7679-41B2-AC2D-E045F39CFE1F}"/>
              </a:ext>
            </a:extLst>
          </p:cNvPr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spc="-50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일본의 정치가</a:t>
            </a:r>
            <a:r>
              <a:rPr lang="en-US" altLang="ko-KR" sz="1400" spc="-50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 </a:t>
            </a:r>
            <a:r>
              <a:rPr lang="ko-KR" altLang="en-US" sz="1400" spc="-50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제 </a:t>
            </a:r>
            <a:r>
              <a:rPr lang="en-US" altLang="ko-KR" sz="1400" spc="-50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20</a:t>
            </a:r>
            <a:r>
              <a:rPr lang="ko-KR" altLang="en-US" sz="1400" spc="-50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대 내각총리대신</a:t>
            </a:r>
            <a:endParaRPr lang="ko-KR" altLang="en-US" sz="1400" spc="-50" dirty="0">
              <a:solidFill>
                <a:schemeClr val="bg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6450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2604262" y="1998365"/>
            <a:ext cx="3971780" cy="43924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5"/>
          <p:cNvSpPr txBox="1">
            <a:spLocks/>
          </p:cNvSpPr>
          <p:nvPr/>
        </p:nvSpPr>
        <p:spPr>
          <a:xfrm>
            <a:off x="1778187" y="823620"/>
            <a:ext cx="5587626" cy="81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2"/>
                </a:solidFill>
              </a:rPr>
              <a:t>CONT        ENTS</a:t>
            </a:r>
            <a:endParaRPr lang="ko-KR" altLang="en-US" sz="4800" dirty="0">
              <a:solidFill>
                <a:schemeClr val="bg2"/>
              </a:solidFill>
            </a:endParaRPr>
          </a:p>
        </p:txBody>
      </p:sp>
      <p:pic>
        <p:nvPicPr>
          <p:cNvPr id="2050" name="Picture 2" descr="C:\Users\madeit-top1\Documents\PPT\icon\일본풍\Yoritsuki_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780" y="62068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제목 5"/>
          <p:cNvSpPr txBox="1">
            <a:spLocks/>
          </p:cNvSpPr>
          <p:nvPr/>
        </p:nvSpPr>
        <p:spPr>
          <a:xfrm>
            <a:off x="2472967" y="2286397"/>
            <a:ext cx="4103075" cy="3737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500" dirty="0">
                <a:solidFill>
                  <a:schemeClr val="bg1"/>
                </a:solidFill>
              </a:rPr>
              <a:t>▷금융 공황이란</a:t>
            </a:r>
            <a:r>
              <a:rPr lang="en-US" altLang="ko-KR" sz="2500" dirty="0">
                <a:solidFill>
                  <a:schemeClr val="bg1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▷ </a:t>
            </a:r>
            <a:r>
              <a:rPr lang="ko-KR" altLang="en-US" sz="2300" dirty="0">
                <a:solidFill>
                  <a:schemeClr val="bg1"/>
                </a:solidFill>
              </a:rPr>
              <a:t>금융공황이 일본정치에</a:t>
            </a:r>
            <a:endParaRPr lang="en-US" altLang="ko-KR" sz="23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300" dirty="0">
                <a:solidFill>
                  <a:schemeClr val="bg1"/>
                </a:solidFill>
              </a:rPr>
              <a:t> 미치는 영향</a:t>
            </a:r>
            <a:endParaRPr lang="en-US" altLang="ko-KR" sz="23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▷세계 대공황이란</a:t>
            </a:r>
            <a:r>
              <a:rPr lang="en-US" altLang="ko-KR" sz="2400" dirty="0">
                <a:solidFill>
                  <a:schemeClr val="bg1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▷세계 대공황이 일본정치에</a:t>
            </a:r>
            <a:endParaRPr lang="en-US" altLang="ko-KR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미치는 영향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sp>
        <p:nvSpPr>
          <p:cNvPr id="21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6796216" y="-28997"/>
            <a:ext cx="2346960" cy="365125"/>
          </a:xfrm>
        </p:spPr>
        <p:txBody>
          <a:bodyPr/>
          <a:lstStyle/>
          <a:p>
            <a:fld id="{1CE12531-6FF3-4A70-ADD4-1CF142C0B40C}" type="slidenum">
              <a:rPr lang="ko-KR" altLang="en-US" smtClean="0"/>
              <a:pPr/>
              <a:t>4</a:t>
            </a:fld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2586110" y="2852936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2586110" y="4221088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2604262" y="3429000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2604262" y="4509120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액자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40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58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85800" y="3102551"/>
            <a:ext cx="7772400" cy="111853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1800" spc="0" dirty="0" err="1">
                <a:solidFill>
                  <a:schemeClr val="bg1"/>
                </a:solidFill>
                <a:latin typeface="Noto Sans Korean Medium" pitchFamily="34" charset="-127"/>
                <a:ea typeface="Noto Sans Korean Medium" pitchFamily="34" charset="-127"/>
              </a:rPr>
              <a:t>Thank’s</a:t>
            </a:r>
            <a:r>
              <a:rPr lang="en-US" altLang="ko-KR" sz="1800" spc="0" dirty="0">
                <a:solidFill>
                  <a:schemeClr val="bg1"/>
                </a:solidFill>
                <a:latin typeface="Noto Sans Korean Medium" pitchFamily="34" charset="-127"/>
                <a:ea typeface="Noto Sans Korean Medium" pitchFamily="34" charset="-127"/>
              </a:rPr>
              <a:t> for listening</a:t>
            </a:r>
            <a:endParaRPr lang="ko-KR" altLang="en-US" sz="1800" spc="0" dirty="0">
              <a:solidFill>
                <a:schemeClr val="bg1"/>
              </a:solidFill>
              <a:latin typeface="Noto Sans Korean Medium" pitchFamily="34" charset="-127"/>
              <a:ea typeface="Noto Sans Korean Medium" pitchFamily="34" charset="-127"/>
            </a:endParaRPr>
          </a:p>
        </p:txBody>
      </p:sp>
      <p:sp>
        <p:nvSpPr>
          <p:cNvPr id="6" name="제목 5"/>
          <p:cNvSpPr txBox="1">
            <a:spLocks/>
          </p:cNvSpPr>
          <p:nvPr/>
        </p:nvSpPr>
        <p:spPr>
          <a:xfrm>
            <a:off x="282327" y="6021288"/>
            <a:ext cx="5398368" cy="550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000" spc="300" dirty="0">
                <a:solidFill>
                  <a:schemeClr val="bg1"/>
                </a:solidFill>
              </a:rPr>
              <a:t>Date. 2014-10-29</a:t>
            </a:r>
          </a:p>
          <a:p>
            <a:pPr algn="l">
              <a:lnSpc>
                <a:spcPct val="150000"/>
              </a:lnSpc>
            </a:pPr>
            <a:r>
              <a:rPr lang="en-US" altLang="ko-KR" sz="1000" spc="300" dirty="0">
                <a:solidFill>
                  <a:schemeClr val="bg1"/>
                </a:solidFill>
              </a:rPr>
              <a:t>Angry </a:t>
            </a:r>
            <a:r>
              <a:rPr lang="en-US" altLang="ko-KR" sz="1000" spc="300" dirty="0" err="1">
                <a:solidFill>
                  <a:schemeClr val="bg1"/>
                </a:solidFill>
              </a:rPr>
              <a:t>momo</a:t>
            </a:r>
            <a:endParaRPr lang="ko-KR" altLang="en-US" sz="1000" spc="3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madeit-top1\Documents\PPT\icon\일본풍\Yoritsuki_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98" y="2493946"/>
            <a:ext cx="916004" cy="9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4929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206" y="2276872"/>
            <a:ext cx="9180717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41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7524328" y="5661248"/>
            <a:ext cx="1440160" cy="813336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dirty="0"/>
              <a:t>21****83</a:t>
            </a:r>
            <a:br>
              <a:rPr lang="en-US" altLang="ko-KR" sz="2000" dirty="0"/>
            </a:br>
            <a:r>
              <a:rPr lang="ko-KR" altLang="en-US" sz="2000" dirty="0"/>
              <a:t>이</a:t>
            </a:r>
            <a:r>
              <a:rPr lang="ko-KR" altLang="en-US" sz="2000" dirty="0">
                <a:latin typeface="Noto Sans Korean Bold" pitchFamily="50" charset="-127"/>
                <a:ea typeface="Noto Sans Korean Bold" pitchFamily="50" charset="-127"/>
              </a:rPr>
              <a:t>주</a:t>
            </a:r>
            <a:r>
              <a:rPr lang="en-US" altLang="ko-KR" sz="2000" dirty="0">
                <a:latin typeface="Noto Sans Korean Bold" pitchFamily="50" charset="-127"/>
                <a:ea typeface="Noto Sans Korean Bold" pitchFamily="50" charset="-127"/>
              </a:rPr>
              <a:t>*</a:t>
            </a:r>
            <a:endParaRPr lang="ko-KR" altLang="en-US" sz="2000" dirty="0">
              <a:latin typeface="Noto Sans Korean Bold" pitchFamily="50" charset="-127"/>
              <a:ea typeface="Noto Sans Korean Bold" pitchFamily="50" charset="-127"/>
            </a:endParaRPr>
          </a:p>
        </p:txBody>
      </p:sp>
      <p:sp>
        <p:nvSpPr>
          <p:cNvPr id="28" name="제목 5"/>
          <p:cNvSpPr txBox="1">
            <a:spLocks/>
          </p:cNvSpPr>
          <p:nvPr/>
        </p:nvSpPr>
        <p:spPr>
          <a:xfrm>
            <a:off x="323528" y="2564904"/>
            <a:ext cx="6840760" cy="81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r>
              <a:rPr lang="ko-KR" altLang="en-US" sz="6600" dirty="0">
                <a:solidFill>
                  <a:schemeClr val="bg1"/>
                </a:solidFill>
              </a:rPr>
              <a:t>제국의</a:t>
            </a:r>
            <a:r>
              <a:rPr lang="ko-KR" altLang="en-US" sz="2000" dirty="0">
                <a:solidFill>
                  <a:schemeClr val="bg1"/>
                </a:solidFill>
              </a:rPr>
              <a:t> </a:t>
            </a:r>
            <a:r>
              <a:rPr lang="ko-KR" altLang="en-US" sz="6600" dirty="0">
                <a:solidFill>
                  <a:schemeClr val="bg1"/>
                </a:solidFill>
              </a:rPr>
              <a:t>승리와</a:t>
            </a:r>
            <a:r>
              <a:rPr lang="ko-KR" altLang="en-US" sz="2000" dirty="0">
                <a:solidFill>
                  <a:schemeClr val="bg1"/>
                </a:solidFill>
              </a:rPr>
              <a:t> </a:t>
            </a:r>
            <a:r>
              <a:rPr lang="ko-KR" altLang="en-US" sz="6600" dirty="0">
                <a:solidFill>
                  <a:schemeClr val="bg1"/>
                </a:solidFill>
              </a:rPr>
              <a:t>패배</a:t>
            </a:r>
          </a:p>
        </p:txBody>
      </p:sp>
      <p:pic>
        <p:nvPicPr>
          <p:cNvPr id="1026" name="Picture 2" descr="C:\Users\madeit-top1\Documents\PPT\[09]Angrymomo_Japan simplePPT\japan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2555776" y="2204864"/>
            <a:ext cx="3971780" cy="43924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5"/>
          <p:cNvSpPr txBox="1">
            <a:spLocks/>
          </p:cNvSpPr>
          <p:nvPr/>
        </p:nvSpPr>
        <p:spPr>
          <a:xfrm>
            <a:off x="1778187" y="823620"/>
            <a:ext cx="5587626" cy="81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2"/>
                </a:solidFill>
              </a:rPr>
              <a:t>CONT        ENTS</a:t>
            </a:r>
            <a:endParaRPr lang="ko-KR" altLang="en-US" sz="4800" dirty="0">
              <a:solidFill>
                <a:schemeClr val="bg2"/>
              </a:solidFill>
            </a:endParaRPr>
          </a:p>
        </p:txBody>
      </p:sp>
      <p:pic>
        <p:nvPicPr>
          <p:cNvPr id="2050" name="Picture 2" descr="C:\Users\madeit-top1\Documents\PPT\icon\일본풍\Yoritsuki_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269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제목 5"/>
          <p:cNvSpPr txBox="1">
            <a:spLocks/>
          </p:cNvSpPr>
          <p:nvPr/>
        </p:nvSpPr>
        <p:spPr>
          <a:xfrm>
            <a:off x="2411760" y="2996952"/>
            <a:ext cx="4198066" cy="3737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1"/>
                </a:solidFill>
              </a:rPr>
              <a:t>동아</a:t>
            </a:r>
            <a:r>
              <a:rPr lang="ko-KR" altLang="en-US" sz="1100" dirty="0">
                <a:solidFill>
                  <a:schemeClr val="bg1"/>
                </a:solidFill>
              </a:rPr>
              <a:t> </a:t>
            </a:r>
            <a:r>
              <a:rPr lang="ko-KR" altLang="en-US" sz="3600" dirty="0" err="1">
                <a:solidFill>
                  <a:schemeClr val="bg1"/>
                </a:solidFill>
              </a:rPr>
              <a:t>신질서</a:t>
            </a:r>
            <a:endParaRPr lang="en-US" altLang="ko-KR" sz="3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1"/>
                </a:solidFill>
              </a:rPr>
              <a:t>진주만에서의</a:t>
            </a:r>
            <a:r>
              <a:rPr lang="ko-KR" altLang="en-US" sz="1100" dirty="0">
                <a:solidFill>
                  <a:schemeClr val="bg1"/>
                </a:solidFill>
              </a:rPr>
              <a:t> </a:t>
            </a:r>
            <a:r>
              <a:rPr lang="ko-KR" altLang="en-US" sz="3600" dirty="0">
                <a:solidFill>
                  <a:schemeClr val="bg1"/>
                </a:solidFill>
              </a:rPr>
              <a:t>길</a:t>
            </a:r>
            <a:endParaRPr lang="en-US" altLang="ko-KR" sz="3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1"/>
                </a:solidFill>
              </a:rPr>
              <a:t>대동아</a:t>
            </a:r>
            <a:r>
              <a:rPr lang="ko-KR" altLang="en-US" sz="1100" dirty="0">
                <a:solidFill>
                  <a:schemeClr val="bg1"/>
                </a:solidFill>
              </a:rPr>
              <a:t> </a:t>
            </a:r>
            <a:r>
              <a:rPr lang="ko-KR" altLang="en-US" sz="3600" dirty="0" err="1">
                <a:solidFill>
                  <a:schemeClr val="bg1"/>
                </a:solidFill>
              </a:rPr>
              <a:t>공영권</a:t>
            </a:r>
            <a:endParaRPr lang="en-US" altLang="ko-KR" sz="3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1"/>
                </a:solidFill>
              </a:rPr>
              <a:t>패전</a:t>
            </a:r>
            <a:endParaRPr lang="en-US" altLang="ko-KR" sz="3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1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6796216" y="-28997"/>
            <a:ext cx="2346960" cy="365125"/>
          </a:xfrm>
        </p:spPr>
        <p:txBody>
          <a:bodyPr/>
          <a:lstStyle/>
          <a:p>
            <a:fld id="{1CE12531-6FF3-4A70-ADD4-1CF142C0B40C}" type="slidenum">
              <a:rPr lang="ko-KR" altLang="en-US" smtClean="0"/>
              <a:pPr/>
              <a:t>42</a:t>
            </a:fld>
            <a:endParaRPr lang="ko-KR" altLang="en-US"/>
          </a:p>
        </p:txBody>
      </p:sp>
      <p:sp>
        <p:nvSpPr>
          <p:cNvPr id="27" name="액자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40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60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2555776" y="4149080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4725144"/>
            <a:ext cx="6696744" cy="1610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·</a:t>
            </a:r>
            <a:r>
              <a:rPr lang="en-US" altLang="ko-KR" sz="105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서양</a:t>
            </a:r>
            <a:r>
              <a:rPr lang="ko-KR" altLang="en-US" sz="105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제국주의는</a:t>
            </a:r>
            <a:r>
              <a:rPr lang="ko-KR" altLang="en-US" sz="105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이기주의였기</a:t>
            </a:r>
            <a:r>
              <a:rPr lang="ko-KR" altLang="en-US" sz="105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때문에</a:t>
            </a:r>
            <a:r>
              <a:rPr lang="ko-KR" altLang="en-US" sz="105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폭력적</a:t>
            </a:r>
            <a:endParaRPr lang="en-US" altLang="ko-KR" sz="24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ko-KR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·</a:t>
            </a:r>
            <a:r>
              <a:rPr lang="en-US" altLang="ko-KR" sz="105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일본</a:t>
            </a:r>
            <a:r>
              <a:rPr lang="ko-KR" altLang="en-US" sz="105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팽창주의는</a:t>
            </a:r>
            <a:r>
              <a:rPr lang="ko-KR" altLang="en-US" sz="105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서양으로부터</a:t>
            </a:r>
            <a:r>
              <a:rPr lang="ko-KR" altLang="en-US" sz="105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아시아를</a:t>
            </a:r>
            <a:r>
              <a:rPr lang="ko-KR" altLang="en-US" sz="105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해방시키려는</a:t>
            </a:r>
            <a:r>
              <a:rPr lang="ko-KR" altLang="en-US" sz="105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것이므로</a:t>
            </a:r>
            <a:r>
              <a:rPr lang="ko-KR" altLang="en-US" sz="105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정의로움</a:t>
            </a:r>
            <a:endParaRPr lang="en-US" altLang="ko-KR" sz="24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4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고노에 후미마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836712"/>
            <a:ext cx="2304256" cy="2997406"/>
          </a:xfrm>
          <a:prstGeom prst="rect">
            <a:avLst/>
          </a:prstGeom>
          <a:noFill/>
        </p:spPr>
      </p:pic>
      <p:sp>
        <p:nvSpPr>
          <p:cNvPr id="16" name="제목 5"/>
          <p:cNvSpPr txBox="1">
            <a:spLocks/>
          </p:cNvSpPr>
          <p:nvPr/>
        </p:nvSpPr>
        <p:spPr>
          <a:xfrm>
            <a:off x="3131840" y="3284984"/>
            <a:ext cx="2160240" cy="5891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200" spc="-50" dirty="0" err="1">
                <a:solidFill>
                  <a:schemeClr val="bg1">
                    <a:lumMod val="75000"/>
                  </a:schemeClr>
                </a:solidFill>
              </a:rPr>
              <a:t>고노에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 err="1">
                <a:solidFill>
                  <a:schemeClr val="bg1">
                    <a:lumMod val="75000"/>
                  </a:schemeClr>
                </a:solidFill>
              </a:rPr>
              <a:t>후미마로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ko-KR" sz="1200" spc="-5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ko-KR" altLang="en-US" sz="1200" b="1" dirty="0" err="1">
                <a:solidFill>
                  <a:schemeClr val="bg1">
                    <a:lumMod val="75000"/>
                  </a:schemeClr>
                </a:solidFill>
              </a:rPr>
              <a:t>近衞文麿</a:t>
            </a:r>
            <a:r>
              <a:rPr lang="en-US" altLang="ko-KR" sz="1200" b="1" dirty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ko-KR" altLang="en-US" sz="1200" spc="-5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333052" y="323131"/>
            <a:ext cx="2150716" cy="720079"/>
            <a:chOff x="3957386" y="2348881"/>
            <a:chExt cx="1265532" cy="720079"/>
          </a:xfrm>
        </p:grpSpPr>
        <p:sp>
          <p:nvSpPr>
            <p:cNvPr id="18" name="직사각형 17"/>
            <p:cNvSpPr/>
            <p:nvPr/>
          </p:nvSpPr>
          <p:spPr>
            <a:xfrm>
              <a:off x="3957386" y="2366882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제목 5"/>
            <p:cNvSpPr txBox="1">
              <a:spLocks/>
            </p:cNvSpPr>
            <p:nvPr/>
          </p:nvSpPr>
          <p:spPr>
            <a:xfrm>
              <a:off x="3963985" y="2348881"/>
              <a:ext cx="1216029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err="1">
                  <a:solidFill>
                    <a:schemeClr val="bg1"/>
                  </a:solidFill>
                </a:rPr>
                <a:t>동아신질서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38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323528" y="332656"/>
            <a:ext cx="2795932" cy="702078"/>
            <a:chOff x="3951781" y="2430414"/>
            <a:chExt cx="1265532" cy="702078"/>
          </a:xfrm>
        </p:grpSpPr>
        <p:sp>
          <p:nvSpPr>
            <p:cNvPr id="7" name="직사각형 6"/>
            <p:cNvSpPr/>
            <p:nvPr/>
          </p:nvSpPr>
          <p:spPr>
            <a:xfrm>
              <a:off x="3951781" y="2430414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84374" y="2430414"/>
              <a:ext cx="1216028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진주만에서의</a:t>
              </a:r>
              <a:r>
                <a:rPr lang="ko-KR" altLang="en-US" sz="1050" dirty="0">
                  <a:solidFill>
                    <a:schemeClr val="bg1"/>
                  </a:solidFill>
                </a:rPr>
                <a:t> </a:t>
              </a:r>
              <a:r>
                <a:rPr lang="ko-KR" altLang="en-US" sz="2800" dirty="0">
                  <a:solidFill>
                    <a:schemeClr val="bg1"/>
                  </a:solidFill>
                </a:rPr>
                <a:t>길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770" name="Picture 2" descr="태평양전쟁(Pacific War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916832"/>
            <a:ext cx="3744416" cy="4032448"/>
          </a:xfrm>
          <a:prstGeom prst="rect">
            <a:avLst/>
          </a:prstGeom>
          <a:noFill/>
        </p:spPr>
      </p:pic>
      <p:sp>
        <p:nvSpPr>
          <p:cNvPr id="19" name="제목 5"/>
          <p:cNvSpPr txBox="1">
            <a:spLocks/>
          </p:cNvSpPr>
          <p:nvPr/>
        </p:nvSpPr>
        <p:spPr>
          <a:xfrm>
            <a:off x="0" y="908720"/>
            <a:ext cx="33843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/>
              <a:t>태평양전쟁</a:t>
            </a:r>
            <a:r>
              <a:rPr lang="en-US" altLang="ko-KR" sz="2000" spc="-50" dirty="0"/>
              <a:t>(1941~1945)</a:t>
            </a:r>
            <a:endParaRPr lang="ko-KR" altLang="en-US" sz="2000" spc="-50" dirty="0"/>
          </a:p>
        </p:txBody>
      </p:sp>
      <p:pic>
        <p:nvPicPr>
          <p:cNvPr id="32772" name="Picture 4" descr="도조 히데키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1916832"/>
            <a:ext cx="2937115" cy="4042481"/>
          </a:xfrm>
          <a:prstGeom prst="rect">
            <a:avLst/>
          </a:prstGeom>
          <a:noFill/>
        </p:spPr>
      </p:pic>
      <p:sp>
        <p:nvSpPr>
          <p:cNvPr id="20" name="제목 5"/>
          <p:cNvSpPr txBox="1">
            <a:spLocks/>
          </p:cNvSpPr>
          <p:nvPr/>
        </p:nvSpPr>
        <p:spPr>
          <a:xfrm>
            <a:off x="5508104" y="5949280"/>
            <a:ext cx="23762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도조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 err="1">
                <a:solidFill>
                  <a:schemeClr val="bg1">
                    <a:lumMod val="75000"/>
                  </a:schemeClr>
                </a:solidFill>
              </a:rPr>
              <a:t>히데키</a:t>
            </a:r>
            <a:r>
              <a:rPr lang="en-US" altLang="ko-KR" sz="1200" spc="-5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ko-KR" altLang="en-US" sz="1200" b="1" dirty="0">
                <a:solidFill>
                  <a:schemeClr val="bg1">
                    <a:lumMod val="75000"/>
                  </a:schemeClr>
                </a:solidFill>
              </a:rPr>
              <a:t>東條英機</a:t>
            </a:r>
            <a:r>
              <a:rPr lang="en-US" altLang="ko-KR" sz="1200" b="1" dirty="0">
                <a:solidFill>
                  <a:schemeClr val="bg1">
                    <a:lumMod val="75000"/>
                  </a:schemeClr>
                </a:solidFill>
              </a:rPr>
              <a:t>) </a:t>
            </a:r>
            <a:endParaRPr lang="ko-KR" altLang="en-US" sz="1200" spc="-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0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323528" y="332656"/>
            <a:ext cx="2795932" cy="702078"/>
            <a:chOff x="3951781" y="2430414"/>
            <a:chExt cx="1265532" cy="702078"/>
          </a:xfrm>
        </p:grpSpPr>
        <p:sp>
          <p:nvSpPr>
            <p:cNvPr id="7" name="직사각형 6"/>
            <p:cNvSpPr/>
            <p:nvPr/>
          </p:nvSpPr>
          <p:spPr>
            <a:xfrm>
              <a:off x="3951781" y="2430414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84374" y="2430414"/>
              <a:ext cx="1216028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진주만에서의</a:t>
              </a:r>
              <a:r>
                <a:rPr lang="ko-KR" altLang="en-US" sz="1050" dirty="0">
                  <a:solidFill>
                    <a:schemeClr val="bg1"/>
                  </a:solidFill>
                </a:rPr>
                <a:t> </a:t>
              </a:r>
              <a:r>
                <a:rPr lang="ko-KR" altLang="en-US" sz="2800" dirty="0">
                  <a:solidFill>
                    <a:schemeClr val="bg1"/>
                  </a:solidFill>
                </a:rPr>
                <a:t>길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제목 5"/>
          <p:cNvSpPr txBox="1">
            <a:spLocks/>
          </p:cNvSpPr>
          <p:nvPr/>
        </p:nvSpPr>
        <p:spPr>
          <a:xfrm>
            <a:off x="0" y="908720"/>
            <a:ext cx="33843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/>
              <a:t>태평양전쟁</a:t>
            </a:r>
            <a:r>
              <a:rPr lang="en-US" altLang="ko-KR" sz="2000" spc="-50" dirty="0"/>
              <a:t>(1941~1945)</a:t>
            </a:r>
            <a:endParaRPr lang="ko-KR" altLang="en-US" sz="2000" spc="-50" dirty="0"/>
          </a:p>
        </p:txBody>
      </p:sp>
      <p:pic>
        <p:nvPicPr>
          <p:cNvPr id="45058" name="Picture 2" descr="일본의 진주만 공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772816"/>
            <a:ext cx="5839960" cy="4464496"/>
          </a:xfrm>
          <a:prstGeom prst="rect">
            <a:avLst/>
          </a:prstGeom>
          <a:noFill/>
        </p:spPr>
      </p:pic>
      <p:sp>
        <p:nvSpPr>
          <p:cNvPr id="11" name="제목 5"/>
          <p:cNvSpPr txBox="1">
            <a:spLocks/>
          </p:cNvSpPr>
          <p:nvPr/>
        </p:nvSpPr>
        <p:spPr>
          <a:xfrm>
            <a:off x="5220072" y="6165304"/>
            <a:ext cx="23762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기습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공격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당한</a:t>
            </a:r>
            <a:r>
              <a:rPr lang="en-US" altLang="ko-KR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 err="1">
                <a:solidFill>
                  <a:schemeClr val="bg1">
                    <a:lumMod val="75000"/>
                  </a:schemeClr>
                </a:solidFill>
              </a:rPr>
              <a:t>애리조나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호</a:t>
            </a:r>
            <a:r>
              <a:rPr lang="ko-KR" altLang="en-US" sz="8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ko-KR" altLang="en-US" sz="2000" spc="-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770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23528" y="332656"/>
            <a:ext cx="2795932" cy="702078"/>
            <a:chOff x="3951781" y="2430414"/>
            <a:chExt cx="1265532" cy="702078"/>
          </a:xfrm>
        </p:grpSpPr>
        <p:sp>
          <p:nvSpPr>
            <p:cNvPr id="7" name="직사각형 6"/>
            <p:cNvSpPr/>
            <p:nvPr/>
          </p:nvSpPr>
          <p:spPr>
            <a:xfrm>
              <a:off x="3951781" y="2430414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84374" y="2430414"/>
              <a:ext cx="1216028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진주만에서의</a:t>
              </a:r>
              <a:r>
                <a:rPr lang="ko-KR" altLang="en-US" sz="1050" dirty="0">
                  <a:solidFill>
                    <a:schemeClr val="bg1"/>
                  </a:solidFill>
                </a:rPr>
                <a:t> </a:t>
              </a:r>
              <a:r>
                <a:rPr lang="ko-KR" altLang="en-US" sz="2800" dirty="0">
                  <a:solidFill>
                    <a:schemeClr val="bg1"/>
                  </a:solidFill>
                </a:rPr>
                <a:t>길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제목 5"/>
          <p:cNvSpPr txBox="1">
            <a:spLocks/>
          </p:cNvSpPr>
          <p:nvPr/>
        </p:nvSpPr>
        <p:spPr>
          <a:xfrm>
            <a:off x="683568" y="1556792"/>
            <a:ext cx="1728192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200" spc="-50" dirty="0">
                <a:solidFill>
                  <a:srgbClr val="FF0000"/>
                </a:solidFill>
              </a:rPr>
              <a:t>WHY?</a:t>
            </a:r>
            <a:endParaRPr lang="ko-KR" altLang="en-US" sz="3200" spc="-50" dirty="0">
              <a:solidFill>
                <a:srgbClr val="FF0000"/>
              </a:solidFill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899592" y="2636912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제목 5"/>
          <p:cNvSpPr txBox="1">
            <a:spLocks/>
          </p:cNvSpPr>
          <p:nvPr/>
        </p:nvSpPr>
        <p:spPr>
          <a:xfrm>
            <a:off x="971600" y="4221088"/>
            <a:ext cx="7056784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2000" spc="-50" dirty="0"/>
              <a:t>“</a:t>
            </a:r>
            <a:r>
              <a:rPr lang="ko-KR" altLang="en-US" sz="2000" spc="-50" dirty="0"/>
              <a:t>서구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제국주의자들은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아무런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방해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없이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식민지를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지배하고 </a:t>
            </a:r>
            <a:endParaRPr lang="en-US" altLang="ko-KR" sz="2000" spc="-50" dirty="0"/>
          </a:p>
          <a:p>
            <a:pPr>
              <a:lnSpc>
                <a:spcPct val="150000"/>
              </a:lnSpc>
            </a:pPr>
            <a:r>
              <a:rPr lang="ko-KR" altLang="en-US" sz="2000" spc="-50" dirty="0"/>
              <a:t>자신들의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욕망을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실현하는데 </a:t>
            </a:r>
            <a:endParaRPr lang="en-US" altLang="ko-KR" sz="2000" spc="-50" dirty="0"/>
          </a:p>
          <a:p>
            <a:pPr>
              <a:lnSpc>
                <a:spcPct val="150000"/>
              </a:lnSpc>
            </a:pPr>
            <a:r>
              <a:rPr lang="ko-KR" altLang="en-US" sz="2000" spc="-50" dirty="0"/>
              <a:t>어째서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우리는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정당한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권리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행사를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방해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받아야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하나</a:t>
            </a:r>
            <a:r>
              <a:rPr lang="en-US" altLang="ko-KR" sz="2000" spc="-50" dirty="0"/>
              <a:t>?”</a:t>
            </a:r>
            <a:endParaRPr lang="ko-KR" altLang="en-US" sz="2000" spc="-50" dirty="0"/>
          </a:p>
        </p:txBody>
      </p:sp>
      <p:sp>
        <p:nvSpPr>
          <p:cNvPr id="20" name="제목 5"/>
          <p:cNvSpPr txBox="1">
            <a:spLocks/>
          </p:cNvSpPr>
          <p:nvPr/>
        </p:nvSpPr>
        <p:spPr>
          <a:xfrm>
            <a:off x="1187624" y="3140968"/>
            <a:ext cx="6552728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2000" spc="-50" dirty="0"/>
              <a:t>· </a:t>
            </a:r>
            <a:r>
              <a:rPr lang="ko-KR" altLang="en-US" sz="2000" spc="-50" dirty="0"/>
              <a:t>당시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일본인들의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자신감은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하늘을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찌를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기세</a:t>
            </a:r>
          </a:p>
        </p:txBody>
      </p:sp>
    </p:spTree>
    <p:extLst>
      <p:ext uri="{BB962C8B-B14F-4D97-AF65-F5344CB8AC3E}">
        <p14:creationId xmlns:p14="http://schemas.microsoft.com/office/powerpoint/2010/main" val="158873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323528" y="332656"/>
            <a:ext cx="2795932" cy="702078"/>
            <a:chOff x="3951781" y="2430414"/>
            <a:chExt cx="1265532" cy="702078"/>
          </a:xfrm>
        </p:grpSpPr>
        <p:sp>
          <p:nvSpPr>
            <p:cNvPr id="7" name="직사각형 6"/>
            <p:cNvSpPr/>
            <p:nvPr/>
          </p:nvSpPr>
          <p:spPr>
            <a:xfrm>
              <a:off x="3951781" y="2430414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84374" y="2430414"/>
              <a:ext cx="1216028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진주만에서의</a:t>
              </a:r>
              <a:r>
                <a:rPr lang="ko-KR" altLang="en-US" sz="1050" dirty="0">
                  <a:solidFill>
                    <a:schemeClr val="bg1"/>
                  </a:solidFill>
                </a:rPr>
                <a:t> </a:t>
              </a:r>
              <a:r>
                <a:rPr lang="ko-KR" altLang="en-US" sz="2800" dirty="0">
                  <a:solidFill>
                    <a:schemeClr val="bg1"/>
                  </a:solidFill>
                </a:rPr>
                <a:t>길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직선 연결선 11"/>
          <p:cNvCxnSpPr/>
          <p:nvPr/>
        </p:nvCxnSpPr>
        <p:spPr>
          <a:xfrm>
            <a:off x="2483768" y="3789040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제목 5"/>
          <p:cNvSpPr txBox="1">
            <a:spLocks/>
          </p:cNvSpPr>
          <p:nvPr/>
        </p:nvSpPr>
        <p:spPr>
          <a:xfrm>
            <a:off x="971600" y="1700808"/>
            <a:ext cx="6912768" cy="13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3200" spc="-50" dirty="0">
                <a:solidFill>
                  <a:srgbClr val="FF0000"/>
                </a:solidFill>
              </a:rPr>
              <a:t>태평양전쟁에</a:t>
            </a:r>
            <a:r>
              <a:rPr lang="ko-KR" altLang="en-US" sz="1050" spc="-50" dirty="0">
                <a:solidFill>
                  <a:srgbClr val="FF0000"/>
                </a:solidFill>
              </a:rPr>
              <a:t> </a:t>
            </a:r>
            <a:r>
              <a:rPr lang="ko-KR" altLang="en-US" sz="3200" spc="-50" dirty="0">
                <a:solidFill>
                  <a:srgbClr val="FF0000"/>
                </a:solidFill>
              </a:rPr>
              <a:t>뛰어들</a:t>
            </a:r>
            <a:r>
              <a:rPr lang="ko-KR" altLang="en-US" sz="1050" spc="-50" dirty="0">
                <a:solidFill>
                  <a:srgbClr val="FF0000"/>
                </a:solidFill>
              </a:rPr>
              <a:t> </a:t>
            </a:r>
            <a:r>
              <a:rPr lang="ko-KR" altLang="en-US" sz="3200" spc="-50" dirty="0">
                <a:solidFill>
                  <a:srgbClr val="FF0000"/>
                </a:solidFill>
              </a:rPr>
              <a:t>준비를</a:t>
            </a:r>
            <a:r>
              <a:rPr lang="ko-KR" altLang="en-US" sz="1050" spc="-50" dirty="0">
                <a:solidFill>
                  <a:srgbClr val="FF0000"/>
                </a:solidFill>
              </a:rPr>
              <a:t> </a:t>
            </a:r>
            <a:r>
              <a:rPr lang="ko-KR" altLang="en-US" sz="3200" spc="-50" dirty="0">
                <a:solidFill>
                  <a:srgbClr val="FF0000"/>
                </a:solidFill>
              </a:rPr>
              <a:t>하고</a:t>
            </a:r>
            <a:r>
              <a:rPr lang="ko-KR" altLang="en-US" sz="1050" spc="-50" dirty="0">
                <a:solidFill>
                  <a:srgbClr val="FF0000"/>
                </a:solidFill>
              </a:rPr>
              <a:t> </a:t>
            </a:r>
            <a:r>
              <a:rPr lang="ko-KR" altLang="en-US" sz="3200" spc="-50" dirty="0">
                <a:solidFill>
                  <a:srgbClr val="FF0000"/>
                </a:solidFill>
              </a:rPr>
              <a:t>있는</a:t>
            </a:r>
            <a:r>
              <a:rPr lang="ko-KR" altLang="en-US" sz="1050" spc="-50" dirty="0">
                <a:solidFill>
                  <a:srgbClr val="FF0000"/>
                </a:solidFill>
              </a:rPr>
              <a:t> </a:t>
            </a:r>
            <a:endParaRPr lang="en-US" altLang="ko-KR" sz="1050" spc="-5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3200" spc="-50" dirty="0">
                <a:solidFill>
                  <a:srgbClr val="FF0000"/>
                </a:solidFill>
              </a:rPr>
              <a:t>그들의</a:t>
            </a:r>
            <a:r>
              <a:rPr lang="ko-KR" altLang="en-US" sz="1050" spc="-50" dirty="0">
                <a:solidFill>
                  <a:srgbClr val="FF0000"/>
                </a:solidFill>
              </a:rPr>
              <a:t> </a:t>
            </a:r>
            <a:r>
              <a:rPr lang="ko-KR" altLang="en-US" sz="3200" spc="-50" dirty="0">
                <a:solidFill>
                  <a:srgbClr val="FF0000"/>
                </a:solidFill>
              </a:rPr>
              <a:t>낙관은</a:t>
            </a:r>
            <a:r>
              <a:rPr lang="ko-KR" altLang="en-US" sz="1050" spc="-50" dirty="0">
                <a:solidFill>
                  <a:srgbClr val="FF0000"/>
                </a:solidFill>
              </a:rPr>
              <a:t> </a:t>
            </a:r>
            <a:r>
              <a:rPr lang="ko-KR" altLang="en-US" sz="3200" spc="-50" dirty="0">
                <a:solidFill>
                  <a:srgbClr val="FF0000"/>
                </a:solidFill>
              </a:rPr>
              <a:t>어디서</a:t>
            </a:r>
            <a:r>
              <a:rPr lang="ko-KR" altLang="en-US" sz="1050" spc="-50" dirty="0">
                <a:solidFill>
                  <a:srgbClr val="FF0000"/>
                </a:solidFill>
              </a:rPr>
              <a:t> </a:t>
            </a:r>
            <a:r>
              <a:rPr lang="ko-KR" altLang="en-US" sz="3200" spc="-50" dirty="0">
                <a:solidFill>
                  <a:srgbClr val="FF0000"/>
                </a:solidFill>
              </a:rPr>
              <a:t>나온</a:t>
            </a:r>
            <a:r>
              <a:rPr lang="ko-KR" altLang="en-US" sz="1050" spc="-50" dirty="0">
                <a:solidFill>
                  <a:srgbClr val="FF0000"/>
                </a:solidFill>
              </a:rPr>
              <a:t> </a:t>
            </a:r>
            <a:r>
              <a:rPr lang="ko-KR" altLang="en-US" sz="3200" spc="-50" dirty="0">
                <a:solidFill>
                  <a:srgbClr val="FF0000"/>
                </a:solidFill>
              </a:rPr>
              <a:t>것일까</a:t>
            </a:r>
            <a:r>
              <a:rPr lang="en-US" altLang="ko-KR" sz="3200" spc="-50" dirty="0">
                <a:solidFill>
                  <a:srgbClr val="FF0000"/>
                </a:solidFill>
              </a:rPr>
              <a:t>?</a:t>
            </a:r>
            <a:endParaRPr lang="ko-KR" altLang="en-US" sz="3200" spc="-50" dirty="0">
              <a:solidFill>
                <a:srgbClr val="FF0000"/>
              </a:solidFill>
            </a:endParaRPr>
          </a:p>
        </p:txBody>
      </p:sp>
      <p:sp>
        <p:nvSpPr>
          <p:cNvPr id="9" name="제목 5"/>
          <p:cNvSpPr txBox="1">
            <a:spLocks/>
          </p:cNvSpPr>
          <p:nvPr/>
        </p:nvSpPr>
        <p:spPr>
          <a:xfrm>
            <a:off x="1043608" y="4437112"/>
            <a:ext cx="6912768" cy="13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2000" spc="-50" dirty="0"/>
              <a:t>“</a:t>
            </a:r>
            <a:r>
              <a:rPr lang="ko-KR" altLang="en-US" sz="2000" spc="-50" dirty="0"/>
              <a:t>일본은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진무</a:t>
            </a:r>
            <a:r>
              <a:rPr lang="ko-KR" altLang="en-US" sz="900" spc="-50" dirty="0"/>
              <a:t> </a:t>
            </a:r>
            <a:r>
              <a:rPr lang="ko-KR" altLang="en-US" sz="2000" spc="-50" dirty="0" err="1"/>
              <a:t>덴노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이래로</a:t>
            </a:r>
            <a:r>
              <a:rPr lang="ko-KR" altLang="en-US" sz="900" spc="-50" dirty="0"/>
              <a:t> </a:t>
            </a:r>
            <a:r>
              <a:rPr lang="en-US" altLang="ko-KR" sz="2000" spc="-50" dirty="0"/>
              <a:t>2600</a:t>
            </a:r>
            <a:r>
              <a:rPr lang="ko-KR" altLang="en-US" sz="2000" spc="-50" dirty="0"/>
              <a:t>년간 </a:t>
            </a:r>
            <a:endParaRPr lang="en-US" altLang="ko-KR" sz="2000" spc="-50" dirty="0"/>
          </a:p>
          <a:p>
            <a:pPr>
              <a:lnSpc>
                <a:spcPct val="150000"/>
              </a:lnSpc>
            </a:pPr>
            <a:r>
              <a:rPr lang="ko-KR" altLang="en-US" sz="2000" spc="-50" dirty="0"/>
              <a:t>외국과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전쟁을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치러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패배해본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적이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없다</a:t>
            </a:r>
            <a:r>
              <a:rPr lang="en-US" altLang="ko-KR" sz="2000" spc="-50" dirty="0"/>
              <a:t>”</a:t>
            </a:r>
            <a:r>
              <a:rPr lang="ko-KR" altLang="en-US" sz="2000" spc="-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85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323528" y="332656"/>
            <a:ext cx="2795932" cy="702078"/>
            <a:chOff x="3951781" y="2430414"/>
            <a:chExt cx="1265532" cy="702078"/>
          </a:xfrm>
        </p:grpSpPr>
        <p:sp>
          <p:nvSpPr>
            <p:cNvPr id="7" name="직사각형 6"/>
            <p:cNvSpPr/>
            <p:nvPr/>
          </p:nvSpPr>
          <p:spPr>
            <a:xfrm>
              <a:off x="3951781" y="2430414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84374" y="2430414"/>
              <a:ext cx="1216028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진주만에서의</a:t>
              </a:r>
              <a:r>
                <a:rPr lang="ko-KR" altLang="en-US" sz="1050" dirty="0">
                  <a:solidFill>
                    <a:schemeClr val="bg1"/>
                  </a:solidFill>
                </a:rPr>
                <a:t> </a:t>
              </a:r>
              <a:r>
                <a:rPr lang="ko-KR" altLang="en-US" sz="2800" dirty="0">
                  <a:solidFill>
                    <a:schemeClr val="bg1"/>
                  </a:solidFill>
                </a:rPr>
                <a:t>길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직선 연결선 11"/>
          <p:cNvCxnSpPr/>
          <p:nvPr/>
        </p:nvCxnSpPr>
        <p:spPr>
          <a:xfrm>
            <a:off x="2483768" y="3789040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제목 5"/>
          <p:cNvSpPr txBox="1">
            <a:spLocks/>
          </p:cNvSpPr>
          <p:nvPr/>
        </p:nvSpPr>
        <p:spPr>
          <a:xfrm>
            <a:off x="971600" y="1700808"/>
            <a:ext cx="6912768" cy="13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200" spc="-50" dirty="0">
                <a:solidFill>
                  <a:srgbClr val="FF0000"/>
                </a:solidFill>
              </a:rPr>
              <a:t>1941</a:t>
            </a:r>
            <a:r>
              <a:rPr lang="ko-KR" altLang="en-US" sz="3200" spc="-50" dirty="0">
                <a:solidFill>
                  <a:srgbClr val="FF0000"/>
                </a:solidFill>
              </a:rPr>
              <a:t>년</a:t>
            </a:r>
            <a:r>
              <a:rPr lang="ko-KR" altLang="en-US" sz="900" spc="-50" dirty="0">
                <a:solidFill>
                  <a:srgbClr val="FF0000"/>
                </a:solidFill>
              </a:rPr>
              <a:t> </a:t>
            </a:r>
            <a:r>
              <a:rPr lang="ko-KR" altLang="en-US" sz="3200" spc="-50" dirty="0">
                <a:solidFill>
                  <a:srgbClr val="FF0000"/>
                </a:solidFill>
              </a:rPr>
              <a:t>일본</a:t>
            </a:r>
            <a:r>
              <a:rPr lang="ko-KR" altLang="en-US" sz="900" spc="-50" dirty="0">
                <a:solidFill>
                  <a:srgbClr val="FF0000"/>
                </a:solidFill>
              </a:rPr>
              <a:t> </a:t>
            </a:r>
            <a:r>
              <a:rPr lang="ko-KR" altLang="en-US" sz="3200" spc="-50" dirty="0">
                <a:solidFill>
                  <a:srgbClr val="FF0000"/>
                </a:solidFill>
              </a:rPr>
              <a:t>의사결정권자들은 </a:t>
            </a:r>
            <a:endParaRPr lang="en-US" altLang="ko-KR" sz="3200" spc="-5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3200" spc="-50" dirty="0">
                <a:solidFill>
                  <a:srgbClr val="FF0000"/>
                </a:solidFill>
              </a:rPr>
              <a:t>어째서</a:t>
            </a:r>
            <a:r>
              <a:rPr lang="ko-KR" altLang="en-US" sz="900" spc="-50" dirty="0">
                <a:solidFill>
                  <a:srgbClr val="FF0000"/>
                </a:solidFill>
              </a:rPr>
              <a:t> </a:t>
            </a:r>
            <a:r>
              <a:rPr lang="ko-KR" altLang="en-US" sz="3200" spc="-50" dirty="0">
                <a:solidFill>
                  <a:srgbClr val="FF0000"/>
                </a:solidFill>
              </a:rPr>
              <a:t>전쟁을</a:t>
            </a:r>
            <a:r>
              <a:rPr lang="ko-KR" altLang="en-US" sz="900" spc="-50" dirty="0">
                <a:solidFill>
                  <a:srgbClr val="FF0000"/>
                </a:solidFill>
              </a:rPr>
              <a:t> </a:t>
            </a:r>
            <a:r>
              <a:rPr lang="ko-KR" altLang="en-US" sz="3200" spc="-50" dirty="0">
                <a:solidFill>
                  <a:srgbClr val="FF0000"/>
                </a:solidFill>
              </a:rPr>
              <a:t>택했나</a:t>
            </a:r>
            <a:r>
              <a:rPr lang="en-US" altLang="ko-KR" sz="3200" spc="-50" dirty="0">
                <a:solidFill>
                  <a:srgbClr val="FF0000"/>
                </a:solidFill>
              </a:rPr>
              <a:t>?</a:t>
            </a:r>
            <a:endParaRPr lang="ko-KR" altLang="en-US" sz="3200" spc="-50" dirty="0">
              <a:solidFill>
                <a:srgbClr val="FF0000"/>
              </a:solidFill>
            </a:endParaRPr>
          </a:p>
        </p:txBody>
      </p:sp>
      <p:sp>
        <p:nvSpPr>
          <p:cNvPr id="9" name="제목 5"/>
          <p:cNvSpPr txBox="1">
            <a:spLocks/>
          </p:cNvSpPr>
          <p:nvPr/>
        </p:nvSpPr>
        <p:spPr>
          <a:xfrm>
            <a:off x="1043608" y="4437112"/>
            <a:ext cx="6912768" cy="13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2000" spc="-50" dirty="0"/>
              <a:t>“</a:t>
            </a:r>
            <a:r>
              <a:rPr lang="ko-KR" altLang="en-US" sz="2000" spc="-50" dirty="0"/>
              <a:t>권력이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어디에서</a:t>
            </a:r>
            <a:r>
              <a:rPr lang="en-US" altLang="ko-KR" sz="900" spc="-50" dirty="0"/>
              <a:t> </a:t>
            </a:r>
            <a:r>
              <a:rPr lang="ko-KR" altLang="en-US" sz="2000" spc="-50" dirty="0"/>
              <a:t>나오는지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몰랐고</a:t>
            </a:r>
            <a:endParaRPr lang="en-US" altLang="ko-KR" sz="2000" spc="-50" dirty="0"/>
          </a:p>
          <a:p>
            <a:pPr>
              <a:lnSpc>
                <a:spcPct val="150000"/>
              </a:lnSpc>
            </a:pPr>
            <a:r>
              <a:rPr lang="ko-KR" altLang="en-US" sz="2000" spc="-50" dirty="0"/>
              <a:t>이후의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책임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소재도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명확하지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않았다</a:t>
            </a:r>
            <a:r>
              <a:rPr lang="en-US" altLang="ko-KR" sz="2000" spc="-50" dirty="0"/>
              <a:t>”</a:t>
            </a:r>
            <a:r>
              <a:rPr lang="ko-KR" altLang="en-US" sz="2000" spc="-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651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323528" y="332656"/>
            <a:ext cx="2795932" cy="702078"/>
            <a:chOff x="3951781" y="2430414"/>
            <a:chExt cx="1265532" cy="702078"/>
          </a:xfrm>
        </p:grpSpPr>
        <p:sp>
          <p:nvSpPr>
            <p:cNvPr id="7" name="직사각형 6"/>
            <p:cNvSpPr/>
            <p:nvPr/>
          </p:nvSpPr>
          <p:spPr>
            <a:xfrm>
              <a:off x="3951781" y="2430414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84374" y="2430414"/>
              <a:ext cx="1216028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대동아</a:t>
              </a:r>
              <a:r>
                <a:rPr lang="ko-KR" altLang="en-US" sz="1100" dirty="0">
                  <a:solidFill>
                    <a:schemeClr val="bg1"/>
                  </a:solidFill>
                </a:rPr>
                <a:t> </a:t>
              </a:r>
              <a:r>
                <a:rPr lang="ko-KR" altLang="en-US" sz="2800" dirty="0" err="1">
                  <a:solidFill>
                    <a:schemeClr val="bg1"/>
                  </a:solidFill>
                </a:rPr>
                <a:t>공영권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제목 5"/>
          <p:cNvSpPr txBox="1">
            <a:spLocks/>
          </p:cNvSpPr>
          <p:nvPr/>
        </p:nvSpPr>
        <p:spPr>
          <a:xfrm>
            <a:off x="-108520" y="908720"/>
            <a:ext cx="23397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2000" dirty="0"/>
              <a:t>大東亞共榮圈</a:t>
            </a:r>
            <a:endParaRPr lang="ko-KR" altLang="en-US" sz="2000" spc="-50" dirty="0"/>
          </a:p>
        </p:txBody>
      </p:sp>
      <p:sp>
        <p:nvSpPr>
          <p:cNvPr id="15" name="제목 5"/>
          <p:cNvSpPr txBox="1">
            <a:spLocks/>
          </p:cNvSpPr>
          <p:nvPr/>
        </p:nvSpPr>
        <p:spPr>
          <a:xfrm>
            <a:off x="4932040" y="4077072"/>
            <a:ext cx="3816424" cy="13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2000" spc="-50" dirty="0"/>
              <a:t>“</a:t>
            </a:r>
            <a:r>
              <a:rPr lang="ko-KR" altLang="en-US" sz="2000" spc="-50" dirty="0"/>
              <a:t>일본</a:t>
            </a:r>
            <a:r>
              <a:rPr lang="en-US" altLang="ko-KR" sz="2000" spc="-50" dirty="0"/>
              <a:t>(</a:t>
            </a:r>
            <a:r>
              <a:rPr lang="ko-KR" altLang="en-US" sz="2000" spc="-50" dirty="0"/>
              <a:t>日</a:t>
            </a:r>
            <a:r>
              <a:rPr lang="en-US" altLang="ko-KR" sz="2000" spc="-50" dirty="0"/>
              <a:t>),</a:t>
            </a:r>
            <a:r>
              <a:rPr lang="ko-KR" altLang="en-US" sz="2000" spc="-50" dirty="0"/>
              <a:t>중화</a:t>
            </a:r>
            <a:r>
              <a:rPr lang="en-US" altLang="ko-KR" sz="2000" spc="-50" dirty="0"/>
              <a:t>(</a:t>
            </a:r>
            <a:r>
              <a:rPr lang="ko-KR" altLang="en-US" sz="2000" spc="-50" dirty="0"/>
              <a:t>華</a:t>
            </a:r>
            <a:r>
              <a:rPr lang="en-US" altLang="ko-KR" sz="2000" spc="-50" dirty="0"/>
              <a:t>),</a:t>
            </a:r>
            <a:r>
              <a:rPr lang="ko-KR" altLang="en-US" sz="2000" spc="-50" dirty="0"/>
              <a:t>만주</a:t>
            </a:r>
            <a:r>
              <a:rPr lang="en-US" altLang="ko-KR" sz="2000" spc="-50" dirty="0"/>
              <a:t>(</a:t>
            </a:r>
            <a:r>
              <a:rPr lang="ko-KR" altLang="en-US" sz="2000" spc="-50" dirty="0"/>
              <a:t>滿</a:t>
            </a:r>
            <a:r>
              <a:rPr lang="en-US" altLang="ko-KR" sz="2000" spc="-50" dirty="0"/>
              <a:t>)</a:t>
            </a:r>
            <a:r>
              <a:rPr lang="ko-KR" altLang="en-US" sz="2000" spc="-50" dirty="0"/>
              <a:t>가</a:t>
            </a:r>
            <a:endParaRPr lang="en-US" altLang="ko-KR" sz="2000" spc="-50" dirty="0"/>
          </a:p>
          <a:p>
            <a:pPr algn="l">
              <a:lnSpc>
                <a:spcPct val="150000"/>
              </a:lnSpc>
            </a:pPr>
            <a:r>
              <a:rPr lang="ko-KR" altLang="en-US" sz="2000" spc="-50" dirty="0"/>
              <a:t>화합하여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서로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도우면</a:t>
            </a:r>
            <a:endParaRPr lang="en-US" altLang="ko-KR" sz="2000" spc="-50" dirty="0"/>
          </a:p>
          <a:p>
            <a:pPr algn="l">
              <a:lnSpc>
                <a:spcPct val="150000"/>
              </a:lnSpc>
            </a:pPr>
            <a:r>
              <a:rPr lang="ko-KR" altLang="en-US" sz="2000" spc="-50" dirty="0"/>
              <a:t>온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땅이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크게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평안해진다</a:t>
            </a:r>
            <a:r>
              <a:rPr lang="en-US" altLang="ko-KR" sz="2000" spc="-50" dirty="0"/>
              <a:t>.”</a:t>
            </a:r>
          </a:p>
        </p:txBody>
      </p:sp>
      <p:cxnSp>
        <p:nvCxnSpPr>
          <p:cNvPr id="17" name="직선 연결선 16"/>
          <p:cNvCxnSpPr/>
          <p:nvPr/>
        </p:nvCxnSpPr>
        <p:spPr>
          <a:xfrm flipV="1">
            <a:off x="4644008" y="2204864"/>
            <a:ext cx="0" cy="331236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8" name="Picture 2" descr="http://cfile271.uf.daum.net/image/2548813852159ABE10FE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1844824"/>
            <a:ext cx="2880320" cy="4205267"/>
          </a:xfrm>
          <a:prstGeom prst="rect">
            <a:avLst/>
          </a:prstGeom>
          <a:noFill/>
        </p:spPr>
      </p:pic>
      <p:sp>
        <p:nvSpPr>
          <p:cNvPr id="21" name="제목 5"/>
          <p:cNvSpPr txBox="1">
            <a:spLocks/>
          </p:cNvSpPr>
          <p:nvPr/>
        </p:nvSpPr>
        <p:spPr>
          <a:xfrm>
            <a:off x="4932040" y="2276872"/>
            <a:ext cx="3816424" cy="13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spc="-50" dirty="0"/>
              <a:t>제</a:t>
            </a:r>
            <a:r>
              <a:rPr lang="en-US" altLang="ko-KR" sz="2000" spc="-50" dirty="0"/>
              <a:t>2</a:t>
            </a:r>
            <a:r>
              <a:rPr lang="ko-KR" altLang="en-US" sz="2000" spc="-50" dirty="0"/>
              <a:t>차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세계대전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당시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일본이 </a:t>
            </a:r>
            <a:endParaRPr lang="en-US" altLang="ko-KR" sz="2000" spc="-50" dirty="0"/>
          </a:p>
          <a:p>
            <a:pPr algn="l">
              <a:lnSpc>
                <a:spcPct val="150000"/>
              </a:lnSpc>
            </a:pPr>
            <a:r>
              <a:rPr lang="ko-KR" altLang="en-US" sz="2000" spc="-50" dirty="0"/>
              <a:t>아시아의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여러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나라를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침략하며</a:t>
            </a:r>
            <a:endParaRPr lang="en-US" altLang="ko-KR" sz="2000" spc="-50" dirty="0"/>
          </a:p>
          <a:p>
            <a:pPr algn="l">
              <a:lnSpc>
                <a:spcPct val="150000"/>
              </a:lnSpc>
            </a:pPr>
            <a:r>
              <a:rPr lang="ko-KR" altLang="en-US" sz="2000" spc="-50" dirty="0"/>
              <a:t>내세운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정치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슬로건</a:t>
            </a:r>
            <a:endParaRPr lang="en-US" altLang="ko-KR" sz="2000" spc="-50" dirty="0"/>
          </a:p>
        </p:txBody>
      </p:sp>
    </p:spTree>
    <p:extLst>
      <p:ext uri="{BB962C8B-B14F-4D97-AF65-F5344CB8AC3E}">
        <p14:creationId xmlns:p14="http://schemas.microsoft.com/office/powerpoint/2010/main" val="265695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08794" y="289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94400" y="255193"/>
            <a:ext cx="3369488" cy="1128676"/>
            <a:chOff x="3957386" y="2398534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98534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28499" y="2509891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err="1">
                  <a:solidFill>
                    <a:schemeClr val="bg1"/>
                  </a:solidFill>
                </a:rPr>
                <a:t>금융공황이란</a:t>
              </a:r>
              <a:r>
                <a:rPr lang="en-US" altLang="ko-KR" sz="28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224762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168F1-72BB-4EF5-8869-E2CC5A732FD1}"/>
              </a:ext>
            </a:extLst>
          </p:cNvPr>
          <p:cNvSpPr txBox="1"/>
          <p:nvPr/>
        </p:nvSpPr>
        <p:spPr>
          <a:xfrm>
            <a:off x="560691" y="1860794"/>
            <a:ext cx="27395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/>
              <a:t>금융공황의 배경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D202B1-229F-4F34-BF9A-DA231AFD3326}"/>
              </a:ext>
            </a:extLst>
          </p:cNvPr>
          <p:cNvSpPr txBox="1"/>
          <p:nvPr/>
        </p:nvSpPr>
        <p:spPr>
          <a:xfrm>
            <a:off x="944542" y="3029086"/>
            <a:ext cx="71558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/>
              <a:t>1. </a:t>
            </a:r>
            <a:r>
              <a:rPr lang="ko-KR" altLang="en-US" sz="2200" b="1" dirty="0"/>
              <a:t>제 </a:t>
            </a:r>
            <a:r>
              <a:rPr lang="en-US" altLang="ko-KR" sz="2200" b="1" dirty="0"/>
              <a:t>1</a:t>
            </a:r>
            <a:r>
              <a:rPr lang="ko-KR" altLang="en-US" sz="2200" b="1" dirty="0"/>
              <a:t>차 세계 대전 전쟁 중의 과잉생산과 수출의 감소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302DE7-5A14-48C4-8492-7A75E70B5D66}"/>
              </a:ext>
            </a:extLst>
          </p:cNvPr>
          <p:cNvSpPr txBox="1"/>
          <p:nvPr/>
        </p:nvSpPr>
        <p:spPr>
          <a:xfrm>
            <a:off x="1684506" y="3960962"/>
            <a:ext cx="6841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조선과 철강 등 중공업 부문 외국에 비해 경쟁력↓</a:t>
            </a:r>
            <a:endParaRPr lang="ko-KR" alt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ABFDB0-330D-448A-85AE-5ED91B103360}"/>
              </a:ext>
            </a:extLst>
          </p:cNvPr>
          <p:cNvSpPr txBox="1"/>
          <p:nvPr/>
        </p:nvSpPr>
        <p:spPr>
          <a:xfrm>
            <a:off x="1684506" y="4797654"/>
            <a:ext cx="662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면제품과 생사 수출의 약세도 지속</a:t>
            </a:r>
            <a:endParaRPr lang="ko-KR" alt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B37C0B-53CE-42F1-8ED9-A47A5E0E7A55}"/>
              </a:ext>
            </a:extLst>
          </p:cNvPr>
          <p:cNvSpPr txBox="1"/>
          <p:nvPr/>
        </p:nvSpPr>
        <p:spPr>
          <a:xfrm>
            <a:off x="7380313" y="6148276"/>
            <a:ext cx="17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생사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누에고치의 실 </a:t>
            </a:r>
          </a:p>
        </p:txBody>
      </p:sp>
    </p:spTree>
    <p:extLst>
      <p:ext uri="{BB962C8B-B14F-4D97-AF65-F5344CB8AC3E}">
        <p14:creationId xmlns:p14="http://schemas.microsoft.com/office/powerpoint/2010/main" val="180185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323528" y="332656"/>
            <a:ext cx="2795932" cy="702078"/>
            <a:chOff x="3951781" y="2430414"/>
            <a:chExt cx="1265532" cy="702078"/>
          </a:xfrm>
        </p:grpSpPr>
        <p:sp>
          <p:nvSpPr>
            <p:cNvPr id="7" name="직사각형 6"/>
            <p:cNvSpPr/>
            <p:nvPr/>
          </p:nvSpPr>
          <p:spPr>
            <a:xfrm>
              <a:off x="3951781" y="2430414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84374" y="2430414"/>
              <a:ext cx="1216028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대동아</a:t>
              </a:r>
              <a:r>
                <a:rPr lang="ko-KR" altLang="en-US" sz="1100" dirty="0">
                  <a:solidFill>
                    <a:schemeClr val="bg1"/>
                  </a:solidFill>
                </a:rPr>
                <a:t> </a:t>
              </a:r>
              <a:r>
                <a:rPr lang="ko-KR" altLang="en-US" sz="2800" dirty="0" err="1">
                  <a:solidFill>
                    <a:schemeClr val="bg1"/>
                  </a:solidFill>
                </a:rPr>
                <a:t>공영권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제목 5"/>
          <p:cNvSpPr txBox="1">
            <a:spLocks/>
          </p:cNvSpPr>
          <p:nvPr/>
        </p:nvSpPr>
        <p:spPr>
          <a:xfrm>
            <a:off x="-108520" y="908720"/>
            <a:ext cx="23397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2000" dirty="0"/>
              <a:t>大東亞共榮圈</a:t>
            </a:r>
            <a:endParaRPr lang="ko-KR" altLang="en-US" sz="2000" spc="-50" dirty="0"/>
          </a:p>
        </p:txBody>
      </p:sp>
      <p:sp>
        <p:nvSpPr>
          <p:cNvPr id="15" name="제목 5"/>
          <p:cNvSpPr txBox="1">
            <a:spLocks/>
          </p:cNvSpPr>
          <p:nvPr/>
        </p:nvSpPr>
        <p:spPr>
          <a:xfrm>
            <a:off x="4932040" y="2708920"/>
            <a:ext cx="3816424" cy="2098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2000" spc="-50" dirty="0"/>
              <a:t>“</a:t>
            </a:r>
            <a:r>
              <a:rPr lang="ko-KR" altLang="en-US" sz="2000" spc="-50" dirty="0"/>
              <a:t>동아시아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국가들이</a:t>
            </a:r>
            <a:r>
              <a:rPr lang="en-US" altLang="ko-KR" sz="900" spc="-50" dirty="0"/>
              <a:t> </a:t>
            </a:r>
            <a:r>
              <a:rPr lang="ko-KR" altLang="en-US" sz="2000" spc="-50" dirty="0"/>
              <a:t>일본을</a:t>
            </a:r>
            <a:r>
              <a:rPr lang="ko-KR" altLang="en-US" sz="900" spc="-50" dirty="0"/>
              <a:t> </a:t>
            </a:r>
            <a:endParaRPr lang="en-US" altLang="ko-KR" sz="900" spc="-50" dirty="0"/>
          </a:p>
          <a:p>
            <a:pPr algn="l">
              <a:lnSpc>
                <a:spcPct val="150000"/>
              </a:lnSpc>
            </a:pPr>
            <a:r>
              <a:rPr lang="ko-KR" altLang="en-US" sz="2000" spc="-50" dirty="0"/>
              <a:t>중심으로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서양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열강의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식민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지배를 몰아내고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번영과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평화를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누리자</a:t>
            </a:r>
            <a:r>
              <a:rPr lang="en-US" altLang="ko-KR" sz="2000" spc="-50" dirty="0"/>
              <a:t>”</a:t>
            </a:r>
          </a:p>
        </p:txBody>
      </p:sp>
      <p:cxnSp>
        <p:nvCxnSpPr>
          <p:cNvPr id="17" name="직선 연결선 16"/>
          <p:cNvCxnSpPr/>
          <p:nvPr/>
        </p:nvCxnSpPr>
        <p:spPr>
          <a:xfrm flipV="1">
            <a:off x="4644008" y="2204864"/>
            <a:ext cx="0" cy="331236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제목 5"/>
          <p:cNvSpPr txBox="1">
            <a:spLocks/>
          </p:cNvSpPr>
          <p:nvPr/>
        </p:nvSpPr>
        <p:spPr>
          <a:xfrm>
            <a:off x="467544" y="2204864"/>
            <a:ext cx="3816424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spc="-50" dirty="0"/>
              <a:t>중일전쟁과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태평양전쟁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기간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동안 쇼와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시대의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일본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제국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정부와 </a:t>
            </a:r>
            <a:endParaRPr lang="en-US" altLang="ko-KR" sz="2000" spc="-50" dirty="0"/>
          </a:p>
          <a:p>
            <a:pPr algn="l">
              <a:lnSpc>
                <a:spcPct val="150000"/>
              </a:lnSpc>
            </a:pPr>
            <a:r>
              <a:rPr lang="ko-KR" altLang="en-US" sz="2000" spc="-50" dirty="0"/>
              <a:t>일본군이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고안해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보급한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개념</a:t>
            </a:r>
            <a:endParaRPr lang="en-US" altLang="ko-KR" sz="2000" spc="-50" dirty="0"/>
          </a:p>
        </p:txBody>
      </p:sp>
    </p:spTree>
    <p:extLst>
      <p:ext uri="{BB962C8B-B14F-4D97-AF65-F5344CB8AC3E}">
        <p14:creationId xmlns:p14="http://schemas.microsoft.com/office/powerpoint/2010/main" val="246558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제목 5"/>
          <p:cNvSpPr txBox="1">
            <a:spLocks/>
          </p:cNvSpPr>
          <p:nvPr/>
        </p:nvSpPr>
        <p:spPr>
          <a:xfrm>
            <a:off x="5220072" y="3068960"/>
            <a:ext cx="331236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800" spc="-50" dirty="0">
                <a:solidFill>
                  <a:srgbClr val="FF0000"/>
                </a:solidFill>
              </a:rPr>
              <a:t>대동아전쟁</a:t>
            </a:r>
          </a:p>
        </p:txBody>
      </p:sp>
      <p:pic>
        <p:nvPicPr>
          <p:cNvPr id="32770" name="Picture 2" descr="태평양전쟁(Pacific War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916832"/>
            <a:ext cx="3744416" cy="4032448"/>
          </a:xfrm>
          <a:prstGeom prst="rect">
            <a:avLst/>
          </a:prstGeom>
          <a:noFill/>
        </p:spPr>
      </p:pic>
      <p:grpSp>
        <p:nvGrpSpPr>
          <p:cNvPr id="10" name="그룹 2"/>
          <p:cNvGrpSpPr/>
          <p:nvPr/>
        </p:nvGrpSpPr>
        <p:grpSpPr>
          <a:xfrm>
            <a:off x="323528" y="332656"/>
            <a:ext cx="2795932" cy="702078"/>
            <a:chOff x="3951781" y="2430414"/>
            <a:chExt cx="1265532" cy="702078"/>
          </a:xfrm>
        </p:grpSpPr>
        <p:sp>
          <p:nvSpPr>
            <p:cNvPr id="11" name="직사각형 10"/>
            <p:cNvSpPr/>
            <p:nvPr/>
          </p:nvSpPr>
          <p:spPr>
            <a:xfrm>
              <a:off x="3951781" y="2430414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제목 5"/>
            <p:cNvSpPr txBox="1">
              <a:spLocks/>
            </p:cNvSpPr>
            <p:nvPr/>
          </p:nvSpPr>
          <p:spPr>
            <a:xfrm>
              <a:off x="3984374" y="2430414"/>
              <a:ext cx="1216028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대동아</a:t>
              </a:r>
              <a:r>
                <a:rPr lang="ko-KR" altLang="en-US" sz="1100" dirty="0">
                  <a:solidFill>
                    <a:schemeClr val="bg1"/>
                  </a:solidFill>
                </a:rPr>
                <a:t> </a:t>
              </a:r>
              <a:r>
                <a:rPr lang="ko-KR" altLang="en-US" sz="2800" dirty="0" err="1">
                  <a:solidFill>
                    <a:schemeClr val="bg1"/>
                  </a:solidFill>
                </a:rPr>
                <a:t>공영권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오른쪽 화살표 13"/>
          <p:cNvSpPr/>
          <p:nvPr/>
        </p:nvSpPr>
        <p:spPr>
          <a:xfrm>
            <a:off x="4788024" y="3645024"/>
            <a:ext cx="792088" cy="43204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505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그룹 2"/>
          <p:cNvGrpSpPr/>
          <p:nvPr/>
        </p:nvGrpSpPr>
        <p:grpSpPr>
          <a:xfrm>
            <a:off x="323528" y="332656"/>
            <a:ext cx="2795932" cy="702078"/>
            <a:chOff x="3951781" y="2430414"/>
            <a:chExt cx="1265532" cy="702078"/>
          </a:xfrm>
        </p:grpSpPr>
        <p:sp>
          <p:nvSpPr>
            <p:cNvPr id="11" name="직사각형 10"/>
            <p:cNvSpPr/>
            <p:nvPr/>
          </p:nvSpPr>
          <p:spPr>
            <a:xfrm>
              <a:off x="3951781" y="2430414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제목 5"/>
            <p:cNvSpPr txBox="1">
              <a:spLocks/>
            </p:cNvSpPr>
            <p:nvPr/>
          </p:nvSpPr>
          <p:spPr>
            <a:xfrm>
              <a:off x="3984374" y="2430414"/>
              <a:ext cx="1216028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대동아</a:t>
              </a:r>
              <a:r>
                <a:rPr lang="ko-KR" altLang="en-US" sz="1100" dirty="0">
                  <a:solidFill>
                    <a:schemeClr val="bg1"/>
                  </a:solidFill>
                </a:rPr>
                <a:t> </a:t>
              </a:r>
              <a:r>
                <a:rPr lang="ko-KR" altLang="en-US" sz="2800" dirty="0" err="1">
                  <a:solidFill>
                    <a:schemeClr val="bg1"/>
                  </a:solidFill>
                </a:rPr>
                <a:t>공영권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6082" name="Picture 2" descr="https://dimg.donga.com/wps/ECONOMY/IMAGE/2017/07/06/85221810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628800"/>
            <a:ext cx="3326171" cy="4437112"/>
          </a:xfrm>
          <a:prstGeom prst="rect">
            <a:avLst/>
          </a:prstGeom>
          <a:noFill/>
        </p:spPr>
      </p:pic>
      <p:pic>
        <p:nvPicPr>
          <p:cNvPr id="46084" name="Picture 4" descr="https://pds.joins.com/news/component/htmlphoto_mmdata/201509/16/htm_2015091611271220102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2" y="2492896"/>
            <a:ext cx="4053994" cy="2808312"/>
          </a:xfrm>
          <a:prstGeom prst="rect">
            <a:avLst/>
          </a:prstGeom>
          <a:noFill/>
        </p:spPr>
      </p:pic>
      <p:sp>
        <p:nvSpPr>
          <p:cNvPr id="15" name="곱셈 기호 14"/>
          <p:cNvSpPr/>
          <p:nvPr/>
        </p:nvSpPr>
        <p:spPr>
          <a:xfrm>
            <a:off x="1187624" y="836712"/>
            <a:ext cx="6768752" cy="590465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61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323528" y="332656"/>
            <a:ext cx="2795932" cy="702078"/>
            <a:chOff x="3951781" y="2430414"/>
            <a:chExt cx="1265532" cy="702078"/>
          </a:xfrm>
        </p:grpSpPr>
        <p:sp>
          <p:nvSpPr>
            <p:cNvPr id="7" name="직사각형 6"/>
            <p:cNvSpPr/>
            <p:nvPr/>
          </p:nvSpPr>
          <p:spPr>
            <a:xfrm>
              <a:off x="3951781" y="2430414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84374" y="2430414"/>
              <a:ext cx="1216028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패전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7106" name="Picture 2" descr="일본 패전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2564904"/>
            <a:ext cx="3364099" cy="2520280"/>
          </a:xfrm>
          <a:prstGeom prst="rect">
            <a:avLst/>
          </a:prstGeom>
          <a:noFill/>
        </p:spPr>
      </p:pic>
      <p:pic>
        <p:nvPicPr>
          <p:cNvPr id="47108" name="Picture 4" descr="일본 패전에 대한 이미지 검색결과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2204864"/>
            <a:ext cx="3957153" cy="3168352"/>
          </a:xfrm>
          <a:prstGeom prst="rect">
            <a:avLst/>
          </a:prstGeom>
          <a:noFill/>
        </p:spPr>
      </p:pic>
      <p:cxnSp>
        <p:nvCxnSpPr>
          <p:cNvPr id="9" name="직선 연결선 8"/>
          <p:cNvCxnSpPr/>
          <p:nvPr/>
        </p:nvCxnSpPr>
        <p:spPr>
          <a:xfrm flipV="1">
            <a:off x="4644008" y="2204864"/>
            <a:ext cx="0" cy="331236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5"/>
          <p:cNvSpPr txBox="1">
            <a:spLocks/>
          </p:cNvSpPr>
          <p:nvPr/>
        </p:nvSpPr>
        <p:spPr>
          <a:xfrm>
            <a:off x="-108520" y="908720"/>
            <a:ext cx="23397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2000" dirty="0"/>
              <a:t>1945.8.15</a:t>
            </a:r>
            <a:endParaRPr lang="ko-KR" altLang="en-US" sz="2000" spc="-50" dirty="0"/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323528" y="5445224"/>
            <a:ext cx="410445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200" spc="-50" dirty="0" err="1">
                <a:solidFill>
                  <a:schemeClr val="bg1">
                    <a:lumMod val="75000"/>
                  </a:schemeClr>
                </a:solidFill>
              </a:rPr>
              <a:t>시게마쓰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 err="1">
                <a:solidFill>
                  <a:schemeClr val="bg1">
                    <a:lumMod val="75000"/>
                  </a:schemeClr>
                </a:solidFill>
              </a:rPr>
              <a:t>마모루가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미주리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 err="1">
                <a:solidFill>
                  <a:schemeClr val="bg1">
                    <a:lumMod val="75000"/>
                  </a:schemeClr>
                </a:solidFill>
              </a:rPr>
              <a:t>호에서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항복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문서에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서명하고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있다</a:t>
            </a:r>
            <a:r>
              <a:rPr lang="en-US" altLang="ko-KR" sz="1200" spc="-50" dirty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ko-KR" altLang="en-US" sz="1200" spc="-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제목 5"/>
          <p:cNvSpPr txBox="1">
            <a:spLocks/>
          </p:cNvSpPr>
          <p:nvPr/>
        </p:nvSpPr>
        <p:spPr>
          <a:xfrm>
            <a:off x="4644008" y="5445224"/>
            <a:ext cx="410445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천황의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종전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조서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낭독을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들은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일본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국민들</a:t>
            </a:r>
          </a:p>
        </p:txBody>
      </p:sp>
    </p:spTree>
    <p:extLst>
      <p:ext uri="{BB962C8B-B14F-4D97-AF65-F5344CB8AC3E}">
        <p14:creationId xmlns:p14="http://schemas.microsoft.com/office/powerpoint/2010/main" val="35124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323528" y="332656"/>
            <a:ext cx="2795932" cy="702078"/>
            <a:chOff x="3951781" y="2430414"/>
            <a:chExt cx="1265532" cy="702078"/>
          </a:xfrm>
        </p:grpSpPr>
        <p:sp>
          <p:nvSpPr>
            <p:cNvPr id="7" name="직사각형 6"/>
            <p:cNvSpPr/>
            <p:nvPr/>
          </p:nvSpPr>
          <p:spPr>
            <a:xfrm>
              <a:off x="3951781" y="2430414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84374" y="2430414"/>
              <a:ext cx="1216028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패전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9552" y="1556792"/>
            <a:ext cx="813690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8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85800" y="3102551"/>
            <a:ext cx="7772400" cy="111853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1800" spc="0" dirty="0" err="1">
                <a:solidFill>
                  <a:schemeClr val="bg1"/>
                </a:solidFill>
                <a:latin typeface="Noto Sans Korean Medium" pitchFamily="34" charset="-127"/>
                <a:ea typeface="Noto Sans Korean Medium" pitchFamily="34" charset="-127"/>
              </a:rPr>
              <a:t>Thank’s</a:t>
            </a:r>
            <a:r>
              <a:rPr lang="en-US" altLang="ko-KR" sz="1800" spc="0" dirty="0">
                <a:solidFill>
                  <a:schemeClr val="bg1"/>
                </a:solidFill>
                <a:latin typeface="Noto Sans Korean Medium" pitchFamily="34" charset="-127"/>
                <a:ea typeface="Noto Sans Korean Medium" pitchFamily="34" charset="-127"/>
              </a:rPr>
              <a:t> for listening</a:t>
            </a:r>
            <a:endParaRPr lang="ko-KR" altLang="en-US" sz="1800" spc="0" dirty="0">
              <a:solidFill>
                <a:schemeClr val="bg1"/>
              </a:solidFill>
              <a:latin typeface="Noto Sans Korean Medium" pitchFamily="34" charset="-127"/>
              <a:ea typeface="Noto Sans Korean Medium" pitchFamily="34" charset="-127"/>
            </a:endParaRPr>
          </a:p>
        </p:txBody>
      </p:sp>
      <p:pic>
        <p:nvPicPr>
          <p:cNvPr id="8194" name="Picture 2" descr="C:\Users\madeit-top1\Documents\PPT\icon\일본풍\Yoritsuki_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98" y="2493946"/>
            <a:ext cx="916004" cy="9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27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08794" y="289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94400" y="255193"/>
            <a:ext cx="3369488" cy="1128676"/>
            <a:chOff x="3957386" y="2398534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98534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28499" y="2509891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err="1">
                  <a:solidFill>
                    <a:schemeClr val="bg1"/>
                  </a:solidFill>
                </a:rPr>
                <a:t>금융공황이란</a:t>
              </a:r>
              <a:r>
                <a:rPr lang="en-US" altLang="ko-KR" sz="28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224762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168F1-72BB-4EF5-8869-E2CC5A732FD1}"/>
              </a:ext>
            </a:extLst>
          </p:cNvPr>
          <p:cNvSpPr txBox="1"/>
          <p:nvPr/>
        </p:nvSpPr>
        <p:spPr>
          <a:xfrm>
            <a:off x="630209" y="1860794"/>
            <a:ext cx="2669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/>
              <a:t>금융공황의 배경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D202B1-229F-4F34-BF9A-DA231AFD3326}"/>
              </a:ext>
            </a:extLst>
          </p:cNvPr>
          <p:cNvSpPr txBox="1"/>
          <p:nvPr/>
        </p:nvSpPr>
        <p:spPr>
          <a:xfrm>
            <a:off x="897245" y="2796317"/>
            <a:ext cx="693982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/>
              <a:t>2. 1920</a:t>
            </a:r>
            <a:r>
              <a:rPr lang="ko-KR" altLang="en-US" sz="2200" b="1" dirty="0"/>
              <a:t>년 전후 공황의 발생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302DE7-5A14-48C4-8492-7A75E70B5D66}"/>
              </a:ext>
            </a:extLst>
          </p:cNvPr>
          <p:cNvSpPr txBox="1"/>
          <p:nvPr/>
        </p:nvSpPr>
        <p:spPr>
          <a:xfrm>
            <a:off x="602490" y="3553451"/>
            <a:ext cx="6841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2000" dirty="0">
                <a:sym typeface="Wingdings" panose="05000000000000000000" pitchFamily="2" charset="2"/>
              </a:rPr>
              <a:t> 1920</a:t>
            </a:r>
            <a:r>
              <a:rPr lang="ko-KR" altLang="en-US" sz="2000" dirty="0">
                <a:sym typeface="Wingdings" panose="05000000000000000000" pitchFamily="2" charset="2"/>
              </a:rPr>
              <a:t>년 </a:t>
            </a:r>
            <a:r>
              <a:rPr lang="en-US" altLang="ko-KR" sz="2000" dirty="0">
                <a:sym typeface="Wingdings" panose="05000000000000000000" pitchFamily="2" charset="2"/>
              </a:rPr>
              <a:t>3</a:t>
            </a:r>
            <a:r>
              <a:rPr lang="ko-KR" altLang="en-US" sz="2000" dirty="0">
                <a:sym typeface="Wingdings" panose="05000000000000000000" pitchFamily="2" charset="2"/>
              </a:rPr>
              <a:t>월 도교 증권시장의 주식 가격↓</a:t>
            </a:r>
            <a:endParaRPr lang="ko-KR" alt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ABFDB0-330D-448A-85AE-5ED91B103360}"/>
              </a:ext>
            </a:extLst>
          </p:cNvPr>
          <p:cNvSpPr txBox="1"/>
          <p:nvPr/>
        </p:nvSpPr>
        <p:spPr>
          <a:xfrm>
            <a:off x="602490" y="4167565"/>
            <a:ext cx="7281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면사 수출감소 </a:t>
            </a:r>
            <a:r>
              <a:rPr lang="en-US" altLang="ko-KR" sz="2000" dirty="0">
                <a:sym typeface="Wingdings" panose="05000000000000000000" pitchFamily="2" charset="2"/>
              </a:rPr>
              <a:t>: </a:t>
            </a:r>
            <a:r>
              <a:rPr lang="ko-KR" altLang="en-US" sz="2000" dirty="0">
                <a:sym typeface="Wingdings" panose="05000000000000000000" pitchFamily="2" charset="2"/>
              </a:rPr>
              <a:t>가격 앙등 </a:t>
            </a:r>
            <a:r>
              <a:rPr lang="en-US" altLang="ko-KR" sz="2000" dirty="0">
                <a:sym typeface="Wingdings" panose="05000000000000000000" pitchFamily="2" charset="2"/>
              </a:rPr>
              <a:t>+ </a:t>
            </a:r>
            <a:r>
              <a:rPr lang="ko-KR" altLang="en-US" sz="2000" dirty="0">
                <a:sym typeface="Wingdings" panose="05000000000000000000" pitchFamily="2" charset="2"/>
              </a:rPr>
              <a:t>중국의 일본상품 배척운동 </a:t>
            </a:r>
            <a:endParaRPr lang="ko-KR" alt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B8BF62-EFB7-4738-AC4F-09056C4EC13A}"/>
              </a:ext>
            </a:extLst>
          </p:cNvPr>
          <p:cNvSpPr txBox="1"/>
          <p:nvPr/>
        </p:nvSpPr>
        <p:spPr>
          <a:xfrm>
            <a:off x="602489" y="4735012"/>
            <a:ext cx="67778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ko-KR" altLang="en-US" sz="2000" dirty="0">
                <a:sym typeface="Wingdings" panose="05000000000000000000" pitchFamily="2" charset="2"/>
              </a:rPr>
              <a:t>생사 수출감소 </a:t>
            </a:r>
            <a:r>
              <a:rPr lang="en-US" altLang="ko-KR" sz="2000" dirty="0">
                <a:sym typeface="Wingdings" panose="05000000000000000000" pitchFamily="2" charset="2"/>
              </a:rPr>
              <a:t>: </a:t>
            </a:r>
            <a:r>
              <a:rPr lang="ko-KR" altLang="en-US" sz="2000" dirty="0">
                <a:sym typeface="Wingdings" panose="05000000000000000000" pitchFamily="2" charset="2"/>
              </a:rPr>
              <a:t>미국에 대한 생사 수출 </a:t>
            </a:r>
            <a:r>
              <a:rPr lang="ko-KR" altLang="en-US" sz="2000" dirty="0" err="1">
                <a:sym typeface="Wingdings" panose="05000000000000000000" pitchFamily="2" charset="2"/>
              </a:rPr>
              <a:t>줆어듬</a:t>
            </a:r>
            <a:endParaRPr lang="en-US" altLang="ko-KR" sz="2000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en-US" altLang="ko-KR" sz="2000" dirty="0">
                <a:sym typeface="Wingdings" panose="05000000000000000000" pitchFamily="2" charset="2"/>
              </a:rPr>
              <a:t>   </a:t>
            </a:r>
            <a:endParaRPr lang="ko-KR" alt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F15E59-8E6D-4C09-A6F5-EE5701D045EE}"/>
              </a:ext>
            </a:extLst>
          </p:cNvPr>
          <p:cNvSpPr txBox="1"/>
          <p:nvPr/>
        </p:nvSpPr>
        <p:spPr>
          <a:xfrm>
            <a:off x="244798" y="5534162"/>
            <a:ext cx="87264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100" b="1" dirty="0">
                <a:solidFill>
                  <a:srgbClr val="FF0000"/>
                </a:solidFill>
              </a:rPr>
              <a:t>실업자가 증대</a:t>
            </a:r>
            <a:r>
              <a:rPr lang="ko-KR" altLang="en-US" sz="2100" b="1" dirty="0"/>
              <a:t>하고 기업의 도산과 합병에 따른 </a:t>
            </a:r>
            <a:r>
              <a:rPr lang="ko-KR" altLang="en-US" sz="2100" b="1" dirty="0">
                <a:solidFill>
                  <a:srgbClr val="FF0000"/>
                </a:solidFill>
              </a:rPr>
              <a:t>독점화가 </a:t>
            </a:r>
            <a:r>
              <a:rPr lang="ko-KR" altLang="en-US" sz="2100" b="1" dirty="0" err="1">
                <a:solidFill>
                  <a:srgbClr val="FF0000"/>
                </a:solidFill>
              </a:rPr>
              <a:t>진행됌</a:t>
            </a:r>
            <a:endParaRPr lang="ko-KR" altLang="en-US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4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24" grpId="0"/>
      <p:bldP spid="1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08794" y="289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94400" y="255193"/>
            <a:ext cx="3369488" cy="1128676"/>
            <a:chOff x="3957386" y="2398534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98534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28499" y="2509891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err="1">
                  <a:solidFill>
                    <a:schemeClr val="bg1"/>
                  </a:solidFill>
                </a:rPr>
                <a:t>금융공황이란</a:t>
              </a:r>
              <a:r>
                <a:rPr lang="en-US" altLang="ko-KR" sz="28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224762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168F1-72BB-4EF5-8869-E2CC5A732FD1}"/>
              </a:ext>
            </a:extLst>
          </p:cNvPr>
          <p:cNvSpPr txBox="1"/>
          <p:nvPr/>
        </p:nvSpPr>
        <p:spPr>
          <a:xfrm>
            <a:off x="630209" y="1860794"/>
            <a:ext cx="2669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/>
              <a:t>금융공황의 배경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D202B1-229F-4F34-BF9A-DA231AFD3326}"/>
              </a:ext>
            </a:extLst>
          </p:cNvPr>
          <p:cNvSpPr txBox="1"/>
          <p:nvPr/>
        </p:nvSpPr>
        <p:spPr>
          <a:xfrm>
            <a:off x="944542" y="3029086"/>
            <a:ext cx="6939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/>
              <a:t>3. </a:t>
            </a:r>
            <a:r>
              <a:rPr lang="ko-KR" altLang="en-US" sz="2200" b="1" dirty="0"/>
              <a:t>관동대지진 발생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302DE7-5A14-48C4-8492-7A75E70B5D66}"/>
              </a:ext>
            </a:extLst>
          </p:cNvPr>
          <p:cNvSpPr txBox="1"/>
          <p:nvPr/>
        </p:nvSpPr>
        <p:spPr>
          <a:xfrm>
            <a:off x="479849" y="4012078"/>
            <a:ext cx="6841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2000" dirty="0">
                <a:sym typeface="Wingdings" panose="05000000000000000000" pitchFamily="2" charset="2"/>
              </a:rPr>
              <a:t> 1923</a:t>
            </a:r>
            <a:r>
              <a:rPr lang="ko-KR" altLang="en-US" sz="2000" dirty="0">
                <a:sym typeface="Wingdings" panose="05000000000000000000" pitchFamily="2" charset="2"/>
              </a:rPr>
              <a:t>년 발생</a:t>
            </a:r>
            <a:endParaRPr lang="ko-KR" alt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ABFDB0-330D-448A-85AE-5ED91B103360}"/>
              </a:ext>
            </a:extLst>
          </p:cNvPr>
          <p:cNvSpPr txBox="1"/>
          <p:nvPr/>
        </p:nvSpPr>
        <p:spPr>
          <a:xfrm>
            <a:off x="490557" y="4655192"/>
            <a:ext cx="662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피해액 </a:t>
            </a:r>
            <a:r>
              <a:rPr lang="en-US" altLang="ko-KR" sz="2000" dirty="0">
                <a:sym typeface="Wingdings" panose="05000000000000000000" pitchFamily="2" charset="2"/>
              </a:rPr>
              <a:t>: </a:t>
            </a:r>
            <a:r>
              <a:rPr lang="ko-KR" altLang="en-US" sz="2000" dirty="0">
                <a:sym typeface="Wingdings" panose="05000000000000000000" pitchFamily="2" charset="2"/>
              </a:rPr>
              <a:t>전년도 국민총생산액의 </a:t>
            </a:r>
            <a:r>
              <a:rPr lang="en-US" altLang="ko-KR" sz="2000" dirty="0">
                <a:sym typeface="Wingdings" panose="05000000000000000000" pitchFamily="2" charset="2"/>
              </a:rPr>
              <a:t>3</a:t>
            </a:r>
            <a:r>
              <a:rPr lang="ko-KR" altLang="en-US" sz="2000" dirty="0">
                <a:sym typeface="Wingdings" panose="05000000000000000000" pitchFamily="2" charset="2"/>
              </a:rPr>
              <a:t>분에 </a:t>
            </a:r>
            <a:r>
              <a:rPr lang="en-US" altLang="ko-KR" sz="2000" dirty="0">
                <a:sym typeface="Wingdings" panose="05000000000000000000" pitchFamily="2" charset="2"/>
              </a:rPr>
              <a:t>1</a:t>
            </a:r>
            <a:r>
              <a:rPr lang="ko-KR" altLang="en-US" sz="2000" dirty="0">
                <a:sym typeface="Wingdings" panose="05000000000000000000" pitchFamily="2" charset="2"/>
              </a:rPr>
              <a:t>에 해당</a:t>
            </a:r>
            <a:endParaRPr lang="ko-KR" altLang="en-US" sz="2000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C48AB5E8-C9F9-4D1C-B26D-620478854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911" y="1265376"/>
            <a:ext cx="3817540" cy="2886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7B352E-7355-4A56-AF2C-0EA302B902D2}"/>
              </a:ext>
            </a:extLst>
          </p:cNvPr>
          <p:cNvSpPr txBox="1"/>
          <p:nvPr/>
        </p:nvSpPr>
        <p:spPr>
          <a:xfrm>
            <a:off x="944542" y="5323015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수많은 기업들이 도산의 위기를 맞이함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381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24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3" y="289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94400" y="255193"/>
            <a:ext cx="3441496" cy="1128676"/>
            <a:chOff x="3957386" y="2398534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98534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28499" y="2509891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err="1">
                  <a:solidFill>
                    <a:schemeClr val="bg1"/>
                  </a:solidFill>
                </a:rPr>
                <a:t>금융공황이란</a:t>
              </a:r>
              <a:r>
                <a:rPr lang="en-US" altLang="ko-KR" sz="28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224762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168F1-72BB-4EF5-8869-E2CC5A732FD1}"/>
              </a:ext>
            </a:extLst>
          </p:cNvPr>
          <p:cNvSpPr txBox="1"/>
          <p:nvPr/>
        </p:nvSpPr>
        <p:spPr>
          <a:xfrm>
            <a:off x="630209" y="1860794"/>
            <a:ext cx="2669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/>
              <a:t>금융공황의 발생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D202B1-229F-4F34-BF9A-DA231AFD3326}"/>
              </a:ext>
            </a:extLst>
          </p:cNvPr>
          <p:cNvSpPr txBox="1"/>
          <p:nvPr/>
        </p:nvSpPr>
        <p:spPr>
          <a:xfrm>
            <a:off x="2358890" y="2502238"/>
            <a:ext cx="6939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/>
              <a:t>1927</a:t>
            </a:r>
            <a:r>
              <a:rPr lang="ko-KR" altLang="en-US" sz="2200" b="1" dirty="0"/>
              <a:t>년 진재어음 처리문제 부각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302DE7-5A14-48C4-8492-7A75E70B5D66}"/>
              </a:ext>
            </a:extLst>
          </p:cNvPr>
          <p:cNvSpPr txBox="1"/>
          <p:nvPr/>
        </p:nvSpPr>
        <p:spPr>
          <a:xfrm>
            <a:off x="430325" y="3190241"/>
            <a:ext cx="72115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2000" dirty="0">
                <a:sym typeface="Wingdings" panose="05000000000000000000" pitchFamily="2" charset="2"/>
              </a:rPr>
              <a:t>‘</a:t>
            </a:r>
            <a:r>
              <a:rPr lang="ko-KR" altLang="en-US" sz="2000" b="1" dirty="0">
                <a:sym typeface="Wingdings" panose="05000000000000000000" pitchFamily="2" charset="2"/>
              </a:rPr>
              <a:t>진재어음</a:t>
            </a:r>
            <a:r>
              <a:rPr lang="en-US" altLang="ko-KR" sz="2000" dirty="0">
                <a:sym typeface="Wingdings" panose="05000000000000000000" pitchFamily="2" charset="2"/>
              </a:rPr>
              <a:t>’</a:t>
            </a:r>
            <a:r>
              <a:rPr lang="ko-KR" altLang="en-US" sz="2000" dirty="0">
                <a:sym typeface="Wingdings" panose="05000000000000000000" pitchFamily="2" charset="2"/>
              </a:rPr>
              <a:t>이란</a:t>
            </a:r>
            <a:r>
              <a:rPr lang="en-US" altLang="ko-KR" sz="2000" dirty="0">
                <a:sym typeface="Wingdings" panose="05000000000000000000" pitchFamily="2" charset="2"/>
              </a:rPr>
              <a:t>? </a:t>
            </a:r>
          </a:p>
          <a:p>
            <a:pPr lvl="1">
              <a:spcBef>
                <a:spcPts val="600"/>
              </a:spcBef>
            </a:pP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관동대지진 후 기업의 어음 결제를 연기해줌으로써</a:t>
            </a:r>
            <a:endParaRPr lang="en-US" altLang="ko-KR" sz="2000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ko-KR" altLang="en-US" sz="2000" dirty="0">
                <a:sym typeface="Wingdings" panose="05000000000000000000" pitchFamily="2" charset="2"/>
              </a:rPr>
              <a:t>지진에 따른 위기 상황을 수습하려 함  </a:t>
            </a:r>
            <a:r>
              <a:rPr lang="en-US" altLang="ko-KR" sz="2000" dirty="0">
                <a:sym typeface="Wingdings" panose="05000000000000000000" pitchFamily="2" charset="2"/>
              </a:rPr>
              <a:t> </a:t>
            </a:r>
            <a:endParaRPr lang="ko-KR" alt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ABFDB0-330D-448A-85AE-5ED91B103360}"/>
              </a:ext>
            </a:extLst>
          </p:cNvPr>
          <p:cNvSpPr txBox="1"/>
          <p:nvPr/>
        </p:nvSpPr>
        <p:spPr>
          <a:xfrm>
            <a:off x="438179" y="4800601"/>
            <a:ext cx="793163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ko-KR" altLang="en-US" sz="2000" dirty="0">
                <a:sym typeface="Wingdings" panose="05000000000000000000" pitchFamily="2" charset="2"/>
              </a:rPr>
              <a:t>일본정부 </a:t>
            </a:r>
            <a:r>
              <a:rPr lang="en-US" altLang="ko-KR" sz="2000" dirty="0">
                <a:sym typeface="Wingdings" panose="05000000000000000000" pitchFamily="2" charset="2"/>
              </a:rPr>
              <a:t>: </a:t>
            </a:r>
            <a:r>
              <a:rPr lang="ko-KR" altLang="en-US" sz="2000" dirty="0">
                <a:sym typeface="Wingdings" panose="05000000000000000000" pitchFamily="2" charset="2"/>
              </a:rPr>
              <a:t>경영이 부실한 기업을 구제하는 기존의 정책전환</a:t>
            </a:r>
            <a:endParaRPr lang="en-US" altLang="ko-KR" sz="2000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진재어음에 대한 정부의 </a:t>
            </a:r>
            <a:r>
              <a:rPr lang="ko-KR" altLang="en-US" sz="2000" b="1" dirty="0">
                <a:sym typeface="Wingdings" panose="05000000000000000000" pitchFamily="2" charset="2"/>
              </a:rPr>
              <a:t>지불보증을 중단</a:t>
            </a:r>
            <a:r>
              <a:rPr lang="ko-KR" altLang="en-US" sz="2000" dirty="0">
                <a:sym typeface="Wingdings" panose="05000000000000000000" pitchFamily="2" charset="2"/>
              </a:rPr>
              <a:t>하는 법안을 의회에 제출하여 심의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0937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2" y="231324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94400" y="255193"/>
            <a:ext cx="3441496" cy="1128676"/>
            <a:chOff x="3957386" y="2398534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98534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28499" y="2509891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err="1">
                  <a:solidFill>
                    <a:schemeClr val="bg1"/>
                  </a:solidFill>
                </a:rPr>
                <a:t>금융공황이란</a:t>
              </a:r>
              <a:r>
                <a:rPr lang="en-US" altLang="ko-KR" sz="28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224762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168F1-72BB-4EF5-8869-E2CC5A732FD1}"/>
              </a:ext>
            </a:extLst>
          </p:cNvPr>
          <p:cNvSpPr txBox="1"/>
          <p:nvPr/>
        </p:nvSpPr>
        <p:spPr>
          <a:xfrm>
            <a:off x="630209" y="1860794"/>
            <a:ext cx="2669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금융공황의 발생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D202B1-229F-4F34-BF9A-DA231AFD3326}"/>
              </a:ext>
            </a:extLst>
          </p:cNvPr>
          <p:cNvSpPr txBox="1"/>
          <p:nvPr/>
        </p:nvSpPr>
        <p:spPr>
          <a:xfrm>
            <a:off x="2237674" y="4086213"/>
            <a:ext cx="6939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/>
              <a:t>1927</a:t>
            </a:r>
            <a:r>
              <a:rPr lang="ko-KR" altLang="en-US" sz="2200" b="1" dirty="0"/>
              <a:t>년 진재어음 처리문제 부각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302DE7-5A14-48C4-8492-7A75E70B5D66}"/>
              </a:ext>
            </a:extLst>
          </p:cNvPr>
          <p:cNvSpPr txBox="1"/>
          <p:nvPr/>
        </p:nvSpPr>
        <p:spPr>
          <a:xfrm>
            <a:off x="288959" y="4829779"/>
            <a:ext cx="721155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ko-KR" altLang="en-US" sz="2000" b="1" dirty="0"/>
              <a:t>이 사실</a:t>
            </a:r>
            <a:r>
              <a:rPr lang="ko-KR" altLang="en-US" sz="2000" dirty="0"/>
              <a:t>이</a:t>
            </a:r>
            <a:r>
              <a:rPr lang="en-US" altLang="ko-KR" sz="2000" dirty="0"/>
              <a:t> </a:t>
            </a:r>
            <a:r>
              <a:rPr lang="ko-KR" altLang="en-US" sz="2000" dirty="0"/>
              <a:t>일반인들에게 알려져</a:t>
            </a:r>
            <a:endParaRPr lang="en-US" altLang="ko-KR" sz="2000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부실기업들의 대규모 도산에 대한 불안 심리 작용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r>
              <a:rPr lang="en-US" altLang="ko-KR" sz="2000" dirty="0">
                <a:sym typeface="Wingdings" panose="05000000000000000000" pitchFamily="2" charset="2"/>
              </a:rPr>
              <a:t></a:t>
            </a:r>
            <a:r>
              <a:rPr lang="ko-KR" altLang="en-US" sz="2000" dirty="0">
                <a:sym typeface="Wingdings" panose="05000000000000000000" pitchFamily="2" charset="2"/>
              </a:rPr>
              <a:t>전국적인 예금 인출 사태를 벌임</a:t>
            </a:r>
            <a:endParaRPr lang="en-US" altLang="ko-KR" sz="2000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en-US" altLang="ko-KR" sz="2000" dirty="0">
                <a:sym typeface="Wingdings" panose="05000000000000000000" pitchFamily="2" charset="2"/>
              </a:rPr>
              <a:t></a:t>
            </a:r>
            <a:r>
              <a:rPr lang="ko-KR" altLang="en-US" sz="2000" dirty="0">
                <a:sym typeface="Wingdings" panose="05000000000000000000" pitchFamily="2" charset="2"/>
              </a:rPr>
              <a:t>중소 은행의 도산 </a:t>
            </a:r>
            <a:endParaRPr lang="ko-KR" altLang="en-US" sz="20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E8C6657-2634-4CE6-95EF-6F9B5E646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797" y="761789"/>
            <a:ext cx="4474089" cy="301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6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Office 테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2296</Words>
  <Application>Microsoft Office PowerPoint</Application>
  <PresentationFormat>화면 슬라이드 쇼(4:3)</PresentationFormat>
  <Paragraphs>381</Paragraphs>
  <Slides>55</Slides>
  <Notes>2</Notes>
  <HiddenSlides>0</HiddenSlides>
  <MMClips>1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55</vt:i4>
      </vt:variant>
    </vt:vector>
  </HeadingPairs>
  <TitlesOfParts>
    <vt:vector size="66" baseType="lpstr">
      <vt:lpstr>HY신명조</vt:lpstr>
      <vt:lpstr>HY헤드라인M</vt:lpstr>
      <vt:lpstr>Noto Sans Korean Bold</vt:lpstr>
      <vt:lpstr>Noto Sans Korean Medium</vt:lpstr>
      <vt:lpstr>맑은 고딕</vt:lpstr>
      <vt:lpstr>휴먼둥근헤드라인</vt:lpstr>
      <vt:lpstr>Arial</vt:lpstr>
      <vt:lpstr>Calibri Light</vt:lpstr>
      <vt:lpstr>Leelawadee</vt:lpstr>
      <vt:lpstr>Wingdings</vt:lpstr>
      <vt:lpstr>Office 테마</vt:lpstr>
      <vt:lpstr>쇼와 전기 시대의 일본 정치</vt:lpstr>
      <vt:lpstr>PowerPoint 프레젠테이션</vt:lpstr>
      <vt:lpstr>금융공황 세계대공황과 일본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일본의 민족주의와 전체주의</vt:lpstr>
      <vt:lpstr>순서</vt:lpstr>
      <vt:lpstr>제도적 측면-천황제</vt:lpstr>
      <vt:lpstr>메이지 헌법 체제하에서의 천황의 지위</vt:lpstr>
      <vt:lpstr>제도적 측면-무사도</vt:lpstr>
      <vt:lpstr>정신문화적 측면-신도(神道) 사상</vt:lpstr>
      <vt:lpstr>정신문화적 측면-집단주의</vt:lpstr>
      <vt:lpstr>정신문화적 측면-집단주의</vt:lpstr>
      <vt:lpstr>초국가주의 체제(쇼와시대의 민족주의)</vt:lpstr>
      <vt:lpstr>초국가주의 체제(쇼와시대의 민족주의)</vt:lpstr>
      <vt:lpstr>군국주의의 형성</vt:lpstr>
      <vt:lpstr>전체주의 영상</vt:lpstr>
      <vt:lpstr>파시즘</vt:lpstr>
      <vt:lpstr>일본의 군국주의(파시즘)의 특징</vt:lpstr>
      <vt:lpstr>시대적 배경 신체제 운동</vt:lpstr>
      <vt:lpstr>시대적 배경 신체제 운동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21****83 이주*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Angry MOMO Presentation</dc:title>
  <dc:creator>madeit-top1</dc:creator>
  <cp:lastModifiedBy>이상현</cp:lastModifiedBy>
  <cp:revision>58</cp:revision>
  <dcterms:created xsi:type="dcterms:W3CDTF">2014-08-30T22:01:36Z</dcterms:created>
  <dcterms:modified xsi:type="dcterms:W3CDTF">2019-09-30T02:08:36Z</dcterms:modified>
</cp:coreProperties>
</file>