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9" r:id="rId4"/>
    <p:sldId id="269" r:id="rId5"/>
    <p:sldId id="265" r:id="rId6"/>
    <p:sldId id="263" r:id="rId7"/>
    <p:sldId id="270" r:id="rId8"/>
    <p:sldId id="268" r:id="rId9"/>
    <p:sldId id="262" r:id="rId10"/>
    <p:sldId id="271" r:id="rId11"/>
    <p:sldId id="266" r:id="rId12"/>
    <p:sldId id="267" r:id="rId13"/>
    <p:sldId id="260" r:id="rId14"/>
    <p:sldId id="272" r:id="rId15"/>
    <p:sldId id="273" r:id="rId16"/>
    <p:sldId id="261" r:id="rId17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A899"/>
    <a:srgbClr val="A9D18E"/>
    <a:srgbClr val="FBF8BD"/>
    <a:srgbClr val="D5E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3726-72F4-4513-98E7-0E161B0D6707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11D-49D3-43C1-8722-8D0E9900A3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145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3726-72F4-4513-98E7-0E161B0D6707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11D-49D3-43C1-8722-8D0E9900A3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03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3726-72F4-4513-98E7-0E161B0D6707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11D-49D3-43C1-8722-8D0E9900A3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5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3726-72F4-4513-98E7-0E161B0D6707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11D-49D3-43C1-8722-8D0E9900A3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89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3726-72F4-4513-98E7-0E161B0D6707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11D-49D3-43C1-8722-8D0E9900A3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3726-72F4-4513-98E7-0E161B0D6707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11D-49D3-43C1-8722-8D0E9900A3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94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3726-72F4-4513-98E7-0E161B0D6707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11D-49D3-43C1-8722-8D0E9900A3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04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3726-72F4-4513-98E7-0E161B0D6707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11D-49D3-43C1-8722-8D0E9900A3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864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3726-72F4-4513-98E7-0E161B0D6707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11D-49D3-43C1-8722-8D0E9900A3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88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3726-72F4-4513-98E7-0E161B0D6707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11D-49D3-43C1-8722-8D0E9900A3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99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3726-72F4-4513-98E7-0E161B0D6707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11D-49D3-43C1-8722-8D0E9900A3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824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3726-72F4-4513-98E7-0E161B0D6707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E411D-49D3-43C1-8722-8D0E9900A3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884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news.kbs.co.kr/news/view.do?ncd=4230595&amp;ref=A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/>
          <p:cNvSpPr/>
          <p:nvPr/>
        </p:nvSpPr>
        <p:spPr>
          <a:xfrm>
            <a:off x="0" y="5873577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63" name="그룹 62"/>
          <p:cNvGrpSpPr/>
          <p:nvPr/>
        </p:nvGrpSpPr>
        <p:grpSpPr>
          <a:xfrm>
            <a:off x="1" y="857251"/>
            <a:ext cx="9144001" cy="721521"/>
            <a:chOff x="0" y="0"/>
            <a:chExt cx="12192001" cy="962028"/>
          </a:xfrm>
        </p:grpSpPr>
        <p:sp>
          <p:nvSpPr>
            <p:cNvPr id="30" name="직사각형 29"/>
            <p:cNvSpPr/>
            <p:nvPr/>
          </p:nvSpPr>
          <p:spPr>
            <a:xfrm>
              <a:off x="0" y="0"/>
              <a:ext cx="12192000" cy="171450"/>
            </a:xfrm>
            <a:prstGeom prst="rect">
              <a:avLst/>
            </a:prstGeom>
            <a:solidFill>
              <a:srgbClr val="20A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32" name="순서도: 지연 31"/>
            <p:cNvSpPr/>
            <p:nvPr/>
          </p:nvSpPr>
          <p:spPr>
            <a:xfrm rot="5400000">
              <a:off x="-148432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33" name="순서도: 지연 32"/>
            <p:cNvSpPr/>
            <p:nvPr/>
          </p:nvSpPr>
          <p:spPr>
            <a:xfrm rot="5400000">
              <a:off x="338997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34" name="순서도: 지연 33"/>
            <p:cNvSpPr/>
            <p:nvPr/>
          </p:nvSpPr>
          <p:spPr>
            <a:xfrm rot="5400000">
              <a:off x="826426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35" name="순서도: 지연 34"/>
            <p:cNvSpPr/>
            <p:nvPr/>
          </p:nvSpPr>
          <p:spPr>
            <a:xfrm rot="5400000">
              <a:off x="1313855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36" name="순서도: 지연 35"/>
            <p:cNvSpPr/>
            <p:nvPr/>
          </p:nvSpPr>
          <p:spPr>
            <a:xfrm rot="5400000">
              <a:off x="1801284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37" name="순서도: 지연 36"/>
            <p:cNvSpPr/>
            <p:nvPr/>
          </p:nvSpPr>
          <p:spPr>
            <a:xfrm rot="5400000">
              <a:off x="2288713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38" name="순서도: 지연 37"/>
            <p:cNvSpPr/>
            <p:nvPr/>
          </p:nvSpPr>
          <p:spPr>
            <a:xfrm rot="5400000">
              <a:off x="2776142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39" name="순서도: 지연 38"/>
            <p:cNvSpPr/>
            <p:nvPr/>
          </p:nvSpPr>
          <p:spPr>
            <a:xfrm rot="5400000">
              <a:off x="3263571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40" name="순서도: 지연 39"/>
            <p:cNvSpPr/>
            <p:nvPr/>
          </p:nvSpPr>
          <p:spPr>
            <a:xfrm rot="5400000">
              <a:off x="3751000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41" name="순서도: 지연 40"/>
            <p:cNvSpPr/>
            <p:nvPr/>
          </p:nvSpPr>
          <p:spPr>
            <a:xfrm rot="5400000">
              <a:off x="4238429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42" name="순서도: 지연 41"/>
            <p:cNvSpPr/>
            <p:nvPr/>
          </p:nvSpPr>
          <p:spPr>
            <a:xfrm rot="5400000">
              <a:off x="4725858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43" name="순서도: 지연 42"/>
            <p:cNvSpPr/>
            <p:nvPr/>
          </p:nvSpPr>
          <p:spPr>
            <a:xfrm rot="5400000">
              <a:off x="5213287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44" name="순서도: 지연 43"/>
            <p:cNvSpPr/>
            <p:nvPr/>
          </p:nvSpPr>
          <p:spPr>
            <a:xfrm rot="5400000">
              <a:off x="6188145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45" name="순서도: 지연 44"/>
            <p:cNvSpPr/>
            <p:nvPr/>
          </p:nvSpPr>
          <p:spPr>
            <a:xfrm rot="5400000">
              <a:off x="6675574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46" name="순서도: 지연 45"/>
            <p:cNvSpPr/>
            <p:nvPr/>
          </p:nvSpPr>
          <p:spPr>
            <a:xfrm rot="5400000">
              <a:off x="7163003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47" name="순서도: 지연 46"/>
            <p:cNvSpPr/>
            <p:nvPr/>
          </p:nvSpPr>
          <p:spPr>
            <a:xfrm rot="5400000">
              <a:off x="7650432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48" name="순서도: 지연 47"/>
            <p:cNvSpPr/>
            <p:nvPr/>
          </p:nvSpPr>
          <p:spPr>
            <a:xfrm rot="5400000">
              <a:off x="8137861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49" name="순서도: 지연 48"/>
            <p:cNvSpPr/>
            <p:nvPr/>
          </p:nvSpPr>
          <p:spPr>
            <a:xfrm rot="5400000">
              <a:off x="8625290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0" name="순서도: 지연 49"/>
            <p:cNvSpPr/>
            <p:nvPr/>
          </p:nvSpPr>
          <p:spPr>
            <a:xfrm rot="5400000">
              <a:off x="9112719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1" name="순서도: 지연 50"/>
            <p:cNvSpPr/>
            <p:nvPr/>
          </p:nvSpPr>
          <p:spPr>
            <a:xfrm rot="5400000">
              <a:off x="9600148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2" name="순서도: 지연 51"/>
            <p:cNvSpPr/>
            <p:nvPr/>
          </p:nvSpPr>
          <p:spPr>
            <a:xfrm rot="5400000">
              <a:off x="10087577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3" name="순서도: 지연 52"/>
            <p:cNvSpPr/>
            <p:nvPr/>
          </p:nvSpPr>
          <p:spPr>
            <a:xfrm rot="5400000">
              <a:off x="10575006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4" name="순서도: 지연 53"/>
            <p:cNvSpPr/>
            <p:nvPr/>
          </p:nvSpPr>
          <p:spPr>
            <a:xfrm rot="5400000">
              <a:off x="11062435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5" name="순서도: 지연 54"/>
            <p:cNvSpPr/>
            <p:nvPr/>
          </p:nvSpPr>
          <p:spPr>
            <a:xfrm rot="5400000">
              <a:off x="11549856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6" name="순서도: 지연 55"/>
            <p:cNvSpPr/>
            <p:nvPr/>
          </p:nvSpPr>
          <p:spPr>
            <a:xfrm rot="5400000">
              <a:off x="5700716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703229" y="2984954"/>
            <a:ext cx="3838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225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+mn-ea"/>
              </a:rPr>
              <a:t>현대일본의사회와</a:t>
            </a:r>
            <a:r>
              <a:rPr lang="ko-KR" altLang="en-US" sz="2000" spc="225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+mn-ea"/>
              </a:rPr>
              <a:t> 문화</a:t>
            </a:r>
            <a:endParaRPr lang="en-US" altLang="ko-KR" sz="2000" spc="225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+mn-ea"/>
            </a:endParaRPr>
          </a:p>
          <a:p>
            <a:pPr algn="ctr"/>
            <a:endParaRPr lang="en-US" altLang="ko-KR" sz="2400" spc="225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+mn-ea"/>
            </a:endParaRPr>
          </a:p>
          <a:p>
            <a:pPr algn="ctr"/>
            <a:r>
              <a:rPr lang="ko-KR" altLang="en-US" sz="3600" b="1" spc="225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+mn-ea"/>
              </a:rPr>
              <a:t>교육</a:t>
            </a:r>
          </a:p>
        </p:txBody>
      </p:sp>
      <p:sp>
        <p:nvSpPr>
          <p:cNvPr id="58" name="직사각형 57"/>
          <p:cNvSpPr/>
          <p:nvPr/>
        </p:nvSpPr>
        <p:spPr>
          <a:xfrm>
            <a:off x="2583657" y="2458853"/>
            <a:ext cx="3957638" cy="28435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25" spc="2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92403" y="5098735"/>
            <a:ext cx="3838066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3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+mn-ea"/>
              </a:rPr>
              <a:t>2150**** </a:t>
            </a:r>
            <a:r>
              <a:rPr lang="ko-KR" altLang="en-US" sz="1350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+mn-ea"/>
              </a:rPr>
              <a:t>일본어일본학과</a:t>
            </a:r>
            <a:r>
              <a:rPr lang="ko-KR" altLang="en-US" sz="13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+mn-ea"/>
              </a:rPr>
              <a:t> 손</a:t>
            </a:r>
            <a:r>
              <a:rPr lang="en-US" altLang="ko-KR" sz="13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+mn-ea"/>
              </a:rPr>
              <a:t>*</a:t>
            </a:r>
            <a:r>
              <a:rPr lang="ko-KR" altLang="en-US" sz="13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+mn-ea"/>
              </a:rPr>
              <a:t>정</a:t>
            </a:r>
          </a:p>
        </p:txBody>
      </p:sp>
    </p:spTree>
    <p:extLst>
      <p:ext uri="{BB962C8B-B14F-4D97-AF65-F5344CB8AC3E}">
        <p14:creationId xmlns:p14="http://schemas.microsoft.com/office/powerpoint/2010/main" val="4200714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750094" y="1910525"/>
            <a:ext cx="8286751" cy="3615539"/>
            <a:chOff x="1000123" y="1404365"/>
            <a:chExt cx="11049001" cy="4820719"/>
          </a:xfrm>
        </p:grpSpPr>
        <p:sp>
          <p:nvSpPr>
            <p:cNvPr id="16" name="직사각형 15"/>
            <p:cNvSpPr/>
            <p:nvPr/>
          </p:nvSpPr>
          <p:spPr>
            <a:xfrm>
              <a:off x="1028699" y="1812739"/>
              <a:ext cx="11020425" cy="44123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15" name="사각형: 둥근 위쪽 모서리 14"/>
            <p:cNvSpPr/>
            <p:nvPr/>
          </p:nvSpPr>
          <p:spPr>
            <a:xfrm>
              <a:off x="1000123" y="1404365"/>
              <a:ext cx="1292227" cy="583016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0" y="5873577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857251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cxnSp>
        <p:nvCxnSpPr>
          <p:cNvPr id="31" name="직선 연결선 30"/>
          <p:cNvCxnSpPr>
            <a:cxnSpLocks/>
            <a:stCxn id="32" idx="3"/>
          </p:cNvCxnSpPr>
          <p:nvPr/>
        </p:nvCxnSpPr>
        <p:spPr>
          <a:xfrm flipV="1">
            <a:off x="1266825" y="1495427"/>
            <a:ext cx="7924800" cy="11539"/>
          </a:xfrm>
          <a:prstGeom prst="line">
            <a:avLst/>
          </a:prstGeom>
          <a:ln>
            <a:solidFill>
              <a:srgbClr val="20A899">
                <a:alpha val="29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4485" y="1114551"/>
            <a:ext cx="12713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ctr"/>
            <a:r>
              <a:rPr lang="en-US" altLang="ko-KR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STEP</a:t>
            </a:r>
            <a:r>
              <a:rPr lang="ko-KR" altLang="en-US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 </a:t>
            </a:r>
            <a:r>
              <a:rPr lang="en-US" altLang="ko-KR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02</a:t>
            </a:r>
            <a:endParaRPr lang="ko-KR" altLang="en-US" sz="2250" b="1" dirty="0">
              <a:gradFill>
                <a:gsLst>
                  <a:gs pos="0">
                    <a:srgbClr val="20A899"/>
                  </a:gs>
                  <a:gs pos="100000">
                    <a:srgbClr val="20A899"/>
                  </a:gs>
                </a:gsLst>
                <a:lin ang="5400000" scaled="1"/>
              </a:gradFill>
              <a:latin typeface="+mn-ea"/>
              <a:ea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24947" y="1228704"/>
            <a:ext cx="34899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l"/>
            <a:r>
              <a:rPr lang="ko-KR" altLang="en-US" sz="1500" spc="0" dirty="0">
                <a:latin typeface="+mn-ea"/>
                <a:ea typeface="+mn-ea"/>
              </a:rPr>
              <a:t>교육시스템</a:t>
            </a:r>
            <a:r>
              <a:rPr lang="en-US" altLang="ko-KR" sz="1500" spc="0" dirty="0">
                <a:latin typeface="+mn-ea"/>
                <a:ea typeface="+mn-ea"/>
              </a:rPr>
              <a:t>-</a:t>
            </a:r>
            <a:r>
              <a:rPr lang="ko-KR" altLang="en-US" sz="1500" spc="0" dirty="0" err="1">
                <a:latin typeface="+mn-ea"/>
                <a:ea typeface="+mn-ea"/>
              </a:rPr>
              <a:t>중고일관교</a:t>
            </a:r>
            <a:endParaRPr lang="ko-KR" altLang="en-US" sz="1500" spc="0" dirty="0">
              <a:latin typeface="+mn-ea"/>
              <a:ea typeface="+mn-ea"/>
            </a:endParaRPr>
          </a:p>
        </p:txBody>
      </p:sp>
      <p:grpSp>
        <p:nvGrpSpPr>
          <p:cNvPr id="63" name="그룹 62"/>
          <p:cNvGrpSpPr/>
          <p:nvPr/>
        </p:nvGrpSpPr>
        <p:grpSpPr>
          <a:xfrm>
            <a:off x="7988499" y="985839"/>
            <a:ext cx="1155502" cy="373867"/>
            <a:chOff x="9939079" y="2751991"/>
            <a:chExt cx="2443421" cy="790578"/>
          </a:xfrm>
        </p:grpSpPr>
        <p:sp>
          <p:nvSpPr>
            <p:cNvPr id="57" name="순서도: 지연 56"/>
            <p:cNvSpPr/>
            <p:nvPr/>
          </p:nvSpPr>
          <p:spPr>
            <a:xfrm rot="5400000">
              <a:off x="9790647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8" name="순서도: 지연 57"/>
            <p:cNvSpPr/>
            <p:nvPr/>
          </p:nvSpPr>
          <p:spPr>
            <a:xfrm rot="5400000">
              <a:off x="10278076" y="2900423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9" name="순서도: 지연 58"/>
            <p:cNvSpPr/>
            <p:nvPr/>
          </p:nvSpPr>
          <p:spPr>
            <a:xfrm rot="5400000">
              <a:off x="10765505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60" name="순서도: 지연 59"/>
            <p:cNvSpPr/>
            <p:nvPr/>
          </p:nvSpPr>
          <p:spPr>
            <a:xfrm rot="5400000">
              <a:off x="11252934" y="2900423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61" name="순서도: 지연 60"/>
            <p:cNvSpPr/>
            <p:nvPr/>
          </p:nvSpPr>
          <p:spPr>
            <a:xfrm rot="5400000">
              <a:off x="11740355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76225" y="1990451"/>
            <a:ext cx="8591550" cy="3714046"/>
            <a:chOff x="368300" y="1510933"/>
            <a:chExt cx="11455400" cy="4952061"/>
          </a:xfrm>
        </p:grpSpPr>
        <p:sp>
          <p:nvSpPr>
            <p:cNvPr id="3" name="직사각형 2"/>
            <p:cNvSpPr/>
            <p:nvPr/>
          </p:nvSpPr>
          <p:spPr>
            <a:xfrm>
              <a:off x="368300" y="2038181"/>
              <a:ext cx="11455400" cy="4424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5" name="사각형: 둥근 위쪽 모서리 4"/>
            <p:cNvSpPr/>
            <p:nvPr/>
          </p:nvSpPr>
          <p:spPr>
            <a:xfrm>
              <a:off x="481806" y="1510933"/>
              <a:ext cx="1254126" cy="534318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</p:grpSp>
      <p:pic>
        <p:nvPicPr>
          <p:cNvPr id="10" name="그림 9" descr="시계, 실외, 건물, 탑이(가) 표시된 사진&#10;&#10;자동 생성된 설명">
            <a:extLst>
              <a:ext uri="{FF2B5EF4-FFF2-40B4-BE49-F238E27FC236}">
                <a16:creationId xmlns:a16="http://schemas.microsoft.com/office/drawing/2014/main" id="{EA344C97-138C-4C68-B6A8-C3DA9FE4A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2733220"/>
            <a:ext cx="3319976" cy="26760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D9C8AB-BE9B-4116-9AFA-994D3BD9C7AC}"/>
              </a:ext>
            </a:extLst>
          </p:cNvPr>
          <p:cNvSpPr txBox="1"/>
          <p:nvPr/>
        </p:nvSpPr>
        <p:spPr>
          <a:xfrm>
            <a:off x="506437" y="5452351"/>
            <a:ext cx="2757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와세다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대학</a:t>
            </a:r>
          </a:p>
        </p:txBody>
      </p:sp>
      <p:pic>
        <p:nvPicPr>
          <p:cNvPr id="13" name="그림 12" descr="건물, 실외, 벽돌, 전면이(가) 표시된 사진&#10;&#10;자동 생성된 설명">
            <a:extLst>
              <a:ext uri="{FF2B5EF4-FFF2-40B4-BE49-F238E27FC236}">
                <a16:creationId xmlns:a16="http://schemas.microsoft.com/office/drawing/2014/main" id="{677CCB08-73CD-43A2-81DD-C5431C7D0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36" y="2759220"/>
            <a:ext cx="3827916" cy="26760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54812E-E93A-46FC-8AD6-20FCA9EFE381}"/>
              </a:ext>
            </a:extLst>
          </p:cNvPr>
          <p:cNvSpPr txBox="1"/>
          <p:nvPr/>
        </p:nvSpPr>
        <p:spPr>
          <a:xfrm>
            <a:off x="4433136" y="5449724"/>
            <a:ext cx="2445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와세다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혼조고등학교</a:t>
            </a:r>
          </a:p>
        </p:txBody>
      </p:sp>
    </p:spTree>
    <p:extLst>
      <p:ext uri="{BB962C8B-B14F-4D97-AF65-F5344CB8AC3E}">
        <p14:creationId xmlns:p14="http://schemas.microsoft.com/office/powerpoint/2010/main" val="253159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750094" y="1910525"/>
            <a:ext cx="8286751" cy="3615539"/>
            <a:chOff x="1000123" y="1404365"/>
            <a:chExt cx="11049001" cy="4820719"/>
          </a:xfrm>
        </p:grpSpPr>
        <p:sp>
          <p:nvSpPr>
            <p:cNvPr id="16" name="직사각형 15"/>
            <p:cNvSpPr/>
            <p:nvPr/>
          </p:nvSpPr>
          <p:spPr>
            <a:xfrm>
              <a:off x="1028699" y="1812739"/>
              <a:ext cx="11020425" cy="44123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15" name="사각형: 둥근 위쪽 모서리 14"/>
            <p:cNvSpPr/>
            <p:nvPr/>
          </p:nvSpPr>
          <p:spPr>
            <a:xfrm>
              <a:off x="1000123" y="1404365"/>
              <a:ext cx="1292227" cy="583016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0" y="5873577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857251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cxnSp>
        <p:nvCxnSpPr>
          <p:cNvPr id="31" name="직선 연결선 30"/>
          <p:cNvCxnSpPr>
            <a:cxnSpLocks/>
            <a:stCxn id="32" idx="3"/>
          </p:cNvCxnSpPr>
          <p:nvPr/>
        </p:nvCxnSpPr>
        <p:spPr>
          <a:xfrm flipV="1">
            <a:off x="1266825" y="1495427"/>
            <a:ext cx="7924800" cy="11539"/>
          </a:xfrm>
          <a:prstGeom prst="line">
            <a:avLst/>
          </a:prstGeom>
          <a:ln>
            <a:solidFill>
              <a:srgbClr val="20A899">
                <a:alpha val="29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4485" y="1114551"/>
            <a:ext cx="12713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ctr"/>
            <a:r>
              <a:rPr lang="en-US" altLang="ko-KR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STEP</a:t>
            </a:r>
            <a:r>
              <a:rPr lang="ko-KR" altLang="en-US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 </a:t>
            </a:r>
            <a:r>
              <a:rPr lang="en-US" altLang="ko-KR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03</a:t>
            </a:r>
            <a:endParaRPr lang="ko-KR" altLang="en-US" sz="2250" b="1" dirty="0">
              <a:gradFill>
                <a:gsLst>
                  <a:gs pos="0">
                    <a:srgbClr val="20A899"/>
                  </a:gs>
                  <a:gs pos="100000">
                    <a:srgbClr val="20A899"/>
                  </a:gs>
                </a:gsLst>
                <a:lin ang="5400000" scaled="1"/>
              </a:gradFill>
              <a:latin typeface="+mn-ea"/>
              <a:ea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24947" y="1228704"/>
            <a:ext cx="3489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l"/>
            <a:r>
              <a:rPr lang="ko-KR" altLang="en-US" sz="1500" dirty="0">
                <a:latin typeface="+mn-ea"/>
              </a:rPr>
              <a:t>대학입시제도</a:t>
            </a:r>
          </a:p>
          <a:p>
            <a:pPr algn="l"/>
            <a:endParaRPr lang="ko-KR" altLang="en-US" sz="1500" spc="0" dirty="0">
              <a:latin typeface="+mn-ea"/>
              <a:ea typeface="+mn-ea"/>
            </a:endParaRPr>
          </a:p>
        </p:txBody>
      </p:sp>
      <p:grpSp>
        <p:nvGrpSpPr>
          <p:cNvPr id="63" name="그룹 62"/>
          <p:cNvGrpSpPr/>
          <p:nvPr/>
        </p:nvGrpSpPr>
        <p:grpSpPr>
          <a:xfrm>
            <a:off x="7988499" y="985839"/>
            <a:ext cx="1155502" cy="373867"/>
            <a:chOff x="9939079" y="2751991"/>
            <a:chExt cx="2443421" cy="790578"/>
          </a:xfrm>
        </p:grpSpPr>
        <p:sp>
          <p:nvSpPr>
            <p:cNvPr id="57" name="순서도: 지연 56"/>
            <p:cNvSpPr/>
            <p:nvPr/>
          </p:nvSpPr>
          <p:spPr>
            <a:xfrm rot="5400000">
              <a:off x="9790647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8" name="순서도: 지연 57"/>
            <p:cNvSpPr/>
            <p:nvPr/>
          </p:nvSpPr>
          <p:spPr>
            <a:xfrm rot="5400000">
              <a:off x="10278076" y="2900423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9" name="순서도: 지연 58"/>
            <p:cNvSpPr/>
            <p:nvPr/>
          </p:nvSpPr>
          <p:spPr>
            <a:xfrm rot="5400000">
              <a:off x="10765505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60" name="순서도: 지연 59"/>
            <p:cNvSpPr/>
            <p:nvPr/>
          </p:nvSpPr>
          <p:spPr>
            <a:xfrm rot="5400000">
              <a:off x="11252934" y="2900423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61" name="순서도: 지연 60"/>
            <p:cNvSpPr/>
            <p:nvPr/>
          </p:nvSpPr>
          <p:spPr>
            <a:xfrm rot="5400000">
              <a:off x="11740355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76225" y="1990451"/>
            <a:ext cx="8591550" cy="3714046"/>
            <a:chOff x="368300" y="1510933"/>
            <a:chExt cx="11455400" cy="4952061"/>
          </a:xfrm>
        </p:grpSpPr>
        <p:sp>
          <p:nvSpPr>
            <p:cNvPr id="3" name="직사각형 2"/>
            <p:cNvSpPr/>
            <p:nvPr/>
          </p:nvSpPr>
          <p:spPr>
            <a:xfrm>
              <a:off x="368300" y="2038181"/>
              <a:ext cx="11455400" cy="4424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5" name="사각형: 둥근 위쪽 모서리 4"/>
            <p:cNvSpPr/>
            <p:nvPr/>
          </p:nvSpPr>
          <p:spPr>
            <a:xfrm>
              <a:off x="481806" y="1510933"/>
              <a:ext cx="1254126" cy="534318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608745" y="2825293"/>
            <a:ext cx="3421294" cy="252715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62559" y="3296048"/>
            <a:ext cx="431746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just"/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1979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년 치열한 입시 경쟁을 완화할 목적으로 국공립대학 입시에 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'</a:t>
            </a:r>
            <a:r>
              <a:rPr lang="ko-KR" alt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공통일차시험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'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이 도입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, </a:t>
            </a:r>
          </a:p>
          <a:p>
            <a:pPr algn="just"/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  <a:p>
            <a:pPr algn="just"/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1990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년에는 사립대학도 참가할 수 있는 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'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대학입시 센터시험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'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이 생겨 매년 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1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월에 실시</a:t>
            </a:r>
          </a:p>
          <a:p>
            <a:pPr algn="just"/>
            <a:endParaRPr lang="ko-KR" altLang="en-US" sz="500" spc="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8074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750094" y="1910525"/>
            <a:ext cx="8286751" cy="3615539"/>
            <a:chOff x="1000123" y="1404365"/>
            <a:chExt cx="11049001" cy="4820719"/>
          </a:xfrm>
        </p:grpSpPr>
        <p:sp>
          <p:nvSpPr>
            <p:cNvPr id="16" name="직사각형 15"/>
            <p:cNvSpPr/>
            <p:nvPr/>
          </p:nvSpPr>
          <p:spPr>
            <a:xfrm>
              <a:off x="1028699" y="1812739"/>
              <a:ext cx="11020425" cy="44123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15" name="사각형: 둥근 위쪽 모서리 14"/>
            <p:cNvSpPr/>
            <p:nvPr/>
          </p:nvSpPr>
          <p:spPr>
            <a:xfrm>
              <a:off x="1000123" y="1404365"/>
              <a:ext cx="1292227" cy="583016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0" y="5873577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857251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cxnSp>
        <p:nvCxnSpPr>
          <p:cNvPr id="31" name="직선 연결선 30"/>
          <p:cNvCxnSpPr>
            <a:cxnSpLocks/>
            <a:stCxn id="32" idx="3"/>
          </p:cNvCxnSpPr>
          <p:nvPr/>
        </p:nvCxnSpPr>
        <p:spPr>
          <a:xfrm flipV="1">
            <a:off x="1266825" y="1495427"/>
            <a:ext cx="7924800" cy="11539"/>
          </a:xfrm>
          <a:prstGeom prst="line">
            <a:avLst/>
          </a:prstGeom>
          <a:ln>
            <a:solidFill>
              <a:srgbClr val="20A899">
                <a:alpha val="29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4485" y="1114551"/>
            <a:ext cx="12713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ctr"/>
            <a:r>
              <a:rPr lang="en-US" altLang="ko-KR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STEP</a:t>
            </a:r>
            <a:r>
              <a:rPr lang="ko-KR" altLang="en-US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 </a:t>
            </a:r>
            <a:r>
              <a:rPr lang="en-US" altLang="ko-KR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03</a:t>
            </a:r>
            <a:endParaRPr lang="ko-KR" altLang="en-US" sz="2250" b="1" dirty="0">
              <a:gradFill>
                <a:gsLst>
                  <a:gs pos="0">
                    <a:srgbClr val="20A899"/>
                  </a:gs>
                  <a:gs pos="100000">
                    <a:srgbClr val="20A899"/>
                  </a:gs>
                </a:gsLst>
                <a:lin ang="5400000" scaled="1"/>
              </a:gradFill>
              <a:latin typeface="+mn-ea"/>
              <a:ea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24947" y="1228704"/>
            <a:ext cx="34899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l"/>
            <a:r>
              <a:rPr lang="ko-KR" altLang="en-US" sz="1500" spc="0" dirty="0">
                <a:latin typeface="+mn-ea"/>
                <a:ea typeface="+mn-ea"/>
              </a:rPr>
              <a:t>문제점</a:t>
            </a:r>
          </a:p>
        </p:txBody>
      </p:sp>
      <p:grpSp>
        <p:nvGrpSpPr>
          <p:cNvPr id="63" name="그룹 62"/>
          <p:cNvGrpSpPr/>
          <p:nvPr/>
        </p:nvGrpSpPr>
        <p:grpSpPr>
          <a:xfrm>
            <a:off x="7988499" y="985839"/>
            <a:ext cx="1155502" cy="373867"/>
            <a:chOff x="9939079" y="2751991"/>
            <a:chExt cx="2443421" cy="790578"/>
          </a:xfrm>
        </p:grpSpPr>
        <p:sp>
          <p:nvSpPr>
            <p:cNvPr id="57" name="순서도: 지연 56"/>
            <p:cNvSpPr/>
            <p:nvPr/>
          </p:nvSpPr>
          <p:spPr>
            <a:xfrm rot="5400000">
              <a:off x="9790647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8" name="순서도: 지연 57"/>
            <p:cNvSpPr/>
            <p:nvPr/>
          </p:nvSpPr>
          <p:spPr>
            <a:xfrm rot="5400000">
              <a:off x="10278076" y="2900423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9" name="순서도: 지연 58"/>
            <p:cNvSpPr/>
            <p:nvPr/>
          </p:nvSpPr>
          <p:spPr>
            <a:xfrm rot="5400000">
              <a:off x="10765505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60" name="순서도: 지연 59"/>
            <p:cNvSpPr/>
            <p:nvPr/>
          </p:nvSpPr>
          <p:spPr>
            <a:xfrm rot="5400000">
              <a:off x="11252934" y="2900423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61" name="순서도: 지연 60"/>
            <p:cNvSpPr/>
            <p:nvPr/>
          </p:nvSpPr>
          <p:spPr>
            <a:xfrm rot="5400000">
              <a:off x="11740355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76225" y="1990451"/>
            <a:ext cx="8591550" cy="3714046"/>
            <a:chOff x="368300" y="1510933"/>
            <a:chExt cx="11455400" cy="4952061"/>
          </a:xfrm>
        </p:grpSpPr>
        <p:sp>
          <p:nvSpPr>
            <p:cNvPr id="3" name="직사각형 2"/>
            <p:cNvSpPr/>
            <p:nvPr/>
          </p:nvSpPr>
          <p:spPr>
            <a:xfrm>
              <a:off x="368300" y="2038181"/>
              <a:ext cx="11455400" cy="4424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5" name="사각형: 둥근 위쪽 모서리 4"/>
            <p:cNvSpPr/>
            <p:nvPr/>
          </p:nvSpPr>
          <p:spPr>
            <a:xfrm>
              <a:off x="481806" y="1510933"/>
              <a:ext cx="1254126" cy="534318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608745" y="2976161"/>
            <a:ext cx="3421294" cy="196493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75511" y="2910459"/>
            <a:ext cx="431746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just"/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입학시험을 위한 경쟁과열현상 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pPr algn="just"/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pPr algn="just"/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pPr algn="just"/>
            <a:r>
              <a:rPr lang="ko-KR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주쿠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사설학원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)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나 </a:t>
            </a:r>
            <a:r>
              <a:rPr lang="ko-KR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요비코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대학의 입학시험을 지도하는 각종 학교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)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라는 학교 이외의 교육기관에 의지하게 됨에 따라 민간교육기업이 크게 번창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pPr algn="just"/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pPr algn="ctr"/>
            <a:r>
              <a:rPr lang="ko-KR" altLang="en-US" sz="1800" dirty="0">
                <a:solidFill>
                  <a:srgbClr val="C00000"/>
                </a:solidFill>
                <a:latin typeface="+mn-ea"/>
                <a:ea typeface="+mn-ea"/>
              </a:rPr>
              <a:t>사교육 과열</a:t>
            </a:r>
          </a:p>
          <a:p>
            <a:pPr algn="just"/>
            <a:endParaRPr lang="ko-KR" altLang="en-US" sz="500" spc="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A1558D-3439-4803-ADAC-A989F0B0AFE6}"/>
              </a:ext>
            </a:extLst>
          </p:cNvPr>
          <p:cNvSpPr txBox="1"/>
          <p:nvPr/>
        </p:nvSpPr>
        <p:spPr>
          <a:xfrm>
            <a:off x="771526" y="4984550"/>
            <a:ext cx="1979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슨다이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학원</a:t>
            </a:r>
          </a:p>
        </p:txBody>
      </p:sp>
    </p:spTree>
    <p:extLst>
      <p:ext uri="{BB962C8B-B14F-4D97-AF65-F5344CB8AC3E}">
        <p14:creationId xmlns:p14="http://schemas.microsoft.com/office/powerpoint/2010/main" val="2243488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750094" y="1910525"/>
            <a:ext cx="8286751" cy="3615539"/>
            <a:chOff x="1000123" y="1404365"/>
            <a:chExt cx="11049001" cy="4820719"/>
          </a:xfrm>
        </p:grpSpPr>
        <p:sp>
          <p:nvSpPr>
            <p:cNvPr id="16" name="직사각형 15"/>
            <p:cNvSpPr/>
            <p:nvPr/>
          </p:nvSpPr>
          <p:spPr>
            <a:xfrm>
              <a:off x="1028699" y="1812739"/>
              <a:ext cx="11020425" cy="44123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15" name="사각형: 둥근 위쪽 모서리 14"/>
            <p:cNvSpPr/>
            <p:nvPr/>
          </p:nvSpPr>
          <p:spPr>
            <a:xfrm>
              <a:off x="1000123" y="1404365"/>
              <a:ext cx="1292227" cy="583016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0" y="5873577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857251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cxnSp>
        <p:nvCxnSpPr>
          <p:cNvPr id="31" name="직선 연결선 30"/>
          <p:cNvCxnSpPr>
            <a:cxnSpLocks/>
            <a:stCxn id="32" idx="3"/>
          </p:cNvCxnSpPr>
          <p:nvPr/>
        </p:nvCxnSpPr>
        <p:spPr>
          <a:xfrm flipV="1">
            <a:off x="1266825" y="1495427"/>
            <a:ext cx="7924800" cy="11539"/>
          </a:xfrm>
          <a:prstGeom prst="line">
            <a:avLst/>
          </a:prstGeom>
          <a:ln>
            <a:solidFill>
              <a:srgbClr val="20A899">
                <a:alpha val="29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4485" y="1114551"/>
            <a:ext cx="12713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ctr"/>
            <a:r>
              <a:rPr lang="en-US" altLang="ko-KR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STEP</a:t>
            </a:r>
            <a:r>
              <a:rPr lang="ko-KR" altLang="en-US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 </a:t>
            </a:r>
            <a:r>
              <a:rPr lang="en-US" altLang="ko-KR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03</a:t>
            </a:r>
            <a:endParaRPr lang="ko-KR" altLang="en-US" sz="2250" b="1" dirty="0">
              <a:gradFill>
                <a:gsLst>
                  <a:gs pos="0">
                    <a:srgbClr val="20A899"/>
                  </a:gs>
                  <a:gs pos="100000">
                    <a:srgbClr val="20A899"/>
                  </a:gs>
                </a:gsLst>
                <a:lin ang="5400000" scaled="1"/>
              </a:gradFill>
              <a:latin typeface="+mn-ea"/>
              <a:ea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24947" y="1228704"/>
            <a:ext cx="34899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l"/>
            <a:r>
              <a:rPr lang="ko-KR" altLang="en-US" sz="1500" spc="0" dirty="0">
                <a:latin typeface="+mn-ea"/>
                <a:ea typeface="+mn-ea"/>
              </a:rPr>
              <a:t>문제점</a:t>
            </a:r>
          </a:p>
        </p:txBody>
      </p:sp>
      <p:grpSp>
        <p:nvGrpSpPr>
          <p:cNvPr id="63" name="그룹 62"/>
          <p:cNvGrpSpPr/>
          <p:nvPr/>
        </p:nvGrpSpPr>
        <p:grpSpPr>
          <a:xfrm>
            <a:off x="7988499" y="985839"/>
            <a:ext cx="1155502" cy="373867"/>
            <a:chOff x="9939079" y="2751991"/>
            <a:chExt cx="2443421" cy="790578"/>
          </a:xfrm>
        </p:grpSpPr>
        <p:sp>
          <p:nvSpPr>
            <p:cNvPr id="57" name="순서도: 지연 56"/>
            <p:cNvSpPr/>
            <p:nvPr/>
          </p:nvSpPr>
          <p:spPr>
            <a:xfrm rot="5400000">
              <a:off x="9790647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8" name="순서도: 지연 57"/>
            <p:cNvSpPr/>
            <p:nvPr/>
          </p:nvSpPr>
          <p:spPr>
            <a:xfrm rot="5400000">
              <a:off x="10278076" y="2900423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9" name="순서도: 지연 58"/>
            <p:cNvSpPr/>
            <p:nvPr/>
          </p:nvSpPr>
          <p:spPr>
            <a:xfrm rot="5400000">
              <a:off x="10765505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60" name="순서도: 지연 59"/>
            <p:cNvSpPr/>
            <p:nvPr/>
          </p:nvSpPr>
          <p:spPr>
            <a:xfrm rot="5400000">
              <a:off x="11252934" y="2900423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61" name="순서도: 지연 60"/>
            <p:cNvSpPr/>
            <p:nvPr/>
          </p:nvSpPr>
          <p:spPr>
            <a:xfrm rot="5400000">
              <a:off x="11740355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76225" y="1990451"/>
            <a:ext cx="8591550" cy="3714046"/>
            <a:chOff x="368300" y="1510933"/>
            <a:chExt cx="11455400" cy="4952061"/>
          </a:xfrm>
        </p:grpSpPr>
        <p:sp>
          <p:nvSpPr>
            <p:cNvPr id="3" name="직사각형 2"/>
            <p:cNvSpPr/>
            <p:nvPr/>
          </p:nvSpPr>
          <p:spPr>
            <a:xfrm>
              <a:off x="368300" y="2038181"/>
              <a:ext cx="11455400" cy="4424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5" name="사각형: 둥근 위쪽 모서리 4"/>
            <p:cNvSpPr/>
            <p:nvPr/>
          </p:nvSpPr>
          <p:spPr>
            <a:xfrm>
              <a:off x="481806" y="1510933"/>
              <a:ext cx="1254126" cy="534318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</p:grpSp>
      <p:sp>
        <p:nvSpPr>
          <p:cNvPr id="23" name="평행 사변형 22"/>
          <p:cNvSpPr/>
          <p:nvPr/>
        </p:nvSpPr>
        <p:spPr>
          <a:xfrm>
            <a:off x="831608" y="5407324"/>
            <a:ext cx="2797139" cy="53509"/>
          </a:xfrm>
          <a:prstGeom prst="parallelogram">
            <a:avLst/>
          </a:prstGeom>
          <a:solidFill>
            <a:srgbClr val="20A899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103" y="4881505"/>
            <a:ext cx="336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ea"/>
              </a:rPr>
              <a:t>항상 바쁘다</a:t>
            </a:r>
            <a:r>
              <a:rPr lang="en-US" altLang="ko-KR" sz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ea"/>
              </a:rPr>
              <a:t>, </a:t>
            </a:r>
            <a:r>
              <a:rPr lang="ko-KR" altLang="en-US" sz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ea"/>
              </a:rPr>
              <a:t>피곤하다</a:t>
            </a:r>
            <a:r>
              <a:rPr lang="en-US" altLang="ko-KR" sz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ea"/>
              </a:rPr>
              <a:t>, </a:t>
            </a:r>
            <a:r>
              <a:rPr lang="ko-KR" altLang="en-US" sz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ea"/>
              </a:rPr>
              <a:t>더 천천히 보내고 싶다</a:t>
            </a:r>
            <a:endParaRPr lang="en-US" altLang="ko-KR" sz="12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+mn-ea"/>
            </a:endParaRPr>
          </a:p>
          <a:p>
            <a:pPr algn="ctr"/>
            <a:endParaRPr lang="en-US" altLang="ko-KR" sz="12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+mn-ea"/>
            </a:endParaRPr>
          </a:p>
          <a:p>
            <a:pPr algn="ctr"/>
            <a:r>
              <a:rPr lang="ko-KR" altLang="en-US" sz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ea"/>
              </a:rPr>
              <a:t>학원을 다니는데 시간을 쓰는 아이들</a:t>
            </a:r>
          </a:p>
        </p:txBody>
      </p:sp>
      <p:grpSp>
        <p:nvGrpSpPr>
          <p:cNvPr id="25" name="그룹 24"/>
          <p:cNvGrpSpPr/>
          <p:nvPr/>
        </p:nvGrpSpPr>
        <p:grpSpPr>
          <a:xfrm>
            <a:off x="705745" y="2654067"/>
            <a:ext cx="3505200" cy="2088899"/>
            <a:chOff x="775918" y="1494423"/>
            <a:chExt cx="4673600" cy="2785477"/>
          </a:xfrm>
        </p:grpSpPr>
        <p:sp>
          <p:nvSpPr>
            <p:cNvPr id="26" name="사각형: 둥근 모서리 25"/>
            <p:cNvSpPr/>
            <p:nvPr/>
          </p:nvSpPr>
          <p:spPr>
            <a:xfrm>
              <a:off x="775918" y="1663700"/>
              <a:ext cx="4673600" cy="2616200"/>
            </a:xfrm>
            <a:prstGeom prst="roundRect">
              <a:avLst>
                <a:gd name="adj" fmla="val 14903"/>
              </a:avLst>
            </a:prstGeom>
            <a:noFill/>
            <a:ln w="9525">
              <a:solidFill>
                <a:srgbClr val="AFAB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22631" y="1494423"/>
              <a:ext cx="2580193" cy="38476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75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n-ea"/>
                </a:rPr>
                <a:t>아이들의 불안과 피로도</a:t>
              </a:r>
            </a:p>
          </p:txBody>
        </p:sp>
        <p:cxnSp>
          <p:nvCxnSpPr>
            <p:cNvPr id="28" name="직선 연결선 27"/>
            <p:cNvCxnSpPr/>
            <p:nvPr/>
          </p:nvCxnSpPr>
          <p:spPr>
            <a:xfrm>
              <a:off x="1295400" y="3771900"/>
              <a:ext cx="3619500" cy="0"/>
            </a:xfrm>
            <a:prstGeom prst="line">
              <a:avLst/>
            </a:prstGeom>
            <a:ln>
              <a:solidFill>
                <a:srgbClr val="A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28"/>
            <p:cNvSpPr/>
            <p:nvPr/>
          </p:nvSpPr>
          <p:spPr>
            <a:xfrm>
              <a:off x="4136113" y="2247814"/>
              <a:ext cx="347051" cy="1514813"/>
            </a:xfrm>
            <a:prstGeom prst="rect">
              <a:avLst/>
            </a:prstGeom>
            <a:solidFill>
              <a:srgbClr val="20A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515475" y="2971799"/>
              <a:ext cx="347051" cy="800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899643" y="2630969"/>
              <a:ext cx="347051" cy="1160867"/>
            </a:xfrm>
            <a:prstGeom prst="rect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47881" y="3824357"/>
              <a:ext cx="682239" cy="384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75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n-ea"/>
                </a:rPr>
                <a:t>초등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64033" y="3824357"/>
              <a:ext cx="682239" cy="384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75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n-ea"/>
                </a:rPr>
                <a:t>중등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67827" y="3824357"/>
              <a:ext cx="682239" cy="384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75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n-ea"/>
                </a:rPr>
                <a:t>고등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95401" y="2498255"/>
              <a:ext cx="833989" cy="384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75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n-ea"/>
                </a:rPr>
                <a:t>51.2%</a:t>
              </a:r>
              <a:endParaRPr lang="ko-KR" altLang="en-US" sz="1275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26679" y="2161388"/>
              <a:ext cx="833989" cy="384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75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n-ea"/>
                </a:rPr>
                <a:t>64.8%</a:t>
              </a:r>
              <a:endParaRPr lang="ko-KR" altLang="en-US" sz="1275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91950" y="1898762"/>
              <a:ext cx="833989" cy="384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75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n-ea"/>
                </a:rPr>
                <a:t>70.4%</a:t>
              </a:r>
              <a:endParaRPr lang="ko-KR" altLang="en-US" sz="1275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</p:grpSp>
      <p:pic>
        <p:nvPicPr>
          <p:cNvPr id="1029" name="Picture 5">
            <a:hlinkClick r:id="rId2"/>
            <a:extLst>
              <a:ext uri="{FF2B5EF4-FFF2-40B4-BE49-F238E27FC236}">
                <a16:creationId xmlns:a16="http://schemas.microsoft.com/office/drawing/2014/main" id="{0413F84C-7336-44D5-9520-7C693136E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8"/>
          <a:stretch/>
        </p:blipFill>
        <p:spPr bwMode="auto">
          <a:xfrm>
            <a:off x="5243052" y="2461713"/>
            <a:ext cx="3269199" cy="31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315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750094" y="1910525"/>
            <a:ext cx="8286751" cy="3615539"/>
            <a:chOff x="1000123" y="1404365"/>
            <a:chExt cx="11049001" cy="4820719"/>
          </a:xfrm>
        </p:grpSpPr>
        <p:sp>
          <p:nvSpPr>
            <p:cNvPr id="16" name="직사각형 15"/>
            <p:cNvSpPr/>
            <p:nvPr/>
          </p:nvSpPr>
          <p:spPr>
            <a:xfrm>
              <a:off x="1028699" y="1812739"/>
              <a:ext cx="11020425" cy="44123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15" name="사각형: 둥근 위쪽 모서리 14"/>
            <p:cNvSpPr/>
            <p:nvPr/>
          </p:nvSpPr>
          <p:spPr>
            <a:xfrm>
              <a:off x="1000123" y="1404365"/>
              <a:ext cx="1292227" cy="583016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0" y="5873577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857251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cxnSp>
        <p:nvCxnSpPr>
          <p:cNvPr id="31" name="직선 연결선 30"/>
          <p:cNvCxnSpPr>
            <a:cxnSpLocks/>
            <a:stCxn id="32" idx="3"/>
          </p:cNvCxnSpPr>
          <p:nvPr/>
        </p:nvCxnSpPr>
        <p:spPr>
          <a:xfrm flipV="1">
            <a:off x="1266825" y="1495427"/>
            <a:ext cx="7924800" cy="11539"/>
          </a:xfrm>
          <a:prstGeom prst="line">
            <a:avLst/>
          </a:prstGeom>
          <a:ln>
            <a:solidFill>
              <a:srgbClr val="20A899">
                <a:alpha val="29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4485" y="1114551"/>
            <a:ext cx="12713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ctr"/>
            <a:r>
              <a:rPr lang="en-US" altLang="ko-KR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STEP</a:t>
            </a:r>
            <a:r>
              <a:rPr lang="ko-KR" altLang="en-US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 </a:t>
            </a:r>
            <a:r>
              <a:rPr lang="en-US" altLang="ko-KR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03</a:t>
            </a:r>
            <a:endParaRPr lang="ko-KR" altLang="en-US" sz="2250" b="1" dirty="0">
              <a:gradFill>
                <a:gsLst>
                  <a:gs pos="0">
                    <a:srgbClr val="20A899"/>
                  </a:gs>
                  <a:gs pos="100000">
                    <a:srgbClr val="20A899"/>
                  </a:gs>
                </a:gsLst>
                <a:lin ang="5400000" scaled="1"/>
              </a:gradFill>
              <a:latin typeface="+mn-ea"/>
              <a:ea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24947" y="1228704"/>
            <a:ext cx="34899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l"/>
            <a:r>
              <a:rPr lang="ko-KR" altLang="en-US" sz="1500" spc="0" dirty="0">
                <a:latin typeface="+mn-ea"/>
                <a:ea typeface="+mn-ea"/>
              </a:rPr>
              <a:t>문제점</a:t>
            </a:r>
          </a:p>
        </p:txBody>
      </p:sp>
      <p:grpSp>
        <p:nvGrpSpPr>
          <p:cNvPr id="63" name="그룹 62"/>
          <p:cNvGrpSpPr/>
          <p:nvPr/>
        </p:nvGrpSpPr>
        <p:grpSpPr>
          <a:xfrm>
            <a:off x="7988499" y="985839"/>
            <a:ext cx="1155502" cy="373867"/>
            <a:chOff x="9939079" y="2751991"/>
            <a:chExt cx="2443421" cy="790578"/>
          </a:xfrm>
        </p:grpSpPr>
        <p:sp>
          <p:nvSpPr>
            <p:cNvPr id="57" name="순서도: 지연 56"/>
            <p:cNvSpPr/>
            <p:nvPr/>
          </p:nvSpPr>
          <p:spPr>
            <a:xfrm rot="5400000">
              <a:off x="9790647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8" name="순서도: 지연 57"/>
            <p:cNvSpPr/>
            <p:nvPr/>
          </p:nvSpPr>
          <p:spPr>
            <a:xfrm rot="5400000">
              <a:off x="10278076" y="2900423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9" name="순서도: 지연 58"/>
            <p:cNvSpPr/>
            <p:nvPr/>
          </p:nvSpPr>
          <p:spPr>
            <a:xfrm rot="5400000">
              <a:off x="10765505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60" name="순서도: 지연 59"/>
            <p:cNvSpPr/>
            <p:nvPr/>
          </p:nvSpPr>
          <p:spPr>
            <a:xfrm rot="5400000">
              <a:off x="11252934" y="2900423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61" name="순서도: 지연 60"/>
            <p:cNvSpPr/>
            <p:nvPr/>
          </p:nvSpPr>
          <p:spPr>
            <a:xfrm rot="5400000">
              <a:off x="11740355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76225" y="1990451"/>
            <a:ext cx="8591550" cy="3714046"/>
            <a:chOff x="368300" y="1510933"/>
            <a:chExt cx="11455400" cy="4952061"/>
          </a:xfrm>
        </p:grpSpPr>
        <p:sp>
          <p:nvSpPr>
            <p:cNvPr id="3" name="직사각형 2"/>
            <p:cNvSpPr/>
            <p:nvPr/>
          </p:nvSpPr>
          <p:spPr>
            <a:xfrm>
              <a:off x="368300" y="2038181"/>
              <a:ext cx="11455400" cy="4424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5" name="사각형: 둥근 위쪽 모서리 4"/>
            <p:cNvSpPr/>
            <p:nvPr/>
          </p:nvSpPr>
          <p:spPr>
            <a:xfrm>
              <a:off x="481806" y="1510933"/>
              <a:ext cx="1254126" cy="534318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380041" y="2877696"/>
            <a:ext cx="3745088" cy="257594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94199" y="3339097"/>
            <a:ext cx="43858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r>
              <a:rPr lang="ko-KR" altLang="en-US" sz="2000" dirty="0">
                <a:latin typeface="+mn-ea"/>
                <a:ea typeface="+mn-ea"/>
              </a:rPr>
              <a:t>일본에서 전체 중학생 </a:t>
            </a:r>
            <a:r>
              <a:rPr lang="en-US" altLang="ko-KR" sz="2000" dirty="0">
                <a:latin typeface="+mn-ea"/>
                <a:ea typeface="+mn-ea"/>
              </a:rPr>
              <a:t>10</a:t>
            </a:r>
            <a:r>
              <a:rPr lang="ko-KR" altLang="en-US" sz="2000" dirty="0">
                <a:latin typeface="+mn-ea"/>
                <a:ea typeface="+mn-ea"/>
              </a:rPr>
              <a:t>명 중</a:t>
            </a:r>
            <a:r>
              <a:rPr lang="en-US" altLang="ko-KR" sz="2000" dirty="0">
                <a:latin typeface="+mn-ea"/>
                <a:ea typeface="+mn-ea"/>
              </a:rPr>
              <a:t>1</a:t>
            </a:r>
            <a:r>
              <a:rPr lang="ko-KR" altLang="en-US" sz="2000" dirty="0">
                <a:latin typeface="+mn-ea"/>
                <a:ea typeface="+mn-ea"/>
              </a:rPr>
              <a:t>명은학교에 가도 교실에 </a:t>
            </a:r>
            <a:r>
              <a:rPr lang="ko-KR" altLang="en-US" sz="2000" dirty="0" err="1">
                <a:latin typeface="+mn-ea"/>
                <a:ea typeface="+mn-ea"/>
              </a:rPr>
              <a:t>들어가지않거나수업에</a:t>
            </a:r>
            <a:r>
              <a:rPr lang="en-US" altLang="ko-KR" sz="2000" dirty="0">
                <a:latin typeface="+mn-ea"/>
                <a:ea typeface="+mn-ea"/>
              </a:rPr>
              <a:t> </a:t>
            </a:r>
            <a:r>
              <a:rPr lang="ko-KR" altLang="en-US" sz="2000" dirty="0" err="1">
                <a:latin typeface="+mn-ea"/>
                <a:ea typeface="+mn-ea"/>
              </a:rPr>
              <a:t>참여하지않는등</a:t>
            </a:r>
            <a:r>
              <a:rPr lang="ko-KR" altLang="en-US" sz="2000" dirty="0">
                <a:latin typeface="+mn-ea"/>
                <a:ea typeface="+mn-ea"/>
              </a:rPr>
              <a:t> 이른바 ‘</a:t>
            </a:r>
            <a:r>
              <a:rPr lang="ko-KR" altLang="en-US" sz="2000" dirty="0" err="1">
                <a:latin typeface="+mn-ea"/>
                <a:ea typeface="+mn-ea"/>
              </a:rPr>
              <a:t>후도코우</a:t>
            </a:r>
            <a:r>
              <a:rPr lang="en-US" altLang="ko-KR" sz="2000" dirty="0">
                <a:latin typeface="+mn-ea"/>
                <a:ea typeface="+mn-ea"/>
              </a:rPr>
              <a:t>(</a:t>
            </a:r>
            <a:r>
              <a:rPr lang="ko-KR" altLang="en-US" sz="2000" dirty="0">
                <a:latin typeface="+mn-ea"/>
                <a:ea typeface="+mn-ea"/>
              </a:rPr>
              <a:t>등교거부</a:t>
            </a:r>
            <a:r>
              <a:rPr lang="en-US" altLang="ko-KR" sz="2000" dirty="0">
                <a:latin typeface="+mn-ea"/>
                <a:ea typeface="+mn-ea"/>
              </a:rPr>
              <a:t>)</a:t>
            </a:r>
            <a:r>
              <a:rPr lang="ko-KR" altLang="en-US" sz="2000" dirty="0">
                <a:latin typeface="+mn-ea"/>
                <a:ea typeface="+mn-ea"/>
              </a:rPr>
              <a:t>경향’</a:t>
            </a:r>
          </a:p>
          <a:p>
            <a:endParaRPr lang="ko-KR" altLang="en-US" sz="300" spc="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1286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750094" y="1910525"/>
            <a:ext cx="8286751" cy="3615539"/>
            <a:chOff x="1000123" y="1404365"/>
            <a:chExt cx="11049001" cy="4820719"/>
          </a:xfrm>
        </p:grpSpPr>
        <p:sp>
          <p:nvSpPr>
            <p:cNvPr id="16" name="직사각형 15"/>
            <p:cNvSpPr/>
            <p:nvPr/>
          </p:nvSpPr>
          <p:spPr>
            <a:xfrm>
              <a:off x="1028699" y="1812739"/>
              <a:ext cx="11020425" cy="44123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15" name="사각형: 둥근 위쪽 모서리 14"/>
            <p:cNvSpPr/>
            <p:nvPr/>
          </p:nvSpPr>
          <p:spPr>
            <a:xfrm>
              <a:off x="1000123" y="1404365"/>
              <a:ext cx="1292227" cy="583016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0" y="5873577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857251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cxnSp>
        <p:nvCxnSpPr>
          <p:cNvPr id="31" name="직선 연결선 30"/>
          <p:cNvCxnSpPr>
            <a:cxnSpLocks/>
            <a:stCxn id="32" idx="3"/>
          </p:cNvCxnSpPr>
          <p:nvPr/>
        </p:nvCxnSpPr>
        <p:spPr>
          <a:xfrm flipV="1">
            <a:off x="1266825" y="1495427"/>
            <a:ext cx="7924800" cy="11539"/>
          </a:xfrm>
          <a:prstGeom prst="line">
            <a:avLst/>
          </a:prstGeom>
          <a:ln>
            <a:solidFill>
              <a:srgbClr val="20A899">
                <a:alpha val="29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4485" y="1114551"/>
            <a:ext cx="12713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ctr"/>
            <a:r>
              <a:rPr lang="en-US" altLang="ko-KR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STEP</a:t>
            </a:r>
            <a:r>
              <a:rPr lang="ko-KR" altLang="en-US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 </a:t>
            </a:r>
            <a:r>
              <a:rPr lang="en-US" altLang="ko-KR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03</a:t>
            </a:r>
            <a:endParaRPr lang="ko-KR" altLang="en-US" sz="2250" b="1" dirty="0">
              <a:gradFill>
                <a:gsLst>
                  <a:gs pos="0">
                    <a:srgbClr val="20A899"/>
                  </a:gs>
                  <a:gs pos="100000">
                    <a:srgbClr val="20A899"/>
                  </a:gs>
                </a:gsLst>
                <a:lin ang="5400000" scaled="1"/>
              </a:gradFill>
              <a:latin typeface="+mn-ea"/>
              <a:ea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24947" y="1228704"/>
            <a:ext cx="34899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l"/>
            <a:r>
              <a:rPr lang="ko-KR" altLang="en-US" sz="1500" spc="0" dirty="0">
                <a:latin typeface="+mn-ea"/>
                <a:ea typeface="+mn-ea"/>
              </a:rPr>
              <a:t>문제점</a:t>
            </a:r>
          </a:p>
        </p:txBody>
      </p:sp>
      <p:grpSp>
        <p:nvGrpSpPr>
          <p:cNvPr id="63" name="그룹 62"/>
          <p:cNvGrpSpPr/>
          <p:nvPr/>
        </p:nvGrpSpPr>
        <p:grpSpPr>
          <a:xfrm>
            <a:off x="7988499" y="985839"/>
            <a:ext cx="1155502" cy="373867"/>
            <a:chOff x="9939079" y="2751991"/>
            <a:chExt cx="2443421" cy="790578"/>
          </a:xfrm>
        </p:grpSpPr>
        <p:sp>
          <p:nvSpPr>
            <p:cNvPr id="57" name="순서도: 지연 56"/>
            <p:cNvSpPr/>
            <p:nvPr/>
          </p:nvSpPr>
          <p:spPr>
            <a:xfrm rot="5400000">
              <a:off x="9790647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8" name="순서도: 지연 57"/>
            <p:cNvSpPr/>
            <p:nvPr/>
          </p:nvSpPr>
          <p:spPr>
            <a:xfrm rot="5400000">
              <a:off x="10278076" y="2900423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9" name="순서도: 지연 58"/>
            <p:cNvSpPr/>
            <p:nvPr/>
          </p:nvSpPr>
          <p:spPr>
            <a:xfrm rot="5400000">
              <a:off x="10765505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60" name="순서도: 지연 59"/>
            <p:cNvSpPr/>
            <p:nvPr/>
          </p:nvSpPr>
          <p:spPr>
            <a:xfrm rot="5400000">
              <a:off x="11252934" y="2900423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61" name="순서도: 지연 60"/>
            <p:cNvSpPr/>
            <p:nvPr/>
          </p:nvSpPr>
          <p:spPr>
            <a:xfrm rot="5400000">
              <a:off x="11740355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76225" y="1990451"/>
            <a:ext cx="8591550" cy="3714046"/>
            <a:chOff x="368300" y="1510933"/>
            <a:chExt cx="11455400" cy="4952061"/>
          </a:xfrm>
        </p:grpSpPr>
        <p:sp>
          <p:nvSpPr>
            <p:cNvPr id="3" name="직사각형 2"/>
            <p:cNvSpPr/>
            <p:nvPr/>
          </p:nvSpPr>
          <p:spPr>
            <a:xfrm>
              <a:off x="368300" y="2038181"/>
              <a:ext cx="11455400" cy="4424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5" name="사각형: 둥근 위쪽 모서리 4"/>
            <p:cNvSpPr/>
            <p:nvPr/>
          </p:nvSpPr>
          <p:spPr>
            <a:xfrm>
              <a:off x="481806" y="1510933"/>
              <a:ext cx="1254126" cy="534318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380041" y="2877696"/>
            <a:ext cx="3686994" cy="257594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36105" y="3150248"/>
            <a:ext cx="45606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r>
              <a:rPr lang="en-US" altLang="ko-KR" sz="1800" dirty="0">
                <a:latin typeface="+mn-ea"/>
                <a:ea typeface="+mn-ea"/>
              </a:rPr>
              <a:t>‘</a:t>
            </a:r>
            <a:r>
              <a:rPr lang="ko-KR" altLang="en-US" sz="1800" dirty="0" err="1">
                <a:latin typeface="+mn-ea"/>
                <a:ea typeface="+mn-ea"/>
              </a:rPr>
              <a:t>이지메</a:t>
            </a:r>
            <a:r>
              <a:rPr lang="en-US" altLang="ko-KR" sz="1800" dirty="0">
                <a:latin typeface="+mn-ea"/>
                <a:ea typeface="+mn-ea"/>
              </a:rPr>
              <a:t>’</a:t>
            </a:r>
            <a:r>
              <a:rPr lang="ko-KR" altLang="en-US" sz="1800" dirty="0">
                <a:latin typeface="+mn-ea"/>
                <a:ea typeface="+mn-ea"/>
              </a:rPr>
              <a:t>는 경쟁주의에서 나온 결과</a:t>
            </a:r>
            <a:endParaRPr lang="en-US" altLang="ko-KR" sz="1800" dirty="0">
              <a:latin typeface="+mn-ea"/>
              <a:ea typeface="+mn-ea"/>
            </a:endParaRPr>
          </a:p>
          <a:p>
            <a:endParaRPr lang="en-US" altLang="ko-KR" sz="1800" dirty="0">
              <a:latin typeface="+mn-ea"/>
              <a:ea typeface="+mn-ea"/>
            </a:endParaRPr>
          </a:p>
          <a:p>
            <a:r>
              <a:rPr lang="ko-KR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승자와 패자를 </a:t>
            </a:r>
            <a:r>
              <a:rPr lang="ko-KR" alt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확실하게나누는</a:t>
            </a:r>
            <a:r>
              <a:rPr lang="ko-KR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것</a:t>
            </a:r>
            <a:endParaRPr lang="en-US" altLang="ko-KR" sz="18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endParaRPr lang="en-US" altLang="ko-KR" sz="1800" dirty="0">
              <a:latin typeface="+mn-ea"/>
              <a:ea typeface="+mn-ea"/>
            </a:endParaRPr>
          </a:p>
          <a:p>
            <a:r>
              <a:rPr lang="ko-KR" altLang="en-US" sz="1800" dirty="0">
                <a:latin typeface="+mn-ea"/>
                <a:ea typeface="+mn-ea"/>
              </a:rPr>
              <a:t>이기는 것 만을 강조하는 경쟁주의 교육은 친구를 보살피거나 도와주는 사람이 아닌 이겨야 하는 대상</a:t>
            </a:r>
          </a:p>
          <a:p>
            <a:endParaRPr lang="ko-KR" altLang="en-US" sz="1800" dirty="0">
              <a:latin typeface="+mn-ea"/>
              <a:ea typeface="+mn-ea"/>
            </a:endParaRPr>
          </a:p>
          <a:p>
            <a:r>
              <a:rPr lang="ko-KR" altLang="en-US" sz="1800" dirty="0">
                <a:latin typeface="+mn-ea"/>
                <a:ea typeface="+mn-ea"/>
              </a:rPr>
              <a:t>’</a:t>
            </a:r>
          </a:p>
          <a:p>
            <a:endParaRPr lang="ko-KR" altLang="en-US" sz="1800" spc="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858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/>
          <p:cNvSpPr/>
          <p:nvPr/>
        </p:nvSpPr>
        <p:spPr>
          <a:xfrm>
            <a:off x="0" y="5873577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grpSp>
        <p:nvGrpSpPr>
          <p:cNvPr id="63" name="그룹 62"/>
          <p:cNvGrpSpPr/>
          <p:nvPr/>
        </p:nvGrpSpPr>
        <p:grpSpPr>
          <a:xfrm>
            <a:off x="1" y="857251"/>
            <a:ext cx="9144001" cy="721521"/>
            <a:chOff x="0" y="0"/>
            <a:chExt cx="12192001" cy="962028"/>
          </a:xfrm>
        </p:grpSpPr>
        <p:sp>
          <p:nvSpPr>
            <p:cNvPr id="30" name="직사각형 29"/>
            <p:cNvSpPr/>
            <p:nvPr/>
          </p:nvSpPr>
          <p:spPr>
            <a:xfrm>
              <a:off x="0" y="0"/>
              <a:ext cx="12192000" cy="171450"/>
            </a:xfrm>
            <a:prstGeom prst="rect">
              <a:avLst/>
            </a:prstGeom>
            <a:solidFill>
              <a:srgbClr val="20A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32" name="순서도: 지연 31"/>
            <p:cNvSpPr/>
            <p:nvPr/>
          </p:nvSpPr>
          <p:spPr>
            <a:xfrm rot="5400000">
              <a:off x="-148432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33" name="순서도: 지연 32"/>
            <p:cNvSpPr/>
            <p:nvPr/>
          </p:nvSpPr>
          <p:spPr>
            <a:xfrm rot="5400000">
              <a:off x="338997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34" name="순서도: 지연 33"/>
            <p:cNvSpPr/>
            <p:nvPr/>
          </p:nvSpPr>
          <p:spPr>
            <a:xfrm rot="5400000">
              <a:off x="826426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35" name="순서도: 지연 34"/>
            <p:cNvSpPr/>
            <p:nvPr/>
          </p:nvSpPr>
          <p:spPr>
            <a:xfrm rot="5400000">
              <a:off x="1313855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36" name="순서도: 지연 35"/>
            <p:cNvSpPr/>
            <p:nvPr/>
          </p:nvSpPr>
          <p:spPr>
            <a:xfrm rot="5400000">
              <a:off x="1801284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37" name="순서도: 지연 36"/>
            <p:cNvSpPr/>
            <p:nvPr/>
          </p:nvSpPr>
          <p:spPr>
            <a:xfrm rot="5400000">
              <a:off x="2288713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38" name="순서도: 지연 37"/>
            <p:cNvSpPr/>
            <p:nvPr/>
          </p:nvSpPr>
          <p:spPr>
            <a:xfrm rot="5400000">
              <a:off x="2776142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39" name="순서도: 지연 38"/>
            <p:cNvSpPr/>
            <p:nvPr/>
          </p:nvSpPr>
          <p:spPr>
            <a:xfrm rot="5400000">
              <a:off x="3263571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40" name="순서도: 지연 39"/>
            <p:cNvSpPr/>
            <p:nvPr/>
          </p:nvSpPr>
          <p:spPr>
            <a:xfrm rot="5400000">
              <a:off x="3751000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41" name="순서도: 지연 40"/>
            <p:cNvSpPr/>
            <p:nvPr/>
          </p:nvSpPr>
          <p:spPr>
            <a:xfrm rot="5400000">
              <a:off x="4238429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42" name="순서도: 지연 41"/>
            <p:cNvSpPr/>
            <p:nvPr/>
          </p:nvSpPr>
          <p:spPr>
            <a:xfrm rot="5400000">
              <a:off x="4725858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43" name="순서도: 지연 42"/>
            <p:cNvSpPr/>
            <p:nvPr/>
          </p:nvSpPr>
          <p:spPr>
            <a:xfrm rot="5400000">
              <a:off x="5213287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44" name="순서도: 지연 43"/>
            <p:cNvSpPr/>
            <p:nvPr/>
          </p:nvSpPr>
          <p:spPr>
            <a:xfrm rot="5400000">
              <a:off x="6188145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45" name="순서도: 지연 44"/>
            <p:cNvSpPr/>
            <p:nvPr/>
          </p:nvSpPr>
          <p:spPr>
            <a:xfrm rot="5400000">
              <a:off x="6675574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46" name="순서도: 지연 45"/>
            <p:cNvSpPr/>
            <p:nvPr/>
          </p:nvSpPr>
          <p:spPr>
            <a:xfrm rot="5400000">
              <a:off x="7163003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47" name="순서도: 지연 46"/>
            <p:cNvSpPr/>
            <p:nvPr/>
          </p:nvSpPr>
          <p:spPr>
            <a:xfrm rot="5400000">
              <a:off x="7650432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48" name="순서도: 지연 47"/>
            <p:cNvSpPr/>
            <p:nvPr/>
          </p:nvSpPr>
          <p:spPr>
            <a:xfrm rot="5400000">
              <a:off x="8137861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49" name="순서도: 지연 48"/>
            <p:cNvSpPr/>
            <p:nvPr/>
          </p:nvSpPr>
          <p:spPr>
            <a:xfrm rot="5400000">
              <a:off x="8625290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0" name="순서도: 지연 49"/>
            <p:cNvSpPr/>
            <p:nvPr/>
          </p:nvSpPr>
          <p:spPr>
            <a:xfrm rot="5400000">
              <a:off x="9112719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1" name="순서도: 지연 50"/>
            <p:cNvSpPr/>
            <p:nvPr/>
          </p:nvSpPr>
          <p:spPr>
            <a:xfrm rot="5400000">
              <a:off x="9600148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2" name="순서도: 지연 51"/>
            <p:cNvSpPr/>
            <p:nvPr/>
          </p:nvSpPr>
          <p:spPr>
            <a:xfrm rot="5400000">
              <a:off x="10087577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3" name="순서도: 지연 52"/>
            <p:cNvSpPr/>
            <p:nvPr/>
          </p:nvSpPr>
          <p:spPr>
            <a:xfrm rot="5400000">
              <a:off x="10575006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4" name="순서도: 지연 53"/>
            <p:cNvSpPr/>
            <p:nvPr/>
          </p:nvSpPr>
          <p:spPr>
            <a:xfrm rot="5400000">
              <a:off x="11062435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5" name="순서도: 지연 54"/>
            <p:cNvSpPr/>
            <p:nvPr/>
          </p:nvSpPr>
          <p:spPr>
            <a:xfrm rot="5400000">
              <a:off x="11549856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6" name="순서도: 지연 55"/>
            <p:cNvSpPr/>
            <p:nvPr/>
          </p:nvSpPr>
          <p:spPr>
            <a:xfrm rot="5400000">
              <a:off x="5700716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076575" y="3282840"/>
            <a:ext cx="2990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400" spc="225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+mn-ea"/>
              </a:rPr>
              <a:t>THANK</a:t>
            </a:r>
          </a:p>
          <a:p>
            <a:pPr algn="dist"/>
            <a:r>
              <a:rPr lang="en-US" altLang="ko-KR" sz="2400" spc="225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+mn-ea"/>
              </a:rPr>
              <a:t>YOU</a:t>
            </a:r>
            <a:endParaRPr lang="ko-KR" altLang="en-US" sz="2400" spc="225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+mn-ea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2593182" y="2743987"/>
            <a:ext cx="3957638" cy="28435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25" spc="2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38292" y="4043128"/>
            <a:ext cx="2990850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ko-KR" altLang="en-US" sz="13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+mn-ea"/>
              </a:rPr>
              <a:t>발표를 들어 주셔서 감사합니다</a:t>
            </a:r>
            <a:r>
              <a:rPr lang="en-US" altLang="ko-KR" sz="13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+mn-ea"/>
              </a:rPr>
              <a:t>.</a:t>
            </a:r>
            <a:endParaRPr lang="ko-KR" altLang="en-US" sz="13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800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5873577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" y="857251"/>
            <a:ext cx="9144001" cy="721521"/>
            <a:chOff x="0" y="0"/>
            <a:chExt cx="12192001" cy="962028"/>
          </a:xfrm>
        </p:grpSpPr>
        <p:sp>
          <p:nvSpPr>
            <p:cNvPr id="5" name="직사각형 4"/>
            <p:cNvSpPr/>
            <p:nvPr/>
          </p:nvSpPr>
          <p:spPr>
            <a:xfrm>
              <a:off x="0" y="0"/>
              <a:ext cx="12192000" cy="171450"/>
            </a:xfrm>
            <a:prstGeom prst="rect">
              <a:avLst/>
            </a:prstGeom>
            <a:solidFill>
              <a:srgbClr val="20A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6" name="순서도: 지연 5"/>
            <p:cNvSpPr/>
            <p:nvPr/>
          </p:nvSpPr>
          <p:spPr>
            <a:xfrm rot="5400000">
              <a:off x="-148432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7" name="순서도: 지연 6"/>
            <p:cNvSpPr/>
            <p:nvPr/>
          </p:nvSpPr>
          <p:spPr>
            <a:xfrm rot="5400000">
              <a:off x="338997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8" name="순서도: 지연 7"/>
            <p:cNvSpPr/>
            <p:nvPr/>
          </p:nvSpPr>
          <p:spPr>
            <a:xfrm rot="5400000">
              <a:off x="826426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9" name="순서도: 지연 8"/>
            <p:cNvSpPr/>
            <p:nvPr/>
          </p:nvSpPr>
          <p:spPr>
            <a:xfrm rot="5400000">
              <a:off x="1313855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10" name="순서도: 지연 9"/>
            <p:cNvSpPr/>
            <p:nvPr/>
          </p:nvSpPr>
          <p:spPr>
            <a:xfrm rot="5400000">
              <a:off x="1801284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11" name="순서도: 지연 10"/>
            <p:cNvSpPr/>
            <p:nvPr/>
          </p:nvSpPr>
          <p:spPr>
            <a:xfrm rot="5400000">
              <a:off x="2288713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12" name="순서도: 지연 11"/>
            <p:cNvSpPr/>
            <p:nvPr/>
          </p:nvSpPr>
          <p:spPr>
            <a:xfrm rot="5400000">
              <a:off x="2776142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13" name="순서도: 지연 12"/>
            <p:cNvSpPr/>
            <p:nvPr/>
          </p:nvSpPr>
          <p:spPr>
            <a:xfrm rot="5400000">
              <a:off x="3263571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14" name="순서도: 지연 13"/>
            <p:cNvSpPr/>
            <p:nvPr/>
          </p:nvSpPr>
          <p:spPr>
            <a:xfrm rot="5400000">
              <a:off x="3751000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15" name="순서도: 지연 14"/>
            <p:cNvSpPr/>
            <p:nvPr/>
          </p:nvSpPr>
          <p:spPr>
            <a:xfrm rot="5400000">
              <a:off x="4238429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16" name="순서도: 지연 15"/>
            <p:cNvSpPr/>
            <p:nvPr/>
          </p:nvSpPr>
          <p:spPr>
            <a:xfrm rot="5400000">
              <a:off x="4725858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17" name="순서도: 지연 16"/>
            <p:cNvSpPr/>
            <p:nvPr/>
          </p:nvSpPr>
          <p:spPr>
            <a:xfrm rot="5400000">
              <a:off x="5213287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18" name="순서도: 지연 17"/>
            <p:cNvSpPr/>
            <p:nvPr/>
          </p:nvSpPr>
          <p:spPr>
            <a:xfrm rot="5400000">
              <a:off x="6188145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19" name="순서도: 지연 18"/>
            <p:cNvSpPr/>
            <p:nvPr/>
          </p:nvSpPr>
          <p:spPr>
            <a:xfrm rot="5400000">
              <a:off x="6675574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20" name="순서도: 지연 19"/>
            <p:cNvSpPr/>
            <p:nvPr/>
          </p:nvSpPr>
          <p:spPr>
            <a:xfrm rot="5400000">
              <a:off x="7163003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21" name="순서도: 지연 20"/>
            <p:cNvSpPr/>
            <p:nvPr/>
          </p:nvSpPr>
          <p:spPr>
            <a:xfrm rot="5400000">
              <a:off x="7650432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22" name="순서도: 지연 21"/>
            <p:cNvSpPr/>
            <p:nvPr/>
          </p:nvSpPr>
          <p:spPr>
            <a:xfrm rot="5400000">
              <a:off x="8137861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23" name="순서도: 지연 22"/>
            <p:cNvSpPr/>
            <p:nvPr/>
          </p:nvSpPr>
          <p:spPr>
            <a:xfrm rot="5400000">
              <a:off x="8625290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24" name="순서도: 지연 23"/>
            <p:cNvSpPr/>
            <p:nvPr/>
          </p:nvSpPr>
          <p:spPr>
            <a:xfrm rot="5400000">
              <a:off x="9112719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25" name="순서도: 지연 24"/>
            <p:cNvSpPr/>
            <p:nvPr/>
          </p:nvSpPr>
          <p:spPr>
            <a:xfrm rot="5400000">
              <a:off x="9600148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26" name="순서도: 지연 25"/>
            <p:cNvSpPr/>
            <p:nvPr/>
          </p:nvSpPr>
          <p:spPr>
            <a:xfrm rot="5400000">
              <a:off x="10087577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27" name="순서도: 지연 26"/>
            <p:cNvSpPr/>
            <p:nvPr/>
          </p:nvSpPr>
          <p:spPr>
            <a:xfrm rot="5400000">
              <a:off x="10575006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28" name="순서도: 지연 27"/>
            <p:cNvSpPr/>
            <p:nvPr/>
          </p:nvSpPr>
          <p:spPr>
            <a:xfrm rot="5400000">
              <a:off x="11062435" y="319882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29" name="순서도: 지연 28"/>
            <p:cNvSpPr/>
            <p:nvPr/>
          </p:nvSpPr>
          <p:spPr>
            <a:xfrm rot="5400000">
              <a:off x="11549856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30" name="순서도: 지연 29"/>
            <p:cNvSpPr/>
            <p:nvPr/>
          </p:nvSpPr>
          <p:spPr>
            <a:xfrm rot="5400000">
              <a:off x="5700716" y="319882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</p:grpSp>
      <p:sp>
        <p:nvSpPr>
          <p:cNvPr id="31" name="사다리꼴 30"/>
          <p:cNvSpPr/>
          <p:nvPr/>
        </p:nvSpPr>
        <p:spPr>
          <a:xfrm>
            <a:off x="1" y="2781301"/>
            <a:ext cx="9144000" cy="3092276"/>
          </a:xfrm>
          <a:prstGeom prst="trapezoid">
            <a:avLst>
              <a:gd name="adj" fmla="val 14480"/>
            </a:avLst>
          </a:prstGeom>
          <a:solidFill>
            <a:schemeClr val="bg1">
              <a:lumMod val="8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9920" y="2442946"/>
            <a:ext cx="127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ctr"/>
            <a:r>
              <a:rPr lang="en-US" altLang="ko-KR" sz="2250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[ </a:t>
            </a:r>
            <a:r>
              <a:rPr lang="ko-KR" altLang="en-US" sz="2250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목차 </a:t>
            </a:r>
            <a:r>
              <a:rPr lang="en-US" altLang="ko-KR" sz="2250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]</a:t>
            </a:r>
            <a:endParaRPr lang="ko-KR" altLang="en-US" sz="2250" dirty="0">
              <a:gradFill>
                <a:gsLst>
                  <a:gs pos="0">
                    <a:srgbClr val="20A899"/>
                  </a:gs>
                  <a:gs pos="100000">
                    <a:srgbClr val="20A899"/>
                  </a:gs>
                </a:gsLst>
                <a:lin ang="5400000" scaled="1"/>
              </a:gradFill>
              <a:latin typeface="+mn-ea"/>
              <a:ea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77347" y="3048127"/>
            <a:ext cx="12713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ctr"/>
            <a:r>
              <a:rPr lang="en-US" altLang="ko-KR" sz="2250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STEP</a:t>
            </a:r>
            <a:r>
              <a:rPr lang="ko-KR" altLang="en-US" sz="2250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 </a:t>
            </a:r>
            <a:r>
              <a:rPr lang="en-US" altLang="ko-KR" sz="2250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01</a:t>
            </a:r>
            <a:endParaRPr lang="ko-KR" altLang="en-US" sz="2250" dirty="0">
              <a:gradFill>
                <a:gsLst>
                  <a:gs pos="0">
                    <a:srgbClr val="20A899"/>
                  </a:gs>
                  <a:gs pos="100000">
                    <a:srgbClr val="20A899"/>
                  </a:gs>
                </a:gsLst>
                <a:lin ang="5400000" scaled="1"/>
              </a:gradFill>
              <a:latin typeface="+mn-ea"/>
              <a:ea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36345" y="3048127"/>
            <a:ext cx="12713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ctr"/>
            <a:r>
              <a:rPr lang="en-US" altLang="ko-KR" sz="2250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STEP</a:t>
            </a:r>
            <a:r>
              <a:rPr lang="ko-KR" altLang="en-US" sz="2250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 </a:t>
            </a:r>
            <a:r>
              <a:rPr lang="en-US" altLang="ko-KR" sz="2250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02</a:t>
            </a:r>
            <a:endParaRPr lang="ko-KR" altLang="en-US" sz="2250" dirty="0">
              <a:gradFill>
                <a:gsLst>
                  <a:gs pos="0">
                    <a:srgbClr val="20A899"/>
                  </a:gs>
                  <a:gs pos="100000">
                    <a:srgbClr val="20A899"/>
                  </a:gs>
                </a:gsLst>
                <a:lin ang="5400000" scaled="1"/>
              </a:gradFill>
              <a:latin typeface="+mn-ea"/>
              <a:ea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96173" y="3048127"/>
            <a:ext cx="12713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ctr"/>
            <a:r>
              <a:rPr lang="en-US" altLang="ko-KR" sz="2250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STEP</a:t>
            </a:r>
            <a:r>
              <a:rPr lang="ko-KR" altLang="en-US" sz="2250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 </a:t>
            </a:r>
            <a:r>
              <a:rPr lang="en-US" altLang="ko-KR" sz="2250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03</a:t>
            </a:r>
            <a:endParaRPr lang="ko-KR" altLang="en-US" sz="2250" dirty="0">
              <a:gradFill>
                <a:gsLst>
                  <a:gs pos="0">
                    <a:srgbClr val="20A899"/>
                  </a:gs>
                  <a:gs pos="100000">
                    <a:srgbClr val="20A899"/>
                  </a:gs>
                </a:gsLst>
                <a:lin ang="5400000" scaled="1"/>
              </a:gradFill>
              <a:latin typeface="+mn-ea"/>
              <a:ea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36345" y="3999555"/>
            <a:ext cx="12713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ctr"/>
            <a:r>
              <a:rPr lang="ko-KR" altLang="en-US" sz="1500" dirty="0">
                <a:latin typeface="+mn-ea"/>
                <a:ea typeface="+mn-ea"/>
              </a:rPr>
              <a:t>교육과정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96172" y="3999555"/>
            <a:ext cx="16427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ctr"/>
            <a:r>
              <a:rPr lang="ko-KR" altLang="en-US" sz="1500">
                <a:latin typeface="+mn-ea"/>
                <a:ea typeface="+mn-ea"/>
              </a:rPr>
              <a:t>대학입시제도</a:t>
            </a:r>
            <a:endParaRPr lang="ko-KR" altLang="en-US" sz="1500" dirty="0">
              <a:latin typeface="+mn-ea"/>
              <a:ea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18187" y="4030230"/>
            <a:ext cx="16427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ctr"/>
            <a:r>
              <a:rPr lang="ko-KR" altLang="en-US" sz="1500">
                <a:latin typeface="+mn-ea"/>
                <a:ea typeface="+mn-ea"/>
              </a:rPr>
              <a:t>교육의 역사</a:t>
            </a:r>
            <a:endParaRPr lang="ko-KR" altLang="en-US" sz="1500" dirty="0">
              <a:latin typeface="+mn-ea"/>
              <a:ea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53196" y="4787565"/>
            <a:ext cx="1912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ctr"/>
            <a:r>
              <a:rPr lang="ko-KR" altLang="en-US" sz="1500">
                <a:latin typeface="+mn-ea"/>
                <a:ea typeface="+mn-ea"/>
              </a:rPr>
              <a:t>현대교육의 도입</a:t>
            </a:r>
            <a:endParaRPr lang="ko-KR" altLang="en-US" sz="1500" dirty="0">
              <a:latin typeface="+mn-ea"/>
              <a:ea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36345" y="4787565"/>
            <a:ext cx="14093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ctr"/>
            <a:r>
              <a:rPr lang="ko-KR" altLang="en-US" sz="1500" dirty="0">
                <a:latin typeface="+mn-ea"/>
                <a:ea typeface="+mn-ea"/>
              </a:rPr>
              <a:t>교육시스템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75781" y="4774983"/>
            <a:ext cx="12713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ctr"/>
            <a:r>
              <a:rPr lang="ko-KR" altLang="en-US" sz="1500" dirty="0">
                <a:latin typeface="+mn-ea"/>
                <a:ea typeface="+mn-ea"/>
              </a:rPr>
              <a:t>문제점</a:t>
            </a:r>
          </a:p>
        </p:txBody>
      </p:sp>
    </p:spTree>
    <p:extLst>
      <p:ext uri="{BB962C8B-B14F-4D97-AF65-F5344CB8AC3E}">
        <p14:creationId xmlns:p14="http://schemas.microsoft.com/office/powerpoint/2010/main" val="4227689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750094" y="1910525"/>
            <a:ext cx="8286751" cy="3615539"/>
            <a:chOff x="1000123" y="1404365"/>
            <a:chExt cx="11049001" cy="4820719"/>
          </a:xfrm>
        </p:grpSpPr>
        <p:sp>
          <p:nvSpPr>
            <p:cNvPr id="16" name="직사각형 15"/>
            <p:cNvSpPr/>
            <p:nvPr/>
          </p:nvSpPr>
          <p:spPr>
            <a:xfrm>
              <a:off x="1028699" y="1812739"/>
              <a:ext cx="11020425" cy="44123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15" name="사각형: 둥근 위쪽 모서리 14"/>
            <p:cNvSpPr/>
            <p:nvPr/>
          </p:nvSpPr>
          <p:spPr>
            <a:xfrm>
              <a:off x="1000123" y="1404365"/>
              <a:ext cx="1292227" cy="583016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0" y="5873577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857251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cxnSp>
        <p:nvCxnSpPr>
          <p:cNvPr id="31" name="직선 연결선 30"/>
          <p:cNvCxnSpPr>
            <a:cxnSpLocks/>
            <a:stCxn id="32" idx="3"/>
          </p:cNvCxnSpPr>
          <p:nvPr/>
        </p:nvCxnSpPr>
        <p:spPr>
          <a:xfrm flipV="1">
            <a:off x="1266825" y="1495427"/>
            <a:ext cx="7924800" cy="11539"/>
          </a:xfrm>
          <a:prstGeom prst="line">
            <a:avLst/>
          </a:prstGeom>
          <a:ln>
            <a:solidFill>
              <a:srgbClr val="20A899">
                <a:alpha val="29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4485" y="1114551"/>
            <a:ext cx="12713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ctr"/>
            <a:r>
              <a:rPr lang="en-US" altLang="ko-KR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STEP</a:t>
            </a:r>
            <a:r>
              <a:rPr lang="ko-KR" altLang="en-US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 </a:t>
            </a:r>
            <a:r>
              <a:rPr lang="en-US" altLang="ko-KR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01</a:t>
            </a:r>
            <a:endParaRPr lang="ko-KR" altLang="en-US" sz="2250" b="1" dirty="0">
              <a:gradFill>
                <a:gsLst>
                  <a:gs pos="0">
                    <a:srgbClr val="20A899"/>
                  </a:gs>
                  <a:gs pos="100000">
                    <a:srgbClr val="20A899"/>
                  </a:gs>
                </a:gsLst>
                <a:lin ang="5400000" scaled="1"/>
              </a:gradFill>
              <a:latin typeface="+mn-ea"/>
              <a:ea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24947" y="1228704"/>
            <a:ext cx="34899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l"/>
            <a:r>
              <a:rPr lang="ko-KR" altLang="en-US" sz="1500" spc="0" dirty="0">
                <a:latin typeface="+mn-ea"/>
                <a:ea typeface="+mn-ea"/>
              </a:rPr>
              <a:t>교육의 역사</a:t>
            </a:r>
          </a:p>
        </p:txBody>
      </p:sp>
      <p:grpSp>
        <p:nvGrpSpPr>
          <p:cNvPr id="63" name="그룹 62"/>
          <p:cNvGrpSpPr/>
          <p:nvPr/>
        </p:nvGrpSpPr>
        <p:grpSpPr>
          <a:xfrm>
            <a:off x="7988499" y="985839"/>
            <a:ext cx="1155502" cy="373867"/>
            <a:chOff x="9939079" y="2751991"/>
            <a:chExt cx="2443421" cy="790578"/>
          </a:xfrm>
        </p:grpSpPr>
        <p:sp>
          <p:nvSpPr>
            <p:cNvPr id="57" name="순서도: 지연 56"/>
            <p:cNvSpPr/>
            <p:nvPr/>
          </p:nvSpPr>
          <p:spPr>
            <a:xfrm rot="5400000">
              <a:off x="9790647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8" name="순서도: 지연 57"/>
            <p:cNvSpPr/>
            <p:nvPr/>
          </p:nvSpPr>
          <p:spPr>
            <a:xfrm rot="5400000">
              <a:off x="10278076" y="2900423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9" name="순서도: 지연 58"/>
            <p:cNvSpPr/>
            <p:nvPr/>
          </p:nvSpPr>
          <p:spPr>
            <a:xfrm rot="5400000">
              <a:off x="10765505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60" name="순서도: 지연 59"/>
            <p:cNvSpPr/>
            <p:nvPr/>
          </p:nvSpPr>
          <p:spPr>
            <a:xfrm rot="5400000">
              <a:off x="11252934" y="2900423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61" name="순서도: 지연 60"/>
            <p:cNvSpPr/>
            <p:nvPr/>
          </p:nvSpPr>
          <p:spPr>
            <a:xfrm rot="5400000">
              <a:off x="11740355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76225" y="1990451"/>
            <a:ext cx="8591550" cy="3714046"/>
            <a:chOff x="368300" y="1510933"/>
            <a:chExt cx="11455400" cy="4952061"/>
          </a:xfrm>
        </p:grpSpPr>
        <p:sp>
          <p:nvSpPr>
            <p:cNvPr id="3" name="직사각형 2"/>
            <p:cNvSpPr/>
            <p:nvPr/>
          </p:nvSpPr>
          <p:spPr>
            <a:xfrm>
              <a:off x="368300" y="2038181"/>
              <a:ext cx="11455400" cy="4424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5" name="사각형: 둥근 위쪽 모서리 4"/>
            <p:cNvSpPr/>
            <p:nvPr/>
          </p:nvSpPr>
          <p:spPr>
            <a:xfrm>
              <a:off x="481806" y="1510933"/>
              <a:ext cx="1254126" cy="534318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631170" y="2877696"/>
            <a:ext cx="3421294" cy="247475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07409" y="3271805"/>
            <a:ext cx="43174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just"/>
            <a:r>
              <a:rPr lang="ko-KR" altLang="en-US" sz="1800" dirty="0">
                <a:latin typeface="+mn-ea"/>
                <a:ea typeface="+mn-ea"/>
              </a:rPr>
              <a:t>일본의 고대 교육은 대부분 승려에 의해 이루어짐</a:t>
            </a:r>
            <a:endParaRPr lang="en-US" altLang="ko-KR" sz="1800" dirty="0">
              <a:latin typeface="+mn-ea"/>
              <a:ea typeface="+mn-ea"/>
            </a:endParaRPr>
          </a:p>
          <a:p>
            <a:pPr algn="just"/>
            <a:endParaRPr lang="en-US" altLang="ko-KR" sz="1800" dirty="0">
              <a:latin typeface="+mn-ea"/>
              <a:ea typeface="+mn-ea"/>
            </a:endParaRPr>
          </a:p>
          <a:p>
            <a:pPr algn="just"/>
            <a:r>
              <a:rPr lang="ko-KR" altLang="en-US" sz="1800" dirty="0">
                <a:latin typeface="+mn-ea"/>
                <a:ea typeface="+mn-ea"/>
              </a:rPr>
              <a:t>상류 계층을 위한학교에서는 전통악기의 연주나 서예</a:t>
            </a:r>
            <a:endParaRPr lang="en-US" altLang="ko-KR" sz="1800" dirty="0">
              <a:latin typeface="+mn-ea"/>
              <a:ea typeface="+mn-ea"/>
            </a:endParaRPr>
          </a:p>
          <a:p>
            <a:pPr algn="just"/>
            <a:r>
              <a:rPr lang="ko-KR" altLang="en-US" sz="1800" dirty="0">
                <a:latin typeface="+mn-ea"/>
                <a:ea typeface="+mn-ea"/>
              </a:rPr>
              <a:t>서민 계층을 위한 학교에서는 불교 교리를 가르침</a:t>
            </a:r>
          </a:p>
          <a:p>
            <a:pPr algn="just"/>
            <a:endParaRPr lang="ko-KR" altLang="en-US" sz="1000" spc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961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750094" y="1910525"/>
            <a:ext cx="8286751" cy="3615539"/>
            <a:chOff x="1000123" y="1404365"/>
            <a:chExt cx="11049001" cy="4820719"/>
          </a:xfrm>
        </p:grpSpPr>
        <p:sp>
          <p:nvSpPr>
            <p:cNvPr id="16" name="직사각형 15"/>
            <p:cNvSpPr/>
            <p:nvPr/>
          </p:nvSpPr>
          <p:spPr>
            <a:xfrm>
              <a:off x="1028699" y="1812739"/>
              <a:ext cx="11020425" cy="44123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15" name="사각형: 둥근 위쪽 모서리 14"/>
            <p:cNvSpPr/>
            <p:nvPr/>
          </p:nvSpPr>
          <p:spPr>
            <a:xfrm>
              <a:off x="1000123" y="1404365"/>
              <a:ext cx="1292227" cy="583016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0" y="5873577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857251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cxnSp>
        <p:nvCxnSpPr>
          <p:cNvPr id="31" name="직선 연결선 30"/>
          <p:cNvCxnSpPr>
            <a:cxnSpLocks/>
            <a:stCxn id="32" idx="3"/>
          </p:cNvCxnSpPr>
          <p:nvPr/>
        </p:nvCxnSpPr>
        <p:spPr>
          <a:xfrm flipV="1">
            <a:off x="1266825" y="1495427"/>
            <a:ext cx="7924800" cy="11539"/>
          </a:xfrm>
          <a:prstGeom prst="line">
            <a:avLst/>
          </a:prstGeom>
          <a:ln>
            <a:solidFill>
              <a:srgbClr val="20A899">
                <a:alpha val="29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4485" y="1114551"/>
            <a:ext cx="12713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ctr"/>
            <a:r>
              <a:rPr lang="en-US" altLang="ko-KR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STEP</a:t>
            </a:r>
            <a:r>
              <a:rPr lang="ko-KR" altLang="en-US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 </a:t>
            </a:r>
            <a:r>
              <a:rPr lang="en-US" altLang="ko-KR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01</a:t>
            </a:r>
            <a:endParaRPr lang="ko-KR" altLang="en-US" sz="2250" b="1" dirty="0">
              <a:gradFill>
                <a:gsLst>
                  <a:gs pos="0">
                    <a:srgbClr val="20A899"/>
                  </a:gs>
                  <a:gs pos="100000">
                    <a:srgbClr val="20A899"/>
                  </a:gs>
                </a:gsLst>
                <a:lin ang="5400000" scaled="1"/>
              </a:gradFill>
              <a:latin typeface="+mn-ea"/>
              <a:ea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24947" y="1228704"/>
            <a:ext cx="34899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l"/>
            <a:r>
              <a:rPr lang="ko-KR" altLang="en-US" sz="1500" spc="0" dirty="0">
                <a:latin typeface="+mn-ea"/>
                <a:ea typeface="+mn-ea"/>
              </a:rPr>
              <a:t>교육의 역사</a:t>
            </a:r>
          </a:p>
        </p:txBody>
      </p:sp>
      <p:grpSp>
        <p:nvGrpSpPr>
          <p:cNvPr id="63" name="그룹 62"/>
          <p:cNvGrpSpPr/>
          <p:nvPr/>
        </p:nvGrpSpPr>
        <p:grpSpPr>
          <a:xfrm>
            <a:off x="7988499" y="985839"/>
            <a:ext cx="1155502" cy="373867"/>
            <a:chOff x="9939079" y="2751991"/>
            <a:chExt cx="2443421" cy="790578"/>
          </a:xfrm>
        </p:grpSpPr>
        <p:sp>
          <p:nvSpPr>
            <p:cNvPr id="57" name="순서도: 지연 56"/>
            <p:cNvSpPr/>
            <p:nvPr/>
          </p:nvSpPr>
          <p:spPr>
            <a:xfrm rot="5400000">
              <a:off x="9790647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8" name="순서도: 지연 57"/>
            <p:cNvSpPr/>
            <p:nvPr/>
          </p:nvSpPr>
          <p:spPr>
            <a:xfrm rot="5400000">
              <a:off x="10278076" y="2900423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9" name="순서도: 지연 58"/>
            <p:cNvSpPr/>
            <p:nvPr/>
          </p:nvSpPr>
          <p:spPr>
            <a:xfrm rot="5400000">
              <a:off x="10765505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60" name="순서도: 지연 59"/>
            <p:cNvSpPr/>
            <p:nvPr/>
          </p:nvSpPr>
          <p:spPr>
            <a:xfrm rot="5400000">
              <a:off x="11252934" y="2900423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61" name="순서도: 지연 60"/>
            <p:cNvSpPr/>
            <p:nvPr/>
          </p:nvSpPr>
          <p:spPr>
            <a:xfrm rot="5400000">
              <a:off x="11740355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76225" y="1990451"/>
            <a:ext cx="8591550" cy="3714046"/>
            <a:chOff x="368300" y="1510933"/>
            <a:chExt cx="11455400" cy="4952061"/>
          </a:xfrm>
        </p:grpSpPr>
        <p:sp>
          <p:nvSpPr>
            <p:cNvPr id="3" name="직사각형 2"/>
            <p:cNvSpPr/>
            <p:nvPr/>
          </p:nvSpPr>
          <p:spPr>
            <a:xfrm>
              <a:off x="368300" y="2038181"/>
              <a:ext cx="11455400" cy="4424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5" name="사각형: 둥근 위쪽 모서리 4"/>
            <p:cNvSpPr/>
            <p:nvPr/>
          </p:nvSpPr>
          <p:spPr>
            <a:xfrm>
              <a:off x="481806" y="1510933"/>
              <a:ext cx="1254126" cy="534318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631170" y="2877696"/>
            <a:ext cx="3421294" cy="247475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62559" y="3018949"/>
            <a:ext cx="43174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+mn-ea"/>
                <a:ea typeface="+mn-ea"/>
              </a:rPr>
              <a:t>에도시대 초기</a:t>
            </a:r>
            <a:r>
              <a:rPr lang="en-US" altLang="ko-KR" sz="1400" dirty="0">
                <a:latin typeface="+mn-ea"/>
                <a:ea typeface="+mn-ea"/>
              </a:rPr>
              <a:t>-</a:t>
            </a:r>
            <a:r>
              <a:rPr lang="ko-KR" altLang="en-US" sz="1400" dirty="0">
                <a:latin typeface="+mn-ea"/>
                <a:ea typeface="+mn-ea"/>
              </a:rPr>
              <a:t> 다양한 교육시설이 보급</a:t>
            </a:r>
            <a:r>
              <a:rPr lang="en-US" altLang="ko-KR" sz="1400" dirty="0">
                <a:latin typeface="+mn-ea"/>
                <a:ea typeface="+mn-ea"/>
              </a:rPr>
              <a:t>, </a:t>
            </a:r>
            <a:r>
              <a:rPr lang="ko-KR" altLang="en-US" sz="1400" dirty="0">
                <a:latin typeface="+mn-ea"/>
                <a:ea typeface="+mn-ea"/>
              </a:rPr>
              <a:t>사무라이의 자녀를 위한 학교가 설립</a:t>
            </a:r>
            <a:r>
              <a:rPr lang="en-US" altLang="ko-KR" sz="1400" dirty="0">
                <a:latin typeface="+mn-ea"/>
                <a:ea typeface="+mn-ea"/>
              </a:rPr>
              <a:t>, </a:t>
            </a:r>
            <a:r>
              <a:rPr lang="ko-KR" altLang="en-US" sz="1400" dirty="0">
                <a:latin typeface="+mn-ea"/>
                <a:ea typeface="+mn-ea"/>
              </a:rPr>
              <a:t>주로 무술 습득에 매진</a:t>
            </a:r>
            <a:endParaRPr lang="en-US" altLang="ko-KR" sz="1400" dirty="0">
              <a:latin typeface="+mn-ea"/>
              <a:ea typeface="+mn-ea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altLang="ko-KR" sz="1400" dirty="0">
              <a:latin typeface="+mn-ea"/>
              <a:ea typeface="+mn-ea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altLang="ko-KR" sz="1400" dirty="0">
              <a:latin typeface="+mn-ea"/>
              <a:ea typeface="+mn-ea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+mn-ea"/>
                <a:ea typeface="+mn-ea"/>
              </a:rPr>
              <a:t>에도시대 후반</a:t>
            </a:r>
            <a:r>
              <a:rPr lang="en-US" altLang="ko-KR" sz="1400" dirty="0">
                <a:latin typeface="+mn-ea"/>
                <a:ea typeface="+mn-ea"/>
              </a:rPr>
              <a:t>-</a:t>
            </a:r>
            <a:r>
              <a:rPr lang="ko-KR" altLang="en-US" sz="1400" dirty="0">
                <a:latin typeface="+mn-ea"/>
                <a:ea typeface="+mn-ea"/>
              </a:rPr>
              <a:t>서민에게도 개방</a:t>
            </a:r>
            <a:r>
              <a:rPr lang="en-US" altLang="ko-KR" sz="1400" dirty="0">
                <a:latin typeface="+mn-ea"/>
                <a:ea typeface="+mn-ea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ea typeface="+mn-ea"/>
              </a:rPr>
              <a:t>1879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ea typeface="+mn-ea"/>
              </a:rPr>
              <a:t>년의 교육령과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ea typeface="+mn-ea"/>
              </a:rPr>
              <a:t>1886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ea typeface="+mn-ea"/>
              </a:rPr>
              <a:t>년의 소학교령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ea typeface="+mn-ea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ea typeface="+mn-ea"/>
              </a:rPr>
              <a:t>기타 모든 학교령에 </a:t>
            </a:r>
            <a:r>
              <a:rPr lang="ko-KR" altLang="en-US" sz="1400" dirty="0">
                <a:latin typeface="+mn-ea"/>
                <a:ea typeface="+mn-ea"/>
              </a:rPr>
              <a:t>의하여 소학교</a:t>
            </a:r>
            <a:r>
              <a:rPr lang="en-US" altLang="ko-KR" sz="1400" dirty="0">
                <a:latin typeface="+mn-ea"/>
                <a:ea typeface="+mn-ea"/>
              </a:rPr>
              <a:t>·</a:t>
            </a:r>
            <a:r>
              <a:rPr lang="ko-KR" altLang="en-US" sz="1400" dirty="0">
                <a:latin typeface="+mn-ea"/>
                <a:ea typeface="+mn-ea"/>
              </a:rPr>
              <a:t>중학교</a:t>
            </a:r>
            <a:r>
              <a:rPr lang="en-US" altLang="ko-KR" sz="1400" dirty="0">
                <a:latin typeface="+mn-ea"/>
                <a:ea typeface="+mn-ea"/>
              </a:rPr>
              <a:t>·</a:t>
            </a:r>
            <a:r>
              <a:rPr lang="ko-KR" altLang="en-US" sz="1400" dirty="0">
                <a:latin typeface="+mn-ea"/>
                <a:ea typeface="+mn-ea"/>
              </a:rPr>
              <a:t>사범학교</a:t>
            </a:r>
            <a:r>
              <a:rPr lang="en-US" altLang="ko-KR" sz="1400" dirty="0">
                <a:latin typeface="+mn-ea"/>
                <a:ea typeface="+mn-ea"/>
              </a:rPr>
              <a:t>·</a:t>
            </a:r>
            <a:r>
              <a:rPr lang="ko-KR" altLang="en-US" sz="1400" dirty="0">
                <a:latin typeface="+mn-ea"/>
                <a:ea typeface="+mn-ea"/>
              </a:rPr>
              <a:t>제국대학 등의 학교체계의 기본이 이루어짐</a:t>
            </a:r>
          </a:p>
          <a:p>
            <a:pPr algn="just"/>
            <a:endParaRPr lang="ko-KR" altLang="en-US" sz="1400" spc="0" dirty="0">
              <a:latin typeface="+mn-ea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5D4564-A706-4204-9C81-AC9314F0C8A2}"/>
              </a:ext>
            </a:extLst>
          </p:cNvPr>
          <p:cNvSpPr txBox="1"/>
          <p:nvPr/>
        </p:nvSpPr>
        <p:spPr>
          <a:xfrm>
            <a:off x="640558" y="5352450"/>
            <a:ext cx="1078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학문소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675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750094" y="1910525"/>
            <a:ext cx="8286751" cy="3615539"/>
            <a:chOff x="1000123" y="1404365"/>
            <a:chExt cx="11049001" cy="4820719"/>
          </a:xfrm>
        </p:grpSpPr>
        <p:sp>
          <p:nvSpPr>
            <p:cNvPr id="16" name="직사각형 15"/>
            <p:cNvSpPr/>
            <p:nvPr/>
          </p:nvSpPr>
          <p:spPr>
            <a:xfrm>
              <a:off x="1028699" y="1812739"/>
              <a:ext cx="11020425" cy="44123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15" name="사각형: 둥근 위쪽 모서리 14"/>
            <p:cNvSpPr/>
            <p:nvPr/>
          </p:nvSpPr>
          <p:spPr>
            <a:xfrm>
              <a:off x="1000123" y="1404365"/>
              <a:ext cx="1292227" cy="583016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0" y="5873577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857251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cxnSp>
        <p:nvCxnSpPr>
          <p:cNvPr id="31" name="직선 연결선 30"/>
          <p:cNvCxnSpPr>
            <a:cxnSpLocks/>
            <a:stCxn id="32" idx="3"/>
          </p:cNvCxnSpPr>
          <p:nvPr/>
        </p:nvCxnSpPr>
        <p:spPr>
          <a:xfrm flipV="1">
            <a:off x="1266825" y="1495427"/>
            <a:ext cx="7924800" cy="11539"/>
          </a:xfrm>
          <a:prstGeom prst="line">
            <a:avLst/>
          </a:prstGeom>
          <a:ln>
            <a:solidFill>
              <a:srgbClr val="20A899">
                <a:alpha val="29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4485" y="1114551"/>
            <a:ext cx="12713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ctr"/>
            <a:r>
              <a:rPr lang="en-US" altLang="ko-KR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STEP</a:t>
            </a:r>
            <a:r>
              <a:rPr lang="ko-KR" altLang="en-US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 </a:t>
            </a:r>
            <a:r>
              <a:rPr lang="en-US" altLang="ko-KR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01</a:t>
            </a:r>
            <a:endParaRPr lang="ko-KR" altLang="en-US" sz="2250" b="1" dirty="0">
              <a:gradFill>
                <a:gsLst>
                  <a:gs pos="0">
                    <a:srgbClr val="20A899"/>
                  </a:gs>
                  <a:gs pos="100000">
                    <a:srgbClr val="20A899"/>
                  </a:gs>
                </a:gsLst>
                <a:lin ang="5400000" scaled="1"/>
              </a:gradFill>
              <a:latin typeface="+mn-ea"/>
              <a:ea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24947" y="1228704"/>
            <a:ext cx="34899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l"/>
            <a:r>
              <a:rPr lang="ko-KR" altLang="en-US" sz="1500" spc="0" dirty="0">
                <a:latin typeface="+mn-ea"/>
                <a:ea typeface="+mn-ea"/>
              </a:rPr>
              <a:t>현대교육의 도입</a:t>
            </a:r>
          </a:p>
        </p:txBody>
      </p:sp>
      <p:grpSp>
        <p:nvGrpSpPr>
          <p:cNvPr id="63" name="그룹 62"/>
          <p:cNvGrpSpPr/>
          <p:nvPr/>
        </p:nvGrpSpPr>
        <p:grpSpPr>
          <a:xfrm>
            <a:off x="7988499" y="985839"/>
            <a:ext cx="1155502" cy="373867"/>
            <a:chOff x="9939079" y="2751991"/>
            <a:chExt cx="2443421" cy="790578"/>
          </a:xfrm>
        </p:grpSpPr>
        <p:sp>
          <p:nvSpPr>
            <p:cNvPr id="57" name="순서도: 지연 56"/>
            <p:cNvSpPr/>
            <p:nvPr/>
          </p:nvSpPr>
          <p:spPr>
            <a:xfrm rot="5400000">
              <a:off x="9790647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8" name="순서도: 지연 57"/>
            <p:cNvSpPr/>
            <p:nvPr/>
          </p:nvSpPr>
          <p:spPr>
            <a:xfrm rot="5400000">
              <a:off x="10278076" y="2900423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9" name="순서도: 지연 58"/>
            <p:cNvSpPr/>
            <p:nvPr/>
          </p:nvSpPr>
          <p:spPr>
            <a:xfrm rot="5400000">
              <a:off x="10765505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60" name="순서도: 지연 59"/>
            <p:cNvSpPr/>
            <p:nvPr/>
          </p:nvSpPr>
          <p:spPr>
            <a:xfrm rot="5400000">
              <a:off x="11252934" y="2900423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61" name="순서도: 지연 60"/>
            <p:cNvSpPr/>
            <p:nvPr/>
          </p:nvSpPr>
          <p:spPr>
            <a:xfrm rot="5400000">
              <a:off x="11740355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76225" y="1990451"/>
            <a:ext cx="8591550" cy="3714046"/>
            <a:chOff x="368300" y="1510933"/>
            <a:chExt cx="11455400" cy="4952061"/>
          </a:xfrm>
        </p:grpSpPr>
        <p:sp>
          <p:nvSpPr>
            <p:cNvPr id="3" name="직사각형 2"/>
            <p:cNvSpPr/>
            <p:nvPr/>
          </p:nvSpPr>
          <p:spPr>
            <a:xfrm>
              <a:off x="368300" y="2038181"/>
              <a:ext cx="11455400" cy="4424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5" name="사각형: 둥근 위쪽 모서리 4"/>
            <p:cNvSpPr/>
            <p:nvPr/>
          </p:nvSpPr>
          <p:spPr>
            <a:xfrm>
              <a:off x="481806" y="1510933"/>
              <a:ext cx="1254126" cy="534318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579851" y="2795420"/>
            <a:ext cx="3421294" cy="254578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8795" y="3506583"/>
            <a:ext cx="4547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ko-KR" altLang="en-US" sz="1600" spc="0" dirty="0">
                <a:latin typeface="+mn-ea"/>
                <a:ea typeface="+mn-ea"/>
              </a:rPr>
              <a:t>메이지 시대 접어들면서 근대화와 더불어 서양 학문 도입</a:t>
            </a:r>
            <a:endParaRPr lang="en-US" altLang="ko-KR" sz="1600" spc="0" dirty="0">
              <a:latin typeface="+mn-ea"/>
              <a:ea typeface="+mn-ea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n-US" altLang="ko-KR" sz="1600" spc="0" dirty="0">
              <a:latin typeface="+mn-ea"/>
              <a:ea typeface="+mn-ea"/>
            </a:endParaRPr>
          </a:p>
          <a:p>
            <a:pPr algn="l"/>
            <a:r>
              <a:rPr lang="en-US" altLang="ko-KR" sz="1600" spc="0" dirty="0">
                <a:latin typeface="+mn-ea"/>
                <a:ea typeface="+mn-ea"/>
              </a:rPr>
              <a:t>    2</a:t>
            </a:r>
            <a:r>
              <a:rPr lang="ko-KR" altLang="en-US" sz="1600" spc="0" dirty="0">
                <a:latin typeface="+mn-ea"/>
                <a:ea typeface="+mn-ea"/>
              </a:rPr>
              <a:t>차 세계대전 이후 미국 점령으로 교육제도      </a:t>
            </a:r>
            <a:endParaRPr lang="en-US" altLang="ko-KR" sz="1600" spc="0" dirty="0">
              <a:latin typeface="+mn-ea"/>
              <a:ea typeface="+mn-ea"/>
            </a:endParaRPr>
          </a:p>
          <a:p>
            <a:pPr algn="l"/>
            <a:r>
              <a:rPr lang="en-US" altLang="ko-KR" sz="1600" spc="0" dirty="0">
                <a:latin typeface="+mn-ea"/>
                <a:ea typeface="+mn-ea"/>
              </a:rPr>
              <a:t>    </a:t>
            </a:r>
            <a:r>
              <a:rPr lang="ko-KR" altLang="en-US" sz="1600" spc="0" dirty="0">
                <a:latin typeface="+mn-ea"/>
                <a:ea typeface="+mn-ea"/>
              </a:rPr>
              <a:t>변화</a:t>
            </a:r>
            <a:r>
              <a:rPr lang="en-US" altLang="ko-KR" sz="1600" spc="0" dirty="0">
                <a:latin typeface="+mn-ea"/>
                <a:ea typeface="+mn-ea"/>
              </a:rPr>
              <a:t> , </a:t>
            </a:r>
            <a:r>
              <a:rPr lang="ko-KR" altLang="en-US" sz="1600" spc="0" dirty="0">
                <a:latin typeface="+mn-ea"/>
                <a:ea typeface="+mn-ea"/>
              </a:rPr>
              <a:t>현재 한국과 비슷한 교육제도</a:t>
            </a:r>
            <a:endParaRPr lang="en-US" altLang="ko-KR" sz="1600" spc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2886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750094" y="1910525"/>
            <a:ext cx="8286751" cy="3615539"/>
            <a:chOff x="1000123" y="1404365"/>
            <a:chExt cx="11049001" cy="4820719"/>
          </a:xfrm>
        </p:grpSpPr>
        <p:sp>
          <p:nvSpPr>
            <p:cNvPr id="16" name="직사각형 15"/>
            <p:cNvSpPr/>
            <p:nvPr/>
          </p:nvSpPr>
          <p:spPr>
            <a:xfrm>
              <a:off x="1028699" y="1812739"/>
              <a:ext cx="11020425" cy="44123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15" name="사각형: 둥근 위쪽 모서리 14"/>
            <p:cNvSpPr/>
            <p:nvPr/>
          </p:nvSpPr>
          <p:spPr>
            <a:xfrm>
              <a:off x="1000123" y="1404365"/>
              <a:ext cx="1292227" cy="583016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-4485" y="5883982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857251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cxnSp>
        <p:nvCxnSpPr>
          <p:cNvPr id="31" name="직선 연결선 30"/>
          <p:cNvCxnSpPr>
            <a:cxnSpLocks/>
            <a:stCxn id="32" idx="3"/>
          </p:cNvCxnSpPr>
          <p:nvPr/>
        </p:nvCxnSpPr>
        <p:spPr>
          <a:xfrm flipV="1">
            <a:off x="1266825" y="1495427"/>
            <a:ext cx="7924800" cy="11539"/>
          </a:xfrm>
          <a:prstGeom prst="line">
            <a:avLst/>
          </a:prstGeom>
          <a:ln>
            <a:solidFill>
              <a:srgbClr val="20A899">
                <a:alpha val="29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4485" y="1114551"/>
            <a:ext cx="12713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ctr"/>
            <a:r>
              <a:rPr lang="en-US" altLang="ko-KR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STEP</a:t>
            </a:r>
            <a:r>
              <a:rPr lang="ko-KR" altLang="en-US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 </a:t>
            </a:r>
            <a:r>
              <a:rPr lang="en-US" altLang="ko-KR" sz="2250" b="1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02</a:t>
            </a:r>
            <a:endParaRPr lang="ko-KR" altLang="en-US" sz="2250" b="1" dirty="0">
              <a:gradFill>
                <a:gsLst>
                  <a:gs pos="0">
                    <a:srgbClr val="20A899"/>
                  </a:gs>
                  <a:gs pos="100000">
                    <a:srgbClr val="20A899"/>
                  </a:gs>
                </a:gsLst>
                <a:lin ang="5400000" scaled="1"/>
              </a:gradFill>
              <a:latin typeface="+mn-ea"/>
              <a:ea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24947" y="1228704"/>
            <a:ext cx="34899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l"/>
            <a:r>
              <a:rPr lang="ko-KR" altLang="en-US" sz="1500" spc="0" dirty="0">
                <a:latin typeface="+mn-ea"/>
                <a:ea typeface="+mn-ea"/>
              </a:rPr>
              <a:t>교육과정</a:t>
            </a:r>
          </a:p>
        </p:txBody>
      </p:sp>
      <p:grpSp>
        <p:nvGrpSpPr>
          <p:cNvPr id="63" name="그룹 62"/>
          <p:cNvGrpSpPr/>
          <p:nvPr/>
        </p:nvGrpSpPr>
        <p:grpSpPr>
          <a:xfrm>
            <a:off x="7988499" y="985839"/>
            <a:ext cx="1155502" cy="373867"/>
            <a:chOff x="9939079" y="2751991"/>
            <a:chExt cx="2443421" cy="790578"/>
          </a:xfrm>
        </p:grpSpPr>
        <p:sp>
          <p:nvSpPr>
            <p:cNvPr id="57" name="순서도: 지연 56"/>
            <p:cNvSpPr/>
            <p:nvPr/>
          </p:nvSpPr>
          <p:spPr>
            <a:xfrm rot="5400000">
              <a:off x="9790647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8" name="순서도: 지연 57"/>
            <p:cNvSpPr/>
            <p:nvPr/>
          </p:nvSpPr>
          <p:spPr>
            <a:xfrm rot="5400000">
              <a:off x="10278076" y="2900423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9" name="순서도: 지연 58"/>
            <p:cNvSpPr/>
            <p:nvPr/>
          </p:nvSpPr>
          <p:spPr>
            <a:xfrm rot="5400000">
              <a:off x="10765505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60" name="순서도: 지연 59"/>
            <p:cNvSpPr/>
            <p:nvPr/>
          </p:nvSpPr>
          <p:spPr>
            <a:xfrm rot="5400000">
              <a:off x="11252934" y="2900423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61" name="순서도: 지연 60"/>
            <p:cNvSpPr/>
            <p:nvPr/>
          </p:nvSpPr>
          <p:spPr>
            <a:xfrm rot="5400000">
              <a:off x="11740355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76225" y="1990451"/>
            <a:ext cx="8591550" cy="3714046"/>
            <a:chOff x="368300" y="1510933"/>
            <a:chExt cx="11455400" cy="4952061"/>
          </a:xfrm>
        </p:grpSpPr>
        <p:sp>
          <p:nvSpPr>
            <p:cNvPr id="3" name="직사각형 2"/>
            <p:cNvSpPr/>
            <p:nvPr/>
          </p:nvSpPr>
          <p:spPr>
            <a:xfrm>
              <a:off x="368300" y="2038181"/>
              <a:ext cx="11455400" cy="4424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5" name="사각형: 둥근 위쪽 모서리 4"/>
            <p:cNvSpPr/>
            <p:nvPr/>
          </p:nvSpPr>
          <p:spPr>
            <a:xfrm>
              <a:off x="481806" y="1510933"/>
              <a:ext cx="1254126" cy="534318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1551953" y="3012723"/>
            <a:ext cx="1223730" cy="1223730"/>
            <a:chOff x="2195596" y="3004755"/>
            <a:chExt cx="1631640" cy="1631640"/>
          </a:xfrm>
        </p:grpSpPr>
        <p:sp>
          <p:nvSpPr>
            <p:cNvPr id="21" name="눈물 방울 20"/>
            <p:cNvSpPr/>
            <p:nvPr/>
          </p:nvSpPr>
          <p:spPr>
            <a:xfrm rot="2700000">
              <a:off x="2195596" y="3004755"/>
              <a:ext cx="1631640" cy="1631640"/>
            </a:xfrm>
            <a:prstGeom prst="teardrop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22" name="타원 21"/>
            <p:cNvSpPr/>
            <p:nvPr/>
          </p:nvSpPr>
          <p:spPr>
            <a:xfrm>
              <a:off x="2292350" y="3101110"/>
              <a:ext cx="1441354" cy="1441354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3863636" y="3012723"/>
            <a:ext cx="1223730" cy="1223730"/>
            <a:chOff x="2195596" y="3004755"/>
            <a:chExt cx="1631640" cy="1631640"/>
          </a:xfrm>
        </p:grpSpPr>
        <p:sp>
          <p:nvSpPr>
            <p:cNvPr id="29" name="눈물 방울 28"/>
            <p:cNvSpPr/>
            <p:nvPr/>
          </p:nvSpPr>
          <p:spPr>
            <a:xfrm rot="2700000">
              <a:off x="2195596" y="3004755"/>
              <a:ext cx="1631640" cy="1631640"/>
            </a:xfrm>
            <a:prstGeom prst="teardrop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30" name="타원 29"/>
            <p:cNvSpPr/>
            <p:nvPr/>
          </p:nvSpPr>
          <p:spPr>
            <a:xfrm>
              <a:off x="2292350" y="3101110"/>
              <a:ext cx="1441354" cy="1441354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6175320" y="3012723"/>
            <a:ext cx="1223730" cy="1223730"/>
            <a:chOff x="2195596" y="3004755"/>
            <a:chExt cx="1631640" cy="1631640"/>
          </a:xfrm>
        </p:grpSpPr>
        <p:sp>
          <p:nvSpPr>
            <p:cNvPr id="34" name="눈물 방울 33"/>
            <p:cNvSpPr/>
            <p:nvPr/>
          </p:nvSpPr>
          <p:spPr>
            <a:xfrm rot="2700000">
              <a:off x="2195596" y="3004755"/>
              <a:ext cx="1631640" cy="1631640"/>
            </a:xfrm>
            <a:prstGeom prst="teardrop">
              <a:avLst/>
            </a:prstGeom>
            <a:solidFill>
              <a:srgbClr val="20A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2292350" y="3101110"/>
              <a:ext cx="1441354" cy="1441354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</p:grpSp>
      <p:sp>
        <p:nvSpPr>
          <p:cNvPr id="37" name="직사각형 36"/>
          <p:cNvSpPr/>
          <p:nvPr/>
        </p:nvSpPr>
        <p:spPr>
          <a:xfrm>
            <a:off x="1130290" y="4709262"/>
            <a:ext cx="2074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>
                <a:gradFill>
                  <a:gsLst>
                    <a:gs pos="83000">
                      <a:srgbClr val="424242"/>
                    </a:gs>
                    <a:gs pos="100000">
                      <a:srgbClr val="424242"/>
                    </a:gs>
                  </a:gsLst>
                  <a:lin ang="5400000" scaled="1"/>
                </a:gradFill>
                <a:latin typeface="+mn-ea"/>
              </a:rPr>
              <a:t>3~5</a:t>
            </a:r>
            <a:r>
              <a:rPr lang="ko-KR" altLang="en-US" sz="1200" dirty="0">
                <a:gradFill>
                  <a:gsLst>
                    <a:gs pos="83000">
                      <a:srgbClr val="424242"/>
                    </a:gs>
                    <a:gs pos="100000">
                      <a:srgbClr val="424242"/>
                    </a:gs>
                  </a:gsLst>
                  <a:lin ang="5400000" scaled="1"/>
                </a:gradFill>
                <a:latin typeface="+mn-ea"/>
              </a:rPr>
              <a:t>세 어린이 </a:t>
            </a:r>
            <a:r>
              <a:rPr lang="en-US" altLang="ko-KR" sz="1200" dirty="0">
                <a:gradFill>
                  <a:gsLst>
                    <a:gs pos="83000">
                      <a:srgbClr val="424242"/>
                    </a:gs>
                    <a:gs pos="100000">
                      <a:srgbClr val="424242"/>
                    </a:gs>
                  </a:gsLst>
                  <a:lin ang="5400000" scaled="1"/>
                </a:gradFill>
                <a:latin typeface="+mn-ea"/>
              </a:rPr>
              <a:t>56%</a:t>
            </a:r>
            <a:r>
              <a:rPr lang="ko-KR" altLang="en-US" sz="1200" dirty="0">
                <a:gradFill>
                  <a:gsLst>
                    <a:gs pos="83000">
                      <a:srgbClr val="424242"/>
                    </a:gs>
                    <a:gs pos="100000">
                      <a:srgbClr val="424242"/>
                    </a:gs>
                  </a:gsLst>
                  <a:lin ang="5400000" scaled="1"/>
                </a:gradFill>
                <a:latin typeface="+mn-ea"/>
              </a:rPr>
              <a:t>이상</a:t>
            </a:r>
            <a:endParaRPr lang="en-US" altLang="ko-KR" sz="1200" dirty="0">
              <a:gradFill>
                <a:gsLst>
                  <a:gs pos="83000">
                    <a:srgbClr val="424242"/>
                  </a:gs>
                  <a:gs pos="100000">
                    <a:srgbClr val="424242"/>
                  </a:gs>
                </a:gsLst>
                <a:lin ang="5400000" scaled="1"/>
              </a:gradFill>
              <a:latin typeface="+mn-ea"/>
            </a:endParaRPr>
          </a:p>
          <a:p>
            <a:pPr algn="ctr"/>
            <a:r>
              <a:rPr lang="ko-KR" altLang="en-US" sz="1200" dirty="0">
                <a:gradFill>
                  <a:gsLst>
                    <a:gs pos="83000">
                      <a:srgbClr val="424242"/>
                    </a:gs>
                    <a:gs pos="100000">
                      <a:srgbClr val="424242"/>
                    </a:gs>
                  </a:gsLst>
                  <a:lin ang="5400000" scaled="1"/>
                </a:gradFill>
                <a:latin typeface="+mn-ea"/>
              </a:rPr>
              <a:t> 유치원 통원</a:t>
            </a:r>
            <a:endParaRPr lang="en-US" altLang="ko-KR" sz="1200" dirty="0">
              <a:gradFill>
                <a:gsLst>
                  <a:gs pos="83000">
                    <a:srgbClr val="424242"/>
                  </a:gs>
                  <a:gs pos="100000">
                    <a:srgbClr val="424242"/>
                  </a:gs>
                </a:gsLst>
                <a:lin ang="5400000" scaled="1"/>
              </a:gradFill>
              <a:latin typeface="+mn-ea"/>
            </a:endParaRPr>
          </a:p>
          <a:p>
            <a:pPr algn="ctr"/>
            <a:r>
              <a:rPr lang="ko-KR" altLang="en-US" sz="1200" dirty="0">
                <a:gradFill>
                  <a:gsLst>
                    <a:gs pos="83000">
                      <a:srgbClr val="424242"/>
                    </a:gs>
                    <a:gs pos="100000">
                      <a:srgbClr val="424242"/>
                    </a:gs>
                  </a:gsLst>
                  <a:lin ang="5400000" scaled="1"/>
                </a:gradFill>
                <a:latin typeface="+mn-ea"/>
              </a:rPr>
              <a:t>행사</a:t>
            </a:r>
            <a:r>
              <a:rPr lang="en-US" altLang="ko-KR" sz="1200" dirty="0">
                <a:gradFill>
                  <a:gsLst>
                    <a:gs pos="83000">
                      <a:srgbClr val="424242"/>
                    </a:gs>
                    <a:gs pos="100000">
                      <a:srgbClr val="424242"/>
                    </a:gs>
                  </a:gsLst>
                  <a:lin ang="5400000" scaled="1"/>
                </a:gradFill>
                <a:latin typeface="+mn-ea"/>
              </a:rPr>
              <a:t>,</a:t>
            </a:r>
            <a:r>
              <a:rPr lang="ko-KR" altLang="en-US" sz="1200" dirty="0">
                <a:gradFill>
                  <a:gsLst>
                    <a:gs pos="83000">
                      <a:srgbClr val="424242"/>
                    </a:gs>
                    <a:gs pos="100000">
                      <a:srgbClr val="424242"/>
                    </a:gs>
                  </a:gsLst>
                  <a:lin ang="5400000" scaled="1"/>
                </a:gradFill>
                <a:latin typeface="+mn-ea"/>
              </a:rPr>
              <a:t>놀이 문화를 통한 교육</a:t>
            </a:r>
            <a:endParaRPr lang="en-US" altLang="ko-KR" sz="1200" dirty="0">
              <a:gradFill>
                <a:gsLst>
                  <a:gs pos="83000">
                    <a:srgbClr val="424242"/>
                  </a:gs>
                  <a:gs pos="100000">
                    <a:srgbClr val="424242"/>
                  </a:gs>
                </a:gsLst>
                <a:lin ang="5400000" scaled="1"/>
              </a:gradFill>
              <a:latin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10235" y="4404696"/>
            <a:ext cx="8191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spc="-113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+mn-ea"/>
              </a:rPr>
              <a:t>유아교육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3292546" y="4718972"/>
            <a:ext cx="24602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 err="1">
                <a:gradFill>
                  <a:gsLst>
                    <a:gs pos="83000">
                      <a:srgbClr val="424242"/>
                    </a:gs>
                    <a:gs pos="100000">
                      <a:srgbClr val="424242"/>
                    </a:gs>
                  </a:gsLst>
                  <a:lin ang="5400000" scaled="1"/>
                </a:gradFill>
                <a:latin typeface="+mn-ea"/>
              </a:rPr>
              <a:t>한명의</a:t>
            </a:r>
            <a:r>
              <a:rPr lang="ko-KR" altLang="en-US" sz="1200" dirty="0">
                <a:gradFill>
                  <a:gsLst>
                    <a:gs pos="83000">
                      <a:srgbClr val="424242"/>
                    </a:gs>
                    <a:gs pos="100000">
                      <a:srgbClr val="424242"/>
                    </a:gs>
                  </a:gsLst>
                  <a:lin ang="5400000" scaled="1"/>
                </a:gradFill>
                <a:latin typeface="+mn-ea"/>
              </a:rPr>
              <a:t> 담임교사에게서 국어</a:t>
            </a:r>
            <a:r>
              <a:rPr lang="en-US" altLang="ko-KR" sz="1200" dirty="0">
                <a:gradFill>
                  <a:gsLst>
                    <a:gs pos="83000">
                      <a:srgbClr val="424242"/>
                    </a:gs>
                    <a:gs pos="100000">
                      <a:srgbClr val="424242"/>
                    </a:gs>
                  </a:gsLst>
                  <a:lin ang="5400000" scaled="1"/>
                </a:gradFill>
                <a:latin typeface="+mn-ea"/>
              </a:rPr>
              <a:t>,</a:t>
            </a:r>
            <a:r>
              <a:rPr lang="ko-KR" altLang="en-US" sz="1200" dirty="0">
                <a:gradFill>
                  <a:gsLst>
                    <a:gs pos="83000">
                      <a:srgbClr val="424242"/>
                    </a:gs>
                    <a:gs pos="100000">
                      <a:srgbClr val="424242"/>
                    </a:gs>
                  </a:gsLst>
                  <a:lin ang="5400000" scaled="1"/>
                </a:gradFill>
                <a:latin typeface="+mn-ea"/>
              </a:rPr>
              <a:t>수학과 같은</a:t>
            </a:r>
            <a:endParaRPr lang="en-US" altLang="ko-KR" sz="1200" dirty="0">
              <a:gradFill>
                <a:gsLst>
                  <a:gs pos="83000">
                    <a:srgbClr val="424242"/>
                  </a:gs>
                  <a:gs pos="100000">
                    <a:srgbClr val="424242"/>
                  </a:gs>
                </a:gsLst>
                <a:lin ang="5400000" scaled="1"/>
              </a:gradFill>
              <a:latin typeface="+mn-ea"/>
            </a:endParaRPr>
          </a:p>
          <a:p>
            <a:pPr algn="ctr"/>
            <a:r>
              <a:rPr lang="ko-KR" altLang="en-US" sz="1200" dirty="0">
                <a:gradFill>
                  <a:gsLst>
                    <a:gs pos="83000">
                      <a:srgbClr val="424242"/>
                    </a:gs>
                    <a:gs pos="100000">
                      <a:srgbClr val="424242"/>
                    </a:gs>
                  </a:gsLst>
                  <a:lin ang="5400000" scaled="1"/>
                </a:gradFill>
                <a:latin typeface="+mn-ea"/>
              </a:rPr>
              <a:t>일반과목 배움</a:t>
            </a:r>
            <a:endParaRPr lang="en-US" altLang="ko-KR" sz="1200" dirty="0">
              <a:gradFill>
                <a:gsLst>
                  <a:gs pos="83000">
                    <a:srgbClr val="424242"/>
                  </a:gs>
                  <a:gs pos="100000">
                    <a:srgbClr val="424242"/>
                  </a:gs>
                </a:gsLst>
                <a:lin ang="5400000" scaled="1"/>
              </a:gradFill>
              <a:latin typeface="+mn-ea"/>
            </a:endParaRPr>
          </a:p>
          <a:p>
            <a:pPr algn="ctr"/>
            <a:r>
              <a:rPr lang="ko-KR" altLang="en-US" sz="1200" dirty="0">
                <a:gradFill>
                  <a:gsLst>
                    <a:gs pos="83000">
                      <a:srgbClr val="424242"/>
                    </a:gs>
                    <a:gs pos="100000">
                      <a:srgbClr val="424242"/>
                    </a:gs>
                  </a:gsLst>
                  <a:lin ang="5400000" scaled="1"/>
                </a:gradFill>
                <a:latin typeface="+mn-ea"/>
              </a:rPr>
              <a:t>전문교사가 예체능 수업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19718" y="4404696"/>
            <a:ext cx="8191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spc="-113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+mn-ea"/>
              </a:rPr>
              <a:t>초등교육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5921877" y="4714915"/>
            <a:ext cx="2527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>
                <a:gradFill>
                  <a:gsLst>
                    <a:gs pos="83000">
                      <a:srgbClr val="424242"/>
                    </a:gs>
                    <a:gs pos="100000">
                      <a:srgbClr val="424242"/>
                    </a:gs>
                  </a:gsLst>
                  <a:lin ang="5400000" scaled="1"/>
                </a:gradFill>
                <a:latin typeface="+mn-ea"/>
              </a:rPr>
              <a:t>사회에서 필요한 직업에 대한 기초지식</a:t>
            </a:r>
            <a:endParaRPr lang="en-US" altLang="ko-KR" sz="1200" dirty="0">
              <a:gradFill>
                <a:gsLst>
                  <a:gs pos="83000">
                    <a:srgbClr val="424242"/>
                  </a:gs>
                  <a:gs pos="100000">
                    <a:srgbClr val="424242"/>
                  </a:gs>
                </a:gsLst>
                <a:lin ang="5400000" scaled="1"/>
              </a:gradFill>
              <a:latin typeface="+mn-ea"/>
            </a:endParaRPr>
          </a:p>
          <a:p>
            <a:pPr algn="ctr"/>
            <a:r>
              <a:rPr lang="ko-KR" altLang="en-US" sz="1200" dirty="0">
                <a:gradFill>
                  <a:gsLst>
                    <a:gs pos="83000">
                      <a:srgbClr val="424242"/>
                    </a:gs>
                    <a:gs pos="100000">
                      <a:srgbClr val="424242"/>
                    </a:gs>
                  </a:gsLst>
                  <a:lin ang="5400000" scaled="1"/>
                </a:gradFill>
                <a:latin typeface="+mn-ea"/>
              </a:rPr>
              <a:t>개성에 맞는 진로 선택 능력 양성</a:t>
            </a:r>
            <a:endParaRPr lang="en-US" altLang="ko-KR" sz="1200" dirty="0">
              <a:gradFill>
                <a:gsLst>
                  <a:gs pos="83000">
                    <a:srgbClr val="424242"/>
                  </a:gs>
                  <a:gs pos="100000">
                    <a:srgbClr val="424242"/>
                  </a:gs>
                </a:gsLst>
                <a:lin ang="5400000" scaled="1"/>
              </a:gradFill>
              <a:latin typeface="+mn-ea"/>
            </a:endParaRPr>
          </a:p>
          <a:p>
            <a:pPr algn="ctr"/>
            <a:r>
              <a:rPr lang="ko-KR" altLang="en-US" sz="1200" dirty="0" err="1">
                <a:solidFill>
                  <a:srgbClr val="FF0000"/>
                </a:solidFill>
                <a:latin typeface="+mn-ea"/>
              </a:rPr>
              <a:t>부활동</a:t>
            </a:r>
            <a:endParaRPr lang="ko-KR" altLang="en-US" sz="1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29201" y="4404696"/>
            <a:ext cx="8191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b="1" spc="-113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+mn-ea"/>
              </a:rPr>
              <a:t>중등교육</a:t>
            </a:r>
          </a:p>
        </p:txBody>
      </p:sp>
    </p:spTree>
    <p:extLst>
      <p:ext uri="{BB962C8B-B14F-4D97-AF65-F5344CB8AC3E}">
        <p14:creationId xmlns:p14="http://schemas.microsoft.com/office/powerpoint/2010/main" val="5745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750094" y="1910525"/>
            <a:ext cx="8286751" cy="3615539"/>
            <a:chOff x="1000123" y="1404365"/>
            <a:chExt cx="11049001" cy="4820719"/>
          </a:xfrm>
        </p:grpSpPr>
        <p:sp>
          <p:nvSpPr>
            <p:cNvPr id="16" name="직사각형 15"/>
            <p:cNvSpPr/>
            <p:nvPr/>
          </p:nvSpPr>
          <p:spPr>
            <a:xfrm>
              <a:off x="1028699" y="1812739"/>
              <a:ext cx="11020425" cy="44123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15" name="사각형: 둥근 위쪽 모서리 14"/>
            <p:cNvSpPr/>
            <p:nvPr/>
          </p:nvSpPr>
          <p:spPr>
            <a:xfrm>
              <a:off x="1000123" y="1404365"/>
              <a:ext cx="1292227" cy="583016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-4485" y="5883982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857251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cxnSp>
        <p:nvCxnSpPr>
          <p:cNvPr id="31" name="직선 연결선 30"/>
          <p:cNvCxnSpPr>
            <a:cxnSpLocks/>
            <a:stCxn id="32" idx="3"/>
          </p:cNvCxnSpPr>
          <p:nvPr/>
        </p:nvCxnSpPr>
        <p:spPr>
          <a:xfrm flipV="1">
            <a:off x="1266825" y="1495427"/>
            <a:ext cx="7924800" cy="11539"/>
          </a:xfrm>
          <a:prstGeom prst="line">
            <a:avLst/>
          </a:prstGeom>
          <a:ln>
            <a:solidFill>
              <a:srgbClr val="20A899">
                <a:alpha val="29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4485" y="1114551"/>
            <a:ext cx="12713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ctr"/>
            <a:r>
              <a:rPr lang="en-US" altLang="ko-KR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STEP</a:t>
            </a:r>
            <a:r>
              <a:rPr lang="ko-KR" altLang="en-US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 </a:t>
            </a:r>
            <a:r>
              <a:rPr lang="en-US" altLang="ko-KR" sz="2250" b="1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02</a:t>
            </a:r>
            <a:endParaRPr lang="ko-KR" altLang="en-US" sz="2250" b="1" dirty="0">
              <a:gradFill>
                <a:gsLst>
                  <a:gs pos="0">
                    <a:srgbClr val="20A899"/>
                  </a:gs>
                  <a:gs pos="100000">
                    <a:srgbClr val="20A899"/>
                  </a:gs>
                </a:gsLst>
                <a:lin ang="5400000" scaled="1"/>
              </a:gradFill>
              <a:latin typeface="+mn-ea"/>
              <a:ea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24947" y="1228704"/>
            <a:ext cx="34899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l"/>
            <a:r>
              <a:rPr lang="ko-KR" altLang="en-US" sz="1500" spc="0" dirty="0">
                <a:latin typeface="+mn-ea"/>
                <a:ea typeface="+mn-ea"/>
              </a:rPr>
              <a:t>교육과정</a:t>
            </a:r>
          </a:p>
        </p:txBody>
      </p:sp>
      <p:grpSp>
        <p:nvGrpSpPr>
          <p:cNvPr id="63" name="그룹 62"/>
          <p:cNvGrpSpPr/>
          <p:nvPr/>
        </p:nvGrpSpPr>
        <p:grpSpPr>
          <a:xfrm>
            <a:off x="7988499" y="985839"/>
            <a:ext cx="1155502" cy="373867"/>
            <a:chOff x="9939079" y="2751991"/>
            <a:chExt cx="2443421" cy="790578"/>
          </a:xfrm>
        </p:grpSpPr>
        <p:sp>
          <p:nvSpPr>
            <p:cNvPr id="57" name="순서도: 지연 56"/>
            <p:cNvSpPr/>
            <p:nvPr/>
          </p:nvSpPr>
          <p:spPr>
            <a:xfrm rot="5400000">
              <a:off x="9790647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8" name="순서도: 지연 57"/>
            <p:cNvSpPr/>
            <p:nvPr/>
          </p:nvSpPr>
          <p:spPr>
            <a:xfrm rot="5400000">
              <a:off x="10278076" y="2900423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9" name="순서도: 지연 58"/>
            <p:cNvSpPr/>
            <p:nvPr/>
          </p:nvSpPr>
          <p:spPr>
            <a:xfrm rot="5400000">
              <a:off x="10765505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60" name="순서도: 지연 59"/>
            <p:cNvSpPr/>
            <p:nvPr/>
          </p:nvSpPr>
          <p:spPr>
            <a:xfrm rot="5400000">
              <a:off x="11252934" y="2900423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61" name="순서도: 지연 60"/>
            <p:cNvSpPr/>
            <p:nvPr/>
          </p:nvSpPr>
          <p:spPr>
            <a:xfrm rot="5400000">
              <a:off x="11740355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76225" y="1990451"/>
            <a:ext cx="8591550" cy="3714046"/>
            <a:chOff x="368300" y="1510933"/>
            <a:chExt cx="11455400" cy="4952061"/>
          </a:xfrm>
        </p:grpSpPr>
        <p:sp>
          <p:nvSpPr>
            <p:cNvPr id="3" name="직사각형 2"/>
            <p:cNvSpPr/>
            <p:nvPr/>
          </p:nvSpPr>
          <p:spPr>
            <a:xfrm>
              <a:off x="368300" y="2038181"/>
              <a:ext cx="11455400" cy="4424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5" name="사각형: 둥근 위쪽 모서리 4"/>
            <p:cNvSpPr/>
            <p:nvPr/>
          </p:nvSpPr>
          <p:spPr>
            <a:xfrm>
              <a:off x="481806" y="1510933"/>
              <a:ext cx="1254126" cy="534318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1719265" y="2743222"/>
            <a:ext cx="1938335" cy="1786239"/>
            <a:chOff x="2195596" y="3004755"/>
            <a:chExt cx="1631640" cy="1631640"/>
          </a:xfrm>
        </p:grpSpPr>
        <p:sp>
          <p:nvSpPr>
            <p:cNvPr id="21" name="눈물 방울 20"/>
            <p:cNvSpPr/>
            <p:nvPr/>
          </p:nvSpPr>
          <p:spPr>
            <a:xfrm rot="2700000">
              <a:off x="2195596" y="3004755"/>
              <a:ext cx="1631640" cy="1631640"/>
            </a:xfrm>
            <a:prstGeom prst="teardrop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22" name="타원 21"/>
            <p:cNvSpPr/>
            <p:nvPr/>
          </p:nvSpPr>
          <p:spPr>
            <a:xfrm>
              <a:off x="2316159" y="3092169"/>
              <a:ext cx="1440026" cy="1450297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5570807" y="2729132"/>
            <a:ext cx="1814731" cy="1859068"/>
            <a:chOff x="2195596" y="3004755"/>
            <a:chExt cx="1631640" cy="1631640"/>
          </a:xfrm>
        </p:grpSpPr>
        <p:sp>
          <p:nvSpPr>
            <p:cNvPr id="34" name="눈물 방울 33"/>
            <p:cNvSpPr/>
            <p:nvPr/>
          </p:nvSpPr>
          <p:spPr>
            <a:xfrm rot="2700000">
              <a:off x="2195596" y="3004755"/>
              <a:ext cx="1631640" cy="1631640"/>
            </a:xfrm>
            <a:prstGeom prst="teardrop">
              <a:avLst/>
            </a:prstGeom>
            <a:solidFill>
              <a:srgbClr val="20A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2292350" y="3101110"/>
              <a:ext cx="1441354" cy="1441354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</p:grpSp>
      <p:sp>
        <p:nvSpPr>
          <p:cNvPr id="37" name="직사각형 36"/>
          <p:cNvSpPr/>
          <p:nvPr/>
        </p:nvSpPr>
        <p:spPr>
          <a:xfrm>
            <a:off x="895677" y="4929659"/>
            <a:ext cx="3430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>
                <a:gradFill>
                  <a:gsLst>
                    <a:gs pos="83000">
                      <a:srgbClr val="424242"/>
                    </a:gs>
                    <a:gs pos="100000">
                      <a:srgbClr val="424242"/>
                    </a:gs>
                  </a:gsLst>
                  <a:lin ang="5400000" scaled="1"/>
                </a:gradFill>
                <a:latin typeface="+mn-ea"/>
              </a:rPr>
              <a:t>대입을 위한 능력시험 대비 교육</a:t>
            </a:r>
            <a:endParaRPr lang="en-US" altLang="ko-KR" sz="1200" dirty="0">
              <a:gradFill>
                <a:gsLst>
                  <a:gs pos="83000">
                    <a:srgbClr val="424242"/>
                  </a:gs>
                  <a:gs pos="100000">
                    <a:srgbClr val="424242"/>
                  </a:gs>
                </a:gsLst>
                <a:lin ang="5400000" scaled="1"/>
              </a:gradFill>
              <a:latin typeface="+mn-ea"/>
            </a:endParaRPr>
          </a:p>
          <a:p>
            <a:pPr algn="ctr"/>
            <a:r>
              <a:rPr lang="en-US" altLang="ko-KR" sz="1200" dirty="0">
                <a:gradFill>
                  <a:gsLst>
                    <a:gs pos="83000">
                      <a:srgbClr val="424242"/>
                    </a:gs>
                    <a:gs pos="100000">
                      <a:srgbClr val="424242"/>
                    </a:gs>
                  </a:gsLst>
                  <a:lin ang="5400000" scaled="1"/>
                </a:gradFill>
                <a:latin typeface="+mn-ea"/>
              </a:rPr>
              <a:t>‘</a:t>
            </a:r>
            <a:r>
              <a:rPr lang="ko-KR" altLang="en-US" sz="1200" dirty="0">
                <a:gradFill>
                  <a:gsLst>
                    <a:gs pos="83000">
                      <a:srgbClr val="424242"/>
                    </a:gs>
                    <a:gs pos="100000">
                      <a:srgbClr val="424242"/>
                    </a:gs>
                  </a:gsLst>
                  <a:lin ang="5400000" scaled="1"/>
                </a:gradFill>
                <a:latin typeface="+mn-ea"/>
              </a:rPr>
              <a:t>대학입시센터시험</a:t>
            </a:r>
            <a:r>
              <a:rPr lang="en-US" altLang="ko-KR" sz="1200" dirty="0">
                <a:gradFill>
                  <a:gsLst>
                    <a:gs pos="83000">
                      <a:srgbClr val="424242"/>
                    </a:gs>
                    <a:gs pos="100000">
                      <a:srgbClr val="424242"/>
                    </a:gs>
                  </a:gsLst>
                  <a:lin ang="5400000" scaled="1"/>
                </a:gradFill>
                <a:latin typeface="+mn-ea"/>
              </a:rPr>
              <a:t>’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68634" y="4658567"/>
            <a:ext cx="12975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50" b="1" spc="-113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+mn-ea"/>
              </a:rPr>
              <a:t>고등 교육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4933592" y="4983656"/>
            <a:ext cx="3326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>
                <a:gradFill>
                  <a:gsLst>
                    <a:gs pos="83000">
                      <a:srgbClr val="424242"/>
                    </a:gs>
                    <a:gs pos="100000">
                      <a:srgbClr val="424242"/>
                    </a:gs>
                  </a:gsLst>
                  <a:lin ang="5400000" scaled="1"/>
                </a:gradFill>
                <a:latin typeface="+mn-ea"/>
              </a:rPr>
              <a:t>풍부한 교양과</a:t>
            </a:r>
            <a:r>
              <a:rPr lang="en-US" altLang="ko-KR" sz="1200" dirty="0">
                <a:gradFill>
                  <a:gsLst>
                    <a:gs pos="83000">
                      <a:srgbClr val="424242"/>
                    </a:gs>
                    <a:gs pos="100000">
                      <a:srgbClr val="424242"/>
                    </a:gs>
                  </a:gsLst>
                  <a:lin ang="5400000" scaled="1"/>
                </a:gradFill>
                <a:latin typeface="+mn-ea"/>
              </a:rPr>
              <a:t>, </a:t>
            </a:r>
            <a:r>
              <a:rPr lang="ko-KR" altLang="en-US" sz="1200" dirty="0">
                <a:gradFill>
                  <a:gsLst>
                    <a:gs pos="83000">
                      <a:srgbClr val="424242"/>
                    </a:gs>
                    <a:gs pos="100000">
                      <a:srgbClr val="424242"/>
                    </a:gs>
                  </a:gsLst>
                  <a:lin ang="5400000" scaled="1"/>
                </a:gradFill>
                <a:latin typeface="+mn-ea"/>
              </a:rPr>
              <a:t>견식을 배워 창조성 배양</a:t>
            </a:r>
            <a:endParaRPr lang="en-US" altLang="ko-KR" sz="1200" dirty="0">
              <a:gradFill>
                <a:gsLst>
                  <a:gs pos="83000">
                    <a:srgbClr val="424242"/>
                  </a:gs>
                  <a:gs pos="100000">
                    <a:srgbClr val="424242"/>
                  </a:gs>
                </a:gsLst>
                <a:lin ang="5400000" scaled="1"/>
              </a:gradFill>
              <a:latin typeface="+mn-ea"/>
            </a:endParaRPr>
          </a:p>
          <a:p>
            <a:pPr algn="ctr"/>
            <a:r>
              <a:rPr lang="ko-KR" altLang="en-US" sz="1200" dirty="0">
                <a:gradFill>
                  <a:gsLst>
                    <a:gs pos="83000">
                      <a:srgbClr val="424242"/>
                    </a:gs>
                    <a:gs pos="100000">
                      <a:srgbClr val="424242"/>
                    </a:gs>
                  </a:gsLst>
                  <a:lin ang="5400000" scaled="1"/>
                </a:gradFill>
                <a:latin typeface="+mn-ea"/>
              </a:rPr>
              <a:t>취업 목표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66679" y="4667601"/>
            <a:ext cx="12148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50" b="1" spc="-113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+mn-ea"/>
              </a:rPr>
              <a:t>대학 교육</a:t>
            </a:r>
          </a:p>
        </p:txBody>
      </p:sp>
    </p:spTree>
    <p:extLst>
      <p:ext uri="{BB962C8B-B14F-4D97-AF65-F5344CB8AC3E}">
        <p14:creationId xmlns:p14="http://schemas.microsoft.com/office/powerpoint/2010/main" val="93782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5873577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857251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cxnSp>
        <p:nvCxnSpPr>
          <p:cNvPr id="31" name="직선 연결선 30"/>
          <p:cNvCxnSpPr>
            <a:cxnSpLocks/>
            <a:stCxn id="32" idx="3"/>
          </p:cNvCxnSpPr>
          <p:nvPr/>
        </p:nvCxnSpPr>
        <p:spPr>
          <a:xfrm flipV="1">
            <a:off x="1266825" y="1495427"/>
            <a:ext cx="7924800" cy="11539"/>
          </a:xfrm>
          <a:prstGeom prst="line">
            <a:avLst/>
          </a:prstGeom>
          <a:ln>
            <a:solidFill>
              <a:srgbClr val="20A899">
                <a:alpha val="29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4485" y="1114551"/>
            <a:ext cx="12713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ctr"/>
            <a:r>
              <a:rPr lang="en-US" altLang="ko-KR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STEP</a:t>
            </a:r>
            <a:r>
              <a:rPr lang="ko-KR" altLang="en-US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 </a:t>
            </a:r>
            <a:r>
              <a:rPr lang="en-US" altLang="ko-KR" sz="2250" b="1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02</a:t>
            </a:r>
            <a:endParaRPr lang="ko-KR" altLang="en-US" sz="2250" b="1" dirty="0">
              <a:gradFill>
                <a:gsLst>
                  <a:gs pos="0">
                    <a:srgbClr val="20A899"/>
                  </a:gs>
                  <a:gs pos="100000">
                    <a:srgbClr val="20A899"/>
                  </a:gs>
                </a:gsLst>
                <a:lin ang="5400000" scaled="1"/>
              </a:gradFill>
              <a:latin typeface="+mn-ea"/>
              <a:ea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24947" y="1228704"/>
            <a:ext cx="34899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l"/>
            <a:r>
              <a:rPr lang="ko-KR" altLang="en-US" sz="1500" spc="0" dirty="0">
                <a:latin typeface="+mn-ea"/>
                <a:ea typeface="+mn-ea"/>
              </a:rPr>
              <a:t>교육시스템</a:t>
            </a:r>
            <a:r>
              <a:rPr lang="en-US" altLang="ko-KR" sz="1500" spc="0" dirty="0">
                <a:latin typeface="+mn-ea"/>
                <a:ea typeface="+mn-ea"/>
              </a:rPr>
              <a:t>- </a:t>
            </a:r>
            <a:r>
              <a:rPr lang="ko-KR" altLang="en-US" sz="1500" spc="0" dirty="0" err="1">
                <a:latin typeface="+mn-ea"/>
                <a:ea typeface="+mn-ea"/>
              </a:rPr>
              <a:t>중고일관교</a:t>
            </a:r>
            <a:endParaRPr lang="ko-KR" altLang="en-US" sz="1500" spc="0" dirty="0">
              <a:latin typeface="+mn-ea"/>
              <a:ea typeface="+mn-ea"/>
            </a:endParaRPr>
          </a:p>
        </p:txBody>
      </p:sp>
      <p:grpSp>
        <p:nvGrpSpPr>
          <p:cNvPr id="63" name="그룹 62"/>
          <p:cNvGrpSpPr/>
          <p:nvPr/>
        </p:nvGrpSpPr>
        <p:grpSpPr>
          <a:xfrm>
            <a:off x="7988499" y="985839"/>
            <a:ext cx="1155502" cy="373867"/>
            <a:chOff x="9939079" y="2751991"/>
            <a:chExt cx="2443421" cy="790578"/>
          </a:xfrm>
        </p:grpSpPr>
        <p:sp>
          <p:nvSpPr>
            <p:cNvPr id="57" name="순서도: 지연 56"/>
            <p:cNvSpPr/>
            <p:nvPr/>
          </p:nvSpPr>
          <p:spPr>
            <a:xfrm rot="5400000">
              <a:off x="9790647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8" name="순서도: 지연 57"/>
            <p:cNvSpPr/>
            <p:nvPr/>
          </p:nvSpPr>
          <p:spPr>
            <a:xfrm rot="5400000">
              <a:off x="10278076" y="2900423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9" name="순서도: 지연 58"/>
            <p:cNvSpPr/>
            <p:nvPr/>
          </p:nvSpPr>
          <p:spPr>
            <a:xfrm rot="5400000">
              <a:off x="10765505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60" name="순서도: 지연 59"/>
            <p:cNvSpPr/>
            <p:nvPr/>
          </p:nvSpPr>
          <p:spPr>
            <a:xfrm rot="5400000">
              <a:off x="11252934" y="2900423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61" name="순서도: 지연 60"/>
            <p:cNvSpPr/>
            <p:nvPr/>
          </p:nvSpPr>
          <p:spPr>
            <a:xfrm rot="5400000">
              <a:off x="11740355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6545A390-741C-4A25-80F3-3654E6A4C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02" y="1818592"/>
            <a:ext cx="5664207" cy="366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49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750094" y="1910525"/>
            <a:ext cx="8286751" cy="3615539"/>
            <a:chOff x="1000123" y="1404365"/>
            <a:chExt cx="11049001" cy="4820719"/>
          </a:xfrm>
        </p:grpSpPr>
        <p:sp>
          <p:nvSpPr>
            <p:cNvPr id="16" name="직사각형 15"/>
            <p:cNvSpPr/>
            <p:nvPr/>
          </p:nvSpPr>
          <p:spPr>
            <a:xfrm>
              <a:off x="1028699" y="1812739"/>
              <a:ext cx="11020425" cy="44123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15" name="사각형: 둥근 위쪽 모서리 14"/>
            <p:cNvSpPr/>
            <p:nvPr/>
          </p:nvSpPr>
          <p:spPr>
            <a:xfrm>
              <a:off x="1000123" y="1404365"/>
              <a:ext cx="1292227" cy="583016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0" y="5873577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857251"/>
            <a:ext cx="9144000" cy="128588"/>
          </a:xfrm>
          <a:prstGeom prst="rect">
            <a:avLst/>
          </a:prstGeom>
          <a:solidFill>
            <a:srgbClr val="20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ea"/>
            </a:endParaRPr>
          </a:p>
        </p:txBody>
      </p:sp>
      <p:cxnSp>
        <p:nvCxnSpPr>
          <p:cNvPr id="31" name="직선 연결선 30"/>
          <p:cNvCxnSpPr>
            <a:cxnSpLocks/>
            <a:stCxn id="32" idx="3"/>
          </p:cNvCxnSpPr>
          <p:nvPr/>
        </p:nvCxnSpPr>
        <p:spPr>
          <a:xfrm flipV="1">
            <a:off x="1266825" y="1495427"/>
            <a:ext cx="7924800" cy="11539"/>
          </a:xfrm>
          <a:prstGeom prst="line">
            <a:avLst/>
          </a:prstGeom>
          <a:ln>
            <a:solidFill>
              <a:srgbClr val="20A899">
                <a:alpha val="29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4485" y="1114551"/>
            <a:ext cx="12713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ctr"/>
            <a:r>
              <a:rPr lang="en-US" altLang="ko-KR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STEP</a:t>
            </a:r>
            <a:r>
              <a:rPr lang="ko-KR" altLang="en-US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 </a:t>
            </a:r>
            <a:r>
              <a:rPr lang="en-US" altLang="ko-KR" sz="2250" b="1" dirty="0">
                <a:gradFill>
                  <a:gsLst>
                    <a:gs pos="0">
                      <a:srgbClr val="20A899"/>
                    </a:gs>
                    <a:gs pos="100000">
                      <a:srgbClr val="20A899"/>
                    </a:gs>
                  </a:gsLst>
                  <a:lin ang="5400000" scaled="1"/>
                </a:gradFill>
                <a:latin typeface="+mn-ea"/>
                <a:ea typeface="+mn-ea"/>
              </a:rPr>
              <a:t>02</a:t>
            </a:r>
            <a:endParaRPr lang="ko-KR" altLang="en-US" sz="2250" b="1" dirty="0">
              <a:gradFill>
                <a:gsLst>
                  <a:gs pos="0">
                    <a:srgbClr val="20A899"/>
                  </a:gs>
                  <a:gs pos="100000">
                    <a:srgbClr val="20A899"/>
                  </a:gs>
                </a:gsLst>
                <a:lin ang="5400000" scaled="1"/>
              </a:gradFill>
              <a:latin typeface="+mn-ea"/>
              <a:ea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24947" y="1228704"/>
            <a:ext cx="34899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dist">
              <a:defRPr sz="3200" spc="3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algn="l"/>
            <a:r>
              <a:rPr lang="ko-KR" altLang="en-US" sz="1500" spc="0" dirty="0">
                <a:latin typeface="+mn-ea"/>
                <a:ea typeface="+mn-ea"/>
              </a:rPr>
              <a:t>교육시스템</a:t>
            </a:r>
            <a:r>
              <a:rPr lang="en-US" altLang="ko-KR" sz="1500" spc="0" dirty="0">
                <a:latin typeface="+mn-ea"/>
                <a:ea typeface="+mn-ea"/>
              </a:rPr>
              <a:t>-</a:t>
            </a:r>
            <a:r>
              <a:rPr lang="ko-KR" altLang="en-US" sz="1500" spc="0" dirty="0" err="1">
                <a:latin typeface="+mn-ea"/>
                <a:ea typeface="+mn-ea"/>
              </a:rPr>
              <a:t>중고일관교</a:t>
            </a:r>
            <a:endParaRPr lang="ko-KR" altLang="en-US" sz="1500" spc="0" dirty="0">
              <a:latin typeface="+mn-ea"/>
              <a:ea typeface="+mn-ea"/>
            </a:endParaRPr>
          </a:p>
        </p:txBody>
      </p:sp>
      <p:grpSp>
        <p:nvGrpSpPr>
          <p:cNvPr id="63" name="그룹 62"/>
          <p:cNvGrpSpPr/>
          <p:nvPr/>
        </p:nvGrpSpPr>
        <p:grpSpPr>
          <a:xfrm>
            <a:off x="7988499" y="985839"/>
            <a:ext cx="1155502" cy="373867"/>
            <a:chOff x="9939079" y="2751991"/>
            <a:chExt cx="2443421" cy="790578"/>
          </a:xfrm>
        </p:grpSpPr>
        <p:sp>
          <p:nvSpPr>
            <p:cNvPr id="57" name="순서도: 지연 56"/>
            <p:cNvSpPr/>
            <p:nvPr/>
          </p:nvSpPr>
          <p:spPr>
            <a:xfrm rot="5400000">
              <a:off x="9790647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8" name="순서도: 지연 57"/>
            <p:cNvSpPr/>
            <p:nvPr/>
          </p:nvSpPr>
          <p:spPr>
            <a:xfrm rot="5400000">
              <a:off x="10278076" y="2900423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59" name="순서도: 지연 58"/>
            <p:cNvSpPr/>
            <p:nvPr/>
          </p:nvSpPr>
          <p:spPr>
            <a:xfrm rot="5400000">
              <a:off x="10765505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60" name="순서도: 지연 59"/>
            <p:cNvSpPr/>
            <p:nvPr/>
          </p:nvSpPr>
          <p:spPr>
            <a:xfrm rot="5400000">
              <a:off x="11252934" y="2900423"/>
              <a:ext cx="790578" cy="493713"/>
            </a:xfrm>
            <a:prstGeom prst="flowChartDelay">
              <a:avLst/>
            </a:prstGeom>
            <a:solidFill>
              <a:srgbClr val="FBF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  <p:sp>
          <p:nvSpPr>
            <p:cNvPr id="61" name="순서도: 지연 60"/>
            <p:cNvSpPr/>
            <p:nvPr/>
          </p:nvSpPr>
          <p:spPr>
            <a:xfrm rot="5400000">
              <a:off x="11740355" y="2900423"/>
              <a:ext cx="790578" cy="493713"/>
            </a:xfrm>
            <a:prstGeom prst="flowChartDelay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ea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76225" y="1990451"/>
            <a:ext cx="8591550" cy="3714046"/>
            <a:chOff x="368300" y="1510933"/>
            <a:chExt cx="11455400" cy="4952061"/>
          </a:xfrm>
        </p:grpSpPr>
        <p:sp>
          <p:nvSpPr>
            <p:cNvPr id="3" name="직사각형 2"/>
            <p:cNvSpPr/>
            <p:nvPr/>
          </p:nvSpPr>
          <p:spPr>
            <a:xfrm>
              <a:off x="368300" y="2038181"/>
              <a:ext cx="11455400" cy="4424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  <p:sp>
          <p:nvSpPr>
            <p:cNvPr id="5" name="사각형: 둥근 위쪽 모서리 4"/>
            <p:cNvSpPr/>
            <p:nvPr/>
          </p:nvSpPr>
          <p:spPr>
            <a:xfrm>
              <a:off x="481806" y="1510933"/>
              <a:ext cx="1254126" cy="534318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+mn-ea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1B61D01-79B7-4867-BB69-44E4F924988D}"/>
              </a:ext>
            </a:extLst>
          </p:cNvPr>
          <p:cNvSpPr txBox="1"/>
          <p:nvPr/>
        </p:nvSpPr>
        <p:spPr>
          <a:xfrm>
            <a:off x="886265" y="2855742"/>
            <a:ext cx="71022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latin typeface="+mn-ea"/>
              </a:rPr>
              <a:t>일본에서 중학교와 고등학교를 통합하여 </a:t>
            </a:r>
            <a:r>
              <a:rPr lang="en-US" altLang="ko-KR" dirty="0">
                <a:latin typeface="+mn-ea"/>
              </a:rPr>
              <a:t>6</a:t>
            </a:r>
            <a:r>
              <a:rPr lang="ko-KR" altLang="en-US" dirty="0">
                <a:latin typeface="+mn-ea"/>
              </a:rPr>
              <a:t>년제로 운영하는 교육</a:t>
            </a:r>
            <a:endParaRPr lang="en-US" altLang="ko-KR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dirty="0">
                <a:latin typeface="+mn-ea"/>
              </a:rPr>
              <a:t>1970</a:t>
            </a:r>
            <a:r>
              <a:rPr lang="ko-KR" altLang="en-US" dirty="0">
                <a:latin typeface="+mn-ea"/>
              </a:rPr>
              <a:t>년대에 들어 중학교와 고등학교의 분할이 성장기 청소년기에 좋지 않은 영향을 끼칠 우려가 있다고 하여 중고등학교를 일관적으로 합쳐 교육하기를 제안</a:t>
            </a:r>
            <a:endParaRPr lang="en-US" altLang="ko-KR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ko-KR" altLang="en-US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latin typeface="+mn-ea"/>
              </a:rPr>
              <a:t>현재 대부분의 중고일관제 학교는 사립학교</a:t>
            </a:r>
            <a:r>
              <a:rPr lang="en-US" altLang="ko-KR" dirty="0">
                <a:latin typeface="+mn-ea"/>
              </a:rPr>
              <a:t>,</a:t>
            </a:r>
            <a:r>
              <a:rPr lang="ko-KR" altLang="en-US" dirty="0">
                <a:latin typeface="+mn-ea"/>
              </a:rPr>
              <a:t> 보통의 경우는 중고등학교과정만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몇 학교는 유치원부터 일관교를 운영</a:t>
            </a:r>
          </a:p>
          <a:p>
            <a:endParaRPr lang="ko-KR" altLang="en-US" dirty="0">
              <a:latin typeface="+mn-ea"/>
            </a:endParaRPr>
          </a:p>
          <a:p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1129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411</Words>
  <Application>Microsoft Office PowerPoint</Application>
  <PresentationFormat>화면 슬라이드 쇼(4:3)</PresentationFormat>
  <Paragraphs>109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Calibri Light</vt:lpstr>
      <vt:lpstr>맑은 고딕</vt:lpstr>
      <vt:lpstr>Wingdings</vt:lpstr>
      <vt:lpstr>Calibri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ICCT</dc:creator>
  <cp:lastModifiedBy>손민정</cp:lastModifiedBy>
  <cp:revision>41</cp:revision>
  <dcterms:created xsi:type="dcterms:W3CDTF">2017-02-23T08:26:06Z</dcterms:created>
  <dcterms:modified xsi:type="dcterms:W3CDTF">2019-09-30T01:11:29Z</dcterms:modified>
</cp:coreProperties>
</file>