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76" r:id="rId2"/>
  </p:sldMasterIdLst>
  <p:sldIdLst>
    <p:sldId id="256" r:id="rId3"/>
    <p:sldId id="257" r:id="rId4"/>
    <p:sldId id="259" r:id="rId5"/>
    <p:sldId id="267" r:id="rId6"/>
    <p:sldId id="270" r:id="rId7"/>
    <p:sldId id="260" r:id="rId8"/>
    <p:sldId id="263" r:id="rId9"/>
    <p:sldId id="265" r:id="rId10"/>
    <p:sldId id="266" r:id="rId11"/>
    <p:sldId id="261" r:id="rId12"/>
    <p:sldId id="264" r:id="rId13"/>
    <p:sldId id="269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0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50F84E2-2D7A-43CF-AC90-352A289A783A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4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9/28/2019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9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7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86B75A-687E-405C-8A0B-8D00578BA2C3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tocooperation.tistory.com/59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v.co.kr/board/view.asp?idx=706&amp;page=1&amp;pagekey=352&amp;search=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namu.moe/w/%EB%8B%A8%EB%8F%85%EC%A3%BC%ED%83%9D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ja.wikipedia.org/wiki/%E7%94%BA%E5%AE%B6%E9%80%A0%E3%82%8A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jpeg"/><Relationship Id="rId7" Type="http://schemas.openxmlformats.org/officeDocument/2006/relationships/hyperlink" Target="https://namu.moe/w/%EB%8B%A4%EB%8B%A4%EB%AF%B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hotelup.tistory.com/399" TargetMode="External"/><Relationship Id="rId9" Type="http://schemas.openxmlformats.org/officeDocument/2006/relationships/hyperlink" Target="https://namu.moe/w/%ED%99%94%EC%9E%A5%EC%8B%A4?from=%ED%95%B4%EC%9A%B0%EC%86%8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microsoft.com/office/2007/relationships/hdphoto" Target="../media/hdphoto3.wdp"/><Relationship Id="rId7" Type="http://schemas.openxmlformats.org/officeDocument/2006/relationships/hyperlink" Target="https://ja.wikipedia.org/wiki/%E3%82%A2%E3%83%91%E3%83%BC%E3%83%8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enha.xyz/w/%EB%8B%A8%EB%8F%85%EC%A3%BC%ED%83%9D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tokyohiroba.com/1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ha.xyz/w/%EB%8B%A8%EB%8F%85%EC%A3%BC%ED%83%9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2%A2%E3%83%91%E3%83%BC%E3%83%8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kyohiroba.com/10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6EA5F-1D2D-43EF-8C5D-4E4E0DABE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9" y="1936917"/>
            <a:ext cx="6558608" cy="1214447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dirty="0"/>
              <a:t>일본국가의 과거와 현재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709EB1-5045-4E3F-A6F8-63827A6D9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1947" y="1678210"/>
            <a:ext cx="2989007" cy="3443988"/>
          </a:xfrm>
        </p:spPr>
        <p:txBody>
          <a:bodyPr anchor="ctr">
            <a:normAutofit/>
          </a:bodyPr>
          <a:lstStyle/>
          <a:p>
            <a:r>
              <a:rPr lang="en-US" altLang="ko-KR" sz="2000">
                <a:solidFill>
                  <a:srgbClr val="000000"/>
                </a:solidFill>
              </a:rPr>
              <a:t>216***** </a:t>
            </a:r>
            <a:r>
              <a:rPr lang="ko-KR" altLang="en-US" sz="2000">
                <a:solidFill>
                  <a:srgbClr val="000000"/>
                </a:solidFill>
              </a:rPr>
              <a:t>이</a:t>
            </a:r>
            <a:r>
              <a:rPr lang="en-US" altLang="ko-KR" sz="2000">
                <a:solidFill>
                  <a:srgbClr val="000000"/>
                </a:solidFill>
              </a:rPr>
              <a:t>*</a:t>
            </a:r>
            <a:r>
              <a:rPr lang="ko-KR" altLang="en-US" sz="2000">
                <a:solidFill>
                  <a:srgbClr val="000000"/>
                </a:solidFill>
              </a:rPr>
              <a:t>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FA4756F-20E0-42F5-9EFB-DA87EC06A4B7}"/>
              </a:ext>
            </a:extLst>
          </p:cNvPr>
          <p:cNvSpPr/>
          <p:nvPr/>
        </p:nvSpPr>
        <p:spPr>
          <a:xfrm>
            <a:off x="5542002" y="324433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/>
              <a:t>건축문화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82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52635C7-9EAF-4773-95EE-124D0E39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ko-KR" altLang="en-US" sz="4800" dirty="0">
                <a:solidFill>
                  <a:srgbClr val="FFFFFF"/>
                </a:solidFill>
              </a:rPr>
              <a:t>지진설계</a:t>
            </a:r>
          </a:p>
        </p:txBody>
      </p: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16AEE5CE-1436-4170-AFE9-60AE0F87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endParaRPr lang="en-US" altLang="ko-KR"/>
          </a:p>
          <a:p>
            <a:endParaRPr lang="en-US"/>
          </a:p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7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4F78A5-A62E-4781-969E-0A2268F1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681" y="1789396"/>
            <a:ext cx="5132665" cy="4048046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지진발생시 지진하중에 </a:t>
            </a:r>
            <a:r>
              <a:rPr lang="ko-KR" altLang="en-US" dirty="0" err="1"/>
              <a:t>저항할수있는</a:t>
            </a:r>
            <a:r>
              <a:rPr lang="ko-KR" altLang="en-US" dirty="0"/>
              <a:t> 구조를 만들어서 구조물의 단면을 확보함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보통 목재구조라도 </a:t>
            </a:r>
            <a:r>
              <a:rPr lang="en-US" altLang="ko-KR" dirty="0"/>
              <a:t>2</a:t>
            </a:r>
            <a:r>
              <a:rPr lang="ko-KR" altLang="en-US" dirty="0"/>
              <a:t>층이상인 경우나 지진</a:t>
            </a:r>
            <a:r>
              <a:rPr lang="en-US" altLang="ko-KR" dirty="0"/>
              <a:t>1</a:t>
            </a:r>
            <a:r>
              <a:rPr lang="ko-KR" altLang="en-US" dirty="0"/>
              <a:t>구역에 속하는 경우 지진에 영향을 받기때문에 기본적으로 내진설계를 </a:t>
            </a:r>
            <a:r>
              <a:rPr lang="ko-KR" altLang="en-US" dirty="0" err="1"/>
              <a:t>필수로함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부재의 단면이 증가하며 비경제적이며 건축물의 중량 증가라는 </a:t>
            </a:r>
            <a:r>
              <a:rPr lang="ko-KR" altLang="en-US" dirty="0" err="1"/>
              <a:t>특징이있음</a:t>
            </a:r>
            <a:endParaRPr lang="en-US" altLang="ko-KR" dirty="0"/>
          </a:p>
        </p:txBody>
      </p:sp>
      <p:pic>
        <p:nvPicPr>
          <p:cNvPr id="20" name="내용 개체 틀 7">
            <a:extLst>
              <a:ext uri="{FF2B5EF4-FFF2-40B4-BE49-F238E27FC236}">
                <a16:creationId xmlns:a16="http://schemas.microsoft.com/office/drawing/2014/main" id="{C7147A09-B66A-46AC-864A-812DCAEDF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051" r="4721"/>
          <a:stretch/>
        </p:blipFill>
        <p:spPr>
          <a:xfrm>
            <a:off x="1232151" y="493059"/>
            <a:ext cx="4542117" cy="57796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B917BD69-42C3-49C4-AC11-1459B358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96472"/>
            <a:ext cx="5213346" cy="1197504"/>
          </a:xfrm>
        </p:spPr>
        <p:txBody>
          <a:bodyPr/>
          <a:lstStyle/>
          <a:p>
            <a:r>
              <a:rPr lang="ko-KR" altLang="en-US" dirty="0"/>
              <a:t>내진</a:t>
            </a:r>
          </a:p>
        </p:txBody>
      </p:sp>
    </p:spTree>
    <p:extLst>
      <p:ext uri="{BB962C8B-B14F-4D97-AF65-F5344CB8AC3E}">
        <p14:creationId xmlns:p14="http://schemas.microsoft.com/office/powerpoint/2010/main" val="415767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2184A-049A-449A-8347-681CE4C4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484632"/>
            <a:ext cx="5032249" cy="1609344"/>
          </a:xfrm>
        </p:spPr>
        <p:txBody>
          <a:bodyPr/>
          <a:lstStyle/>
          <a:p>
            <a:r>
              <a:rPr lang="ko-KR" altLang="en-US" dirty="0" err="1"/>
              <a:t>면진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385B9F-41BE-44A1-8F6A-6AF4735B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88326"/>
            <a:ext cx="5032248" cy="4050792"/>
          </a:xfrm>
        </p:spPr>
        <p:txBody>
          <a:bodyPr/>
          <a:lstStyle/>
          <a:p>
            <a:r>
              <a:rPr lang="ko-KR" altLang="en-US" dirty="0"/>
              <a:t>지진 발생시 </a:t>
            </a:r>
            <a:r>
              <a:rPr lang="ko-KR" altLang="en-US" dirty="0" err="1"/>
              <a:t>건출물의</a:t>
            </a:r>
            <a:r>
              <a:rPr lang="ko-KR" altLang="en-US" dirty="0"/>
              <a:t> 고유주기를 인위적으로 </a:t>
            </a:r>
            <a:r>
              <a:rPr lang="ko-KR" altLang="en-US" dirty="0" err="1"/>
              <a:t>길게하여</a:t>
            </a:r>
            <a:r>
              <a:rPr lang="ko-KR" altLang="en-US" dirty="0"/>
              <a:t> 지진과 구조물과의 공진을 막아 </a:t>
            </a:r>
            <a:r>
              <a:rPr lang="ko-KR" altLang="en-US" dirty="0" err="1"/>
              <a:t>지진력이</a:t>
            </a:r>
            <a:r>
              <a:rPr lang="ko-KR" altLang="en-US" dirty="0"/>
              <a:t> 구조물에 상대적으로 약하게 전달되도록 하는 것</a:t>
            </a:r>
            <a:endParaRPr lang="en-US" altLang="ko-KR" dirty="0"/>
          </a:p>
          <a:p>
            <a:r>
              <a:rPr lang="ko-KR" altLang="en-US" dirty="0"/>
              <a:t> </a:t>
            </a:r>
            <a:endParaRPr lang="en-US" altLang="ko-KR" dirty="0"/>
          </a:p>
          <a:p>
            <a:r>
              <a:rPr lang="ko-KR" altLang="en-US" dirty="0"/>
              <a:t>건물과 지반사이에 전단변형 장치를 설치하여 지반과 건물을 분리</a:t>
            </a:r>
            <a:r>
              <a:rPr lang="en-US" altLang="ko-KR" dirty="0"/>
              <a:t>(base isolation)</a:t>
            </a:r>
            <a:r>
              <a:rPr lang="ko-KR" altLang="en-US" dirty="0"/>
              <a:t>시키는 방법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안정성향상과 설계자유도증가 안심거주성의 확보 재산의 보전 기능성 유지라는 </a:t>
            </a:r>
            <a:r>
              <a:rPr lang="ko-KR" altLang="en-US" dirty="0" err="1"/>
              <a:t>특징이있음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2738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92AEAF-1D6C-4F3B-A2F6-951FF8A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484632"/>
            <a:ext cx="5032249" cy="1609344"/>
          </a:xfrm>
        </p:spPr>
        <p:txBody>
          <a:bodyPr/>
          <a:lstStyle/>
          <a:p>
            <a:r>
              <a:rPr lang="ko-KR" altLang="en-US" dirty="0"/>
              <a:t>제진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97EAD1-62CF-4490-A7B9-DAAAEDC6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1408"/>
            <a:ext cx="5032248" cy="4050792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구조물의 내부나 외부에서 구조물의 진동에 대응한 제어력을 가하여 진동을 줄이거나</a:t>
            </a:r>
            <a:r>
              <a:rPr lang="en-US" altLang="ko-KR" dirty="0"/>
              <a:t>,</a:t>
            </a:r>
            <a:r>
              <a:rPr lang="ko-KR" altLang="en-US" dirty="0"/>
              <a:t>진동의 </a:t>
            </a:r>
            <a:r>
              <a:rPr lang="ko-KR" altLang="en-US" dirty="0" err="1"/>
              <a:t>감쇠등을</a:t>
            </a:r>
            <a:r>
              <a:rPr lang="ko-KR" altLang="en-US" dirty="0"/>
              <a:t> 변화시켜 구조물을 </a:t>
            </a:r>
            <a:r>
              <a:rPr lang="ko-KR" altLang="en-US" dirty="0" err="1"/>
              <a:t>제어하는것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지진 발생시 구조물로 전달되는 </a:t>
            </a:r>
            <a:r>
              <a:rPr lang="ko-KR" altLang="en-US" dirty="0" err="1"/>
              <a:t>지진력을</a:t>
            </a:r>
            <a:r>
              <a:rPr lang="ko-KR" altLang="en-US" dirty="0"/>
              <a:t> 상쇄하여 간단한 보수만으로 구조물을 재사용할 수 있게 하는 시스템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내진성능 향상과 구조물의 사용성 확보와 중규모 이상의 지진발생시 손상레벨 </a:t>
            </a:r>
            <a:r>
              <a:rPr lang="ko-KR" altLang="en-US" dirty="0" err="1"/>
              <a:t>제어할수있는</a:t>
            </a:r>
            <a:r>
              <a:rPr lang="ko-KR" altLang="en-US" dirty="0"/>
              <a:t> 설계와 중규모 이상의 </a:t>
            </a:r>
            <a:r>
              <a:rPr lang="ko-KR" altLang="en-US" dirty="0" err="1"/>
              <a:t>진발생</a:t>
            </a:r>
            <a:r>
              <a:rPr lang="ko-KR" altLang="en-US" dirty="0"/>
              <a:t> 시 손상레벨을 제어할 수 있으며 건축물의 비구조재나 내부 설치물의 안전한 보호에는 한계가 있다는 </a:t>
            </a:r>
            <a:r>
              <a:rPr lang="ko-KR" altLang="en-US" dirty="0" err="1"/>
              <a:t>특징이있음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1705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483EAB-DCD3-4D2E-9770-441FE702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B14E3F-A4A1-4941-8C4E-2FC17903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http://www.nsv.co.kr/board/view.asp?idx=706&amp;page=1&amp;pagekey=352&amp;search=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6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35B3BE6-EE11-4D06-A090-2DB63C85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ko-KR" altLang="en-US" sz="6000"/>
              <a:t>감사합니다</a:t>
            </a:r>
            <a:r>
              <a:rPr lang="en-US" altLang="ko-KR" sz="6000"/>
              <a:t>.</a:t>
            </a:r>
            <a:endParaRPr lang="ko-KR" altLang="en-US" sz="6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163520-D626-4AF8-984E-AC9A9548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8CEC33E-7877-4C2C-AFA6-260107C9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ko-KR" altLang="en-US" sz="4800">
                <a:solidFill>
                  <a:srgbClr val="FFFFFF"/>
                </a:solidFill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B3BF52-50F7-405D-9E5B-84F58F05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1. </a:t>
            </a:r>
            <a:r>
              <a:rPr lang="ko-KR" altLang="en-US" dirty="0"/>
              <a:t>건축양식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주거형태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/>
              <a:t>.</a:t>
            </a:r>
            <a:r>
              <a:rPr lang="ko-KR" altLang="en-US"/>
              <a:t> 지진설계</a:t>
            </a:r>
            <a:endParaRPr lang="en-US" altLang="ko-K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31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C6EB5C39-712F-492E-B655-86B4E54DEE2F}"/>
              </a:ext>
            </a:extLst>
          </p:cNvPr>
          <p:cNvSpPr txBox="1">
            <a:spLocks/>
          </p:cNvSpPr>
          <p:nvPr/>
        </p:nvSpPr>
        <p:spPr>
          <a:xfrm>
            <a:off x="643468" y="643466"/>
            <a:ext cx="3686312" cy="552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 latinLnBrk="0">
              <a:spcAft>
                <a:spcPts val="600"/>
              </a:spcAft>
            </a:pPr>
            <a:r>
              <a:rPr lang="ko-KR" altLang="en-US" sz="4800">
                <a:solidFill>
                  <a:srgbClr val="FFFFFF"/>
                </a:solidFill>
              </a:rPr>
              <a:t>건축양식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D8D624-2512-4669-83F4-B38D16C9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endParaRPr lang="en-US" altLang="ko-KR"/>
          </a:p>
          <a:p>
            <a:pPr latinLnBrk="0"/>
            <a:endParaRPr lang="en-US" altLang="ko-KR"/>
          </a:p>
          <a:p>
            <a:pPr latinLnBrk="0"/>
            <a:endParaRPr lang="en-US" altLang="ko-KR"/>
          </a:p>
          <a:p>
            <a:pPr latinLnBrk="0"/>
            <a:endParaRPr lang="en-US" altLang="ko-KR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A5659184-7FC9-4DE5-837D-9C6D490FA9FC}"/>
              </a:ext>
            </a:extLst>
          </p:cNvPr>
          <p:cNvSpPr txBox="1">
            <a:spLocks/>
          </p:cNvSpPr>
          <p:nvPr/>
        </p:nvSpPr>
        <p:spPr>
          <a:xfrm>
            <a:off x="4970109" y="5853952"/>
            <a:ext cx="6074467" cy="61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146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D8D624-2512-4669-83F4-B38D16C9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224" y="2121408"/>
            <a:ext cx="6409764" cy="4050792"/>
          </a:xfrm>
        </p:spPr>
        <p:txBody>
          <a:bodyPr/>
          <a:lstStyle/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 dirty="0"/>
          </a:p>
        </p:txBody>
      </p:sp>
      <p:pic>
        <p:nvPicPr>
          <p:cNvPr id="4" name="그림 3" descr="실외, 건물, 도로, 거리이(가) 표시된 사진&#10;&#10;자동 생성된 설명">
            <a:extLst>
              <a:ext uri="{FF2B5EF4-FFF2-40B4-BE49-F238E27FC236}">
                <a16:creationId xmlns:a16="http://schemas.microsoft.com/office/drawing/2014/main" id="{FB0FC172-995E-42B6-9481-848843C73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2" r="1" b="1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37958-F96A-49EF-95C6-ED1726FE675E}"/>
              </a:ext>
            </a:extLst>
          </p:cNvPr>
          <p:cNvSpPr txBox="1"/>
          <p:nvPr/>
        </p:nvSpPr>
        <p:spPr>
          <a:xfrm>
            <a:off x="1333081" y="6657944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 dirty="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 dirty="0">
                <a:solidFill>
                  <a:srgbClr val="FFFFFF"/>
                </a:solidFill>
                <a:hlinkClick r:id="rId3" tooltip="https://namu.moe/w/%EB%8B%A8%EB%8F%85%EC%A3%BC%ED%83%9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 dirty="0">
                <a:solidFill>
                  <a:srgbClr val="FFFFFF"/>
                </a:solidFill>
              </a:rPr>
              <a:t>에는 </a:t>
            </a:r>
            <a:r>
              <a:rPr lang="ko-KR" alt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 dirty="0">
                <a:solidFill>
                  <a:srgbClr val="FFFFFF"/>
                </a:solidFill>
              </a:rPr>
              <a:t> 라이선스가 적용됩니다.</a:t>
            </a:r>
          </a:p>
        </p:txBody>
      </p:sp>
      <p:pic>
        <p:nvPicPr>
          <p:cNvPr id="6" name="내용 개체 틀 4" descr="건물, 실외, 거리, 벽돌이(가) 표시된 사진&#10;&#10;자동 생성된 설명">
            <a:extLst>
              <a:ext uri="{FF2B5EF4-FFF2-40B4-BE49-F238E27FC236}">
                <a16:creationId xmlns:a16="http://schemas.microsoft.com/office/drawing/2014/main" id="{295113FF-D26F-449F-B9F1-6CB7E2C3AA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621" r="17534" b="-2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21A33-8786-4304-8BD4-A780975487E0}"/>
              </a:ext>
            </a:extLst>
          </p:cNvPr>
          <p:cNvSpPr txBox="1"/>
          <p:nvPr/>
        </p:nvSpPr>
        <p:spPr>
          <a:xfrm>
            <a:off x="1498191" y="3148512"/>
            <a:ext cx="29803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 dirty="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 dirty="0">
                <a:solidFill>
                  <a:srgbClr val="FFFFFF"/>
                </a:solidFill>
                <a:hlinkClick r:id="rId6" tooltip="https://ja.wikipedia.org/wiki/%E7%94%BA%E5%AE%B6%E9%80%A0%E3%82%8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 dirty="0">
                <a:solidFill>
                  <a:srgbClr val="FFFFFF"/>
                </a:solidFill>
              </a:rPr>
              <a:t>에는 </a:t>
            </a:r>
            <a:r>
              <a:rPr lang="ko-KR" alt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700" dirty="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C6EB5C39-712F-492E-B655-86B4E54DEE2F}"/>
              </a:ext>
            </a:extLst>
          </p:cNvPr>
          <p:cNvSpPr txBox="1">
            <a:spLocks/>
          </p:cNvSpPr>
          <p:nvPr/>
        </p:nvSpPr>
        <p:spPr>
          <a:xfrm>
            <a:off x="4970109" y="484632"/>
            <a:ext cx="6730277" cy="1609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/>
              <a:t>건축양식</a:t>
            </a:r>
            <a:endParaRPr lang="ko-KR" altLang="en-US" sz="4800" dirty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A5659184-7FC9-4DE5-837D-9C6D490FA9FC}"/>
              </a:ext>
            </a:extLst>
          </p:cNvPr>
          <p:cNvSpPr txBox="1">
            <a:spLocks/>
          </p:cNvSpPr>
          <p:nvPr/>
        </p:nvSpPr>
        <p:spPr>
          <a:xfrm>
            <a:off x="4970109" y="895604"/>
            <a:ext cx="6074467" cy="5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보통 목재로 구성되어 있으며 기후의 특성상  습하고 지진이 흔하며 목재가 풍부하기 때문에 목조 건축물의 비중이 높음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  전통 가옥들의 경우 지역마다 다르나 기본적으로 다습한 기후때문에 난방보다는 통풍에 중점을 두고 건설됨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기본적으로 지진이 심한편이라 지진에 대처하기위해 내진설계가 기본적으로 되어있음</a:t>
            </a:r>
            <a:endParaRPr lang="en-US" altLang="ko-KR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365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9">
            <a:extLst>
              <a:ext uri="{FF2B5EF4-FFF2-40B4-BE49-F238E27FC236}">
                <a16:creationId xmlns:a16="http://schemas.microsoft.com/office/drawing/2014/main" id="{7894B553-EBE0-470E-8623-3DB6B0DE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15972" cy="6858000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FC804D-BB45-4D30-B9B2-CA5D93930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1" y="640079"/>
            <a:ext cx="3623884" cy="3339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그림 13" descr="천장, 실내, 건물, 밤이(가) 표시된 사진&#10;&#10;자동 생성된 설명">
            <a:extLst>
              <a:ext uri="{FF2B5EF4-FFF2-40B4-BE49-F238E27FC236}">
                <a16:creationId xmlns:a16="http://schemas.microsoft.com/office/drawing/2014/main" id="{56D3F052-D4AE-4641-9B07-33A7E0BBD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485" y="1210609"/>
            <a:ext cx="3305614" cy="21982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0D8E69F-ABB2-495C-80E6-6C483903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1369" y="639256"/>
            <a:ext cx="2154524" cy="2469762"/>
          </a:xfrm>
          <a:prstGeom prst="rect">
            <a:avLst/>
          </a:prstGeom>
          <a:blipFill dpi="0"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2899B-09C7-4AF9-9C18-BE845FB1A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1" y="4168576"/>
            <a:ext cx="2100623" cy="2049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건물, 실내, 바닥, 창문이(가) 표시된 사진&#10;&#10;자동 생성된 설명">
            <a:extLst>
              <a:ext uri="{FF2B5EF4-FFF2-40B4-BE49-F238E27FC236}">
                <a16:creationId xmlns:a16="http://schemas.microsoft.com/office/drawing/2014/main" id="{16CF491F-69B1-458D-AB28-BADAD9E3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7484" y="4525464"/>
            <a:ext cx="1774943" cy="13312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7041F30-5B33-48B2-9298-E2B83D59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8395" y="4168576"/>
            <a:ext cx="1385570" cy="2049344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2264DC-1DE9-43B9-82F1-AF95A1C5C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655" y="3298614"/>
            <a:ext cx="2174237" cy="29193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그림 7" descr="개체, 실내, 좌석, 작은이(가) 표시된 사진&#10;&#10;자동 생성된 설명">
            <a:extLst>
              <a:ext uri="{FF2B5EF4-FFF2-40B4-BE49-F238E27FC236}">
                <a16:creationId xmlns:a16="http://schemas.microsoft.com/office/drawing/2014/main" id="{FAF8FAB0-BE6F-43FC-99AF-8F319B5EB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557757" y="3525018"/>
            <a:ext cx="1851507" cy="2468676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9294F0-E233-4C90-AE62-6B4D3D7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0" y="2121408"/>
            <a:ext cx="3584448" cy="4050792"/>
          </a:xfrm>
        </p:spPr>
        <p:txBody>
          <a:bodyPr>
            <a:normAutofit/>
          </a:bodyPr>
          <a:lstStyle/>
          <a:p>
            <a:r>
              <a:rPr lang="ko-KR" altLang="en-US" sz="1600"/>
              <a:t>다다미의 경우 현대 이전이랑 비교하면 불편한점이 한두가지가 아니기에 사라져가는 분위기임</a:t>
            </a:r>
            <a:endParaRPr lang="en-US" altLang="ko-KR" sz="1600"/>
          </a:p>
          <a:p>
            <a:endParaRPr lang="en-US" altLang="ko-KR" sz="1600"/>
          </a:p>
          <a:p>
            <a:endParaRPr lang="en-US" altLang="ko-KR" sz="1600"/>
          </a:p>
          <a:p>
            <a:endParaRPr lang="en-US" altLang="ko-KR" sz="1600"/>
          </a:p>
          <a:p>
            <a:r>
              <a:rPr lang="ko-KR" altLang="en-US" sz="1600"/>
              <a:t>욕실하고 화장실하고 따로 분리가 되어있으며 화장실의 변기에는 세면대와 수도꼭지가 같이 달려있음</a:t>
            </a:r>
            <a:endParaRPr lang="en-US" altLang="ko-KR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98D1E-B519-4674-8500-BB75346B2E7C}"/>
              </a:ext>
            </a:extLst>
          </p:cNvPr>
          <p:cNvSpPr txBox="1"/>
          <p:nvPr/>
        </p:nvSpPr>
        <p:spPr>
          <a:xfrm>
            <a:off x="9046587" y="6870700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7" tooltip="https://namu.moe/w/%EB%8B%A4%EB%8B%A4%EB%AF%B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96EEA-C068-43F5-9D4C-E6B9461AF2FE}"/>
              </a:ext>
            </a:extLst>
          </p:cNvPr>
          <p:cNvSpPr txBox="1"/>
          <p:nvPr/>
        </p:nvSpPr>
        <p:spPr>
          <a:xfrm>
            <a:off x="5888474" y="6870700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9" tooltip="https://namu.moe/w/%ED%99%94%EC%9E%A5%EC%8B%A4?from=%ED%95%B4%EC%9A%B0%EC%86%8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5E97-30D1-412E-B037-5432BC5FD6D0}"/>
              </a:ext>
            </a:extLst>
          </p:cNvPr>
          <p:cNvSpPr txBox="1"/>
          <p:nvPr/>
        </p:nvSpPr>
        <p:spPr>
          <a:xfrm>
            <a:off x="938451" y="3208787"/>
            <a:ext cx="31646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4" tooltip="http://hotelup.tistory.com/3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95869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FAA36F2-E2A0-4675-B590-62DE4922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ko-KR" altLang="en-US" sz="4800" dirty="0">
                <a:solidFill>
                  <a:srgbClr val="FFFFFF"/>
                </a:solidFill>
              </a:rPr>
              <a:t>주거형태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36721B9-42E5-4AEC-9D6F-8BEC46A0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F0357-C9E4-4AB7-AAB7-24900539C151}"/>
              </a:ext>
            </a:extLst>
          </p:cNvPr>
          <p:cNvSpPr txBox="1"/>
          <p:nvPr/>
        </p:nvSpPr>
        <p:spPr>
          <a:xfrm>
            <a:off x="9046588" y="6870700"/>
            <a:ext cx="3145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5" tooltip="http://enha.xyz/w/%EB%8B%A8%EB%8F%85%EC%A3%BC%ED%83%9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99DCE-56C5-458F-80A4-FC219741890A}"/>
              </a:ext>
            </a:extLst>
          </p:cNvPr>
          <p:cNvSpPr txBox="1"/>
          <p:nvPr/>
        </p:nvSpPr>
        <p:spPr>
          <a:xfrm>
            <a:off x="6053585" y="6870700"/>
            <a:ext cx="29803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7" tooltip="https://ja.wikipedia.org/wiki/%E3%82%A2%E3%83%91%E3%83%BC%E3%83%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BCC30-E96E-424C-A847-641402C3B2D4}"/>
              </a:ext>
            </a:extLst>
          </p:cNvPr>
          <p:cNvSpPr txBox="1"/>
          <p:nvPr/>
        </p:nvSpPr>
        <p:spPr>
          <a:xfrm>
            <a:off x="2876237" y="6870700"/>
            <a:ext cx="31646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9" tooltip="http://www.tokyohiroba.com/1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202935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47198-3993-45A7-A1E3-4BC52A1D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/>
              <a:t>주택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C83BEE-53FC-40E7-9E41-8ADAE25D8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ko-KR" altLang="en-US" sz="1600" dirty="0"/>
          </a:p>
        </p:txBody>
      </p:sp>
      <p:pic>
        <p:nvPicPr>
          <p:cNvPr id="4" name="내용 개체 틀 4" descr="실외, 도로, 건물, 거리이(가) 표시된 사진&#10;&#10;자동 생성된 설명">
            <a:extLst>
              <a:ext uri="{FF2B5EF4-FFF2-40B4-BE49-F238E27FC236}">
                <a16:creationId xmlns:a16="http://schemas.microsoft.com/office/drawing/2014/main" id="{AECBDF74-8B42-4C84-9304-D42F70A26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093" b="-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D8F843-659D-4930-AAE3-29E4E87A061C}"/>
              </a:ext>
            </a:extLst>
          </p:cNvPr>
          <p:cNvSpPr txBox="1"/>
          <p:nvPr/>
        </p:nvSpPr>
        <p:spPr>
          <a:xfrm>
            <a:off x="4406853" y="6657945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3" tooltip="http://enha.xyz/w/%EB%8B%A8%EB%8F%85%EC%A3%BC%ED%83%9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17646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47198-3993-45A7-A1E3-4BC52A1D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/>
              <a:t>아파트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C83BEE-53FC-40E7-9E41-8ADAE25D8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ko-KR" altLang="en-US" sz="1600" dirty="0"/>
          </a:p>
        </p:txBody>
      </p:sp>
      <p:pic>
        <p:nvPicPr>
          <p:cNvPr id="11" name="그림 10" descr="실외, 건물, 도로, 거리이(가) 표시된 사진&#10;&#10;자동 생성된 설명">
            <a:extLst>
              <a:ext uri="{FF2B5EF4-FFF2-40B4-BE49-F238E27FC236}">
                <a16:creationId xmlns:a16="http://schemas.microsoft.com/office/drawing/2014/main" id="{531EBD1E-3391-4B0A-A375-B55565A09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05" r="6039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9A7BD7-6C2D-43EB-918F-9DB0A70D9CB0}"/>
              </a:ext>
            </a:extLst>
          </p:cNvPr>
          <p:cNvSpPr txBox="1"/>
          <p:nvPr/>
        </p:nvSpPr>
        <p:spPr>
          <a:xfrm>
            <a:off x="4571963" y="6657945"/>
            <a:ext cx="29803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3" tooltip="https://ja.wikipedia.org/wiki/%E3%82%A2%E3%83%91%E3%83%BC%E3%83%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126723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DF064E-0B7B-410E-96F7-909F0132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/>
              <a:t>맨션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9389DF-8D94-4C32-A625-27F8A277B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ko-KR" altLang="en-US" sz="1600" dirty="0"/>
          </a:p>
        </p:txBody>
      </p:sp>
      <p:pic>
        <p:nvPicPr>
          <p:cNvPr id="11" name="그림 10" descr="실외, 건물, 도시, 키큰이(가) 표시된 사진&#10;&#10;자동 생성된 설명">
            <a:extLst>
              <a:ext uri="{FF2B5EF4-FFF2-40B4-BE49-F238E27FC236}">
                <a16:creationId xmlns:a16="http://schemas.microsoft.com/office/drawing/2014/main" id="{691D2E44-B215-484E-A4A1-C68FF098A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159" r="2" b="1157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58ADAD-E30E-4B1A-B77B-79FE02174B9C}"/>
              </a:ext>
            </a:extLst>
          </p:cNvPr>
          <p:cNvSpPr txBox="1"/>
          <p:nvPr/>
        </p:nvSpPr>
        <p:spPr>
          <a:xfrm>
            <a:off x="4387618" y="6657945"/>
            <a:ext cx="31646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3" tooltip="http://www.tokyohiroba.com/1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41851630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와이드스크린</PresentationFormat>
  <Paragraphs>64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Rockwell</vt:lpstr>
      <vt:lpstr>Rockwell Condensed</vt:lpstr>
      <vt:lpstr>Rockwell Extra Bold</vt:lpstr>
      <vt:lpstr>Wingdings</vt:lpstr>
      <vt:lpstr>Wingdings 2</vt:lpstr>
      <vt:lpstr>HDOfficeLightV0</vt:lpstr>
      <vt:lpstr>목판</vt:lpstr>
      <vt:lpstr>일본국가의 과거와 현재</vt:lpstr>
      <vt:lpstr>목차</vt:lpstr>
      <vt:lpstr>PowerPoint 프레젠테이션</vt:lpstr>
      <vt:lpstr>PowerPoint 프레젠테이션</vt:lpstr>
      <vt:lpstr>PowerPoint 프레젠테이션</vt:lpstr>
      <vt:lpstr>주거형태</vt:lpstr>
      <vt:lpstr>주택</vt:lpstr>
      <vt:lpstr>아파트</vt:lpstr>
      <vt:lpstr>맨션</vt:lpstr>
      <vt:lpstr>지진설계</vt:lpstr>
      <vt:lpstr>내진</vt:lpstr>
      <vt:lpstr>면진</vt:lpstr>
      <vt:lpstr>제진</vt:lpstr>
      <vt:lpstr>출처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일본국가의 과거와 현재</dc:title>
  <dc:creator>이 연교</dc:creator>
  <cp:lastModifiedBy>이 연교</cp:lastModifiedBy>
  <cp:revision>2</cp:revision>
  <dcterms:created xsi:type="dcterms:W3CDTF">2019-09-28T16:08:32Z</dcterms:created>
  <dcterms:modified xsi:type="dcterms:W3CDTF">2019-09-28T16:09:09Z</dcterms:modified>
</cp:coreProperties>
</file>