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7" r:id="rId3"/>
    <p:sldId id="258" r:id="rId4"/>
    <p:sldId id="305" r:id="rId5"/>
    <p:sldId id="269" r:id="rId6"/>
    <p:sldId id="342" r:id="rId7"/>
    <p:sldId id="349" r:id="rId8"/>
    <p:sldId id="338" r:id="rId9"/>
    <p:sldId id="343" r:id="rId10"/>
    <p:sldId id="340" r:id="rId11"/>
    <p:sldId id="344" r:id="rId12"/>
    <p:sldId id="348" r:id="rId13"/>
    <p:sldId id="346" r:id="rId14"/>
    <p:sldId id="347" r:id="rId15"/>
    <p:sldId id="341" r:id="rId16"/>
  </p:sldIdLst>
  <p:sldSz cx="9144000" cy="6858000" type="screen4x3"/>
  <p:notesSz cx="6858000" cy="9144000"/>
  <p:embeddedFontLst>
    <p:embeddedFont>
      <p:font typeface="HY동녘B" panose="02030600000101010101" pitchFamily="18" charset="-127"/>
      <p:regular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HY궁서" panose="02030600000101010101" pitchFamily="18" charset="-127"/>
      <p:regular r:id="rId20"/>
    </p:embeddedFont>
    <p:embeddedFont>
      <p:font typeface="a옛날목욕탕B" panose="02020600000000000000" pitchFamily="18" charset="-127"/>
      <p:regular r:id="rId21"/>
    </p:embeddedFont>
    <p:embeddedFont>
      <p:font typeface="HY나무B" panose="02030600000101010101" pitchFamily="18" charset="-127"/>
      <p:regular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66"/>
    <a:srgbClr val="FF7C80"/>
    <a:srgbClr val="FF5050"/>
    <a:srgbClr val="FF195B"/>
    <a:srgbClr val="FF89BC"/>
    <a:srgbClr val="FEBAEC"/>
    <a:srgbClr val="FF6699"/>
    <a:srgbClr val="FF0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9" autoAdjust="0"/>
    <p:restoredTop sz="94660"/>
  </p:normalViewPr>
  <p:slideViewPr>
    <p:cSldViewPr>
      <p:cViewPr>
        <p:scale>
          <a:sx n="75" d="100"/>
          <a:sy n="75" d="100"/>
        </p:scale>
        <p:origin x="-1076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95000"/>
                <a:alpha val="50000"/>
              </a:schemeClr>
            </a:gs>
            <a:gs pos="100000">
              <a:schemeClr val="bg1">
                <a:lumMod val="95000"/>
                <a:alpha val="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923E-AEEB-4298-AB86-35AF78145A11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_LbJRqqUGI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직선 연결선 32"/>
          <p:cNvCxnSpPr/>
          <p:nvPr/>
        </p:nvCxnSpPr>
        <p:spPr>
          <a:xfrm flipH="1">
            <a:off x="0" y="1340768"/>
            <a:ext cx="1187624" cy="0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V="1">
            <a:off x="1547664" y="2276872"/>
            <a:ext cx="0" cy="45811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H="1">
            <a:off x="2771800" y="0"/>
            <a:ext cx="1588" cy="1196752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H="1" flipV="1">
            <a:off x="6876256" y="1916832"/>
            <a:ext cx="2424870" cy="1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115616" y="1052736"/>
            <a:ext cx="4956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lt"/>
                <a:ea typeface="HY궁서" pitchFamily="18" charset="-127"/>
              </a:rPr>
              <a:t>일본 국가의 과거와 현재</a:t>
            </a:r>
            <a:endParaRPr lang="en-US" altLang="ko-KR" sz="36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solidFill>
                <a:srgbClr val="FF5050"/>
              </a:solidFill>
              <a:latin typeface="+mj-lt"/>
              <a:ea typeface="HY궁서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115616" y="1556792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현대 사회와 문화 </a:t>
            </a:r>
            <a:r>
              <a:rPr lang="en-US" altLang="ko-KR" sz="40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40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스포츠</a:t>
            </a:r>
            <a:endParaRPr lang="en-US" altLang="ko-KR" sz="40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762966" y="4827119"/>
            <a:ext cx="4651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400" b="1" spc="-150" dirty="0" smtClean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21783*** </a:t>
            </a:r>
            <a:r>
              <a:rPr lang="ko-KR" altLang="en-US" sz="2400" b="1" spc="-150" dirty="0" err="1" smtClean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야마구치</a:t>
            </a:r>
            <a:r>
              <a:rPr lang="ko-KR" altLang="en-US" sz="2400" b="1" spc="-150" dirty="0" smtClean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미호</a:t>
            </a:r>
            <a:endParaRPr lang="en-US" altLang="ko-KR" sz="24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436455" y="425215"/>
            <a:ext cx="7015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5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현대 일본 스포츠의 특징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60095" y="3857070"/>
            <a:ext cx="6567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다음_SemiBold" pitchFamily="2" charset="-127"/>
                <a:ea typeface="다음_SemiBold" pitchFamily="2" charset="-127"/>
              </a:rPr>
              <a:t>&lt; </a:t>
            </a:r>
            <a:r>
              <a:rPr lang="ko-KR" altLang="en-US" sz="2000" b="1" dirty="0">
                <a:latin typeface="다음_SemiBold" pitchFamily="2" charset="-127"/>
                <a:ea typeface="다음_SemiBold" pitchFamily="2" charset="-127"/>
              </a:rPr>
              <a:t>국민들이 아마추어 스포츠에 대한 관심이 매우 높다</a:t>
            </a:r>
            <a:r>
              <a:rPr lang="en-US" altLang="ko-KR" sz="2000" b="1" dirty="0">
                <a:latin typeface="다음_SemiBold" pitchFamily="2" charset="-127"/>
                <a:ea typeface="다음_SemiBold" pitchFamily="2" charset="-127"/>
              </a:rPr>
              <a:t>&gt;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3568" y="1844824"/>
            <a:ext cx="806489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  <a:cs typeface="조선일보명조" pitchFamily="18" charset="-127"/>
              </a:rPr>
              <a:t>현대 일본 스포츠의 특징은 무엇일까</a:t>
            </a:r>
            <a:r>
              <a:rPr lang="en-US" altLang="ko-KR" sz="24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  <a:cs typeface="조선일보명조" pitchFamily="18" charset="-127"/>
              </a:rPr>
              <a:t>??</a:t>
            </a:r>
            <a:endParaRPr lang="en-US" altLang="ko-KR" sz="24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  <a:cs typeface="조선일보명조" pitchFamily="18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395536" y="2996952"/>
            <a:ext cx="8748464" cy="432048"/>
            <a:chOff x="1743075" y="4343400"/>
            <a:chExt cx="5657850" cy="172435"/>
          </a:xfrm>
        </p:grpSpPr>
        <p:cxnSp>
          <p:nvCxnSpPr>
            <p:cNvPr id="60" name="직선 연결선 59"/>
            <p:cNvCxnSpPr/>
            <p:nvPr/>
          </p:nvCxnSpPr>
          <p:spPr>
            <a:xfrm>
              <a:off x="1743075" y="4343400"/>
              <a:ext cx="565785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이등변 삼각형 60"/>
            <p:cNvSpPr/>
            <p:nvPr/>
          </p:nvSpPr>
          <p:spPr>
            <a:xfrm flipV="1">
              <a:off x="4419600" y="4343400"/>
              <a:ext cx="200025" cy="17243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오른쪽 화살표 9"/>
          <p:cNvSpPr/>
          <p:nvPr/>
        </p:nvSpPr>
        <p:spPr>
          <a:xfrm rot="5400000">
            <a:off x="4281769" y="2999151"/>
            <a:ext cx="724477" cy="72008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2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6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농구와 축구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247398" y="1988840"/>
            <a:ext cx="49816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o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일본 프로농구리그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2016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년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10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월부터 출범한 프로리그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기존에 내셔널 바스켓볼리그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(NBL), BJ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리그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라는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2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개의 프로농구리그가 존재했지만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,</a:t>
            </a: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국제농구연맹의 경고에 따라 하나의 리그로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통합하였음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현재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1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부리그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, 2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부리그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, 3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부리그로 구성되어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있으며 승강제를 도입하여 경쟁을 통한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리그 운영을 하고 있음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M" pitchFamily="18" charset="-127"/>
                <a:ea typeface="08서울남산체 M" pitchFamily="18" charset="-127"/>
              </a:rPr>
              <a:t>.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247398" y="1790874"/>
            <a:ext cx="4873153" cy="4221971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134110" y="3019018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3" name="그림 2" descr="사람, 게임, 스포츠, 실내이(가) 표시된 사진&#10;&#10;자동 생성된 설명">
            <a:extLst>
              <a:ext uri="{FF2B5EF4-FFF2-40B4-BE49-F238E27FC236}">
                <a16:creationId xmlns:a16="http://schemas.microsoft.com/office/drawing/2014/main" xmlns="" id="{64659307-FD02-414F-8956-6BDB5C29E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" y="2068326"/>
            <a:ext cx="3886308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6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농구와 축구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247398" y="1988840"/>
            <a:ext cx="498167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o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하치무라 루이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전 세계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가장 농구를 잘하는 사람들이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모여있는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‘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NBA’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에서 중국의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야오밍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이후 아시아인 최초로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1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라운드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9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순위에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지명받음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아프리카인 아버지와 일본인 어머니 사이에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서 태어난 혼혈인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2019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년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9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월 초에 개최되었던 농구월드컵에서도 뛰어난 활약으로 일본 대표팀의 에이스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로 활약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.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247398" y="1790874"/>
            <a:ext cx="4873153" cy="4221971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134110" y="3019018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4" name="그림 3" descr="사람, 스포츠, 플레이어, 실외이(가) 표시된 사진&#10;&#10;자동 생성된 설명">
            <a:extLst>
              <a:ext uri="{FF2B5EF4-FFF2-40B4-BE49-F238E27FC236}">
                <a16:creationId xmlns:a16="http://schemas.microsoft.com/office/drawing/2014/main" xmlns="" id="{55A43BD5-0C39-4B31-862D-79226690F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7" y="1980167"/>
            <a:ext cx="3697731" cy="40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4247398" y="1988840"/>
            <a:ext cx="498167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o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일본 축구대표팀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1994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년 미국월드컵을 이후로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7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회 연속 월드컵 진출 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-  2010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년 남아공 월드컵 당시 처음으로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16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강 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진출을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이뤄냄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2018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년 러시아 월드컵에서도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16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강에 진출한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기록을 세웠음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-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오카자카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신지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카가와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신지 등 다수의 일본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선수가 스페인리그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영국프리미어리그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등에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서 활동 중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247398" y="1790874"/>
            <a:ext cx="4873153" cy="4590454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373653" y="3029436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99A790FA-79DB-49CD-8C5D-D840B2F5ECC4}"/>
              </a:ext>
            </a:extLst>
          </p:cNvPr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6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농구와 축구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3" name="그림 2" descr="잔디, 사람, 축구, 평야이(가) 표시된 사진&#10;&#10;자동 생성된 설명">
            <a:extLst>
              <a:ext uri="{FF2B5EF4-FFF2-40B4-BE49-F238E27FC236}">
                <a16:creationId xmlns:a16="http://schemas.microsoft.com/office/drawing/2014/main" xmlns="" id="{A5B1B2F4-14AD-425F-B563-692A04DF7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" y="1795286"/>
            <a:ext cx="3888651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4247398" y="1988840"/>
            <a:ext cx="498167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o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혼다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게이스케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일본 국가대표의 에이스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포지션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: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미드필더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현재 호주 멜버른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FC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에서 축구선수 겸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캄보디아 축구대표팀 감독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그리고 오스트리아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리그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‘SV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호른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’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팀의 구단주를 겸업하고 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있음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러시아 월드컵을 끝으로 대표팀 은퇴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통산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대표팀 기록은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100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경기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37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골을 기록했고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,</a:t>
            </a: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월드컵에서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4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골을 넣어 아시아선수 중 최다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골을 기록하였음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.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247398" y="1790874"/>
            <a:ext cx="4873153" cy="4806478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134110" y="3019018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E749DA9E-C6E5-48D9-8307-2DDD30356A76}"/>
              </a:ext>
            </a:extLst>
          </p:cNvPr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6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농구와 축구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3" name="그림 2" descr="사람, 남자, 실외, 착용이(가) 표시된 사진&#10;&#10;자동 생성된 설명">
            <a:extLst>
              <a:ext uri="{FF2B5EF4-FFF2-40B4-BE49-F238E27FC236}">
                <a16:creationId xmlns:a16="http://schemas.microsoft.com/office/drawing/2014/main" xmlns="" id="{6DE89E33-2123-4A86-BF6B-71C20034F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4" y="1892513"/>
            <a:ext cx="3739473" cy="43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직선 연결선 32"/>
          <p:cNvCxnSpPr/>
          <p:nvPr/>
        </p:nvCxnSpPr>
        <p:spPr>
          <a:xfrm flipH="1">
            <a:off x="8892480" y="4645034"/>
            <a:ext cx="251520" cy="81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>
            <a:cxnSpLocks/>
          </p:cNvCxnSpPr>
          <p:nvPr/>
        </p:nvCxnSpPr>
        <p:spPr>
          <a:xfrm flipV="1">
            <a:off x="7982596" y="5301208"/>
            <a:ext cx="0" cy="1556792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rot="5400000">
            <a:off x="860677" y="2211126"/>
            <a:ext cx="4429133" cy="68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rot="10800000" flipV="1">
            <a:off x="61381" y="4728339"/>
            <a:ext cx="2000232" cy="1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2051720" y="4005064"/>
            <a:ext cx="47862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8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1훈하얀고양이 R" pitchFamily="18" charset="-127"/>
                <a:ea typeface="1훈하얀고양이 R" pitchFamily="18" charset="-12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4203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436455" y="425215"/>
            <a:ext cx="1992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sz="36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ontents</a:t>
            </a:r>
          </a:p>
        </p:txBody>
      </p:sp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3059832" y="1196752"/>
            <a:ext cx="4812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PART 1_ </a:t>
            </a:r>
            <a:r>
              <a:rPr lang="ko-KR" altLang="en-US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일본의 현대스포츠</a:t>
            </a:r>
            <a:endParaRPr lang="en-US" altLang="ko-KR" sz="2800" b="1" dirty="0">
              <a:ln w="3175">
                <a:solidFill>
                  <a:schemeClr val="bg1">
                    <a:lumMod val="95000"/>
                  </a:schemeClr>
                </a:solidFill>
              </a:ln>
              <a:latin typeface="+mn-ea"/>
            </a:endParaRPr>
          </a:p>
        </p:txBody>
      </p:sp>
      <p:grpSp>
        <p:nvGrpSpPr>
          <p:cNvPr id="92" name="그룹 91"/>
          <p:cNvGrpSpPr/>
          <p:nvPr/>
        </p:nvGrpSpPr>
        <p:grpSpPr>
          <a:xfrm>
            <a:off x="1988262" y="1339628"/>
            <a:ext cx="1015330" cy="158074"/>
            <a:chOff x="2143108" y="2171634"/>
            <a:chExt cx="1015330" cy="158074"/>
          </a:xfrm>
        </p:grpSpPr>
        <p:sp>
          <p:nvSpPr>
            <p:cNvPr id="72" name="타원 71"/>
            <p:cNvSpPr/>
            <p:nvPr/>
          </p:nvSpPr>
          <p:spPr>
            <a:xfrm>
              <a:off x="2143108" y="2171634"/>
              <a:ext cx="158074" cy="158074"/>
            </a:xfrm>
            <a:prstGeom prst="ellipse">
              <a:avLst/>
            </a:prstGeom>
            <a:solidFill>
              <a:srgbClr val="FF5050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3" name="직선 연결선 72"/>
            <p:cNvCxnSpPr/>
            <p:nvPr/>
          </p:nvCxnSpPr>
          <p:spPr>
            <a:xfrm rot="10800000">
              <a:off x="2301182" y="2243072"/>
              <a:ext cx="857256" cy="1588"/>
            </a:xfrm>
            <a:prstGeom prst="line">
              <a:avLst/>
            </a:prstGeom>
            <a:ln w="12700">
              <a:solidFill>
                <a:srgbClr val="FF5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직사각형 79"/>
          <p:cNvSpPr/>
          <p:nvPr/>
        </p:nvSpPr>
        <p:spPr>
          <a:xfrm>
            <a:off x="3081041" y="1863042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PART 2_ 1964</a:t>
            </a:r>
            <a:r>
              <a:rPr lang="ko-KR" altLang="en-US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년 도쿄 올림픽</a:t>
            </a:r>
            <a:endParaRPr lang="en-US" altLang="ko-KR" sz="2800" b="1" dirty="0">
              <a:ln w="3175">
                <a:solidFill>
                  <a:schemeClr val="bg1">
                    <a:lumMod val="95000"/>
                  </a:schemeClr>
                </a:solidFill>
              </a:ln>
              <a:latin typeface="+mn-ea"/>
            </a:endParaRPr>
          </a:p>
        </p:txBody>
      </p:sp>
      <p:grpSp>
        <p:nvGrpSpPr>
          <p:cNvPr id="93" name="그룹 92"/>
          <p:cNvGrpSpPr/>
          <p:nvPr/>
        </p:nvGrpSpPr>
        <p:grpSpPr>
          <a:xfrm>
            <a:off x="2000921" y="2079066"/>
            <a:ext cx="1015330" cy="158074"/>
            <a:chOff x="2158305" y="3799510"/>
            <a:chExt cx="1015330" cy="158074"/>
          </a:xfrm>
        </p:grpSpPr>
        <p:sp>
          <p:nvSpPr>
            <p:cNvPr id="81" name="타원 80"/>
            <p:cNvSpPr/>
            <p:nvPr/>
          </p:nvSpPr>
          <p:spPr>
            <a:xfrm>
              <a:off x="2158305" y="3799510"/>
              <a:ext cx="158074" cy="158074"/>
            </a:xfrm>
            <a:prstGeom prst="ellipse">
              <a:avLst/>
            </a:prstGeom>
            <a:solidFill>
              <a:srgbClr val="FF5050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2" name="직선 연결선 81"/>
            <p:cNvCxnSpPr/>
            <p:nvPr/>
          </p:nvCxnSpPr>
          <p:spPr>
            <a:xfrm rot="10800000">
              <a:off x="2316379" y="3870948"/>
              <a:ext cx="857256" cy="1588"/>
            </a:xfrm>
            <a:prstGeom prst="line">
              <a:avLst/>
            </a:prstGeom>
            <a:ln w="12700">
              <a:solidFill>
                <a:srgbClr val="FF5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직사각형 85"/>
          <p:cNvSpPr/>
          <p:nvPr/>
        </p:nvSpPr>
        <p:spPr>
          <a:xfrm>
            <a:off x="3081041" y="341191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PART 4_ </a:t>
            </a:r>
            <a:r>
              <a:rPr lang="ko-KR" altLang="en-US" sz="2800" b="1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하코네</a:t>
            </a:r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 </a:t>
            </a:r>
            <a:r>
              <a:rPr lang="ko-KR" altLang="en-US" sz="2800" b="1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에키덴</a:t>
            </a:r>
            <a:endParaRPr lang="en-US" altLang="ko-KR" sz="2800" b="1" dirty="0">
              <a:ln w="3175">
                <a:solidFill>
                  <a:schemeClr val="bg1">
                    <a:lumMod val="95000"/>
                  </a:schemeClr>
                </a:solidFill>
              </a:ln>
              <a:latin typeface="+mn-ea"/>
            </a:endParaRPr>
          </a:p>
        </p:txBody>
      </p:sp>
      <p:grpSp>
        <p:nvGrpSpPr>
          <p:cNvPr id="94" name="그룹 93"/>
          <p:cNvGrpSpPr/>
          <p:nvPr/>
        </p:nvGrpSpPr>
        <p:grpSpPr>
          <a:xfrm>
            <a:off x="2000921" y="3555932"/>
            <a:ext cx="1015330" cy="158074"/>
            <a:chOff x="2158305" y="5386344"/>
            <a:chExt cx="1015330" cy="158074"/>
          </a:xfrm>
        </p:grpSpPr>
        <p:sp>
          <p:nvSpPr>
            <p:cNvPr id="87" name="타원 86"/>
            <p:cNvSpPr/>
            <p:nvPr/>
          </p:nvSpPr>
          <p:spPr>
            <a:xfrm>
              <a:off x="2158305" y="5386344"/>
              <a:ext cx="158074" cy="158074"/>
            </a:xfrm>
            <a:prstGeom prst="ellipse">
              <a:avLst/>
            </a:prstGeom>
            <a:solidFill>
              <a:srgbClr val="FF5050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8" name="직선 연결선 87"/>
            <p:cNvCxnSpPr/>
            <p:nvPr/>
          </p:nvCxnSpPr>
          <p:spPr>
            <a:xfrm rot="10800000">
              <a:off x="2316379" y="5457782"/>
              <a:ext cx="857256" cy="1588"/>
            </a:xfrm>
            <a:prstGeom prst="line">
              <a:avLst/>
            </a:prstGeom>
            <a:ln w="12700">
              <a:solidFill>
                <a:srgbClr val="FF5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직사각형 16"/>
          <p:cNvSpPr/>
          <p:nvPr/>
        </p:nvSpPr>
        <p:spPr>
          <a:xfrm>
            <a:off x="3081041" y="2623856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PART 3_ </a:t>
            </a:r>
            <a:r>
              <a:rPr lang="ko-KR" altLang="en-US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아마추어 야구</a:t>
            </a:r>
            <a:endParaRPr lang="en-US" altLang="ko-KR" sz="2800" b="1" dirty="0">
              <a:ln w="3175">
                <a:solidFill>
                  <a:schemeClr val="bg1">
                    <a:lumMod val="95000"/>
                  </a:schemeClr>
                </a:solidFill>
              </a:ln>
              <a:latin typeface="+mn-ea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000921" y="2839880"/>
            <a:ext cx="1015330" cy="158074"/>
            <a:chOff x="2158305" y="3799510"/>
            <a:chExt cx="1015330" cy="158074"/>
          </a:xfrm>
        </p:grpSpPr>
        <p:sp>
          <p:nvSpPr>
            <p:cNvPr id="19" name="타원 18"/>
            <p:cNvSpPr/>
            <p:nvPr/>
          </p:nvSpPr>
          <p:spPr>
            <a:xfrm>
              <a:off x="2158305" y="3799510"/>
              <a:ext cx="158074" cy="158074"/>
            </a:xfrm>
            <a:prstGeom prst="ellipse">
              <a:avLst/>
            </a:prstGeom>
            <a:solidFill>
              <a:srgbClr val="FF5050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연결선 19"/>
            <p:cNvCxnSpPr/>
            <p:nvPr/>
          </p:nvCxnSpPr>
          <p:spPr>
            <a:xfrm rot="10800000">
              <a:off x="2316379" y="3870948"/>
              <a:ext cx="857256" cy="1588"/>
            </a:xfrm>
            <a:prstGeom prst="line">
              <a:avLst/>
            </a:prstGeom>
            <a:ln w="12700">
              <a:solidFill>
                <a:srgbClr val="FF5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직사각형 20"/>
          <p:cNvSpPr/>
          <p:nvPr/>
        </p:nvSpPr>
        <p:spPr>
          <a:xfrm>
            <a:off x="3058593" y="419940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PART 5_ </a:t>
            </a:r>
            <a:r>
              <a:rPr lang="ko-KR" altLang="en-US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현대 일본 스포츠의 특징</a:t>
            </a:r>
            <a:endParaRPr lang="en-US" altLang="ko-KR" sz="2800" b="1" dirty="0">
              <a:ln w="3175">
                <a:solidFill>
                  <a:schemeClr val="bg1">
                    <a:lumMod val="95000"/>
                  </a:schemeClr>
                </a:solidFill>
              </a:ln>
              <a:latin typeface="+mn-ea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978473" y="4343422"/>
            <a:ext cx="1015330" cy="158074"/>
            <a:chOff x="2158305" y="5386344"/>
            <a:chExt cx="1015330" cy="158074"/>
          </a:xfrm>
        </p:grpSpPr>
        <p:sp>
          <p:nvSpPr>
            <p:cNvPr id="23" name="타원 22"/>
            <p:cNvSpPr/>
            <p:nvPr/>
          </p:nvSpPr>
          <p:spPr>
            <a:xfrm>
              <a:off x="2158305" y="5386344"/>
              <a:ext cx="158074" cy="158074"/>
            </a:xfrm>
            <a:prstGeom prst="ellipse">
              <a:avLst/>
            </a:prstGeom>
            <a:solidFill>
              <a:srgbClr val="FF5050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직선 연결선 23"/>
            <p:cNvCxnSpPr/>
            <p:nvPr/>
          </p:nvCxnSpPr>
          <p:spPr>
            <a:xfrm rot="10800000">
              <a:off x="2316379" y="5457782"/>
              <a:ext cx="857256" cy="1588"/>
            </a:xfrm>
            <a:prstGeom prst="line">
              <a:avLst/>
            </a:prstGeom>
            <a:ln w="12700">
              <a:solidFill>
                <a:srgbClr val="FF5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ACC06D7A-66BD-4158-8CC5-53643E316FAD}"/>
              </a:ext>
            </a:extLst>
          </p:cNvPr>
          <p:cNvGrpSpPr/>
          <p:nvPr/>
        </p:nvGrpSpPr>
        <p:grpSpPr>
          <a:xfrm>
            <a:off x="2000921" y="5180945"/>
            <a:ext cx="1015330" cy="158074"/>
            <a:chOff x="2158305" y="5386344"/>
            <a:chExt cx="1015330" cy="158074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xmlns="" id="{F1DD02E5-FEB8-4B71-A9D5-7B722D9FC4A8}"/>
                </a:ext>
              </a:extLst>
            </p:cNvPr>
            <p:cNvSpPr/>
            <p:nvPr/>
          </p:nvSpPr>
          <p:spPr>
            <a:xfrm>
              <a:off x="2158305" y="5386344"/>
              <a:ext cx="158074" cy="158074"/>
            </a:xfrm>
            <a:prstGeom prst="ellipse">
              <a:avLst/>
            </a:prstGeom>
            <a:solidFill>
              <a:srgbClr val="FF5050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xmlns="" id="{2122729B-2F90-4A93-9F9B-D5B59DDE0737}"/>
                </a:ext>
              </a:extLst>
            </p:cNvPr>
            <p:cNvCxnSpPr/>
            <p:nvPr/>
          </p:nvCxnSpPr>
          <p:spPr>
            <a:xfrm rot="10800000">
              <a:off x="2316379" y="5457782"/>
              <a:ext cx="857256" cy="1588"/>
            </a:xfrm>
            <a:prstGeom prst="line">
              <a:avLst/>
            </a:prstGeom>
            <a:ln w="12700">
              <a:solidFill>
                <a:srgbClr val="FF5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EA12A349-FFC7-4F29-A6D8-0F8FCDD8E2A5}"/>
              </a:ext>
            </a:extLst>
          </p:cNvPr>
          <p:cNvSpPr/>
          <p:nvPr/>
        </p:nvSpPr>
        <p:spPr>
          <a:xfrm>
            <a:off x="3081041" y="498497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PART 6_ </a:t>
            </a:r>
            <a:r>
              <a:rPr lang="ko-KR" altLang="en-US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농구와 축구</a:t>
            </a:r>
            <a:endParaRPr lang="en-US" altLang="ko-KR" sz="2800" b="1" dirty="0">
              <a:ln w="3175">
                <a:solidFill>
                  <a:schemeClr val="bg1">
                    <a:lumMod val="95000"/>
                  </a:schemeClr>
                </a:solidFill>
              </a:ln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436455" y="425215"/>
            <a:ext cx="626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1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일본의 현대 스포츠의 시작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모서리가 둥근 직사각형 17"/>
          <p:cNvSpPr/>
          <p:nvPr/>
        </p:nvSpPr>
        <p:spPr>
          <a:xfrm>
            <a:off x="5148634" y="2133426"/>
            <a:ext cx="3743846" cy="3311798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220072" y="2204864"/>
            <a:ext cx="367240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HY나무B" pitchFamily="18" charset="-127"/>
              </a:rPr>
              <a:t>-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HY나무B" pitchFamily="18" charset="-127"/>
              </a:rPr>
              <a:t>전쟁 이후 폐허가 된 일본의 상황 때문에 일본 정부는 국민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HY나무B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HY나무B" pitchFamily="18" charset="-127"/>
              </a:rPr>
              <a:t>들의 사기진작을 위한 방법을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HY나무B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HY나무B" pitchFamily="18" charset="-127"/>
              </a:rPr>
              <a:t>모색하였음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HY나무B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HY나무B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HY나무B" pitchFamily="18" charset="-127"/>
              </a:rPr>
              <a:t>-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HY나무B" pitchFamily="18" charset="-127"/>
              </a:rPr>
              <a:t>스포츠의 활성화에 초점을 맞추기 시작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HY나무B" pitchFamily="18" charset="-127"/>
              </a:rPr>
              <a:t>.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3" name="그림 2" descr="실외, 잔디, 더미, 농장이(가) 표시된 사진&#10;&#10;자동 생성된 설명">
            <a:extLst>
              <a:ext uri="{FF2B5EF4-FFF2-40B4-BE49-F238E27FC236}">
                <a16:creationId xmlns:a16="http://schemas.microsoft.com/office/drawing/2014/main" xmlns="" id="{5727AC6E-9193-47C8-B532-E392C34AB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0" y="1294990"/>
            <a:ext cx="4099764" cy="2660237"/>
          </a:xfrm>
          <a:prstGeom prst="rect">
            <a:avLst/>
          </a:prstGeom>
        </p:spPr>
      </p:pic>
      <p:pic>
        <p:nvPicPr>
          <p:cNvPr id="5" name="그림 4" descr="사람, 가장, 사진, 실외이(가) 표시된 사진&#10;&#10;자동 생성된 설명">
            <a:extLst>
              <a:ext uri="{FF2B5EF4-FFF2-40B4-BE49-F238E27FC236}">
                <a16:creationId xmlns:a16="http://schemas.microsoft.com/office/drawing/2014/main" xmlns="" id="{929041F6-BAB0-4296-9301-7B9F8763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3" y="4149232"/>
            <a:ext cx="4165631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436455" y="425215"/>
            <a:ext cx="4930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n-ea"/>
              </a:rPr>
              <a:t>PART 2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1964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년 도쿄올림픽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오른쪽 화살표 설명선 51"/>
          <p:cNvSpPr/>
          <p:nvPr/>
        </p:nvSpPr>
        <p:spPr>
          <a:xfrm rot="10800000">
            <a:off x="3498876" y="1311700"/>
            <a:ext cx="5295719" cy="5546299"/>
          </a:xfrm>
          <a:prstGeom prst="rightArrowCallout">
            <a:avLst>
              <a:gd name="adj1" fmla="val 9789"/>
              <a:gd name="adj2" fmla="val 10771"/>
              <a:gd name="adj3" fmla="val 9054"/>
              <a:gd name="adj4" fmla="val 85686"/>
            </a:avLst>
          </a:prstGeom>
          <a:noFill/>
          <a:ln w="15875" cmpd="sng">
            <a:solidFill>
              <a:schemeClr val="accent5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334209" y="957275"/>
            <a:ext cx="461870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1940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년 하계올림픽을 일본에서 개최할 예정이었으나 중일 전쟁으로 개최권 반납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1964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년 아시아 최초로 올림                             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픽을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개최 하였음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. </a:t>
            </a:r>
          </a:p>
          <a:p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1964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년 도쿄올림픽 당시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도카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이도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신칸센을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필두로 여러 부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분에서 일본의 경제 부흥을 세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계에 알릴 수 있었음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.</a:t>
            </a:r>
          </a:p>
          <a:p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스포츠를 활성화 시키고자 했던  일본의 노력이 발했던 올림픽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3" name="그림 2" descr="건물, 경기장, 잔디, 사람들이(가) 표시된 사진&#10;&#10;자동 생성된 설명">
            <a:extLst>
              <a:ext uri="{FF2B5EF4-FFF2-40B4-BE49-F238E27FC236}">
                <a16:creationId xmlns:a16="http://schemas.microsoft.com/office/drawing/2014/main" xmlns="" id="{29B730B2-BEB4-49AF-80AE-833246878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4" y="3429000"/>
            <a:ext cx="2981991" cy="2424122"/>
          </a:xfrm>
          <a:prstGeom prst="rect">
            <a:avLst/>
          </a:prstGeom>
        </p:spPr>
      </p:pic>
      <p:pic>
        <p:nvPicPr>
          <p:cNvPr id="5" name="그림 4" descr="그리기, 테이블이(가) 표시된 사진&#10;&#10;자동 생성된 설명">
            <a:extLst>
              <a:ext uri="{FF2B5EF4-FFF2-40B4-BE49-F238E27FC236}">
                <a16:creationId xmlns:a16="http://schemas.microsoft.com/office/drawing/2014/main" xmlns="" id="{7432F2FA-64B8-487A-BCA4-4F6037F90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3" y="1364038"/>
            <a:ext cx="2912329" cy="1969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3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아마추어 야구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492926" y="1772816"/>
            <a:ext cx="45304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o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코시엔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2000" dirty="0"/>
              <a:t>甲子園</a:t>
            </a:r>
            <a:r>
              <a:rPr lang="en-US" altLang="ko-KR" sz="2000" dirty="0"/>
              <a:t>)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일본의 전국고교야구 선수권 대회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  이자 고교 선수들에게 꿈의 대회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FontTx/>
              <a:buChar char="-"/>
            </a:pP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- 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코시엔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대회는 일본인들의 여름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  축제를 상징하는 국민적대축제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매 경기 시청률은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20%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를 육박할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 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정도로 큰 인기를 끌고 있음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.</a:t>
            </a: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 (=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스카이캐슬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최종회 시청률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23%)</a:t>
            </a:r>
          </a:p>
          <a:p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492926" y="1772816"/>
            <a:ext cx="4294673" cy="4219209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134110" y="3019018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5" name="그림 4" descr="건물, 잔디, 야구, 실외이(가) 표시된 사진&#10;&#10;자동 생성된 설명">
            <a:extLst>
              <a:ext uri="{FF2B5EF4-FFF2-40B4-BE49-F238E27FC236}">
                <a16:creationId xmlns:a16="http://schemas.microsoft.com/office/drawing/2014/main" xmlns="" id="{68A7A84A-9A18-48A6-AD54-9C5E3E859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1" y="1624500"/>
            <a:ext cx="4147390" cy="4756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3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아마추어 야구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572000" y="1972036"/>
            <a:ext cx="453043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o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코시엔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2000" dirty="0"/>
              <a:t>甲子園</a:t>
            </a:r>
            <a:r>
              <a:rPr lang="en-US" altLang="ko-KR" sz="2000" dirty="0"/>
              <a:t>)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15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일 간 진행된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2018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코시엔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대회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 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의 종합 관중 수는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85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만명을 기록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 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할 정도로 일본 사람들의 고교야구    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 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에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대한 관심이 높음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현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도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)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대회에서 우승팀만 출전 가능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[ex)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경상북도에서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1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개팀만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출전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]</a:t>
            </a: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코시엔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대회에서 진 팀들이 시행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  하는 재미있는 전통이 있음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FontTx/>
              <a:buChar char="-"/>
            </a:pP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598353" y="1885360"/>
            <a:ext cx="4294673" cy="436322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134110" y="3019018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7" name="그림 6" descr="사람, 스포츠, 실내, 게임이(가) 표시된 사진&#10;&#10;자동 생성된 설명">
            <a:extLst>
              <a:ext uri="{FF2B5EF4-FFF2-40B4-BE49-F238E27FC236}">
                <a16:creationId xmlns:a16="http://schemas.microsoft.com/office/drawing/2014/main" xmlns="" id="{C6824488-8FDC-47E7-BE35-C925616A9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1" y="1628800"/>
            <a:ext cx="4189248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3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3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아마추어 야구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2" name="온라인 미디어 1" title="[￭ﾕﾜ￪ﾸﾀ￬ﾞﾐ￫ﾧﾉ] 2015 ￪ﾳﾠ￬ﾋﾜ￬ﾗﾔ￬ﾝﾘ ￪ﾸﾸ (￩ﾀﾟ￥ﾠﾱ￯ﾼﾁ￧ﾔﾲ￥ﾭﾐ￥ﾜﾒ￣ﾁﾸ￣ﾁﾮ￩ﾁﾓ) - 'lastmeeing'">
            <a:hlinkClick r:id="" action="ppaction://media"/>
            <a:extLst>
              <a:ext uri="{FF2B5EF4-FFF2-40B4-BE49-F238E27FC236}">
                <a16:creationId xmlns:a16="http://schemas.microsoft.com/office/drawing/2014/main" xmlns="" id="{8AEFC3E3-70FB-4DF1-8200-0B6126C7A3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7948" y="1556792"/>
            <a:ext cx="7882425" cy="44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4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하코네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3200" b="1" spc="-150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에키덴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259494" y="2018744"/>
            <a:ext cx="498167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o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에키덴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=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마라톤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-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매년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1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월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2~3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일에 개최되는 대회로 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일본인들에게 겨울대축제와 같은 의미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-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관동지방에 속한 대학교의 학생들만 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참여 가능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.</a:t>
            </a: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생중계 시청률이 매년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25~ 30%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를 육박하여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코시엔과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마찬가지로 엄청난 인기를 누리고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있음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.</a:t>
            </a:r>
          </a:p>
          <a:p>
            <a:endParaRPr lang="en-US" altLang="ko-KR" dirty="0"/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223406" y="2150577"/>
            <a:ext cx="4873153" cy="408673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134110" y="3019018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3" name="그림 2" descr="사람, 실외, 도로, 스포츠이(가) 표시된 사진&#10;&#10;자동 생성된 설명">
            <a:extLst>
              <a:ext uri="{FF2B5EF4-FFF2-40B4-BE49-F238E27FC236}">
                <a16:creationId xmlns:a16="http://schemas.microsoft.com/office/drawing/2014/main" xmlns="" id="{6A2BBB9B-2CE8-4603-ADB2-AF947F74B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7" y="2150576"/>
            <a:ext cx="3786951" cy="408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4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하코네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3200" b="1" spc="-150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에키덴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247398" y="1988840"/>
            <a:ext cx="49816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o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에키덴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=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마라톤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-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itchFamily="18" charset="-127"/>
                <a:ea typeface="HY나무B" pitchFamily="18" charset="-127"/>
              </a:rPr>
              <a:t>장거리 릴레이 마라톤으로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총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10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구간이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있으며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총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217.9km.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- 1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명이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1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구간을 뛰기 때문에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10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명이 필요하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지만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부상 선수가 생기는 것을 방지해 총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16</a:t>
            </a: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명까지 명단에 등록 가능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-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여기서 우수한 실력을 보이는 선수는 올림픽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에 출전할 정도로 많은 관심을 갖는 대회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247398" y="1790874"/>
            <a:ext cx="4873153" cy="4221971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134110" y="3019018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6" name="그림 5" descr="텍스트, 지도이(가) 표시된 사진&#10;&#10;자동 생성된 설명">
            <a:extLst>
              <a:ext uri="{FF2B5EF4-FFF2-40B4-BE49-F238E27FC236}">
                <a16:creationId xmlns:a16="http://schemas.microsoft.com/office/drawing/2014/main" xmlns="" id="{B10114F0-EC3C-43EC-9C80-97C086C1C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1" y="1844824"/>
            <a:ext cx="3835107" cy="37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 cmpd="sng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638</Words>
  <Application>Microsoft Office PowerPoint</Application>
  <PresentationFormat>화면 슬라이드 쇼(4:3)</PresentationFormat>
  <Paragraphs>159</Paragraphs>
  <Slides>15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7" baseType="lpstr">
      <vt:lpstr>굴림</vt:lpstr>
      <vt:lpstr>Arial</vt:lpstr>
      <vt:lpstr>다음_SemiBold</vt:lpstr>
      <vt:lpstr>HY동녘B</vt:lpstr>
      <vt:lpstr>맑은 고딕</vt:lpstr>
      <vt:lpstr>1훈하얀고양이 R</vt:lpstr>
      <vt:lpstr>08서울남산체 M</vt:lpstr>
      <vt:lpstr>HY궁서</vt:lpstr>
      <vt:lpstr>a옛날목욕탕B</vt:lpstr>
      <vt:lpstr>HY나무B</vt:lpstr>
      <vt:lpstr>조선일보명조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PC</dc:creator>
  <cp:lastModifiedBy>lgpc</cp:lastModifiedBy>
  <cp:revision>238</cp:revision>
  <dcterms:created xsi:type="dcterms:W3CDTF">2013-07-01T14:56:51Z</dcterms:created>
  <dcterms:modified xsi:type="dcterms:W3CDTF">2019-09-29T16:01:24Z</dcterms:modified>
</cp:coreProperties>
</file>