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79"/>
  </p:notesMasterIdLst>
  <p:sldIdLst>
    <p:sldId id="417" r:id="rId2"/>
    <p:sldId id="418" r:id="rId3"/>
    <p:sldId id="256" r:id="rId4"/>
    <p:sldId id="266" r:id="rId5"/>
    <p:sldId id="273" r:id="rId6"/>
    <p:sldId id="274" r:id="rId7"/>
    <p:sldId id="272" r:id="rId8"/>
    <p:sldId id="263" r:id="rId9"/>
    <p:sldId id="275" r:id="rId10"/>
    <p:sldId id="276" r:id="rId11"/>
    <p:sldId id="278" r:id="rId12"/>
    <p:sldId id="279" r:id="rId13"/>
    <p:sldId id="277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419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420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423" r:id="rId7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BF6"/>
    <a:srgbClr val="038AA5"/>
    <a:srgbClr val="024856"/>
    <a:srgbClr val="F7FCFF"/>
    <a:srgbClr val="EFF9FF"/>
    <a:srgbClr val="000000"/>
    <a:srgbClr val="04C7EE"/>
    <a:srgbClr val="013039"/>
    <a:srgbClr val="203214"/>
    <a:srgbClr val="21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14" autoAdjust="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35A01-DE3F-469A-84E9-65480792D85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8CD2E-6D71-49EF-AD96-5506A2262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47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FEAC2C3-1FDC-453D-812B-C9970D58F4D0}" type="slidenum">
              <a:rPr lang="ko-KR" altLang="en-US" smtClean="0"/>
              <a:pPr lvl="0"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52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762-3275-4621-A6B9-D9DAF87528B0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292B8-3D23-469C-8AA4-E9D8C25CAC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762-3275-4621-A6B9-D9DAF87528B0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92B8-3D23-469C-8AA4-E9D8C25CAC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E4E292B8-3D23-469C-8AA4-E9D8C25CAC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762-3275-4621-A6B9-D9DAF87528B0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>
  <p:cSld name="간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9599" y="2643182"/>
            <a:ext cx="10972799" cy="1444652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6AEF07B-025C-4DA6-A63A-FFBEE90F4D5A}" type="datetime1">
              <a:rPr lang="ko-KR" altLang="en-US"/>
              <a:pPr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393FB19-7418-4539-9300-6EDB2193EF0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699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762-3275-4621-A6B9-D9DAF87528B0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E4E292B8-3D23-469C-8AA4-E9D8C25CAC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762-3275-4621-A6B9-D9DAF87528B0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292B8-3D23-469C-8AA4-E9D8C25CAC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4B59762-3275-4621-A6B9-D9DAF87528B0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92B8-3D23-469C-8AA4-E9D8C25CAC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762-3275-4621-A6B9-D9DAF87528B0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E4E292B8-3D23-469C-8AA4-E9D8C25CAC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762-3275-4621-A6B9-D9DAF87528B0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E4E292B8-3D23-469C-8AA4-E9D8C25CAC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762-3275-4621-A6B9-D9DAF87528B0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E292B8-3D23-469C-8AA4-E9D8C25CAC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292B8-3D23-469C-8AA4-E9D8C25CAC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762-3275-4621-A6B9-D9DAF87528B0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E4E292B8-3D23-469C-8AA4-E9D8C25CAC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4B59762-3275-4621-A6B9-D9DAF87528B0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4B59762-3275-4621-A6B9-D9DAF87528B0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292B8-3D23-469C-8AA4-E9D8C25CAC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ji3979/22166213243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VHpydGxcE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dHYjW_GEtA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9ij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5553" y="666206"/>
            <a:ext cx="8634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/>
              <a:t>6</a:t>
            </a:r>
            <a:r>
              <a:rPr lang="ko-KR" altLang="en-US" sz="4000" b="1" dirty="0" smtClean="0"/>
              <a:t>조 </a:t>
            </a:r>
            <a:r>
              <a:rPr lang="ko-KR" altLang="en-US" sz="4000" b="1" dirty="0" err="1" smtClean="0"/>
              <a:t>독도영토학</a:t>
            </a:r>
            <a:endParaRPr lang="en-US" altLang="ko-KR" sz="4000" b="1" dirty="0" smtClean="0"/>
          </a:p>
          <a:p>
            <a:r>
              <a:rPr lang="en-US" sz="4000" b="1" dirty="0" smtClean="0"/>
              <a:t>(</a:t>
            </a:r>
            <a:r>
              <a:rPr lang="ko-KR" altLang="en-US" sz="4000" b="1" dirty="0" smtClean="0"/>
              <a:t>한국영토로서의  간도의 국제법 지위</a:t>
            </a:r>
            <a:r>
              <a:rPr lang="en-US" altLang="ko-KR" sz="4000" b="1" dirty="0" smtClean="0"/>
              <a:t>)</a:t>
            </a:r>
            <a:endParaRPr lang="en-A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67852" y="3079935"/>
            <a:ext cx="3545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21502311 </a:t>
            </a:r>
            <a:r>
              <a:rPr lang="ko-KR" altLang="en-US" dirty="0" smtClean="0"/>
              <a:t>영어영문학과 안수영</a:t>
            </a:r>
            <a:endParaRPr lang="en-US" altLang="ko-KR" dirty="0" smtClean="0"/>
          </a:p>
          <a:p>
            <a:r>
              <a:rPr lang="en-US" dirty="0" smtClean="0"/>
              <a:t>21902225 </a:t>
            </a:r>
            <a:r>
              <a:rPr lang="ko-KR" altLang="en-US" dirty="0" smtClean="0"/>
              <a:t>영어영문학과 임윤지</a:t>
            </a:r>
            <a:endParaRPr lang="en-US" altLang="ko-KR" dirty="0" smtClean="0"/>
          </a:p>
          <a:p>
            <a:r>
              <a:rPr lang="en-US" dirty="0" smtClean="0"/>
              <a:t>21902335 </a:t>
            </a:r>
            <a:r>
              <a:rPr lang="ko-KR" altLang="en-US" dirty="0" smtClean="0"/>
              <a:t>영어영문학과 이정민</a:t>
            </a:r>
            <a:endParaRPr lang="en-US" altLang="ko-KR" dirty="0" smtClean="0"/>
          </a:p>
          <a:p>
            <a:r>
              <a:rPr lang="en-US" altLang="ko-KR" dirty="0" smtClean="0"/>
              <a:t>21802260 </a:t>
            </a:r>
            <a:r>
              <a:rPr lang="ko-KR" altLang="en-US" dirty="0" smtClean="0"/>
              <a:t>영어영문학과 강미선</a:t>
            </a:r>
            <a:endParaRPr lang="en-US" altLang="ko-KR" dirty="0" smtClean="0"/>
          </a:p>
          <a:p>
            <a:r>
              <a:rPr lang="en-US" altLang="ko-KR" dirty="0" smtClean="0"/>
              <a:t>21902403 </a:t>
            </a:r>
            <a:r>
              <a:rPr lang="ko-KR" altLang="en-US" dirty="0" smtClean="0"/>
              <a:t>영어영문학과 양수미</a:t>
            </a:r>
            <a:endParaRPr lang="en-US" altLang="ko-KR" dirty="0" smtClean="0"/>
          </a:p>
          <a:p>
            <a:r>
              <a:rPr lang="en-US" altLang="ko-KR" dirty="0" smtClean="0"/>
              <a:t>21902694 </a:t>
            </a:r>
            <a:r>
              <a:rPr lang="ko-KR" altLang="en-US" dirty="0" smtClean="0"/>
              <a:t>영어영문학과 </a:t>
            </a:r>
            <a:r>
              <a:rPr lang="ko-KR" altLang="en-US" dirty="0" err="1" smtClean="0"/>
              <a:t>김성령</a:t>
            </a:r>
            <a:endParaRPr lang="en-US" altLang="ko-KR" dirty="0" smtClean="0"/>
          </a:p>
          <a:p>
            <a:r>
              <a:rPr lang="en-US" altLang="ko-KR" dirty="0" smtClean="0"/>
              <a:t>21902584 </a:t>
            </a:r>
            <a:r>
              <a:rPr lang="ko-KR" altLang="en-US" dirty="0" smtClean="0"/>
              <a:t>영어영문학과 양승태</a:t>
            </a:r>
            <a:endParaRPr lang="en-US" altLang="ko-KR" dirty="0" smtClean="0"/>
          </a:p>
          <a:p>
            <a:r>
              <a:rPr lang="en-US" altLang="ko-KR" dirty="0" smtClean="0"/>
              <a:t>21502971 </a:t>
            </a:r>
            <a:r>
              <a:rPr lang="ko-KR" altLang="en-US" dirty="0" smtClean="0"/>
              <a:t>영어영문학과 최명수</a:t>
            </a:r>
            <a:endParaRPr lang="en-US" altLang="ko-KR" dirty="0" smtClean="0"/>
          </a:p>
          <a:p>
            <a:r>
              <a:rPr lang="en-US" altLang="ko-KR" dirty="0"/>
              <a:t>21902429 </a:t>
            </a:r>
            <a:r>
              <a:rPr lang="ko-KR" altLang="en-US" dirty="0" smtClean="0"/>
              <a:t>영어영문학과 </a:t>
            </a:r>
            <a:r>
              <a:rPr lang="ko-KR" altLang="en-US" dirty="0"/>
              <a:t>정희수</a:t>
            </a:r>
            <a:endParaRPr lang="en-US" altLang="ko-KR" dirty="0" smtClean="0"/>
          </a:p>
          <a:p>
            <a:r>
              <a:rPr lang="en-US" altLang="ko-KR" dirty="0" smtClean="0"/>
              <a:t>21901190 </a:t>
            </a:r>
            <a:r>
              <a:rPr lang="ko-KR" altLang="en-US" dirty="0" smtClean="0"/>
              <a:t>한국어문학과 김지영</a:t>
            </a:r>
            <a:endParaRPr lang="en-US" altLang="ko-KR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91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92743"/>
            <a:ext cx="859687" cy="865094"/>
          </a:xfrm>
          <a:prstGeom prst="rect">
            <a:avLst/>
          </a:prstGeom>
          <a:solidFill>
            <a:srgbClr val="038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0143" y="46185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018" y="461857"/>
            <a:ext cx="4330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2485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선점</a:t>
            </a:r>
            <a:r>
              <a:rPr lang="en-US" altLang="ko-KR" sz="2400" b="1" dirty="0">
                <a:solidFill>
                  <a:srgbClr val="02485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(occupation)</a:t>
            </a:r>
            <a:r>
              <a:rPr lang="ko-KR" altLang="en-US" sz="2400" b="1" dirty="0">
                <a:solidFill>
                  <a:srgbClr val="02485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원칙</a:t>
            </a:r>
            <a:endParaRPr lang="en-US" altLang="ko-KR" sz="2400" b="1" dirty="0">
              <a:solidFill>
                <a:srgbClr val="02485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ko-KR" altLang="en-US" sz="2400" b="1" dirty="0">
              <a:solidFill>
                <a:srgbClr val="02485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xmlns="" id="{4FE25906-9959-4C8F-A6D9-0DCEF2D657BC}"/>
              </a:ext>
            </a:extLst>
          </p:cNvPr>
          <p:cNvSpPr/>
          <p:nvPr/>
        </p:nvSpPr>
        <p:spPr>
          <a:xfrm>
            <a:off x="2924417" y="227152"/>
            <a:ext cx="6760559" cy="6282566"/>
          </a:xfrm>
          <a:prstGeom prst="ellipse">
            <a:avLst/>
          </a:prstGeom>
          <a:solidFill>
            <a:srgbClr val="02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400" b="1" dirty="0"/>
          </a:p>
          <a:p>
            <a:pPr algn="ctr"/>
            <a:endParaRPr lang="en-US" altLang="ko-KR" sz="4400" b="1" dirty="0"/>
          </a:p>
          <a:p>
            <a:pPr algn="ctr"/>
            <a:r>
              <a:rPr lang="ko-KR" altLang="en-US" sz="4400" b="1" dirty="0"/>
              <a:t>선점의 원칙이란</a:t>
            </a:r>
            <a:endParaRPr lang="en-US" altLang="ko-KR" sz="4400" b="1" dirty="0"/>
          </a:p>
          <a:p>
            <a:pPr algn="ctr"/>
            <a:endParaRPr lang="en-US" altLang="ko-KR" sz="2800" dirty="0"/>
          </a:p>
          <a:p>
            <a:pPr algn="ctr"/>
            <a:r>
              <a:rPr lang="ko-KR" altLang="en-US" sz="2800" dirty="0"/>
              <a:t>어떤 주인이 없는 무주의 토지나 섬에 대해서 먼저 점유한 자에게 소유권</a:t>
            </a:r>
            <a:r>
              <a:rPr lang="en-US" altLang="ko-KR" sz="2800" dirty="0"/>
              <a:t>, </a:t>
            </a:r>
            <a:r>
              <a:rPr lang="ko-KR" altLang="en-US" sz="2800" dirty="0"/>
              <a:t>국유권이 형성된다는 원칙입니다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pPr algn="ctr"/>
            <a:endParaRPr lang="en-US" altLang="ko-KR" sz="2800" dirty="0"/>
          </a:p>
          <a:p>
            <a:pPr algn="ctr"/>
            <a:endParaRPr lang="ko-KR" altLang="en-US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xmlns="" id="{77637E13-C8EC-48A8-9BD5-4AF756C7CE13}"/>
              </a:ext>
            </a:extLst>
          </p:cNvPr>
          <p:cNvCxnSpPr>
            <a:cxnSpLocks/>
          </p:cNvCxnSpPr>
          <p:nvPr/>
        </p:nvCxnSpPr>
        <p:spPr>
          <a:xfrm>
            <a:off x="3899181" y="2922496"/>
            <a:ext cx="4680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30997BCF-AFAB-4F3A-BB52-CAC834EB0218}"/>
              </a:ext>
            </a:extLst>
          </p:cNvPr>
          <p:cNvSpPr/>
          <p:nvPr/>
        </p:nvSpPr>
        <p:spPr>
          <a:xfrm>
            <a:off x="2926338" y="227153"/>
            <a:ext cx="6758638" cy="6282565"/>
          </a:xfrm>
          <a:prstGeom prst="ellipse">
            <a:avLst/>
          </a:prstGeom>
          <a:solidFill>
            <a:srgbClr val="038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2400" b="1" dirty="0"/>
          </a:p>
          <a:p>
            <a:pPr fontAlgn="base"/>
            <a:endParaRPr lang="en-US" altLang="ko-KR" sz="2400" b="1" dirty="0"/>
          </a:p>
          <a:p>
            <a:pPr fontAlgn="base"/>
            <a:r>
              <a:rPr lang="ko-KR" altLang="en-US" sz="2400" b="1" dirty="0"/>
              <a:t>따라서</a:t>
            </a:r>
            <a:r>
              <a:rPr lang="en-US" altLang="ko-KR" sz="2400" b="1" dirty="0"/>
              <a:t> </a:t>
            </a:r>
            <a:r>
              <a:rPr lang="ko-KR" altLang="en-US" sz="3200" b="1" dirty="0"/>
              <a:t>간도지역에 이주한 한</a:t>
            </a:r>
            <a:r>
              <a:rPr lang="en-US" altLang="ko-KR" sz="3200" b="1" dirty="0"/>
              <a:t>〮</a:t>
            </a:r>
            <a:r>
              <a:rPr lang="ko-KR" altLang="en-US" sz="3200" b="1" dirty="0"/>
              <a:t>중 양국의 주민 비율</a:t>
            </a:r>
            <a:r>
              <a:rPr lang="ko-KR" altLang="en-US" sz="2400" b="1" dirty="0"/>
              <a:t>을 따져보는 것과</a:t>
            </a:r>
            <a:endParaRPr lang="en-US" altLang="ko-KR" sz="2400" b="1" dirty="0"/>
          </a:p>
          <a:p>
            <a:pPr fontAlgn="base"/>
            <a:endParaRPr lang="en-US" altLang="ko-KR" sz="2400" b="1" dirty="0"/>
          </a:p>
          <a:p>
            <a:pPr lvl="0" fontAlgn="base"/>
            <a:r>
              <a:rPr lang="en-US" altLang="ko-KR" sz="3200" b="1" dirty="0">
                <a:solidFill>
                  <a:prstClr val="white"/>
                </a:solidFill>
              </a:rPr>
              <a:t>‘</a:t>
            </a:r>
            <a:r>
              <a:rPr lang="ko-KR" altLang="en-US" sz="3200" b="1" dirty="0">
                <a:solidFill>
                  <a:prstClr val="white"/>
                </a:solidFill>
              </a:rPr>
              <a:t>간도지역에 누가 먼저 이주하여 행정기관을 설치했느냐</a:t>
            </a:r>
            <a:r>
              <a:rPr lang="en-US" altLang="ko-KR" sz="3200" b="1" dirty="0">
                <a:solidFill>
                  <a:prstClr val="white"/>
                </a:solidFill>
              </a:rPr>
              <a:t>’</a:t>
            </a:r>
            <a:r>
              <a:rPr lang="ko-KR" altLang="en-US" sz="2400" b="1" dirty="0">
                <a:solidFill>
                  <a:prstClr val="white"/>
                </a:solidFill>
              </a:rPr>
              <a:t>를 고려하는 것 이 중요</a:t>
            </a:r>
            <a:endParaRPr lang="en-US" altLang="ko-KR" sz="2400" b="1" dirty="0">
              <a:solidFill>
                <a:prstClr val="white"/>
              </a:solidFill>
            </a:endParaRPr>
          </a:p>
          <a:p>
            <a:pPr fontAlgn="base"/>
            <a:endParaRPr lang="ko-KR" altLang="en-US" sz="2400" b="1" dirty="0"/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728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92743"/>
            <a:ext cx="859687" cy="865094"/>
          </a:xfrm>
          <a:prstGeom prst="rect">
            <a:avLst/>
          </a:prstGeom>
          <a:solidFill>
            <a:srgbClr val="013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0143" y="46185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913477" y="227152"/>
            <a:ext cx="184731" cy="796277"/>
            <a:chOff x="859687" y="192743"/>
            <a:chExt cx="184731" cy="796277"/>
          </a:xfrm>
        </p:grpSpPr>
        <p:sp>
          <p:nvSpPr>
            <p:cNvPr id="3" name="TextBox 2"/>
            <p:cNvSpPr txBox="1"/>
            <p:nvPr/>
          </p:nvSpPr>
          <p:spPr>
            <a:xfrm>
              <a:off x="859687" y="192743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2400" dirty="0">
                <a:solidFill>
                  <a:srgbClr val="038A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9687" y="61968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dirty="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354106" y="1860869"/>
            <a:ext cx="11483788" cy="405204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3600" b="1" dirty="0">
              <a:solidFill>
                <a:srgbClr val="038AA5"/>
              </a:solidFill>
            </a:endParaRPr>
          </a:p>
          <a:p>
            <a:pPr fontAlgn="base"/>
            <a:endParaRPr lang="en-US" altLang="ko-KR" sz="3600" b="1" dirty="0">
              <a:solidFill>
                <a:srgbClr val="038AA5"/>
              </a:solidFill>
            </a:endParaRPr>
          </a:p>
          <a:p>
            <a:pPr fontAlgn="base"/>
            <a:endParaRPr lang="en-US" altLang="ko-KR" sz="3600" b="1" dirty="0">
              <a:solidFill>
                <a:srgbClr val="038AA5"/>
              </a:solidFill>
            </a:endParaRPr>
          </a:p>
          <a:p>
            <a:pPr fontAlgn="base"/>
            <a:r>
              <a:rPr lang="en-US" altLang="ko-KR" sz="3600" b="1" dirty="0">
                <a:solidFill>
                  <a:srgbClr val="038AA5"/>
                </a:solidFill>
              </a:rPr>
              <a:t>1900</a:t>
            </a:r>
            <a:r>
              <a:rPr lang="ko-KR" altLang="en-US" sz="3600" b="1" dirty="0">
                <a:solidFill>
                  <a:srgbClr val="038AA5"/>
                </a:solidFill>
              </a:rPr>
              <a:t>년대 한인 이주자는</a:t>
            </a:r>
            <a:r>
              <a:rPr lang="ko-KR" altLang="en-US" sz="3600" dirty="0">
                <a:solidFill>
                  <a:srgbClr val="038AA5"/>
                </a:solidFill>
              </a:rPr>
              <a:t> </a:t>
            </a:r>
            <a:r>
              <a:rPr lang="ko-KR" altLang="en-US" sz="3200" dirty="0">
                <a:solidFill>
                  <a:srgbClr val="038AA5"/>
                </a:solidFill>
              </a:rPr>
              <a:t>간도지역 총인구 </a:t>
            </a:r>
            <a:r>
              <a:rPr lang="en-US" altLang="ko-KR" sz="3600" b="1" dirty="0">
                <a:solidFill>
                  <a:srgbClr val="038AA5"/>
                </a:solidFill>
              </a:rPr>
              <a:t>13</a:t>
            </a:r>
            <a:r>
              <a:rPr lang="ko-KR" altLang="en-US" sz="3600" b="1" dirty="0">
                <a:solidFill>
                  <a:srgbClr val="038AA5"/>
                </a:solidFill>
              </a:rPr>
              <a:t>만 명 중 </a:t>
            </a:r>
            <a:r>
              <a:rPr lang="en-US" altLang="ko-KR" sz="3600" b="1" dirty="0">
                <a:solidFill>
                  <a:srgbClr val="038AA5"/>
                </a:solidFill>
              </a:rPr>
              <a:t>10</a:t>
            </a:r>
            <a:r>
              <a:rPr lang="ko-KR" altLang="en-US" sz="3600" b="1" dirty="0">
                <a:solidFill>
                  <a:srgbClr val="038AA5"/>
                </a:solidFill>
              </a:rPr>
              <a:t>만 명을 차지</a:t>
            </a:r>
            <a:r>
              <a:rPr lang="en-US" altLang="ko-KR" sz="3200" dirty="0">
                <a:solidFill>
                  <a:srgbClr val="038AA5"/>
                </a:solidFill>
              </a:rPr>
              <a:t>. </a:t>
            </a:r>
            <a:r>
              <a:rPr lang="ko-KR" altLang="en-US" sz="3200" dirty="0">
                <a:solidFill>
                  <a:srgbClr val="038AA5"/>
                </a:solidFill>
              </a:rPr>
              <a:t>특히 두만강 대안 지역은 한인이 독점하는 등 </a:t>
            </a:r>
            <a:r>
              <a:rPr lang="ko-KR" altLang="en-US" sz="3600" b="1" dirty="0">
                <a:solidFill>
                  <a:srgbClr val="038AA5"/>
                </a:solidFill>
              </a:rPr>
              <a:t>한인의 비중이 압도적</a:t>
            </a:r>
            <a:r>
              <a:rPr lang="en-US" altLang="ko-KR" sz="3600" b="1" dirty="0">
                <a:solidFill>
                  <a:srgbClr val="038AA5"/>
                </a:solidFill>
              </a:rPr>
              <a:t>.</a:t>
            </a:r>
          </a:p>
          <a:p>
            <a:pPr fontAlgn="base"/>
            <a:endParaRPr lang="en-US" altLang="ko-KR" sz="3200" dirty="0">
              <a:solidFill>
                <a:srgbClr val="038AA5"/>
              </a:solidFill>
            </a:endParaRPr>
          </a:p>
          <a:p>
            <a:pPr fontAlgn="base"/>
            <a:endParaRPr lang="en-US" altLang="ko-KR" dirty="0">
              <a:solidFill>
                <a:srgbClr val="038AA5"/>
              </a:solidFill>
            </a:endParaRPr>
          </a:p>
          <a:p>
            <a:pPr fontAlgn="base"/>
            <a:endParaRPr lang="en-US" altLang="ko-KR" dirty="0">
              <a:solidFill>
                <a:srgbClr val="038AA5"/>
              </a:solidFill>
            </a:endParaRPr>
          </a:p>
          <a:p>
            <a:pPr fontAlgn="base"/>
            <a:endParaRPr lang="en-US" altLang="ko-KR" dirty="0">
              <a:solidFill>
                <a:srgbClr val="038AA5"/>
              </a:solidFill>
            </a:endParaRPr>
          </a:p>
          <a:p>
            <a:pPr fontAlgn="base"/>
            <a:endParaRPr lang="en-US" altLang="ko-KR" dirty="0">
              <a:solidFill>
                <a:srgbClr val="038AA5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A983BBF1-3277-4624-800E-AD035F68A413}"/>
              </a:ext>
            </a:extLst>
          </p:cNvPr>
          <p:cNvSpPr/>
          <p:nvPr/>
        </p:nvSpPr>
        <p:spPr>
          <a:xfrm>
            <a:off x="639914" y="1830251"/>
            <a:ext cx="11399685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한컴바탕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C1E917-F7D6-4D50-837C-2CA322F3C04A}"/>
              </a:ext>
            </a:extLst>
          </p:cNvPr>
          <p:cNvSpPr txBox="1"/>
          <p:nvPr/>
        </p:nvSpPr>
        <p:spPr>
          <a:xfrm>
            <a:off x="830832" y="519228"/>
            <a:ext cx="5265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02485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선점</a:t>
            </a:r>
            <a:r>
              <a:rPr lang="en-US" altLang="ko-KR" sz="3200" b="1" dirty="0">
                <a:solidFill>
                  <a:srgbClr val="02485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(occupation)</a:t>
            </a:r>
            <a:r>
              <a:rPr lang="ko-KR" altLang="en-US" sz="3200" b="1" dirty="0">
                <a:solidFill>
                  <a:srgbClr val="02485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원칙</a:t>
            </a:r>
            <a:r>
              <a:rPr lang="en-US" altLang="ko-KR" sz="3200" b="1" dirty="0">
                <a:solidFill>
                  <a:srgbClr val="02485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(1)</a:t>
            </a:r>
          </a:p>
          <a:p>
            <a:endParaRPr lang="ko-KR" altLang="en-US" sz="3200" b="1" dirty="0">
              <a:solidFill>
                <a:srgbClr val="02485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29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92743"/>
            <a:ext cx="859687" cy="865094"/>
          </a:xfrm>
          <a:prstGeom prst="rect">
            <a:avLst/>
          </a:prstGeom>
          <a:solidFill>
            <a:srgbClr val="013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0143" y="46185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913477" y="227152"/>
            <a:ext cx="184731" cy="796277"/>
            <a:chOff x="859687" y="192743"/>
            <a:chExt cx="184731" cy="796277"/>
          </a:xfrm>
        </p:grpSpPr>
        <p:sp>
          <p:nvSpPr>
            <p:cNvPr id="3" name="TextBox 2"/>
            <p:cNvSpPr txBox="1"/>
            <p:nvPr/>
          </p:nvSpPr>
          <p:spPr>
            <a:xfrm>
              <a:off x="859687" y="192743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2400" dirty="0">
                <a:solidFill>
                  <a:srgbClr val="038A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9687" y="61968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dirty="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354106" y="1860869"/>
            <a:ext cx="11483788" cy="405204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>
              <a:solidFill>
                <a:srgbClr val="038AA5"/>
              </a:solidFill>
            </a:endParaRPr>
          </a:p>
          <a:p>
            <a:pPr fontAlgn="base"/>
            <a:r>
              <a:rPr lang="ko-KR" altLang="en-US" sz="3200" dirty="0">
                <a:solidFill>
                  <a:srgbClr val="038AA5"/>
                </a:solidFill>
              </a:rPr>
              <a:t>이를 국제법상으로 유리하게 만들려면 ‘이 지역에서 </a:t>
            </a:r>
            <a:r>
              <a:rPr lang="ko-KR" altLang="en-US" sz="3600" b="1" dirty="0">
                <a:solidFill>
                  <a:srgbClr val="038AA5"/>
                </a:solidFill>
              </a:rPr>
              <a:t>어느 나라가 역사적으로 평화적 주권을 지속적으로 </a:t>
            </a:r>
            <a:r>
              <a:rPr lang="ko-KR" altLang="en-US" sz="3600" b="1" dirty="0" err="1">
                <a:solidFill>
                  <a:srgbClr val="038AA5"/>
                </a:solidFill>
              </a:rPr>
              <a:t>유지했는가</a:t>
            </a:r>
            <a:r>
              <a:rPr lang="ko-KR" altLang="en-US" sz="3200" dirty="0" err="1">
                <a:solidFill>
                  <a:srgbClr val="038AA5"/>
                </a:solidFill>
              </a:rPr>
              <a:t>’를</a:t>
            </a:r>
            <a:r>
              <a:rPr lang="ko-KR" altLang="en-US" sz="3200" dirty="0">
                <a:solidFill>
                  <a:srgbClr val="038AA5"/>
                </a:solidFill>
              </a:rPr>
              <a:t> 따져야 함</a:t>
            </a:r>
            <a:r>
              <a:rPr lang="en-US" altLang="ko-KR" sz="3200" dirty="0">
                <a:solidFill>
                  <a:srgbClr val="038AA5"/>
                </a:solidFill>
              </a:rPr>
              <a:t>. </a:t>
            </a:r>
            <a:r>
              <a:rPr lang="ko-KR" altLang="en-US" sz="3200" dirty="0">
                <a:solidFill>
                  <a:srgbClr val="038AA5"/>
                </a:solidFill>
              </a:rPr>
              <a:t>또한 농경지대인 간도에선 </a:t>
            </a:r>
            <a:r>
              <a:rPr lang="ko-KR" altLang="en-US" sz="3600" b="1" dirty="0">
                <a:solidFill>
                  <a:srgbClr val="038AA5"/>
                </a:solidFill>
              </a:rPr>
              <a:t>한인에 의한 대규모 개간행위</a:t>
            </a:r>
            <a:r>
              <a:rPr lang="ko-KR" altLang="en-US" sz="3200" dirty="0">
                <a:solidFill>
                  <a:srgbClr val="038AA5"/>
                </a:solidFill>
              </a:rPr>
              <a:t>도</a:t>
            </a:r>
            <a:r>
              <a:rPr lang="ko-KR" altLang="en-US" sz="3200" b="1" dirty="0">
                <a:solidFill>
                  <a:srgbClr val="038AA5"/>
                </a:solidFill>
              </a:rPr>
              <a:t> </a:t>
            </a:r>
            <a:r>
              <a:rPr lang="ko-KR" altLang="en-US" sz="3200" dirty="0">
                <a:solidFill>
                  <a:srgbClr val="038AA5"/>
                </a:solidFill>
              </a:rPr>
              <a:t>분쟁해결을 위해 법률적으로 고려할 요소임</a:t>
            </a:r>
            <a:r>
              <a:rPr lang="en-US" altLang="ko-KR" sz="3200" dirty="0">
                <a:solidFill>
                  <a:srgbClr val="038AA5"/>
                </a:solidFill>
              </a:rPr>
              <a:t>.</a:t>
            </a:r>
            <a:endParaRPr lang="ko-KR" altLang="en-US" sz="3200" dirty="0">
              <a:solidFill>
                <a:srgbClr val="038AA5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A983BBF1-3277-4624-800E-AD035F68A413}"/>
              </a:ext>
            </a:extLst>
          </p:cNvPr>
          <p:cNvSpPr/>
          <p:nvPr/>
        </p:nvSpPr>
        <p:spPr>
          <a:xfrm>
            <a:off x="639914" y="1830251"/>
            <a:ext cx="11399685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한컴바탕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C1E917-F7D6-4D50-837C-2CA322F3C04A}"/>
              </a:ext>
            </a:extLst>
          </p:cNvPr>
          <p:cNvSpPr txBox="1"/>
          <p:nvPr/>
        </p:nvSpPr>
        <p:spPr>
          <a:xfrm>
            <a:off x="830832" y="519228"/>
            <a:ext cx="5265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02485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선점</a:t>
            </a:r>
            <a:r>
              <a:rPr lang="en-US" altLang="ko-KR" sz="3200" b="1" dirty="0">
                <a:solidFill>
                  <a:srgbClr val="02485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(occupation)</a:t>
            </a:r>
            <a:r>
              <a:rPr lang="ko-KR" altLang="en-US" sz="3200" b="1" dirty="0">
                <a:solidFill>
                  <a:srgbClr val="02485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원칙</a:t>
            </a:r>
            <a:r>
              <a:rPr lang="en-US" altLang="ko-KR" sz="3200" b="1" dirty="0">
                <a:solidFill>
                  <a:srgbClr val="02485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(2)</a:t>
            </a:r>
          </a:p>
          <a:p>
            <a:endParaRPr lang="ko-KR" altLang="en-US" sz="3200" b="1" dirty="0">
              <a:solidFill>
                <a:srgbClr val="02485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91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92743"/>
            <a:ext cx="859687" cy="865094"/>
          </a:xfrm>
          <a:prstGeom prst="rect">
            <a:avLst/>
          </a:prstGeom>
          <a:solidFill>
            <a:srgbClr val="013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913477" y="227152"/>
            <a:ext cx="4900701" cy="796277"/>
            <a:chOff x="859687" y="192743"/>
            <a:chExt cx="4900701" cy="796277"/>
          </a:xfrm>
        </p:grpSpPr>
        <p:sp>
          <p:nvSpPr>
            <p:cNvPr id="3" name="TextBox 2"/>
            <p:cNvSpPr txBox="1"/>
            <p:nvPr/>
          </p:nvSpPr>
          <p:spPr>
            <a:xfrm>
              <a:off x="859687" y="192743"/>
              <a:ext cx="4900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038AA5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간도</a:t>
              </a:r>
              <a:r>
                <a:rPr lang="en-US" altLang="ko-KR" sz="2400" dirty="0">
                  <a:solidFill>
                    <a:srgbClr val="038AA5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(</a:t>
              </a:r>
              <a:r>
                <a:rPr lang="ko-KR" altLang="en-US" sz="2400" dirty="0" err="1">
                  <a:solidFill>
                    <a:srgbClr val="038AA5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조선연변자치주</a:t>
              </a:r>
              <a:r>
                <a:rPr lang="en-US" altLang="ko-KR" sz="2400" dirty="0">
                  <a:solidFill>
                    <a:srgbClr val="038AA5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)</a:t>
              </a:r>
              <a:r>
                <a:rPr lang="ko-KR" altLang="en-US" sz="2400" dirty="0">
                  <a:solidFill>
                    <a:srgbClr val="038AA5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의 한인 영상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9687" y="61968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dirty="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708213" y="1864659"/>
            <a:ext cx="11483788" cy="474363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A983BBF1-3277-4624-800E-AD035F68A413}"/>
              </a:ext>
            </a:extLst>
          </p:cNvPr>
          <p:cNvSpPr/>
          <p:nvPr/>
        </p:nvSpPr>
        <p:spPr>
          <a:xfrm>
            <a:off x="639914" y="1830251"/>
            <a:ext cx="11399685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한컴바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143" y="461858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3" name="그림 12" descr="텍스트, 지도이(가) 표시된 사진&#10;&#10;자동 생성된 설명">
            <a:extLst>
              <a:ext uri="{FF2B5EF4-FFF2-40B4-BE49-F238E27FC236}">
                <a16:creationId xmlns:a16="http://schemas.microsoft.com/office/drawing/2014/main" xmlns="" id="{EB3076CC-E8AF-43B4-AEC9-72A37B5B9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144"/>
            <a:ext cx="4466703" cy="47436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CCE144C-A663-4998-93DD-38C9C3A4B79C}"/>
              </a:ext>
            </a:extLst>
          </p:cNvPr>
          <p:cNvSpPr txBox="1"/>
          <p:nvPr/>
        </p:nvSpPr>
        <p:spPr>
          <a:xfrm>
            <a:off x="6055658" y="2165639"/>
            <a:ext cx="5862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77B4E6C-717B-4F78-AFAA-4EAFF4DA69B1}"/>
              </a:ext>
            </a:extLst>
          </p:cNvPr>
          <p:cNvSpPr txBox="1"/>
          <p:nvPr/>
        </p:nvSpPr>
        <p:spPr>
          <a:xfrm>
            <a:off x="6158754" y="3393172"/>
            <a:ext cx="532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https://blog.naver.com/ji3979/221662132439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56585515-D7D4-42CE-8F17-499D06510650}"/>
              </a:ext>
            </a:extLst>
          </p:cNvPr>
          <p:cNvSpPr/>
          <p:nvPr/>
        </p:nvSpPr>
        <p:spPr>
          <a:xfrm>
            <a:off x="6002934" y="4361625"/>
            <a:ext cx="6189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간도의 미래는 조선족이 스스로 결정할 사안이며</a:t>
            </a:r>
            <a:r>
              <a:rPr lang="en-US" altLang="ko-KR" b="1" dirty="0"/>
              <a:t>,</a:t>
            </a:r>
            <a:r>
              <a:rPr lang="ko-KR" altLang="en-US" b="1" dirty="0"/>
              <a:t> 간도의 영유권도 결국은 조선족의 의사에 의해 결정된다는 것</a:t>
            </a:r>
          </a:p>
        </p:txBody>
      </p:sp>
    </p:spTree>
    <p:extLst>
      <p:ext uri="{BB962C8B-B14F-4D97-AF65-F5344CB8AC3E}">
        <p14:creationId xmlns:p14="http://schemas.microsoft.com/office/powerpoint/2010/main" val="19395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92743"/>
            <a:ext cx="859687" cy="865094"/>
          </a:xfrm>
          <a:prstGeom prst="rect">
            <a:avLst/>
          </a:prstGeom>
          <a:solidFill>
            <a:srgbClr val="013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913477" y="227152"/>
            <a:ext cx="184731" cy="796277"/>
            <a:chOff x="859687" y="192743"/>
            <a:chExt cx="184731" cy="796277"/>
          </a:xfrm>
        </p:grpSpPr>
        <p:sp>
          <p:nvSpPr>
            <p:cNvPr id="3" name="TextBox 2"/>
            <p:cNvSpPr txBox="1"/>
            <p:nvPr/>
          </p:nvSpPr>
          <p:spPr>
            <a:xfrm>
              <a:off x="859687" y="192743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2400" dirty="0">
                <a:solidFill>
                  <a:srgbClr val="038A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9687" y="61968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dirty="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354105" y="1830251"/>
            <a:ext cx="11483788" cy="405204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600" b="1" dirty="0">
                <a:solidFill>
                  <a:schemeClr val="tx1"/>
                </a:solidFill>
              </a:rPr>
              <a:t>간도 영유권의 본질적인 방향은 </a:t>
            </a:r>
            <a:r>
              <a:rPr lang="ko-KR" altLang="en-US" sz="2800" dirty="0">
                <a:solidFill>
                  <a:schemeClr val="tx1"/>
                </a:solidFill>
              </a:rPr>
              <a:t>결국 현재 간도 지역에 거주하고 있는 조선족들의 자의적</a:t>
            </a:r>
            <a:r>
              <a:rPr lang="en-US" altLang="ko-KR" sz="2800" dirty="0">
                <a:solidFill>
                  <a:schemeClr val="tx1"/>
                </a:solidFill>
              </a:rPr>
              <a:t>, </a:t>
            </a:r>
            <a:r>
              <a:rPr lang="ko-KR" altLang="en-US" sz="2800" dirty="0">
                <a:solidFill>
                  <a:schemeClr val="tx1"/>
                </a:solidFill>
              </a:rPr>
              <a:t>민주주의적인 의사를 반영에 의해서</a:t>
            </a:r>
            <a:r>
              <a:rPr lang="en-US" altLang="ko-KR" sz="2800" dirty="0">
                <a:solidFill>
                  <a:schemeClr val="tx1"/>
                </a:solidFill>
              </a:rPr>
              <a:t>, </a:t>
            </a:r>
            <a:r>
              <a:rPr lang="ko-KR" altLang="en-US" sz="2800" dirty="0">
                <a:solidFill>
                  <a:schemeClr val="tx1"/>
                </a:solidFill>
              </a:rPr>
              <a:t>즉</a:t>
            </a:r>
            <a:r>
              <a:rPr lang="en-US" altLang="ko-KR" sz="2800" dirty="0">
                <a:solidFill>
                  <a:schemeClr val="tx1"/>
                </a:solidFill>
              </a:rPr>
              <a:t>, </a:t>
            </a:r>
            <a:r>
              <a:rPr lang="ko-KR" altLang="en-US" sz="2800" dirty="0">
                <a:solidFill>
                  <a:schemeClr val="tx1"/>
                </a:solidFill>
              </a:rPr>
              <a:t>조선족</a:t>
            </a:r>
            <a:r>
              <a:rPr lang="en-US" altLang="ko-KR" sz="2800" dirty="0">
                <a:solidFill>
                  <a:schemeClr val="tx1"/>
                </a:solidFill>
              </a:rPr>
              <a:t>(</a:t>
            </a:r>
            <a:r>
              <a:rPr lang="ko-KR" altLang="en-US" sz="2800" dirty="0">
                <a:solidFill>
                  <a:schemeClr val="tx1"/>
                </a:solidFill>
              </a:rPr>
              <a:t>한인</a:t>
            </a:r>
            <a:r>
              <a:rPr lang="en-US" altLang="ko-KR" sz="2800" dirty="0">
                <a:solidFill>
                  <a:schemeClr val="tx1"/>
                </a:solidFill>
              </a:rPr>
              <a:t>)</a:t>
            </a:r>
            <a:r>
              <a:rPr lang="ko-KR" altLang="en-US" sz="2800" dirty="0">
                <a:solidFill>
                  <a:schemeClr val="tx1"/>
                </a:solidFill>
              </a:rPr>
              <a:t>의 </a:t>
            </a:r>
            <a:r>
              <a:rPr lang="ko-KR" altLang="en-US" sz="3200" b="1" dirty="0">
                <a:solidFill>
                  <a:schemeClr val="tx1"/>
                </a:solidFill>
              </a:rPr>
              <a:t>자결권 행사와 선점의 원칙에 전적으로 좌우</a:t>
            </a:r>
            <a:r>
              <a:rPr lang="ko-KR" altLang="en-US" sz="2800" dirty="0">
                <a:solidFill>
                  <a:schemeClr val="tx1"/>
                </a:solidFill>
              </a:rPr>
              <a:t>됨</a:t>
            </a:r>
            <a:r>
              <a:rPr lang="en-US" altLang="ko-KR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A983BBF1-3277-4624-800E-AD035F68A413}"/>
              </a:ext>
            </a:extLst>
          </p:cNvPr>
          <p:cNvSpPr/>
          <p:nvPr/>
        </p:nvSpPr>
        <p:spPr>
          <a:xfrm>
            <a:off x="639914" y="1830251"/>
            <a:ext cx="11399685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한컴바탕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C1E917-F7D6-4D50-837C-2CA322F3C04A}"/>
              </a:ext>
            </a:extLst>
          </p:cNvPr>
          <p:cNvSpPr txBox="1"/>
          <p:nvPr/>
        </p:nvSpPr>
        <p:spPr>
          <a:xfrm>
            <a:off x="830832" y="519228"/>
            <a:ext cx="5265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02485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정리</a:t>
            </a:r>
          </a:p>
        </p:txBody>
      </p:sp>
    </p:spTree>
    <p:extLst>
      <p:ext uri="{BB962C8B-B14F-4D97-AF65-F5344CB8AC3E}">
        <p14:creationId xmlns:p14="http://schemas.microsoft.com/office/powerpoint/2010/main" val="31704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88274" y="509450"/>
            <a:ext cx="10363200" cy="1166949"/>
          </a:xfrm>
        </p:spPr>
        <p:txBody>
          <a:bodyPr>
            <a:normAutofit/>
          </a:bodyPr>
          <a:lstStyle/>
          <a:p>
            <a:r>
              <a:rPr lang="ko-KR" altLang="en-US" sz="5400" b="1" dirty="0" smtClean="0"/>
              <a:t>백두산 정계비</a:t>
            </a:r>
            <a:endParaRPr lang="ko-KR" altLang="en-US" sz="5400" b="1" dirty="0"/>
          </a:p>
        </p:txBody>
      </p:sp>
      <p:sp>
        <p:nvSpPr>
          <p:cNvPr id="4" name="직사각형 3"/>
          <p:cNvSpPr/>
          <p:nvPr/>
        </p:nvSpPr>
        <p:spPr>
          <a:xfrm>
            <a:off x="8278252" y="5883032"/>
            <a:ext cx="3698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/>
              <a:t>한국어문학과 </a:t>
            </a:r>
            <a:r>
              <a:rPr lang="en-US" altLang="ko-KR" sz="2000" dirty="0"/>
              <a:t>21901190 </a:t>
            </a:r>
            <a:r>
              <a:rPr lang="ko-KR" altLang="en-US" sz="2000" dirty="0"/>
              <a:t>김지영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138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53587" y="293915"/>
            <a:ext cx="9273467" cy="758952"/>
          </a:xfrm>
        </p:spPr>
        <p:txBody>
          <a:bodyPr/>
          <a:lstStyle/>
          <a:p>
            <a:r>
              <a:rPr lang="en-US" altLang="ko-KR" b="1" dirty="0" smtClean="0"/>
              <a:t>	</a:t>
            </a:r>
            <a:r>
              <a:rPr lang="ko-KR" altLang="en-US" b="1" dirty="0" smtClean="0"/>
              <a:t>이것은 무엇인고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95" y="1628800"/>
            <a:ext cx="8544949" cy="4680520"/>
          </a:xfrm>
        </p:spPr>
      </p:pic>
    </p:spTree>
    <p:extLst>
      <p:ext uri="{BB962C8B-B14F-4D97-AF65-F5344CB8AC3E}">
        <p14:creationId xmlns:p14="http://schemas.microsoft.com/office/powerpoint/2010/main" val="20011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백두산 정계비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1712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</a:t>
            </a:r>
            <a:r>
              <a:rPr lang="ko-KR" altLang="en-US" dirty="0" smtClean="0"/>
              <a:t>숙종 </a:t>
            </a:r>
            <a:r>
              <a:rPr lang="en-US" altLang="ko-KR" dirty="0" smtClean="0"/>
              <a:t>38) </a:t>
            </a:r>
            <a:r>
              <a:rPr lang="ko-KR" altLang="en-US" dirty="0" smtClean="0"/>
              <a:t>조선과 청국 사이에 백두산 일대의 국경선을 표시하기 위해 세운 비석</a:t>
            </a: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212976"/>
            <a:ext cx="6048672" cy="32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585554"/>
            <a:ext cx="5740400" cy="3143250"/>
          </a:xfrm>
        </p:spPr>
      </p:pic>
      <p:sp>
        <p:nvSpPr>
          <p:cNvPr id="9" name="직사각형 8"/>
          <p:cNvSpPr/>
          <p:nvPr/>
        </p:nvSpPr>
        <p:spPr>
          <a:xfrm>
            <a:off x="6137325" y="162880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←</a:t>
            </a:r>
            <a:r>
              <a:rPr lang="ko-KR" altLang="en-US" sz="2000" dirty="0" smtClean="0"/>
              <a:t>두만강</a:t>
            </a:r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길이 </a:t>
            </a:r>
            <a:r>
              <a:rPr lang="en-US" altLang="ko-KR" sz="2000" dirty="0" smtClean="0"/>
              <a:t>547.8㎞, </a:t>
            </a:r>
            <a:r>
              <a:rPr lang="ko-KR" altLang="en-US" sz="2000" dirty="0" smtClean="0"/>
              <a:t>유역면적 </a:t>
            </a:r>
            <a:r>
              <a:rPr lang="en-US" altLang="ko-KR" sz="2000" dirty="0" smtClean="0"/>
              <a:t>32,920㎢</a:t>
            </a:r>
            <a:r>
              <a:rPr lang="en-US" altLang="ko-KR" sz="2000" dirty="0"/>
              <a:t>.</a:t>
            </a:r>
            <a:r>
              <a:rPr lang="en-US" altLang="ko-KR" sz="2000" dirty="0" smtClean="0"/>
              <a:t> </a:t>
            </a:r>
          </a:p>
          <a:p>
            <a:r>
              <a:rPr lang="ko-KR" altLang="en-US" sz="2000" dirty="0" smtClean="0"/>
              <a:t>한국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중국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러시아의 국경을 흐름</a:t>
            </a:r>
            <a:r>
              <a:rPr lang="en-US" altLang="ko-K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3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조선 숙종 때</a:t>
            </a:r>
            <a:r>
              <a:rPr lang="en-US" altLang="ko-KR" dirty="0"/>
              <a:t>, </a:t>
            </a:r>
            <a:r>
              <a:rPr lang="ko-KR" altLang="en-US" dirty="0"/>
              <a:t>몇몇 조선인들이 백두산 일대의 무인지역에 넘어가 살던 것이 청과 조선 양국간의 문제가 </a:t>
            </a:r>
            <a:r>
              <a:rPr lang="ko-KR" altLang="en-US" dirty="0" smtClean="0"/>
              <a:t>발생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31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583635" y="442829"/>
            <a:ext cx="723683" cy="2984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직각 삼각형 8"/>
          <p:cNvSpPr/>
          <p:nvPr/>
        </p:nvSpPr>
        <p:spPr>
          <a:xfrm>
            <a:off x="5307318" y="441889"/>
            <a:ext cx="289421" cy="298475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직각 삼각형 9"/>
          <p:cNvSpPr/>
          <p:nvPr/>
        </p:nvSpPr>
        <p:spPr>
          <a:xfrm rot="16200000" flipH="1">
            <a:off x="5350757" y="447154"/>
            <a:ext cx="304263" cy="305631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639493" y="449916"/>
            <a:ext cx="1985866" cy="290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CONTENTS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83653" y="2359109"/>
            <a:ext cx="1738616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99638" y="1665309"/>
            <a:ext cx="228463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02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4277" y="1673870"/>
            <a:ext cx="228463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03 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143" y="3587457"/>
            <a:ext cx="228463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 smtClean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06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97915" y="3644710"/>
            <a:ext cx="228463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 smtClean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07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2779904" y="2353975"/>
            <a:ext cx="1738616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057289" y="2343771"/>
            <a:ext cx="1738616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13155" y="4275493"/>
            <a:ext cx="1738616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964079" y="4319138"/>
            <a:ext cx="1738616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3" name="직각 삼각형 22"/>
          <p:cNvSpPr/>
          <p:nvPr/>
        </p:nvSpPr>
        <p:spPr>
          <a:xfrm rot="16200000" flipH="1">
            <a:off x="5350757" y="451471"/>
            <a:ext cx="304263" cy="305631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893" y="1670722"/>
            <a:ext cx="228463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01 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144" y="2627433"/>
            <a:ext cx="2159494" cy="138499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국제법의 관점에서 본 간도문제 해법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ko-KR" sz="2400" b="1" dirty="0">
              <a:ln w="9525">
                <a:solidFill>
                  <a:schemeClr val="bg1">
                    <a:alpha val="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서울남산 장체M" panose="02020603020101020101" pitchFamily="18" charset="-127"/>
              <a:ea typeface="서울남산 장체M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1DE836-0CCB-4522-A6D1-8784B619AA82}"/>
              </a:ext>
            </a:extLst>
          </p:cNvPr>
          <p:cNvSpPr txBox="1"/>
          <p:nvPr/>
        </p:nvSpPr>
        <p:spPr>
          <a:xfrm>
            <a:off x="2697916" y="2622021"/>
            <a:ext cx="209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/>
              <a:t>백두산 정계비</a:t>
            </a:r>
            <a:endParaRPr lang="ko-KR" altLang="en-US" sz="2000" b="1" dirty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8DBB50-5BBE-47EA-B50F-6B5880B6A611}"/>
              </a:ext>
            </a:extLst>
          </p:cNvPr>
          <p:cNvSpPr txBox="1"/>
          <p:nvPr/>
        </p:nvSpPr>
        <p:spPr>
          <a:xfrm>
            <a:off x="4962142" y="2656586"/>
            <a:ext cx="2287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/>
              <a:t>한국영토로서 간도의 </a:t>
            </a:r>
            <a:r>
              <a:rPr lang="ko-KR" altLang="en-US" sz="2000" b="1" dirty="0"/>
              <a:t>국제법적 지위</a:t>
            </a:r>
            <a:endParaRPr lang="ko-KR" altLang="en-US" sz="2000" b="1" dirty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44E470-2BD7-4134-9CA2-2789D617B353}"/>
              </a:ext>
            </a:extLst>
          </p:cNvPr>
          <p:cNvSpPr txBox="1"/>
          <p:nvPr/>
        </p:nvSpPr>
        <p:spPr>
          <a:xfrm>
            <a:off x="374136" y="4554276"/>
            <a:ext cx="2386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한국영토로서의 간도의 국제법</a:t>
            </a:r>
            <a:r>
              <a:rPr lang="en-US" altLang="ko-KR" sz="2000" b="1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,</a:t>
            </a:r>
            <a:r>
              <a:rPr lang="ko-KR" altLang="en-US" sz="2000" b="1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 간도역사의 지리적 위치</a:t>
            </a:r>
            <a:endParaRPr lang="en-US" altLang="ko-KR" sz="2000" b="1" dirty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4277" y="3644710"/>
            <a:ext cx="228463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 smtClean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08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50441" y="4319138"/>
            <a:ext cx="1738616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A52AE1-C507-4073-9EC7-BDAADFD5295F}"/>
              </a:ext>
            </a:extLst>
          </p:cNvPr>
          <p:cNvSpPr txBox="1"/>
          <p:nvPr/>
        </p:nvSpPr>
        <p:spPr>
          <a:xfrm>
            <a:off x="5064136" y="4635453"/>
            <a:ext cx="17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간도의 국제법 사례</a:t>
            </a:r>
            <a:endParaRPr lang="ko-KR" altLang="en-US" sz="2000" b="1" dirty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E44E470-2BD7-4134-9CA2-2789D617B353}"/>
              </a:ext>
            </a:extLst>
          </p:cNvPr>
          <p:cNvSpPr txBox="1"/>
          <p:nvPr/>
        </p:nvSpPr>
        <p:spPr>
          <a:xfrm>
            <a:off x="2697916" y="4680544"/>
            <a:ext cx="238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간도 국제법 공소시효</a:t>
            </a:r>
            <a:endParaRPr lang="en-US" altLang="ko-KR" sz="2000" b="1" dirty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57155" y="1665308"/>
            <a:ext cx="228463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 smtClean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04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41794" y="1673869"/>
            <a:ext cx="228463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 smtClean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05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5432" y="3644709"/>
            <a:ext cx="228463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 smtClean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09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037421" y="2353974"/>
            <a:ext cx="1738616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9314806" y="2343770"/>
            <a:ext cx="1738616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7221596" y="4319137"/>
            <a:ext cx="1738616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E1DE836-0CCB-4522-A6D1-8784B619AA82}"/>
              </a:ext>
            </a:extLst>
          </p:cNvPr>
          <p:cNvSpPr txBox="1"/>
          <p:nvPr/>
        </p:nvSpPr>
        <p:spPr>
          <a:xfrm>
            <a:off x="6955433" y="2622020"/>
            <a:ext cx="2099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국제법적 관점으로 본 간도협약</a:t>
            </a:r>
            <a:endParaRPr lang="ko-KR" altLang="en-US" sz="2000" b="1" dirty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78DBB50-5BBE-47EA-B50F-6B5880B6A611}"/>
              </a:ext>
            </a:extLst>
          </p:cNvPr>
          <p:cNvSpPr txBox="1"/>
          <p:nvPr/>
        </p:nvSpPr>
        <p:spPr>
          <a:xfrm>
            <a:off x="9219659" y="2656585"/>
            <a:ext cx="228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간도의 국제법지위</a:t>
            </a:r>
            <a:endParaRPr lang="ko-KR" altLang="en-US" sz="2000" b="1" dirty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41794" y="3644709"/>
            <a:ext cx="2284639" cy="461665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altLang="ko-KR" sz="2400" b="1" dirty="0" smtClean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endParaRPr lang="ko-KR" altLang="en-US" sz="2400" b="1" dirty="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9307958" y="4319137"/>
            <a:ext cx="1738616" cy="5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ko-KR" altLang="en-US" sz="1400" dirty="0">
              <a:ln w="9525">
                <a:solidFill>
                  <a:schemeClr val="bg1">
                    <a:alpha val="0"/>
                  </a:schemeClr>
                </a:solidFill>
              </a:ln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FA52AE1-C507-4073-9EC7-BDAADFD5295F}"/>
              </a:ext>
            </a:extLst>
          </p:cNvPr>
          <p:cNvSpPr txBox="1"/>
          <p:nvPr/>
        </p:nvSpPr>
        <p:spPr>
          <a:xfrm>
            <a:off x="9321653" y="4635452"/>
            <a:ext cx="1724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서울남산 장체M" panose="02020603020101020101" pitchFamily="18" charset="-127"/>
                <a:ea typeface="서울남산 장체M" panose="02020603020101020101" pitchFamily="18" charset="-127"/>
              </a:rPr>
              <a:t>국제법과 간도의 국제법적 효력 문제</a:t>
            </a:r>
            <a:endParaRPr lang="ko-KR" altLang="en-US" sz="2000" b="1" dirty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E44E470-2BD7-4134-9CA2-2789D617B353}"/>
              </a:ext>
            </a:extLst>
          </p:cNvPr>
          <p:cNvSpPr txBox="1"/>
          <p:nvPr/>
        </p:nvSpPr>
        <p:spPr>
          <a:xfrm>
            <a:off x="6955433" y="4680543"/>
            <a:ext cx="2386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err="1">
                <a:latin typeface="돋움" pitchFamily="50"/>
                <a:ea typeface="돋움" pitchFamily="50"/>
              </a:rPr>
              <a:t>조중변계조약에</a:t>
            </a:r>
            <a:r>
              <a:rPr lang="ko-KR" altLang="en-US" sz="2000" b="1" dirty="0">
                <a:latin typeface="돋움" pitchFamily="50"/>
                <a:ea typeface="돋움" pitchFamily="50"/>
              </a:rPr>
              <a:t> 간도의 국제법적 고찰</a:t>
            </a:r>
            <a:endParaRPr lang="en-US" altLang="ko-KR" sz="2000" b="1" dirty="0">
              <a:latin typeface="서울남산 장체M" panose="02020603020101020101" pitchFamily="18" charset="-127"/>
              <a:ea typeface="서울남산 장체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0927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27381" y="1556793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/>
              <a:t> </a:t>
            </a:r>
            <a:r>
              <a:rPr lang="en-US" altLang="ko-KR" dirty="0"/>
              <a:t>1711</a:t>
            </a:r>
            <a:r>
              <a:rPr lang="ko-KR" altLang="en-US" dirty="0"/>
              <a:t>년에는 </a:t>
            </a:r>
            <a:r>
              <a:rPr lang="ko-KR" altLang="en-US" dirty="0" err="1"/>
              <a:t>목극등</a:t>
            </a:r>
            <a:r>
              <a:rPr lang="en-US" altLang="ko-KR" dirty="0" smtClean="0"/>
              <a:t>(</a:t>
            </a:r>
            <a:r>
              <a:rPr lang="ko-KR" altLang="ko-KR" dirty="0" err="1"/>
              <a:t>푸차</a:t>
            </a:r>
            <a:r>
              <a:rPr lang="ko-KR" altLang="ko-KR" dirty="0"/>
              <a:t> </a:t>
            </a:r>
            <a:r>
              <a:rPr lang="ko-KR" altLang="ko-KR" dirty="0" err="1" smtClean="0"/>
              <a:t>묵덩</a:t>
            </a:r>
            <a:r>
              <a:rPr lang="en-US" altLang="ko-KR" b="1" dirty="0" smtClean="0"/>
              <a:t>, </a:t>
            </a:r>
            <a:r>
              <a:rPr lang="ko-KR" altLang="en-US" dirty="0" err="1" smtClean="0"/>
              <a:t>穆克登</a:t>
            </a:r>
            <a:r>
              <a:rPr lang="en-US" altLang="ko-KR" dirty="0" smtClean="0"/>
              <a:t>, 1664~1772)</a:t>
            </a:r>
            <a:r>
              <a:rPr lang="ko-KR" altLang="en-US" dirty="0"/>
              <a:t>이 압록강 대안 현지에서 조선의 </a:t>
            </a:r>
            <a:r>
              <a:rPr lang="ko-KR" altLang="en-US" dirty="0" err="1"/>
              <a:t>참핵사와</a:t>
            </a:r>
            <a:r>
              <a:rPr lang="ko-KR" altLang="en-US" dirty="0"/>
              <a:t> 함께 범법 월경 현장을 </a:t>
            </a:r>
            <a:r>
              <a:rPr lang="ko-KR" altLang="en-US" dirty="0" err="1"/>
              <a:t>검핵한</a:t>
            </a:r>
            <a:r>
              <a:rPr lang="ko-KR" altLang="en-US" dirty="0"/>
              <a:t> 일도 </a:t>
            </a:r>
            <a:r>
              <a:rPr lang="ko-KR" altLang="en-US" dirty="0" smtClean="0"/>
              <a:t>발생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pPr marL="0" indent="0">
              <a:buNone/>
            </a:pPr>
            <a:r>
              <a:rPr lang="en-US" altLang="ko-KR" dirty="0" smtClean="0"/>
              <a:t>1712</a:t>
            </a:r>
            <a:r>
              <a:rPr lang="ko-KR" altLang="en-US" dirty="0"/>
              <a:t>년</a:t>
            </a:r>
            <a:r>
              <a:rPr lang="en-US" altLang="ko-KR" dirty="0"/>
              <a:t>(</a:t>
            </a:r>
            <a:r>
              <a:rPr lang="ko-KR" altLang="en-US" dirty="0"/>
              <a:t>조선 숙종 </a:t>
            </a:r>
            <a:r>
              <a:rPr lang="en-US" altLang="ko-KR" dirty="0"/>
              <a:t>38</a:t>
            </a:r>
            <a:r>
              <a:rPr lang="ko-KR" altLang="en-US" dirty="0"/>
              <a:t>년</a:t>
            </a:r>
            <a:r>
              <a:rPr lang="en-US" altLang="ko-KR" dirty="0" smtClean="0"/>
              <a:t>), </a:t>
            </a:r>
            <a:r>
              <a:rPr lang="ko-KR" altLang="en-US" dirty="0"/>
              <a:t>청나라는 범법 월경사건들을 문제 삼아</a:t>
            </a:r>
            <a:r>
              <a:rPr lang="en-US" altLang="ko-KR" dirty="0"/>
              <a:t>, </a:t>
            </a:r>
            <a:r>
              <a:rPr lang="ko-KR" altLang="en-US" dirty="0"/>
              <a:t>백두산을 자국의 영역 내에 넣으려는 의도로 백두산에 올라 국경을 정할 계획을 </a:t>
            </a:r>
            <a:r>
              <a:rPr lang="ko-KR" altLang="en-US" dirty="0" smtClean="0"/>
              <a:t>세움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0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/>
              <a:t> </a:t>
            </a:r>
            <a:r>
              <a:rPr lang="en-US" altLang="ko-KR" dirty="0" smtClean="0"/>
              <a:t>1712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그해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청나라에서 </a:t>
            </a:r>
            <a:r>
              <a:rPr lang="ko-KR" altLang="en-US" dirty="0"/>
              <a:t>백두산의 변경을 사정</a:t>
            </a:r>
            <a:r>
              <a:rPr lang="en-US" altLang="ko-KR" dirty="0"/>
              <a:t>(</a:t>
            </a:r>
            <a:r>
              <a:rPr lang="ko-KR" altLang="en-US" dirty="0"/>
              <a:t>査定</a:t>
            </a:r>
            <a:r>
              <a:rPr lang="en-US" altLang="ko-KR" dirty="0"/>
              <a:t>)</a:t>
            </a:r>
            <a:r>
              <a:rPr lang="ko-KR" altLang="en-US" dirty="0"/>
              <a:t>하기 위해 </a:t>
            </a:r>
            <a:r>
              <a:rPr lang="ko-KR" altLang="en-US" dirty="0" err="1"/>
              <a:t>목극등을</a:t>
            </a:r>
            <a:r>
              <a:rPr lang="ko-KR" altLang="en-US" dirty="0"/>
              <a:t> 보내자 조선에서는 </a:t>
            </a:r>
            <a:r>
              <a:rPr lang="ko-KR" altLang="en-US" dirty="0" err="1"/>
              <a:t>접반사</a:t>
            </a:r>
            <a:r>
              <a:rPr lang="ko-KR" altLang="en-US" dirty="0"/>
              <a:t> </a:t>
            </a:r>
            <a:r>
              <a:rPr lang="ko-KR" altLang="en-US" dirty="0" err="1"/>
              <a:t>박권</a:t>
            </a:r>
            <a:r>
              <a:rPr lang="en-US" altLang="ko-KR" dirty="0"/>
              <a:t>, </a:t>
            </a:r>
            <a:r>
              <a:rPr lang="ko-KR" altLang="en-US" dirty="0"/>
              <a:t>함경감사 </a:t>
            </a:r>
            <a:r>
              <a:rPr lang="ko-KR" altLang="en-US" dirty="0" err="1"/>
              <a:t>이선부</a:t>
            </a:r>
            <a:r>
              <a:rPr lang="ko-KR" altLang="en-US" dirty="0"/>
              <a:t> 등으로 하여금 국경을 사정하게 함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.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88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그러나 이들은 늙고 허약함을 이유로 뒤로 처지고 </a:t>
            </a:r>
            <a:r>
              <a:rPr lang="ko-KR" altLang="en-US" dirty="0" err="1"/>
              <a:t>접반사</a:t>
            </a:r>
            <a:r>
              <a:rPr lang="ko-KR" altLang="en-US" dirty="0"/>
              <a:t> 군관 </a:t>
            </a:r>
            <a:r>
              <a:rPr lang="ko-KR" altLang="en-US" dirty="0" err="1"/>
              <a:t>이의복</a:t>
            </a:r>
            <a:r>
              <a:rPr lang="en-US" altLang="ko-KR" dirty="0"/>
              <a:t>, </a:t>
            </a:r>
            <a:r>
              <a:rPr lang="ko-KR" altLang="en-US" dirty="0" err="1"/>
              <a:t>순찰사</a:t>
            </a:r>
            <a:r>
              <a:rPr lang="ko-KR" altLang="en-US" dirty="0"/>
              <a:t> 군관 조태상</a:t>
            </a:r>
            <a:r>
              <a:rPr lang="en-US" altLang="ko-KR" dirty="0"/>
              <a:t>, </a:t>
            </a:r>
            <a:r>
              <a:rPr lang="ko-KR" altLang="en-US" dirty="0" err="1"/>
              <a:t>거산찰방</a:t>
            </a:r>
            <a:r>
              <a:rPr lang="ko-KR" altLang="en-US" dirty="0"/>
              <a:t> </a:t>
            </a:r>
            <a:r>
              <a:rPr lang="ko-KR" altLang="en-US" dirty="0" err="1"/>
              <a:t>허량</a:t>
            </a:r>
            <a:r>
              <a:rPr lang="en-US" altLang="ko-KR" dirty="0"/>
              <a:t>, </a:t>
            </a:r>
            <a:r>
              <a:rPr lang="ko-KR" altLang="en-US" dirty="0" err="1"/>
              <a:t>나난만호</a:t>
            </a:r>
            <a:r>
              <a:rPr lang="ko-KR" altLang="en-US" dirty="0"/>
              <a:t> 박도상</a:t>
            </a:r>
            <a:r>
              <a:rPr lang="en-US" altLang="ko-KR" dirty="0"/>
              <a:t>, </a:t>
            </a:r>
            <a:r>
              <a:rPr lang="ko-KR" altLang="en-US" dirty="0"/>
              <a:t>역관 </a:t>
            </a:r>
            <a:r>
              <a:rPr lang="ko-KR" altLang="en-US" dirty="0" err="1"/>
              <a:t>김응헌</a:t>
            </a:r>
            <a:r>
              <a:rPr lang="en-US" altLang="ko-KR" dirty="0"/>
              <a:t>·</a:t>
            </a:r>
            <a:r>
              <a:rPr lang="ko-KR" altLang="en-US" dirty="0"/>
              <a:t>김경문 등 </a:t>
            </a:r>
            <a:r>
              <a:rPr lang="en-US" altLang="ko-KR" dirty="0"/>
              <a:t>6</a:t>
            </a:r>
            <a:r>
              <a:rPr lang="ko-KR" altLang="en-US" dirty="0"/>
              <a:t>명만 동행하여 </a:t>
            </a:r>
            <a:r>
              <a:rPr lang="ko-KR" altLang="en-US" dirty="0" err="1"/>
              <a:t>목극등의</a:t>
            </a:r>
            <a:r>
              <a:rPr lang="ko-KR" altLang="en-US" dirty="0"/>
              <a:t> 의사대로 정계비의 위치가 정해졌고</a:t>
            </a:r>
            <a:r>
              <a:rPr lang="en-US" altLang="ko-KR" dirty="0"/>
              <a:t>, </a:t>
            </a:r>
            <a:r>
              <a:rPr lang="ko-KR" altLang="en-US" dirty="0"/>
              <a:t>이에 백두산 동남쪽 약 </a:t>
            </a:r>
            <a:r>
              <a:rPr lang="en-US" altLang="ko-KR" dirty="0"/>
              <a:t>4km</a:t>
            </a:r>
            <a:r>
              <a:rPr lang="ko-KR" altLang="en-US" dirty="0"/>
              <a:t>지점</a:t>
            </a:r>
            <a:r>
              <a:rPr lang="en-US" altLang="ko-KR" dirty="0"/>
              <a:t>(</a:t>
            </a:r>
            <a:r>
              <a:rPr lang="ko-KR" altLang="en-US" dirty="0"/>
              <a:t>해발 </a:t>
            </a:r>
            <a:r>
              <a:rPr lang="en-US" altLang="ko-KR" dirty="0"/>
              <a:t>2</a:t>
            </a:r>
            <a:r>
              <a:rPr lang="ko-KR" altLang="en-US" dirty="0"/>
              <a:t>천</a:t>
            </a:r>
            <a:r>
              <a:rPr lang="en-US" altLang="ko-KR" dirty="0"/>
              <a:t>200m)</a:t>
            </a:r>
            <a:r>
              <a:rPr lang="ko-KR" altLang="en-US" dirty="0"/>
              <a:t>에 우리나라와 청국을 가르는 백두산 정계비가 </a:t>
            </a:r>
            <a:r>
              <a:rPr lang="ko-KR" altLang="en-US" dirty="0" smtClean="0"/>
              <a:t>세워졌음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즉 </a:t>
            </a:r>
            <a:r>
              <a:rPr lang="ko-KR" altLang="en-US" dirty="0" err="1"/>
              <a:t>목극등은</a:t>
            </a:r>
            <a:r>
              <a:rPr lang="ko-KR" altLang="en-US" dirty="0"/>
              <a:t> </a:t>
            </a:r>
            <a:r>
              <a:rPr lang="en-US" altLang="ko-KR" b="1" dirty="0"/>
              <a:t>'</a:t>
            </a:r>
            <a:r>
              <a:rPr lang="ko-KR" altLang="en-US" b="1" dirty="0" err="1"/>
              <a:t>토문강</a:t>
            </a:r>
            <a:r>
              <a:rPr lang="ko-KR" altLang="en-US" b="1" dirty="0"/>
              <a:t> </a:t>
            </a:r>
            <a:r>
              <a:rPr lang="en-US" altLang="ko-KR" b="1" dirty="0"/>
              <a:t>= </a:t>
            </a:r>
            <a:r>
              <a:rPr lang="ko-KR" altLang="en-US" b="1" dirty="0"/>
              <a:t>두만강</a:t>
            </a:r>
            <a:r>
              <a:rPr lang="en-US" altLang="ko-KR" b="1" dirty="0"/>
              <a:t>'</a:t>
            </a:r>
            <a:r>
              <a:rPr lang="ko-KR" altLang="en-US" dirty="0"/>
              <a:t>으로 파악하고</a:t>
            </a:r>
            <a:r>
              <a:rPr lang="en-US" altLang="ko-KR" dirty="0"/>
              <a:t>, </a:t>
            </a:r>
            <a:r>
              <a:rPr lang="ko-KR" altLang="en-US" dirty="0"/>
              <a:t>압록강 </a:t>
            </a:r>
            <a:r>
              <a:rPr lang="en-US" altLang="ko-KR" dirty="0"/>
              <a:t>- </a:t>
            </a:r>
            <a:r>
              <a:rPr lang="ko-KR" altLang="en-US" dirty="0"/>
              <a:t>두만강 선을 국경선으로 삼은 것이고</a:t>
            </a:r>
            <a:r>
              <a:rPr lang="en-US" altLang="ko-KR" dirty="0"/>
              <a:t>, </a:t>
            </a:r>
            <a:r>
              <a:rPr lang="ko-KR" altLang="en-US" dirty="0"/>
              <a:t>이는 조선 정부에서도 이견이 없었다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0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1844825"/>
            <a:ext cx="3674175" cy="379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039883" y="2060849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dirty="0"/>
              <a:t>(</a:t>
            </a:r>
            <a:r>
              <a:rPr lang="ko-KR" altLang="en-US" sz="2000" dirty="0"/>
              <a:t>원문국역</a:t>
            </a:r>
            <a:r>
              <a:rPr lang="en-US" altLang="ko-KR" sz="2000" dirty="0"/>
              <a:t>)                </a:t>
            </a:r>
          </a:p>
          <a:p>
            <a:r>
              <a:rPr lang="ko-KR" altLang="en-US" sz="2000" dirty="0" err="1"/>
              <a:t>오라총관목극등봉</a:t>
            </a:r>
            <a:r>
              <a:rPr lang="ko-KR" altLang="en-US" sz="2000" dirty="0"/>
              <a:t>       </a:t>
            </a:r>
          </a:p>
          <a:p>
            <a:r>
              <a:rPr lang="ko-KR" altLang="en-US" sz="2000" dirty="0" err="1"/>
              <a:t>지사변지차심시서위압록</a:t>
            </a:r>
            <a:r>
              <a:rPr lang="ko-KR" altLang="en-US" sz="2000" dirty="0"/>
              <a:t>    </a:t>
            </a:r>
          </a:p>
          <a:p>
            <a:r>
              <a:rPr lang="ko-KR" altLang="en-US" sz="2000" dirty="0" err="1"/>
              <a:t>동위토문고어분수령상륵</a:t>
            </a:r>
            <a:endParaRPr lang="ko-KR" altLang="en-US" sz="2000" dirty="0"/>
          </a:p>
          <a:p>
            <a:r>
              <a:rPr lang="ko-KR" altLang="en-US" sz="2000" dirty="0" err="1"/>
              <a:t>석위기</a:t>
            </a:r>
            <a:r>
              <a:rPr lang="ko-KR" altLang="en-US" sz="2000" dirty="0"/>
              <a:t>                      </a:t>
            </a:r>
          </a:p>
          <a:p>
            <a:r>
              <a:rPr lang="ko-KR" altLang="en-US" sz="2000" dirty="0" err="1"/>
              <a:t>강희오십일년오월십오일</a:t>
            </a:r>
            <a:endParaRPr lang="ko-KR" altLang="en-US" sz="2000" dirty="0"/>
          </a:p>
          <a:p>
            <a:r>
              <a:rPr lang="ko-KR" altLang="en-US" sz="2000" dirty="0" err="1"/>
              <a:t>필장식소이창통관이가</a:t>
            </a:r>
            <a:endParaRPr lang="ko-KR" altLang="en-US" sz="2000" dirty="0"/>
          </a:p>
          <a:p>
            <a:r>
              <a:rPr lang="ko-KR" altLang="en-US" sz="2000" dirty="0"/>
              <a:t>조선군관이의복조대상</a:t>
            </a:r>
          </a:p>
          <a:p>
            <a:r>
              <a:rPr lang="ko-KR" altLang="en-US" sz="2000" dirty="0" err="1"/>
              <a:t>차사관허량박도상</a:t>
            </a:r>
            <a:endParaRPr lang="ko-KR" altLang="en-US" sz="2000" dirty="0"/>
          </a:p>
          <a:p>
            <a:r>
              <a:rPr lang="ko-KR" altLang="en-US" sz="2000" dirty="0" err="1"/>
              <a:t>통관김응헌김경문</a:t>
            </a:r>
            <a:r>
              <a:rPr lang="ko-KR" altLang="en-US" sz="2000" dirty="0"/>
              <a:t> </a:t>
            </a:r>
          </a:p>
          <a:p>
            <a:r>
              <a:rPr lang="ko-KR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49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그런데 왜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나중에 조선에서 국경선 푯말을 박던 중</a:t>
            </a:r>
            <a:r>
              <a:rPr lang="en-US" altLang="ko-KR" dirty="0"/>
              <a:t>, </a:t>
            </a:r>
            <a:r>
              <a:rPr lang="ko-KR" altLang="en-US" dirty="0" err="1"/>
              <a:t>목극등이</a:t>
            </a:r>
            <a:r>
              <a:rPr lang="ko-KR" altLang="en-US" dirty="0"/>
              <a:t> 본 </a:t>
            </a:r>
            <a:r>
              <a:rPr lang="ko-KR" altLang="en-US" dirty="0" err="1"/>
              <a:t>토문강은</a:t>
            </a:r>
            <a:r>
              <a:rPr lang="ko-KR" altLang="en-US" dirty="0"/>
              <a:t> 두만강으로 흘러가지 않고 점점 내륙 동북쪽으로 흘러가는 다른 강이라는 사실을 알게 되었다</a:t>
            </a:r>
            <a:r>
              <a:rPr lang="en-US" altLang="ko-KR" dirty="0"/>
              <a:t>. </a:t>
            </a:r>
            <a:r>
              <a:rPr lang="ko-KR" altLang="en-US" dirty="0"/>
              <a:t>조정에서는 당황해 논의가 벌어졌다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7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정계비가 세워진 위치를 놓고 볼 때 </a:t>
            </a:r>
            <a:r>
              <a:rPr lang="en-US" altLang="ko-KR" dirty="0"/>
              <a:t>`</a:t>
            </a:r>
            <a:r>
              <a:rPr lang="ko-KR" altLang="en-US" dirty="0" err="1"/>
              <a:t>토문강</a:t>
            </a:r>
            <a:r>
              <a:rPr lang="en-US" altLang="ko-KR" dirty="0"/>
              <a:t>'</a:t>
            </a:r>
            <a:r>
              <a:rPr lang="ko-KR" altLang="en-US" dirty="0"/>
              <a:t>이 두만강을 가리킨다고도 볼 수 있어 백두산과 천지가 우리 영토 밖에 위치하게 된다는 해석을 낳게 될 여지를 남겨 둔 것이 두고두고 화근이 되었고</a:t>
            </a:r>
            <a:r>
              <a:rPr lang="en-US" altLang="ko-KR" dirty="0"/>
              <a:t>, </a:t>
            </a:r>
            <a:r>
              <a:rPr lang="ko-KR" altLang="en-US" dirty="0"/>
              <a:t>이 때문에 </a:t>
            </a:r>
            <a:r>
              <a:rPr lang="en-US" altLang="ko-KR" dirty="0"/>
              <a:t>1885</a:t>
            </a:r>
            <a:r>
              <a:rPr lang="ko-KR" altLang="en-US" dirty="0"/>
              <a:t>년</a:t>
            </a:r>
            <a:r>
              <a:rPr lang="en-US" altLang="ko-KR" dirty="0"/>
              <a:t>(</a:t>
            </a:r>
            <a:r>
              <a:rPr lang="ko-KR" altLang="en-US" dirty="0"/>
              <a:t>고종 </a:t>
            </a:r>
            <a:r>
              <a:rPr lang="en-US" altLang="ko-KR" dirty="0"/>
              <a:t>22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과 </a:t>
            </a:r>
            <a:r>
              <a:rPr lang="en-US" altLang="ko-KR" dirty="0"/>
              <a:t>1887</a:t>
            </a:r>
            <a:r>
              <a:rPr lang="ko-KR" altLang="en-US" dirty="0"/>
              <a:t>년 </a:t>
            </a:r>
            <a:r>
              <a:rPr lang="ko-KR" altLang="en-US" dirty="0" err="1"/>
              <a:t>서북경략사</a:t>
            </a:r>
            <a:r>
              <a:rPr lang="ko-KR" altLang="en-US" dirty="0"/>
              <a:t> </a:t>
            </a:r>
            <a:r>
              <a:rPr lang="ko-KR" altLang="en-US" dirty="0" err="1"/>
              <a:t>어윤중의</a:t>
            </a:r>
            <a:r>
              <a:rPr lang="ko-KR" altLang="en-US" dirty="0"/>
              <a:t> 제의로 양측 대표가 회동</a:t>
            </a:r>
            <a:r>
              <a:rPr lang="en-US" altLang="ko-KR" dirty="0"/>
              <a:t>, </a:t>
            </a:r>
            <a:r>
              <a:rPr lang="ko-KR" altLang="en-US" dirty="0"/>
              <a:t>정계비 문제를 담판했으나 아무런 성과 없이 끝나고 말았다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58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동영상 자료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007435" y="17008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hlinkClick r:id="rId2"/>
              </a:rPr>
              <a:t>https://www.youtube.com/watch?v=TVHpydGxcE4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46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일제에 의해 국권을 빼앗긴 뒤인 </a:t>
            </a:r>
            <a:r>
              <a:rPr lang="en-US" altLang="ko-KR" dirty="0"/>
              <a:t>1909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일본은 청나라로부터 남만주철도 부설권</a:t>
            </a:r>
            <a:r>
              <a:rPr lang="en-US" altLang="ko-KR" dirty="0"/>
              <a:t>(</a:t>
            </a:r>
            <a:r>
              <a:rPr lang="ko-KR" altLang="en-US" dirty="0"/>
              <a:t>선양</a:t>
            </a:r>
            <a:r>
              <a:rPr lang="en-US" altLang="ko-KR" dirty="0"/>
              <a:t>-</a:t>
            </a:r>
            <a:r>
              <a:rPr lang="ko-KR" altLang="en-US" dirty="0"/>
              <a:t>다롄</a:t>
            </a:r>
            <a:r>
              <a:rPr lang="en-US" altLang="ko-KR" dirty="0"/>
              <a:t>)</a:t>
            </a:r>
            <a:r>
              <a:rPr lang="ko-KR" altLang="en-US" dirty="0"/>
              <a:t>을 보장받은 대가로 백두산 정계비에 대한 청나라 측 해석을 그대로 인정해 간도협약을 </a:t>
            </a:r>
            <a:r>
              <a:rPr lang="ko-KR" altLang="en-US" dirty="0" smtClean="0"/>
              <a:t>체결</a:t>
            </a:r>
            <a:r>
              <a:rPr lang="en-US" altLang="ko-KR" dirty="0" smtClean="0"/>
              <a:t>. 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간도협약은 </a:t>
            </a: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조에 </a:t>
            </a:r>
            <a:r>
              <a:rPr lang="en-US" altLang="ko-KR" b="1" dirty="0"/>
              <a:t>"</a:t>
            </a:r>
            <a:r>
              <a:rPr lang="ko-KR" altLang="en-US" b="1" dirty="0" err="1"/>
              <a:t>청ㆍ일</a:t>
            </a:r>
            <a:r>
              <a:rPr lang="ko-KR" altLang="en-US" b="1" dirty="0"/>
              <a:t> 양국정부는 두만강을 </a:t>
            </a:r>
            <a:r>
              <a:rPr lang="ko-KR" altLang="en-US" b="1" dirty="0" err="1"/>
              <a:t>한ㆍ청</a:t>
            </a:r>
            <a:r>
              <a:rPr lang="ko-KR" altLang="en-US" b="1" dirty="0"/>
              <a:t> 경계로 상호 성명하고 정계비로부터 </a:t>
            </a:r>
            <a:r>
              <a:rPr lang="ko-KR" altLang="en-US" b="1" dirty="0" err="1"/>
              <a:t>석을수를</a:t>
            </a:r>
            <a:r>
              <a:rPr lang="ko-KR" altLang="en-US" b="1" dirty="0"/>
              <a:t> 경계선으로 한다</a:t>
            </a:r>
            <a:r>
              <a:rPr lang="en-US" altLang="ko-KR" b="1" dirty="0"/>
              <a:t>."</a:t>
            </a:r>
            <a:r>
              <a:rPr lang="ko-KR" altLang="en-US" dirty="0"/>
              <a:t>고 규정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8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이에 대해 우리나라는 제</a:t>
            </a:r>
            <a:r>
              <a:rPr lang="en-US" altLang="ko-KR" dirty="0"/>
              <a:t>3</a:t>
            </a:r>
            <a:r>
              <a:rPr lang="ko-KR" altLang="en-US" dirty="0"/>
              <a:t>자인 일본이 불법적으로 행사한 외교권으로 한</a:t>
            </a:r>
            <a:r>
              <a:rPr lang="en-US" altLang="ko-KR" dirty="0"/>
              <a:t>·</a:t>
            </a:r>
            <a:r>
              <a:rPr lang="ko-KR" altLang="en-US" dirty="0"/>
              <a:t>중 간의 국경문제를 정한 </a:t>
            </a:r>
            <a:r>
              <a:rPr lang="en-US" altLang="ko-KR" dirty="0"/>
              <a:t>1909</a:t>
            </a:r>
            <a:r>
              <a:rPr lang="ko-KR" altLang="en-US" dirty="0"/>
              <a:t>년 간도협약은 승인할 수 없다고 주장하고 있으며</a:t>
            </a:r>
            <a:r>
              <a:rPr lang="en-US" altLang="ko-KR" dirty="0"/>
              <a:t>, </a:t>
            </a:r>
            <a:r>
              <a:rPr lang="ko-KR" altLang="en-US" dirty="0"/>
              <a:t>국제법적 해결을 </a:t>
            </a:r>
            <a:r>
              <a:rPr lang="ko-KR" altLang="en-US" dirty="0" smtClean="0"/>
              <a:t>모색 중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04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307" y="790852"/>
            <a:ext cx="11546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국제법의 관점에서 본 간도문제 해법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6400" y="5316871"/>
            <a:ext cx="3063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6</a:t>
            </a:r>
            <a:r>
              <a:rPr lang="ko-KR" altLang="en-US" sz="2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조</a:t>
            </a:r>
            <a:endParaRPr lang="en-US" altLang="ko-KR" sz="2400" b="1" dirty="0"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r"/>
            <a:r>
              <a:rPr lang="ko-KR" altLang="en-US" sz="2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영어영문학과 임윤지</a:t>
            </a:r>
          </a:p>
        </p:txBody>
      </p:sp>
    </p:spTree>
    <p:extLst>
      <p:ext uri="{BB962C8B-B14F-4D97-AF65-F5344CB8AC3E}">
        <p14:creationId xmlns:p14="http://schemas.microsoft.com/office/powerpoint/2010/main" val="11050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45476" y="2842845"/>
            <a:ext cx="11746524" cy="86457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o-KR" altLang="en-US" sz="2000" dirty="0">
                <a:solidFill>
                  <a:srgbClr val="0D0D0D"/>
                </a:solidFill>
              </a:rPr>
              <a:t>간도적 영토적 영토분쟁</a:t>
            </a:r>
            <a:endParaRPr lang="ko-KR" altLang="en-US" sz="2000" dirty="0"/>
          </a:p>
          <a:p>
            <a:pPr>
              <a:defRPr/>
            </a:pPr>
            <a:r>
              <a:rPr lang="ko-KR" altLang="en-US" sz="2000" dirty="0"/>
              <a:t>                                                  </a:t>
            </a:r>
            <a:endParaRPr lang="en-US" altLang="ko-KR" sz="2000" dirty="0" smtClean="0"/>
          </a:p>
          <a:p>
            <a:pPr>
              <a:defRPr/>
            </a:pPr>
            <a:endParaRPr lang="en-US" altLang="ko-KR" sz="2000" dirty="0"/>
          </a:p>
          <a:p>
            <a:pPr>
              <a:defRPr/>
            </a:pPr>
            <a:endParaRPr lang="en-US" altLang="ko-KR" sz="2000" dirty="0" smtClean="0"/>
          </a:p>
          <a:p>
            <a:pPr>
              <a:defRPr/>
            </a:pPr>
            <a:endParaRPr lang="en-US" altLang="ko-KR" sz="2000" dirty="0"/>
          </a:p>
          <a:p>
            <a:pPr>
              <a:defRPr/>
            </a:pPr>
            <a:endParaRPr lang="en-US" altLang="ko-KR" sz="2000" dirty="0" smtClean="0"/>
          </a:p>
          <a:p>
            <a:pPr algn="r">
              <a:defRPr/>
            </a:pPr>
            <a:endParaRPr lang="en-US" altLang="ko-KR" sz="2000" dirty="0" smtClean="0"/>
          </a:p>
          <a:p>
            <a:pPr algn="r">
              <a:defRPr/>
            </a:pPr>
            <a:endParaRPr lang="en-US" altLang="ko-KR" sz="2000" dirty="0"/>
          </a:p>
          <a:p>
            <a:pPr algn="r">
              <a:defRPr/>
            </a:pPr>
            <a:r>
              <a:rPr lang="ko-KR" altLang="en-US" sz="2000" dirty="0" smtClean="0"/>
              <a:t> </a:t>
            </a:r>
            <a:r>
              <a:rPr lang="ko-KR" altLang="en-US" sz="2000" b="1" dirty="0">
                <a:solidFill>
                  <a:schemeClr val="tx1"/>
                </a:solidFill>
              </a:rPr>
              <a:t>영어영문학과 </a:t>
            </a:r>
            <a:r>
              <a:rPr lang="en-US" altLang="ko-KR" sz="2000" b="1" dirty="0">
                <a:solidFill>
                  <a:schemeClr val="tx1"/>
                </a:solidFill>
              </a:rPr>
              <a:t>21902335</a:t>
            </a:r>
            <a:r>
              <a:rPr lang="ko-KR" altLang="en-US" sz="2000" b="1" dirty="0">
                <a:solidFill>
                  <a:schemeClr val="tx1"/>
                </a:solidFill>
              </a:rPr>
              <a:t> 이정민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한국영토로서 </a:t>
            </a:r>
            <a:r>
              <a:rPr lang="ko-KR" altLang="en-US" dirty="0" smtClean="0"/>
              <a:t>간도의 </a:t>
            </a:r>
            <a:r>
              <a:rPr lang="ko-KR" altLang="en-US" dirty="0"/>
              <a:t>국제법적 지위</a:t>
            </a:r>
          </a:p>
        </p:txBody>
      </p:sp>
    </p:spTree>
    <p:extLst>
      <p:ext uri="{BB962C8B-B14F-4D97-AF65-F5344CB8AC3E}">
        <p14:creationId xmlns:p14="http://schemas.microsoft.com/office/powerpoint/2010/main" val="114375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42346" y="1183625"/>
            <a:ext cx="9067936" cy="4490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2975" y="5799352"/>
            <a:ext cx="10886987" cy="361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47764" y="532865"/>
            <a:ext cx="3792196" cy="465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500" b="1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간도의 역사</a:t>
            </a:r>
            <a:r>
              <a:rPr lang="en-US" altLang="ko-KR" sz="2500" b="1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(1)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095" y="5307993"/>
            <a:ext cx="9611188" cy="361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왼쪽 화살표 8"/>
          <p:cNvSpPr/>
          <p:nvPr/>
        </p:nvSpPr>
        <p:spPr>
          <a:xfrm>
            <a:off x="7400125" y="1431954"/>
            <a:ext cx="942801" cy="769491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2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ko-KR" altLang="en-US" sz="1000">
                <a:ln w="19050" cap="flat" cmpd="sng" algn="ctr">
                  <a:solidFill>
                    <a:schemeClr val="accent6">
                      <a:shade val="20000"/>
                    </a:scheme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accent6"/>
                </a:solidFill>
                <a:effectLst/>
              </a:rPr>
              <a:t>두만강 부쪽지역</a:t>
            </a:r>
          </a:p>
        </p:txBody>
      </p:sp>
      <p:sp>
        <p:nvSpPr>
          <p:cNvPr id="11" name="왼쪽 화살표 10"/>
          <p:cNvSpPr/>
          <p:nvPr/>
        </p:nvSpPr>
        <p:spPr>
          <a:xfrm rot="20377208">
            <a:off x="3095648" y="2369609"/>
            <a:ext cx="978408" cy="649529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2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ko-KR" altLang="en-US" sz="1000">
                <a:ln w="19050" cap="flat" cmpd="sng" algn="ctr">
                  <a:solidFill>
                    <a:schemeClr val="accent6">
                      <a:shade val="20000"/>
                    </a:scheme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accent6"/>
                </a:solidFill>
                <a:effectLst/>
              </a:rPr>
              <a:t>압록강 북쪽지역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7140" y="5798996"/>
            <a:ext cx="486534" cy="361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2913582" y="5980150"/>
            <a:ext cx="254433" cy="361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72975" y="5980150"/>
            <a:ext cx="10165934" cy="361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/>
              <a:t>●</a:t>
            </a:r>
            <a:r>
              <a:rPr lang="ko-KR" altLang="en-US"/>
              <a:t>간도는 압록강 상류와 두만강 북쪽의 조선인 거주지역을 일컫는 말</a:t>
            </a:r>
            <a:r>
              <a:rPr lang="en-US" altLang="ko-K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004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06286" y="496389"/>
            <a:ext cx="10162903" cy="607106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간도의 역사 </a:t>
            </a:r>
            <a:r>
              <a:rPr lang="en-US" altLang="ko-KR" dirty="0"/>
              <a:t>(2)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●백두산 정계비 비문에는 </a:t>
            </a:r>
            <a:r>
              <a:rPr lang="en-US" altLang="ko-KR"/>
              <a:t>“</a:t>
            </a:r>
            <a:r>
              <a:rPr lang="ko-KR" altLang="en-US"/>
              <a:t>서쪽으로는 압록강</a:t>
            </a:r>
            <a:r>
              <a:rPr lang="en-US" altLang="ko-KR"/>
              <a:t>,</a:t>
            </a:r>
            <a:r>
              <a:rPr lang="ko-KR" altLang="en-US"/>
              <a:t> 동쪽으로는 토문강을 경계로함</a:t>
            </a:r>
            <a:r>
              <a:rPr lang="en-US" altLang="ko-KR"/>
              <a:t>”</a:t>
            </a:r>
            <a:r>
              <a:rPr lang="ko-KR" altLang="en-US"/>
              <a:t>이라고 적어져 있음</a:t>
            </a:r>
            <a:r>
              <a:rPr lang="en-US" altLang="ko-KR"/>
              <a:t>.</a:t>
            </a:r>
          </a:p>
          <a:p>
            <a:pPr marL="0" indent="0">
              <a:buNone/>
              <a:defRPr/>
            </a:pPr>
            <a:r>
              <a:rPr lang="ko-KR" altLang="en-US"/>
              <a:t>●</a:t>
            </a:r>
            <a:r>
              <a:rPr lang="en-US" altLang="ko-KR"/>
              <a:t>1712</a:t>
            </a:r>
            <a:r>
              <a:rPr lang="ko-KR" altLang="en-US"/>
              <a:t>년 청 제국과 조선국의 백두산 일대국경을 정하기 위해 세워진 경계 표지물의 일종</a:t>
            </a:r>
            <a:r>
              <a:rPr lang="en-US" altLang="ko-KR"/>
              <a:t>.</a:t>
            </a:r>
          </a:p>
          <a:p>
            <a:pPr marL="0" indent="0">
              <a:buNone/>
              <a:defRPr/>
            </a:pPr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8788" y="1294723"/>
            <a:ext cx="5513181" cy="483911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096000" y="1945700"/>
            <a:ext cx="53926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dirty="0"/>
              <a:t>●백두산 정계비 비문에는 </a:t>
            </a:r>
            <a:r>
              <a:rPr lang="en-US" altLang="ko-KR" sz="2000" dirty="0"/>
              <a:t>“</a:t>
            </a:r>
            <a:r>
              <a:rPr lang="ko-KR" altLang="en-US" sz="2000" dirty="0"/>
              <a:t>서쪽으로는 압록강</a:t>
            </a:r>
            <a:r>
              <a:rPr lang="en-US" altLang="ko-KR" sz="2000" dirty="0"/>
              <a:t>,</a:t>
            </a:r>
            <a:r>
              <a:rPr lang="ko-KR" altLang="en-US" sz="2000" dirty="0"/>
              <a:t> 동쪽으로는 </a:t>
            </a:r>
            <a:r>
              <a:rPr lang="ko-KR" altLang="en-US" sz="2000" dirty="0" err="1"/>
              <a:t>토문강을</a:t>
            </a:r>
            <a:r>
              <a:rPr lang="ko-KR" altLang="en-US" sz="2000" dirty="0"/>
              <a:t> </a:t>
            </a:r>
            <a:r>
              <a:rPr lang="ko-KR" altLang="en-US" sz="2000" dirty="0" err="1"/>
              <a:t>경계로함</a:t>
            </a:r>
            <a:r>
              <a:rPr lang="en-US" altLang="ko-KR" sz="2000" dirty="0"/>
              <a:t>”</a:t>
            </a:r>
            <a:r>
              <a:rPr lang="ko-KR" altLang="en-US" sz="2000" dirty="0"/>
              <a:t>이라고 적어져 있음</a:t>
            </a:r>
            <a:r>
              <a:rPr lang="en-US" altLang="ko-KR" sz="2000" dirty="0" smtClean="0"/>
              <a:t>.</a:t>
            </a:r>
          </a:p>
          <a:p>
            <a:pPr>
              <a:defRPr/>
            </a:pPr>
            <a:endParaRPr lang="en-US" altLang="ko-KR" sz="2000" dirty="0"/>
          </a:p>
          <a:p>
            <a:pPr>
              <a:defRPr/>
            </a:pPr>
            <a:endParaRPr lang="en-US" altLang="ko-KR" sz="2000" dirty="0"/>
          </a:p>
          <a:p>
            <a:pPr>
              <a:defRPr/>
            </a:pPr>
            <a:r>
              <a:rPr lang="ko-KR" altLang="en-US" sz="2000" dirty="0"/>
              <a:t>●</a:t>
            </a:r>
            <a:r>
              <a:rPr lang="en-US" altLang="ko-KR" sz="2000" dirty="0"/>
              <a:t>1712</a:t>
            </a:r>
            <a:r>
              <a:rPr lang="ko-KR" altLang="en-US" sz="2000" dirty="0"/>
              <a:t>년 청 제국과 조선국의 백두산 일대국경을 정하기 위해 세워진 경계 표지물의 일종</a:t>
            </a:r>
            <a:r>
              <a:rPr lang="en-US" altLang="ko-KR" sz="2000" dirty="0"/>
              <a:t>.</a:t>
            </a:r>
          </a:p>
          <a:p>
            <a:pPr>
              <a:defRPr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43638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근데 왜 간도는 중국의 땅이 되었나</a:t>
            </a:r>
            <a:r>
              <a:rPr lang="en-US" altLang="ko-K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9493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68540" y="261258"/>
            <a:ext cx="10515600" cy="823504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간도의 역사</a:t>
            </a:r>
            <a:r>
              <a:rPr lang="en-US" altLang="ko-KR" dirty="0"/>
              <a:t>(3)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932872" y="1529855"/>
            <a:ext cx="4610337" cy="490511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dirty="0"/>
              <a:t>●일본이 조선에게 강제로 을사조약</a:t>
            </a:r>
            <a:r>
              <a:rPr lang="en-US" altLang="ko-KR" dirty="0"/>
              <a:t>(1905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을 이행시켜 외교권 박탈</a:t>
            </a:r>
            <a:r>
              <a:rPr lang="en-US" altLang="ko-KR" dirty="0"/>
              <a:t>.</a:t>
            </a:r>
          </a:p>
          <a:p>
            <a:pPr marL="0" indent="0">
              <a:buNone/>
              <a:defRPr/>
            </a:pPr>
            <a:r>
              <a:rPr lang="en-US" altLang="ko-KR" dirty="0"/>
              <a:t>●</a:t>
            </a:r>
            <a:r>
              <a:rPr lang="ko-KR" altLang="en-US" dirty="0"/>
              <a:t>그 이후 일본이 조선의 외교권을 이용하여 청과 거래</a:t>
            </a:r>
            <a:r>
              <a:rPr lang="en-US" altLang="ko-KR" dirty="0"/>
              <a:t>.</a:t>
            </a:r>
          </a:p>
          <a:p>
            <a:pPr marL="0" indent="0">
              <a:buNone/>
              <a:defRPr/>
            </a:pPr>
            <a:r>
              <a:rPr lang="en-US" altLang="ko-KR" dirty="0"/>
              <a:t>●</a:t>
            </a:r>
            <a:r>
              <a:rPr lang="ko-KR" altLang="en-US" dirty="0"/>
              <a:t>그 거래의 조약이 </a:t>
            </a:r>
            <a:r>
              <a:rPr lang="en-US" altLang="ko-KR" dirty="0"/>
              <a:t>“</a:t>
            </a:r>
            <a:r>
              <a:rPr lang="ko-KR" altLang="en-US" dirty="0"/>
              <a:t>간도협약</a:t>
            </a:r>
            <a:r>
              <a:rPr lang="en-US" altLang="ko-KR" dirty="0"/>
              <a:t>(1909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4</a:t>
            </a:r>
            <a:r>
              <a:rPr lang="ko-KR" altLang="en-US" dirty="0"/>
              <a:t>일</a:t>
            </a:r>
            <a:r>
              <a:rPr lang="en-US" altLang="ko-KR" dirty="0"/>
              <a:t>)”</a:t>
            </a:r>
          </a:p>
          <a:p>
            <a:pPr marL="0" indent="0">
              <a:buNone/>
              <a:defRPr/>
            </a:pPr>
            <a:r>
              <a:rPr lang="en-US" altLang="ko-KR" dirty="0"/>
              <a:t>●</a:t>
            </a:r>
            <a:r>
              <a:rPr lang="ko-KR" altLang="en-US" dirty="0"/>
              <a:t>간도협약은 일본은 남만주철도 부설권과  </a:t>
            </a:r>
            <a:r>
              <a:rPr lang="ko-KR" altLang="en-US" dirty="0" err="1"/>
              <a:t>푸순</a:t>
            </a:r>
            <a:r>
              <a:rPr lang="ko-KR" altLang="en-US" dirty="0"/>
              <a:t> 탄광 채굴권을 얻는 조건으로 청에게 </a:t>
            </a:r>
            <a:r>
              <a:rPr lang="ko-KR" altLang="en-US" dirty="0" err="1"/>
              <a:t>간도땅을</a:t>
            </a:r>
            <a:r>
              <a:rPr lang="ko-KR" altLang="en-US" dirty="0"/>
              <a:t> 내줌</a:t>
            </a:r>
            <a:r>
              <a:rPr lang="en-US" altLang="ko-KR" dirty="0"/>
              <a:t>.</a:t>
            </a:r>
          </a:p>
          <a:p>
            <a:pPr marL="0" indent="0">
              <a:buNone/>
              <a:defRPr/>
            </a:pPr>
            <a:endParaRPr lang="en-US" altLang="ko-KR" dirty="0"/>
          </a:p>
          <a:p>
            <a:pPr marL="0" indent="0">
              <a:buNone/>
              <a:defRPr/>
            </a:pP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2331" y="1633402"/>
            <a:ext cx="4859383" cy="44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27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4765" y="2845608"/>
            <a:ext cx="2455818" cy="8001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chemeClr val="tx1"/>
                </a:solidFill>
              </a:rPr>
              <a:t>간도의 역사 </a:t>
            </a:r>
            <a:r>
              <a:rPr lang="en-US" altLang="ko-KR" dirty="0">
                <a:solidFill>
                  <a:schemeClr val="tx1"/>
                </a:solidFill>
              </a:rPr>
              <a:t>(4)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185350" y="5511579"/>
            <a:ext cx="5801098" cy="46978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chemeClr val="tx1"/>
                </a:solidFill>
              </a:rPr>
              <a:t>●간도가 우리나라 영토로 나오는 </a:t>
            </a:r>
            <a:r>
              <a:rPr lang="en-US" altLang="ko-KR" dirty="0">
                <a:solidFill>
                  <a:schemeClr val="tx1"/>
                </a:solidFill>
              </a:rPr>
              <a:t>18</a:t>
            </a:r>
            <a:r>
              <a:rPr lang="ko-KR" altLang="en-US" dirty="0">
                <a:solidFill>
                  <a:schemeClr val="tx1"/>
                </a:solidFill>
              </a:rPr>
              <a:t>세기 지도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76832" y="1018903"/>
            <a:ext cx="7552644" cy="36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32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0778" y="2734041"/>
            <a:ext cx="3932237" cy="1042254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chemeClr val="tx1"/>
                </a:solidFill>
              </a:rPr>
              <a:t>간도 영토 분쟁</a:t>
            </a:r>
            <a:r>
              <a:rPr lang="en-US" altLang="ko-KR" dirty="0">
                <a:solidFill>
                  <a:schemeClr val="tx1"/>
                </a:solidFill>
              </a:rPr>
              <a:t>(1)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428309" y="5408023"/>
            <a:ext cx="6685168" cy="12741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o-KR" altLang="en-US" sz="2000" dirty="0">
                <a:solidFill>
                  <a:schemeClr val="tx1"/>
                </a:solidFill>
              </a:rPr>
              <a:t>●간도협약 전 양국(조선과 청)의 영토의 구분이 되었던 백두산 정계비는 압록강에서 </a:t>
            </a:r>
            <a:r>
              <a:rPr lang="ko-KR" altLang="en-US" sz="2000" dirty="0" err="1">
                <a:solidFill>
                  <a:schemeClr val="tx1"/>
                </a:solidFill>
              </a:rPr>
              <a:t>토문강으로</a:t>
            </a:r>
            <a:r>
              <a:rPr lang="ko-KR" altLang="en-US" sz="2000" dirty="0">
                <a:solidFill>
                  <a:schemeClr val="tx1"/>
                </a:solidFill>
              </a:rPr>
              <a:t> 그 경계를 정함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985838" y="1300162"/>
            <a:ext cx="6875236" cy="39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14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3773" y="2440075"/>
            <a:ext cx="2312126" cy="1600200"/>
          </a:xfrm>
        </p:spPr>
        <p:txBody>
          <a:bodyPr/>
          <a:lstStyle/>
          <a:p>
            <a:pPr>
              <a:defRPr/>
            </a:pPr>
            <a:r>
              <a:rPr dirty="0" err="1">
                <a:solidFill>
                  <a:schemeClr val="tx1"/>
                </a:solidFill>
              </a:rPr>
              <a:t>간도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영토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분쟁</a:t>
            </a:r>
            <a:r>
              <a:rPr dirty="0">
                <a:solidFill>
                  <a:schemeClr val="tx1"/>
                </a:solidFill>
              </a:rPr>
              <a:t>(2)</a:t>
            </a:r>
            <a:endParaRPr lang="en-US" altLang="ko-KR" dirty="0">
              <a:solidFill>
                <a:schemeClr val="tx1"/>
              </a:solidFill>
            </a:endParaRPr>
          </a:p>
        </p:txBody>
      </p:sp>
      <p:pic>
        <p:nvPicPr>
          <p:cNvPr id="3" name="그림 개체 틀 2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5301" r="5301"/>
          <a:stretch>
            <a:fillRect/>
          </a:stretch>
        </p:blipFill>
        <p:spPr>
          <a:xfrm>
            <a:off x="3974374" y="692330"/>
            <a:ext cx="7823200" cy="3923211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310743" y="5225143"/>
            <a:ext cx="7290706" cy="94705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ko-KR" altLang="en-US" sz="2000" dirty="0">
                <a:solidFill>
                  <a:schemeClr val="tx1"/>
                </a:solidFill>
              </a:rPr>
              <a:t>●</a:t>
            </a:r>
            <a:r>
              <a:rPr lang="ko-KR" altLang="en-US" sz="2000" dirty="0" err="1">
                <a:solidFill>
                  <a:schemeClr val="tx1"/>
                </a:solidFill>
              </a:rPr>
              <a:t>감계단판</a:t>
            </a:r>
            <a:r>
              <a:rPr lang="en-US" altLang="ko-KR" sz="2000" dirty="0">
                <a:solidFill>
                  <a:schemeClr val="tx1"/>
                </a:solidFill>
              </a:rPr>
              <a:t>-</a:t>
            </a:r>
            <a:r>
              <a:rPr lang="ko-KR" altLang="en-US" sz="2000" dirty="0" err="1">
                <a:solidFill>
                  <a:schemeClr val="tx1"/>
                </a:solidFill>
              </a:rPr>
              <a:t>을유담판</a:t>
            </a:r>
            <a:r>
              <a:rPr lang="en-US" altLang="ko-KR" sz="2000" dirty="0">
                <a:solidFill>
                  <a:schemeClr val="tx1"/>
                </a:solidFill>
              </a:rPr>
              <a:t>(1885)</a:t>
            </a:r>
            <a:r>
              <a:rPr lang="ko-KR" altLang="en-US" sz="2000" dirty="0">
                <a:solidFill>
                  <a:schemeClr val="tx1"/>
                </a:solidFill>
              </a:rPr>
              <a:t>때 </a:t>
            </a:r>
            <a:r>
              <a:rPr lang="ko-KR" altLang="en-US" sz="2000" dirty="0" err="1">
                <a:solidFill>
                  <a:schemeClr val="tx1"/>
                </a:solidFill>
              </a:rPr>
              <a:t>이중하가</a:t>
            </a:r>
            <a:r>
              <a:rPr lang="ko-KR" altLang="en-US" sz="2000" dirty="0">
                <a:solidFill>
                  <a:schemeClr val="tx1"/>
                </a:solidFill>
              </a:rPr>
              <a:t> 잘못된 지류인 </a:t>
            </a:r>
            <a:r>
              <a:rPr lang="ko-KR" altLang="en-US" sz="2000" dirty="0" err="1">
                <a:solidFill>
                  <a:schemeClr val="tx1"/>
                </a:solidFill>
              </a:rPr>
              <a:t>토문강을</a:t>
            </a:r>
            <a:r>
              <a:rPr lang="ko-KR" altLang="en-US" sz="2000" dirty="0">
                <a:solidFill>
                  <a:schemeClr val="tx1"/>
                </a:solidFill>
              </a:rPr>
              <a:t> 경계로 삼자로 주장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000" dirty="0">
                <a:solidFill>
                  <a:schemeClr val="tx1"/>
                </a:solidFill>
              </a:rPr>
              <a:t>              청은 이를 받아들이지 않음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000" dirty="0">
                <a:solidFill>
                  <a:schemeClr val="tx1"/>
                </a:solidFill>
              </a:rPr>
              <a:t>●</a:t>
            </a:r>
            <a:r>
              <a:rPr lang="en-US" altLang="ko-KR" sz="2000" dirty="0">
                <a:solidFill>
                  <a:schemeClr val="tx1"/>
                </a:solidFill>
              </a:rPr>
              <a:t>2</a:t>
            </a:r>
            <a:r>
              <a:rPr lang="ko-KR" altLang="en-US" sz="2000" dirty="0" err="1">
                <a:solidFill>
                  <a:schemeClr val="tx1"/>
                </a:solidFill>
              </a:rPr>
              <a:t>차담판</a:t>
            </a:r>
            <a:r>
              <a:rPr lang="ko-KR" altLang="en-US" sz="2000" dirty="0">
                <a:solidFill>
                  <a:schemeClr val="tx1"/>
                </a:solidFill>
              </a:rPr>
              <a:t> 정해담판</a:t>
            </a:r>
            <a:r>
              <a:rPr lang="en-US" altLang="ko-KR" sz="2000" dirty="0">
                <a:solidFill>
                  <a:schemeClr val="tx1"/>
                </a:solidFill>
              </a:rPr>
              <a:t>(1887)</a:t>
            </a:r>
            <a:r>
              <a:rPr lang="ko-KR" altLang="en-US" sz="2000" dirty="0">
                <a:solidFill>
                  <a:schemeClr val="tx1"/>
                </a:solidFill>
              </a:rPr>
              <a:t>에서는 양보하여 </a:t>
            </a:r>
            <a:r>
              <a:rPr lang="ko-KR" altLang="en-US" sz="2000" dirty="0" err="1">
                <a:solidFill>
                  <a:schemeClr val="tx1"/>
                </a:solidFill>
              </a:rPr>
              <a:t>홍토수를</a:t>
            </a:r>
            <a:r>
              <a:rPr lang="ko-KR" altLang="en-US" sz="2000" dirty="0">
                <a:solidFill>
                  <a:schemeClr val="tx1"/>
                </a:solidFill>
              </a:rPr>
              <a:t> 주장했지만</a:t>
            </a:r>
            <a:r>
              <a:rPr lang="en-US" altLang="ko-KR" sz="2000" dirty="0">
                <a:solidFill>
                  <a:schemeClr val="tx1"/>
                </a:solidFill>
              </a:rPr>
              <a:t>,</a:t>
            </a:r>
            <a:r>
              <a:rPr lang="ko-KR" altLang="en-US" sz="2000" dirty="0">
                <a:solidFill>
                  <a:schemeClr val="tx1"/>
                </a:solidFill>
              </a:rPr>
              <a:t> 결렬됨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r>
              <a:rPr lang="ko-KR" altLang="en-US" sz="2000" dirty="0">
                <a:solidFill>
                  <a:schemeClr val="tx1"/>
                </a:solidFill>
              </a:rPr>
              <a:t>               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오른쪽 화살표 4"/>
          <p:cNvSpPr/>
          <p:nvPr/>
        </p:nvSpPr>
        <p:spPr>
          <a:xfrm>
            <a:off x="4272462" y="5599621"/>
            <a:ext cx="685956" cy="1977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3"/>
          </a:lnRef>
          <a:fillRef idx="1">
            <a:schemeClr val="lt1"/>
          </a:fillRef>
          <a:effectRef idx="2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32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간도 영토 분쟁</a:t>
            </a:r>
            <a:r>
              <a:rPr lang="en-US" altLang="ko-KR" dirty="0"/>
              <a:t>(3)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ko-KR" altLang="en-US" dirty="0"/>
              <a:t>●</a:t>
            </a:r>
            <a:r>
              <a:rPr lang="en-US" altLang="ko-KR" dirty="0"/>
              <a:t>1</a:t>
            </a:r>
            <a:r>
              <a:rPr lang="ko-KR" altLang="en-US" dirty="0" err="1"/>
              <a:t>차때</a:t>
            </a:r>
            <a:r>
              <a:rPr lang="ko-KR" altLang="en-US" dirty="0"/>
              <a:t> 주장한 </a:t>
            </a:r>
            <a:r>
              <a:rPr lang="ko-KR" altLang="en-US" dirty="0" err="1"/>
              <a:t>빨간선</a:t>
            </a:r>
            <a:endParaRPr lang="ko-KR" altLang="en-US" dirty="0"/>
          </a:p>
          <a:p>
            <a:pPr marL="0" indent="0">
              <a:buNone/>
              <a:defRPr/>
            </a:pPr>
            <a:r>
              <a:rPr lang="en-US" altLang="ko-KR" dirty="0"/>
              <a:t>●2</a:t>
            </a:r>
            <a:r>
              <a:rPr lang="ko-KR" altLang="en-US" dirty="0" err="1"/>
              <a:t>차때</a:t>
            </a:r>
            <a:r>
              <a:rPr lang="ko-KR" altLang="en-US" dirty="0"/>
              <a:t> </a:t>
            </a:r>
            <a:r>
              <a:rPr lang="ko-KR" altLang="en-US" dirty="0" err="1"/>
              <a:t>빨간선과</a:t>
            </a:r>
            <a:r>
              <a:rPr lang="ko-KR" altLang="en-US" dirty="0"/>
              <a:t> 파란선 만나는 지점</a:t>
            </a:r>
          </a:p>
          <a:p>
            <a:pPr marL="0" indent="0">
              <a:buNone/>
              <a:defRPr/>
            </a:pPr>
            <a:r>
              <a:rPr lang="ko-KR" altLang="en-US" dirty="0"/>
              <a:t>●실질적으론 청이 </a:t>
            </a:r>
            <a:r>
              <a:rPr lang="ko-KR" altLang="en-US" dirty="0" err="1"/>
              <a:t>과니를</a:t>
            </a:r>
            <a:r>
              <a:rPr lang="ko-KR" altLang="en-US" dirty="0"/>
              <a:t> 파견하여 관리를 시작</a:t>
            </a:r>
            <a:r>
              <a:rPr lang="en-US" altLang="ko-KR" dirty="0"/>
              <a:t>.</a:t>
            </a:r>
          </a:p>
          <a:p>
            <a:pPr marL="0" indent="0">
              <a:buNone/>
              <a:defRPr/>
            </a:pPr>
            <a:r>
              <a:rPr lang="en-US" altLang="ko-KR" dirty="0"/>
              <a:t>●1895</a:t>
            </a:r>
            <a:r>
              <a:rPr lang="ko-KR" altLang="en-US" dirty="0"/>
              <a:t>년 청일전쟁의 패배로 청이 급격하게 쇠퇴하자 대한제국은 간도를 </a:t>
            </a:r>
            <a:r>
              <a:rPr lang="ko-KR" altLang="en-US" dirty="0" err="1"/>
              <a:t>편입하려함</a:t>
            </a:r>
            <a:r>
              <a:rPr lang="en-US" altLang="ko-KR" dirty="0"/>
              <a:t>.</a:t>
            </a:r>
          </a:p>
          <a:p>
            <a:pPr marL="0" indent="0">
              <a:buNone/>
              <a:defRPr/>
            </a:pPr>
            <a:r>
              <a:rPr lang="en-US" altLang="ko-KR" dirty="0"/>
              <a:t>●1902</a:t>
            </a:r>
            <a:r>
              <a:rPr lang="ko-KR" altLang="en-US" dirty="0"/>
              <a:t>년 대한제국은 간도 관리사를 파견해 현지인들에게 세금을 징수하기 시작하여 또다시 분쟁</a:t>
            </a:r>
            <a:r>
              <a:rPr lang="en-US" altLang="ko-KR" dirty="0"/>
              <a:t>.</a:t>
            </a:r>
          </a:p>
          <a:p>
            <a:pPr marL="0" indent="0">
              <a:buNone/>
              <a:defRPr/>
            </a:pPr>
            <a:r>
              <a:rPr lang="en-US" altLang="ko-KR" dirty="0"/>
              <a:t>●</a:t>
            </a:r>
            <a:r>
              <a:rPr lang="ko-KR" altLang="en-US" dirty="0"/>
              <a:t>일본이 그러 했듯이 대한제국도 청을 배제하고 러시아와 협약을 맺어 간도 영향력을 </a:t>
            </a:r>
            <a:r>
              <a:rPr lang="ko-KR" altLang="en-US" dirty="0" err="1"/>
              <a:t>행사하려함</a:t>
            </a:r>
            <a:r>
              <a:rPr lang="en-US" altLang="ko-KR" dirty="0"/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3655" y="1503729"/>
            <a:ext cx="5384799" cy="49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6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간도 영토 분쟁</a:t>
            </a:r>
            <a:r>
              <a:rPr lang="en-US" altLang="ko-KR"/>
              <a:t>(4)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>
            <a:fillRect/>
          </a:stretch>
        </p:blipFill>
        <p:spPr>
          <a:xfrm>
            <a:off x="1646112" y="1616687"/>
            <a:ext cx="2895851" cy="4191363"/>
          </a:xfrm>
          <a:prstGeom prst="rect">
            <a:avLst/>
          </a:prstGeom>
        </p:spPr>
      </p:pic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ko-KR" altLang="en-US"/>
              <a:t>●대한제국의 간도 주장을 보여주는 대한신지지부지도 </a:t>
            </a:r>
            <a:r>
              <a:rPr lang="en-US" altLang="ko-KR"/>
              <a:t>(1907</a:t>
            </a:r>
            <a:r>
              <a:rPr lang="ko-KR" altLang="en-US"/>
              <a:t>년제작</a:t>
            </a:r>
            <a:r>
              <a:rPr lang="en-US" altLang="ko-KR"/>
              <a:t>,</a:t>
            </a:r>
            <a:r>
              <a:rPr lang="ko-KR" altLang="en-US"/>
              <a:t> 일본과 의견 일치를 본 영역으로 보임</a:t>
            </a:r>
            <a:r>
              <a:rPr lang="en-US" altLang="ko-KR"/>
              <a:t>)</a:t>
            </a:r>
          </a:p>
          <a:p>
            <a:pPr marL="0" indent="0">
              <a:buNone/>
              <a:defRPr/>
            </a:pPr>
            <a:r>
              <a:rPr lang="en-US" altLang="ko-KR"/>
              <a:t>●1905</a:t>
            </a:r>
            <a:r>
              <a:rPr lang="ko-KR" altLang="en-US"/>
              <a:t>년 을사늑약으로 외교권이 박탈되자 교섭권은 일본으로 넘어감</a:t>
            </a:r>
            <a:r>
              <a:rPr lang="en-US" altLang="ko-KR"/>
              <a:t>.</a:t>
            </a:r>
          </a:p>
          <a:p>
            <a:pPr marL="0" indent="0">
              <a:buNone/>
              <a:defRPr/>
            </a:pPr>
            <a:r>
              <a:rPr lang="en-US" altLang="ko-KR"/>
              <a:t>●</a:t>
            </a:r>
            <a:r>
              <a:rPr lang="ko-KR" altLang="en-US"/>
              <a:t>일본은 간도보다 만주 철도 부설권이 필요하여 청과 간도 협약을 맺어 청에게 넘김</a:t>
            </a:r>
            <a:r>
              <a:rPr lang="en-US" altLang="ko-KR"/>
              <a:t>.</a:t>
            </a:r>
          </a:p>
          <a:p>
            <a:pPr marL="0" indent="0">
              <a:buNone/>
              <a:defRPr/>
            </a:pPr>
            <a:r>
              <a:rPr lang="en-US" altLang="ko-KR"/>
              <a:t>●</a:t>
            </a:r>
            <a:r>
              <a:rPr lang="ko-KR" altLang="en-US"/>
              <a:t>이 협약이 무효하더라도 그 이전 상황을 봤을 때 간도가 조선땅이라고 주장하기 어려움</a:t>
            </a:r>
            <a:r>
              <a:rPr lang="en-US" altLang="ko-KR"/>
              <a:t>.</a:t>
            </a:r>
          </a:p>
          <a:p>
            <a:pPr marL="0" indent="0">
              <a:buNone/>
              <a:defRPr/>
            </a:pPr>
            <a:r>
              <a:rPr lang="en-US" altLang="ko-KR"/>
              <a:t>●</a:t>
            </a:r>
            <a:r>
              <a:rPr lang="ko-KR" altLang="en-US"/>
              <a:t>나라끼리 땅을 가지고 싸우는 동안 간도에는 조선인이 많이 거주함</a:t>
            </a:r>
            <a:r>
              <a:rPr lang="en-US" altLang="ko-K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376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92743"/>
            <a:ext cx="859687" cy="865094"/>
          </a:xfrm>
          <a:prstGeom prst="rect">
            <a:avLst/>
          </a:prstGeom>
          <a:solidFill>
            <a:srgbClr val="038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0143" y="461858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913477" y="227152"/>
            <a:ext cx="4432624" cy="796277"/>
            <a:chOff x="859687" y="192743"/>
            <a:chExt cx="4432624" cy="796277"/>
          </a:xfrm>
        </p:grpSpPr>
        <p:sp>
          <p:nvSpPr>
            <p:cNvPr id="3" name="TextBox 2"/>
            <p:cNvSpPr txBox="1"/>
            <p:nvPr/>
          </p:nvSpPr>
          <p:spPr>
            <a:xfrm>
              <a:off x="859687" y="192743"/>
              <a:ext cx="44326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>
                  <a:solidFill>
                    <a:srgbClr val="024856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간도와 국제사법재판소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9687" y="61968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dirty="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647503" y="1766408"/>
            <a:ext cx="4078365" cy="3824495"/>
          </a:xfrm>
          <a:prstGeom prst="rect">
            <a:avLst/>
          </a:prstGeom>
          <a:noFill/>
          <a:ln w="76200">
            <a:solidFill>
              <a:srgbClr val="038A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텍스트, 지도이(가) 표시된 사진&#10;&#10;자동 생성된 설명">
            <a:extLst>
              <a:ext uri="{FF2B5EF4-FFF2-40B4-BE49-F238E27FC236}">
                <a16:creationId xmlns:a16="http://schemas.microsoft.com/office/drawing/2014/main" xmlns="" id="{A69EEE1F-7A82-40FB-BEF2-F712EE197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6" y="1845373"/>
            <a:ext cx="3947502" cy="3703641"/>
          </a:xfrm>
          <a:prstGeom prst="rect">
            <a:avLst/>
          </a:prstGeom>
        </p:spPr>
      </p:pic>
      <p:pic>
        <p:nvPicPr>
          <p:cNvPr id="13" name="그림 12" descr="실내, 테이블, 생활, 방이(가) 표시된 사진&#10;&#10;자동 생성된 설명">
            <a:extLst>
              <a:ext uri="{FF2B5EF4-FFF2-40B4-BE49-F238E27FC236}">
                <a16:creationId xmlns:a16="http://schemas.microsoft.com/office/drawing/2014/main" xmlns="" id="{E37ECCCB-4698-4BF7-833E-95238440F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01" y="1635779"/>
            <a:ext cx="5094194" cy="3703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53D40E5-2684-467C-AA57-F0D742927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58" y="4869653"/>
            <a:ext cx="2979678" cy="17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간도 영토 분쟁</a:t>
            </a:r>
            <a:r>
              <a:rPr lang="en-US" altLang="ko-KR"/>
              <a:t>(5)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ko-KR" altLang="en-US"/>
              <a:t>●</a:t>
            </a:r>
            <a:r>
              <a:rPr lang="ko-KR" altLang="en-US" sz="1900"/>
              <a:t>소련에 의한 북한 편입이 진행</a:t>
            </a:r>
          </a:p>
          <a:p>
            <a:pPr marL="0" indent="0">
              <a:buNone/>
              <a:defRPr/>
            </a:pPr>
            <a:r>
              <a:rPr lang="en-US" altLang="ko-KR" sz="1900"/>
              <a:t>-</a:t>
            </a:r>
            <a:r>
              <a:rPr lang="ko-KR" altLang="en-US" sz="1900"/>
              <a:t> 국공내전시절 만주에 주둔하던 소련군에 의해 제 </a:t>
            </a:r>
            <a:r>
              <a:rPr lang="en-US" altLang="ko-KR" sz="1900"/>
              <a:t>1</a:t>
            </a:r>
            <a:r>
              <a:rPr lang="ko-KR" altLang="en-US" sz="1900"/>
              <a:t>차 평양협정</a:t>
            </a:r>
            <a:r>
              <a:rPr lang="en-US" altLang="ko-KR" sz="1900"/>
              <a:t>(1947.5)</a:t>
            </a:r>
            <a:r>
              <a:rPr lang="ko-KR" altLang="en-US" sz="1900"/>
              <a:t>에서 북한에게 랴오닝성</a:t>
            </a:r>
            <a:r>
              <a:rPr lang="en-US" altLang="ko-KR" sz="1900"/>
              <a:t>,</a:t>
            </a:r>
            <a:r>
              <a:rPr lang="ko-KR" altLang="en-US" sz="1900"/>
              <a:t> 안둥성등 요동반도와 남만주 전체를 편입시키기로 협정</a:t>
            </a:r>
            <a:r>
              <a:rPr lang="en-US" altLang="ko-KR" sz="1900"/>
              <a:t>.</a:t>
            </a:r>
          </a:p>
          <a:p>
            <a:pPr marL="0" indent="0">
              <a:buNone/>
              <a:defRPr/>
            </a:pPr>
            <a:r>
              <a:rPr lang="en-US" altLang="ko-KR" sz="1900"/>
              <a:t>-</a:t>
            </a:r>
            <a:r>
              <a:rPr lang="ko-KR" altLang="en-US" sz="1900"/>
              <a:t>제</a:t>
            </a:r>
            <a:r>
              <a:rPr lang="en-US" altLang="ko-KR" sz="1900"/>
              <a:t>2</a:t>
            </a:r>
            <a:r>
              <a:rPr lang="ko-KR" altLang="en-US" sz="1900"/>
              <a:t>차 평양협정</a:t>
            </a:r>
            <a:r>
              <a:rPr lang="en-US" altLang="ko-KR" sz="1900"/>
              <a:t>(1948.2)</a:t>
            </a:r>
            <a:r>
              <a:rPr lang="ko-KR" altLang="en-US" sz="1900"/>
              <a:t>에서는 요동반도를 제외한 안둥성</a:t>
            </a:r>
            <a:r>
              <a:rPr lang="en-US" altLang="ko-KR" sz="1900"/>
              <a:t>,</a:t>
            </a:r>
            <a:r>
              <a:rPr lang="ko-KR" altLang="en-US" sz="1900"/>
              <a:t> 지린</a:t>
            </a:r>
            <a:r>
              <a:rPr lang="en-US" altLang="ko-KR" sz="1900"/>
              <a:t>,</a:t>
            </a:r>
            <a:r>
              <a:rPr lang="ko-KR" altLang="en-US" sz="1900"/>
              <a:t>간도를 북한에 귀속 시키기로 혐의</a:t>
            </a:r>
            <a:r>
              <a:rPr lang="en-US" altLang="ko-KR" sz="1900"/>
              <a:t>.</a:t>
            </a:r>
          </a:p>
          <a:p>
            <a:pPr marL="0" indent="0">
              <a:buNone/>
              <a:defRPr/>
            </a:pPr>
            <a:r>
              <a:rPr lang="en-US" altLang="ko-KR" sz="1900"/>
              <a:t>-</a:t>
            </a:r>
            <a:r>
              <a:rPr lang="ko-KR" altLang="en-US" sz="1900"/>
              <a:t>북한의 정규군이 옌지</a:t>
            </a:r>
            <a:r>
              <a:rPr lang="en-US" altLang="ko-KR" sz="1900"/>
              <a:t>,</a:t>
            </a:r>
            <a:r>
              <a:rPr lang="ko-KR" altLang="en-US" sz="1900"/>
              <a:t> 무단강</a:t>
            </a:r>
            <a:r>
              <a:rPr lang="en-US" altLang="ko-KR" sz="1900"/>
              <a:t>,</a:t>
            </a:r>
            <a:r>
              <a:rPr lang="ko-KR" altLang="en-US" sz="1900"/>
              <a:t> 무링 지역에 주둔</a:t>
            </a:r>
            <a:r>
              <a:rPr lang="en-US" altLang="ko-KR" sz="1900"/>
              <a:t>(1948.7)</a:t>
            </a:r>
            <a:r>
              <a:rPr lang="ko-KR" altLang="en-US" sz="1900"/>
              <a:t>하기 까지 함</a:t>
            </a:r>
            <a:r>
              <a:rPr lang="en-US" altLang="ko-KR" sz="1900"/>
              <a:t>.</a:t>
            </a:r>
          </a:p>
          <a:p>
            <a:pPr marL="0" indent="0">
              <a:buNone/>
              <a:defRPr/>
            </a:pPr>
            <a:r>
              <a:rPr lang="en-US" altLang="ko-KR" sz="1900"/>
              <a:t>-But,</a:t>
            </a:r>
            <a:r>
              <a:rPr lang="ko-KR" altLang="en-US" sz="1900"/>
              <a:t> </a:t>
            </a:r>
            <a:r>
              <a:rPr lang="en-US" altLang="ko-KR" sz="1900"/>
              <a:t>6.25</a:t>
            </a:r>
            <a:r>
              <a:rPr lang="ko-KR" altLang="en-US" sz="1900"/>
              <a:t> 전쟁 이후 중공군의 도움을 받은 북한은 소리를 내지 못하고 조용해짐</a:t>
            </a:r>
            <a:r>
              <a:rPr lang="en-US" altLang="ko-KR" sz="1900"/>
              <a:t>.</a:t>
            </a:r>
          </a:p>
          <a:p>
            <a:pPr marL="0" indent="0">
              <a:buNone/>
              <a:defRPr/>
            </a:pPr>
            <a:r>
              <a:rPr lang="en-US" altLang="ko-KR" sz="1900"/>
              <a:t>-</a:t>
            </a:r>
            <a:r>
              <a:rPr lang="ko-KR" altLang="en-US" sz="1900"/>
              <a:t>조중변계조약</a:t>
            </a:r>
            <a:r>
              <a:rPr lang="en-US" altLang="ko-KR" sz="1900"/>
              <a:t>(1962)</a:t>
            </a:r>
            <a:r>
              <a:rPr lang="ko-KR" altLang="en-US" sz="1900"/>
              <a:t>로 북한과 중군은 간도의 중국 소유를 인정</a:t>
            </a:r>
            <a:r>
              <a:rPr lang="en-US" altLang="ko-KR" sz="1900"/>
              <a:t>,</a:t>
            </a:r>
            <a:r>
              <a:rPr lang="ko-KR" altLang="en-US" sz="1900"/>
              <a:t> 백두산을 천지를 경계로 항 북한이 </a:t>
            </a:r>
            <a:r>
              <a:rPr lang="en-US" altLang="ko-KR" sz="1900"/>
              <a:t>2/3,</a:t>
            </a:r>
            <a:r>
              <a:rPr lang="ko-KR" altLang="en-US" sz="1900"/>
              <a:t> 중국은 </a:t>
            </a:r>
            <a:r>
              <a:rPr lang="en-US" altLang="ko-KR" sz="1900"/>
              <a:t>1/3</a:t>
            </a:r>
            <a:r>
              <a:rPr lang="ko-KR" altLang="en-US" sz="1900"/>
              <a:t>로 분활 하기로 협약함</a:t>
            </a:r>
            <a:r>
              <a:rPr lang="en-US" altLang="ko-KR" sz="1900"/>
              <a:t>.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632039" y="1541417"/>
            <a:ext cx="4741352" cy="45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03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4138" y="2153317"/>
            <a:ext cx="3043646" cy="16002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chemeClr val="tx1"/>
                </a:solidFill>
              </a:rPr>
              <a:t>간도의 독립운동 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28894" y="4754880"/>
            <a:ext cx="6109407" cy="1065125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ko-KR" altLang="en-US" dirty="0">
                <a:solidFill>
                  <a:schemeClr val="tx1"/>
                </a:solidFill>
              </a:rPr>
              <a:t>●</a:t>
            </a:r>
            <a:r>
              <a:rPr lang="ko-KR" altLang="en-US" sz="1900" dirty="0">
                <a:solidFill>
                  <a:schemeClr val="tx1"/>
                </a:solidFill>
              </a:rPr>
              <a:t>이상룡</a:t>
            </a:r>
            <a:r>
              <a:rPr lang="en-US" altLang="ko-KR" sz="1900" dirty="0">
                <a:solidFill>
                  <a:schemeClr val="tx1"/>
                </a:solidFill>
              </a:rPr>
              <a:t>,</a:t>
            </a:r>
            <a:r>
              <a:rPr lang="ko-KR" altLang="en-US" sz="1900" dirty="0">
                <a:solidFill>
                  <a:schemeClr val="tx1"/>
                </a:solidFill>
              </a:rPr>
              <a:t>이시영</a:t>
            </a:r>
            <a:r>
              <a:rPr lang="en-US" altLang="ko-KR" sz="1900" dirty="0">
                <a:solidFill>
                  <a:schemeClr val="tx1"/>
                </a:solidFill>
              </a:rPr>
              <a:t>,</a:t>
            </a:r>
            <a:r>
              <a:rPr lang="ko-KR" altLang="en-US" sz="1900" dirty="0">
                <a:solidFill>
                  <a:schemeClr val="tx1"/>
                </a:solidFill>
              </a:rPr>
              <a:t>이회영</a:t>
            </a:r>
            <a:r>
              <a:rPr lang="en-US" altLang="ko-KR" sz="1900" dirty="0">
                <a:solidFill>
                  <a:schemeClr val="tx1"/>
                </a:solidFill>
              </a:rPr>
              <a:t>,</a:t>
            </a:r>
            <a:r>
              <a:rPr lang="ko-KR" altLang="en-US" sz="1900" dirty="0" err="1">
                <a:solidFill>
                  <a:schemeClr val="tx1"/>
                </a:solidFill>
              </a:rPr>
              <a:t>이동녕</a:t>
            </a:r>
            <a:r>
              <a:rPr lang="en-US" altLang="ko-KR" sz="1900" dirty="0">
                <a:solidFill>
                  <a:schemeClr val="tx1"/>
                </a:solidFill>
              </a:rPr>
              <a:t>,</a:t>
            </a:r>
            <a:r>
              <a:rPr lang="ko-KR" altLang="en-US" sz="1900" dirty="0">
                <a:solidFill>
                  <a:schemeClr val="tx1"/>
                </a:solidFill>
              </a:rPr>
              <a:t>등 </a:t>
            </a:r>
            <a:r>
              <a:rPr lang="ko-KR" altLang="en-US" sz="1900" dirty="0" err="1">
                <a:solidFill>
                  <a:schemeClr val="tx1"/>
                </a:solidFill>
              </a:rPr>
              <a:t>경학사라는</a:t>
            </a:r>
            <a:r>
              <a:rPr lang="ko-KR" altLang="en-US" sz="1900" dirty="0">
                <a:solidFill>
                  <a:schemeClr val="tx1"/>
                </a:solidFill>
              </a:rPr>
              <a:t> 항일단체를 조직</a:t>
            </a:r>
            <a:r>
              <a:rPr lang="en-US" altLang="ko-KR" sz="1900" dirty="0">
                <a:solidFill>
                  <a:schemeClr val="tx1"/>
                </a:solidFill>
              </a:rPr>
              <a:t>.</a:t>
            </a:r>
            <a:r>
              <a:rPr lang="ko-KR" altLang="en-US" sz="1900" dirty="0">
                <a:solidFill>
                  <a:schemeClr val="tx1"/>
                </a:solidFill>
              </a:rPr>
              <a:t> 군사교육기관으로 신흥강습소를 설치하여 서간도 지역의 대표적인 독립운동 기지로 발전시킴</a:t>
            </a:r>
            <a:r>
              <a:rPr lang="en-US" altLang="ko-KR" sz="1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728894" y="896861"/>
            <a:ext cx="6415767" cy="28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67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간도의 독립운동</a:t>
            </a:r>
            <a:r>
              <a:rPr lang="en-US" altLang="ko-KR"/>
              <a:t>(2)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ko-KR" altLang="en-US"/>
              <a:t>●신흥강습소는 신흥학교</a:t>
            </a:r>
            <a:r>
              <a:rPr lang="en-US" altLang="ko-KR"/>
              <a:t>,</a:t>
            </a:r>
            <a:r>
              <a:rPr lang="ko-KR" altLang="en-US"/>
              <a:t> 나아가 신흥무관학교로 발전</a:t>
            </a:r>
            <a:r>
              <a:rPr lang="en-US" altLang="ko-KR"/>
              <a:t>.</a:t>
            </a:r>
            <a:r>
              <a:rPr lang="ko-KR" altLang="en-US"/>
              <a:t> </a:t>
            </a:r>
          </a:p>
          <a:p>
            <a:pPr marL="0" indent="0">
              <a:buNone/>
              <a:defRPr/>
            </a:pPr>
            <a:r>
              <a:rPr lang="ko-KR" altLang="en-US"/>
              <a:t>●이학교는 </a:t>
            </a:r>
            <a:r>
              <a:rPr lang="en-US" altLang="ko-KR"/>
              <a:t>4</a:t>
            </a:r>
            <a:r>
              <a:rPr lang="ko-KR" altLang="en-US"/>
              <a:t>년제의 본가 이외에 속성과로서 </a:t>
            </a:r>
            <a:r>
              <a:rPr lang="en-US" altLang="ko-KR"/>
              <a:t>6</a:t>
            </a:r>
            <a:r>
              <a:rPr lang="ko-KR" altLang="en-US"/>
              <a:t>개월간의 장교반과 </a:t>
            </a:r>
            <a:r>
              <a:rPr lang="en-US" altLang="ko-KR"/>
              <a:t>3</a:t>
            </a:r>
            <a:r>
              <a:rPr lang="ko-KR" altLang="en-US"/>
              <a:t>개월간의 하사관반을 두어 독립군을 양성</a:t>
            </a:r>
            <a:r>
              <a:rPr lang="en-US" altLang="ko-KR"/>
              <a:t>.</a:t>
            </a:r>
          </a:p>
          <a:p>
            <a:pPr marL="0" indent="0">
              <a:buNone/>
              <a:defRPr/>
            </a:pPr>
            <a:r>
              <a:rPr lang="en-US" altLang="ko-KR"/>
              <a:t>●</a:t>
            </a:r>
            <a:r>
              <a:rPr lang="ko-KR" altLang="en-US"/>
              <a:t>그 결과 </a:t>
            </a:r>
            <a:r>
              <a:rPr lang="en-US" altLang="ko-KR"/>
              <a:t>3.1</a:t>
            </a:r>
            <a:r>
              <a:rPr lang="ko-KR" altLang="en-US"/>
              <a:t>운동 EO까지 </a:t>
            </a:r>
            <a:r>
              <a:rPr lang="en-US" altLang="ko-KR"/>
              <a:t>7~8</a:t>
            </a:r>
            <a:r>
              <a:rPr lang="ko-KR" altLang="en-US"/>
              <a:t>백명 안팎의 사관을 양성하였다</a:t>
            </a:r>
            <a:r>
              <a:rPr lang="en-US" altLang="ko-KR"/>
              <a:t>.</a:t>
            </a:r>
            <a:r>
              <a:rPr lang="ko-KR" altLang="en-US"/>
              <a:t> 이들이 곧 간도와 시베리아 지역에서 행해진 독립운동의 지도자가 되었으며</a:t>
            </a:r>
            <a:r>
              <a:rPr lang="en-US" altLang="ko-KR"/>
              <a:t>,</a:t>
            </a:r>
            <a:r>
              <a:rPr lang="ko-KR" altLang="en-US"/>
              <a:t>청산리 대첩의 주역들이기도하였음</a:t>
            </a:r>
            <a:r>
              <a:rPr lang="en-US" altLang="ko-KR"/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" y="1495685"/>
            <a:ext cx="5164184" cy="47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간도의 독립운동 </a:t>
            </a:r>
            <a:r>
              <a:rPr lang="en-US" altLang="ko-KR"/>
              <a:t>(3)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●북간도의 독립운동 기지로서 명동촌임</a:t>
            </a:r>
            <a:r>
              <a:rPr lang="en-US" altLang="ko-KR"/>
              <a:t>.</a:t>
            </a:r>
          </a:p>
          <a:p>
            <a:pPr marL="0" indent="0">
              <a:buNone/>
              <a:defRPr/>
            </a:pPr>
            <a:r>
              <a:rPr lang="ko-KR" altLang="en-US"/>
              <a:t>이곳에 명동학교를 비롯한 여러 교육기관을 설리바여 민족주의 교육을 실시하며 청장년의 독립군 편성을 은밀히 추진함</a:t>
            </a:r>
            <a:r>
              <a:rPr lang="en-US" altLang="ko-KR"/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543283"/>
            <a:ext cx="5111931" cy="46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72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최종 정리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 신흥 무관학교</a:t>
            </a:r>
          </a:p>
          <a:p>
            <a:pPr marL="0" indent="0">
              <a:buNone/>
              <a:defRPr/>
            </a:pPr>
            <a:r>
              <a:rPr lang="ko-KR" altLang="en-US"/>
              <a:t> </a:t>
            </a:r>
            <a:r>
              <a:rPr lang="en-US" altLang="en-US"/>
              <a:t>https://www.youtube.com/watch?v=mtxSwDPWKsQ</a:t>
            </a:r>
          </a:p>
          <a:p>
            <a:pPr marL="0" indent="0">
              <a:buNone/>
              <a:defRPr/>
            </a:pPr>
            <a:r>
              <a:rPr lang="ko-KR" altLang="en-US"/>
              <a:t>잃어 버린땅</a:t>
            </a:r>
            <a:r>
              <a:rPr lang="en-US" altLang="ko-KR"/>
              <a:t>,</a:t>
            </a:r>
            <a:r>
              <a:rPr lang="ko-KR" altLang="en-US"/>
              <a:t>간도</a:t>
            </a:r>
          </a:p>
          <a:p>
            <a:pPr>
              <a:defRPr/>
            </a:pPr>
            <a:r>
              <a:rPr lang="en-US" altLang="en-US"/>
              <a:t>https://www.youtube.com/watch?v=j09-XCQa4V0</a:t>
            </a:r>
          </a:p>
        </p:txBody>
      </p:sp>
    </p:spTree>
    <p:extLst>
      <p:ext uri="{BB962C8B-B14F-4D97-AF65-F5344CB8AC3E}">
        <p14:creationId xmlns:p14="http://schemas.microsoft.com/office/powerpoint/2010/main" val="3074831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국제법적 관점으로 본 간도협약</a:t>
            </a:r>
            <a:endParaRPr lang="en-AU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9274630" y="5708468"/>
            <a:ext cx="2701398" cy="756339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smtClean="0"/>
              <a:t>영어영문학과 안수영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4317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38510" y="2629703"/>
            <a:ext cx="8534400" cy="3995750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dirty="0" smtClean="0">
                <a:solidFill>
                  <a:schemeClr val="tx1"/>
                </a:solidFill>
              </a:rPr>
              <a:t>◎ 국제법이란</a:t>
            </a:r>
            <a:r>
              <a:rPr lang="en-US" altLang="ko-KR" sz="2000" dirty="0" smtClean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altLang="ko-KR" sz="2000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2000" dirty="0" smtClean="0">
                <a:solidFill>
                  <a:schemeClr val="tx1"/>
                </a:solidFill>
              </a:rPr>
              <a:t>◎ 간도의 역사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l"/>
            <a:endParaRPr lang="en-US" altLang="ko-KR" sz="2000" dirty="0">
              <a:solidFill>
                <a:schemeClr val="tx1"/>
              </a:solidFill>
            </a:endParaRPr>
          </a:p>
          <a:p>
            <a:pPr algn="l"/>
            <a:r>
              <a:rPr lang="ko-KR" altLang="en-US" sz="2000" dirty="0" smtClean="0">
                <a:solidFill>
                  <a:schemeClr val="tx1"/>
                </a:solidFill>
              </a:rPr>
              <a:t>◎ 간도협약이란</a:t>
            </a:r>
            <a:r>
              <a:rPr lang="en-US" altLang="ko-KR" sz="2000" dirty="0" smtClean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altLang="ko-KR" sz="2000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2000" dirty="0" smtClean="0">
                <a:solidFill>
                  <a:schemeClr val="tx1"/>
                </a:solidFill>
              </a:rPr>
              <a:t>◎ 간도협약이 부당한 이유 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39401" y="905807"/>
            <a:ext cx="10363200" cy="755645"/>
          </a:xfrm>
        </p:spPr>
        <p:txBody>
          <a:bodyPr>
            <a:noAutofit/>
          </a:bodyPr>
          <a:lstStyle/>
          <a:p>
            <a:r>
              <a:rPr lang="ko-KR" altLang="en-US" sz="5400" dirty="0" smtClean="0"/>
              <a:t>목  차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169774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 smtClean="0"/>
              <a:t>국제법이란</a:t>
            </a:r>
            <a:r>
              <a:rPr lang="en-US" altLang="ko-KR" sz="3000" dirty="0" smtClean="0"/>
              <a:t>?</a:t>
            </a:r>
            <a:endParaRPr lang="ko-KR" altLang="en-US" sz="3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76211" y="2714620"/>
            <a:ext cx="10972800" cy="17573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o-KR" altLang="en-US" sz="2500" dirty="0" smtClean="0"/>
              <a:t>＊국가 간 합의를 바탕으로 하여 국제 사회의 행위 주체들의 행위와 이해 관계를 규율 하는 규범이다</a:t>
            </a:r>
            <a:r>
              <a:rPr lang="en-US" altLang="ko-KR" sz="2500" dirty="0" smtClean="0"/>
              <a:t>. </a:t>
            </a:r>
            <a:r>
              <a:rPr lang="ko-KR" altLang="en-US" sz="2500" dirty="0" smtClean="0"/>
              <a:t>국제법은 국제 사회를 규율 하기는 하나 비단 국제 사회에만 적용되는 규범은 아니고 국내 정치 상황에도 많은 영향을 미치게 되며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이는 국내법에도 상당한 영향을 준다</a:t>
            </a:r>
            <a:r>
              <a:rPr lang="en-US" altLang="ko-KR" sz="2500" dirty="0" smtClean="0"/>
              <a:t>.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7382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 smtClean="0"/>
              <a:t>국제법의 종류</a:t>
            </a:r>
            <a:endParaRPr lang="ko-KR" altLang="en-US" sz="3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 rot="21600000">
            <a:off x="476211" y="1643050"/>
            <a:ext cx="109728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4000" dirty="0" smtClean="0"/>
              <a:t>＊조약</a:t>
            </a:r>
            <a:endParaRPr lang="en-US" altLang="ko-KR" sz="4000" dirty="0" smtClean="0"/>
          </a:p>
          <a:p>
            <a:pPr>
              <a:buNone/>
            </a:pPr>
            <a:endParaRPr lang="en-US" altLang="ko-KR" sz="4000" dirty="0" smtClean="0"/>
          </a:p>
          <a:p>
            <a:pPr>
              <a:buNone/>
            </a:pPr>
            <a:r>
              <a:rPr lang="ko-KR" altLang="en-US" sz="4000" dirty="0" smtClean="0"/>
              <a:t>＊국제 관습법</a:t>
            </a:r>
            <a:endParaRPr lang="en-US" altLang="ko-KR" sz="4000" dirty="0" smtClean="0"/>
          </a:p>
          <a:p>
            <a:pPr>
              <a:buNone/>
            </a:pPr>
            <a:endParaRPr lang="en-US" altLang="ko-KR" sz="4000" dirty="0" smtClean="0"/>
          </a:p>
          <a:p>
            <a:pPr>
              <a:buNone/>
            </a:pPr>
            <a:r>
              <a:rPr lang="ko-KR" altLang="en-US" sz="4000" dirty="0" smtClean="0"/>
              <a:t>＊국제법의 한계</a:t>
            </a:r>
            <a:endParaRPr lang="en-US" altLang="ko-KR" sz="4000" dirty="0" smtClean="0"/>
          </a:p>
        </p:txBody>
      </p:sp>
    </p:spTree>
    <p:extLst>
      <p:ext uri="{BB962C8B-B14F-4D97-AF65-F5344CB8AC3E}">
        <p14:creationId xmlns:p14="http://schemas.microsoft.com/office/powerpoint/2010/main" val="30700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2500" dirty="0" smtClean="0"/>
              <a:t>옥저의 땅 → 고구려의 영토 → 발해의 영토 → 고려시대부터 조선 전기</a:t>
            </a:r>
            <a:r>
              <a:rPr lang="en-US" altLang="ko-KR" sz="2500" dirty="0" smtClean="0"/>
              <a:t>= </a:t>
            </a:r>
            <a:r>
              <a:rPr lang="ko-KR" altLang="en-US" sz="2500" dirty="0" smtClean="0"/>
              <a:t>여진족들이 흩어져 살았고 그들은 조선에 조공을 바침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이에 조선에서는 물자 교역의 기회를 제공함</a:t>
            </a:r>
            <a:endParaRPr lang="en-US" altLang="ko-KR" sz="2500" dirty="0" smtClean="0"/>
          </a:p>
          <a:p>
            <a:pPr>
              <a:buNone/>
            </a:pPr>
            <a:endParaRPr lang="en-US" altLang="ko-KR" sz="2500" dirty="0" smtClean="0"/>
          </a:p>
          <a:p>
            <a:pPr>
              <a:buNone/>
            </a:pPr>
            <a:r>
              <a:rPr lang="en-US" altLang="ko-KR" sz="2500" dirty="0" smtClean="0"/>
              <a:t> </a:t>
            </a:r>
            <a:endParaRPr lang="ko-KR" altLang="en-US" sz="2500" dirty="0"/>
          </a:p>
        </p:txBody>
      </p:sp>
      <p:pic>
        <p:nvPicPr>
          <p:cNvPr id="12290" name="Picture 2" descr="[옥저 동예 삼한] 초기 여러 나라들 중 옥저 동예 삼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3714753"/>
            <a:ext cx="2286016" cy="2282781"/>
          </a:xfrm>
          <a:prstGeom prst="rect">
            <a:avLst/>
          </a:prstGeom>
          <a:noFill/>
        </p:spPr>
      </p:pic>
      <p:pic>
        <p:nvPicPr>
          <p:cNvPr id="12292" name="Picture 4" descr="[칠교]화살표 만들기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78" y="4500571"/>
            <a:ext cx="1612869" cy="701689"/>
          </a:xfrm>
          <a:prstGeom prst="rect">
            <a:avLst/>
          </a:prstGeom>
          <a:noFill/>
        </p:spPr>
      </p:pic>
      <p:pic>
        <p:nvPicPr>
          <p:cNvPr id="12294" name="Picture 6" descr="JTBC, &amp;lt;차이나는 도올&amp;gt; 12회(마지막 회) 방송 리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491" y="3643314"/>
            <a:ext cx="2381224" cy="2571746"/>
          </a:xfrm>
          <a:prstGeom prst="rect">
            <a:avLst/>
          </a:prstGeom>
          <a:noFill/>
        </p:spPr>
      </p:pic>
      <p:pic>
        <p:nvPicPr>
          <p:cNvPr id="7" name="Picture 4" descr="[칠교]화살표 만들기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8" y="4500571"/>
            <a:ext cx="1612869" cy="701689"/>
          </a:xfrm>
          <a:prstGeom prst="rect">
            <a:avLst/>
          </a:prstGeom>
          <a:noFill/>
        </p:spPr>
      </p:pic>
      <p:pic>
        <p:nvPicPr>
          <p:cNvPr id="12296" name="Picture 8" descr="해동성국 발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771" y="3571877"/>
            <a:ext cx="2857520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19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92743"/>
            <a:ext cx="859687" cy="865094"/>
          </a:xfrm>
          <a:prstGeom prst="rect">
            <a:avLst/>
          </a:prstGeom>
          <a:solidFill>
            <a:srgbClr val="013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0143" y="461858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3477" y="227152"/>
            <a:ext cx="6077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38A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국제법의 관점에서 본 간도문제 해법</a:t>
            </a:r>
          </a:p>
        </p:txBody>
      </p:sp>
      <p:sp>
        <p:nvSpPr>
          <p:cNvPr id="5" name="타원 4"/>
          <p:cNvSpPr/>
          <p:nvPr/>
        </p:nvSpPr>
        <p:spPr>
          <a:xfrm>
            <a:off x="1326604" y="2070993"/>
            <a:ext cx="2716014" cy="2716014"/>
          </a:xfrm>
          <a:prstGeom prst="ellipse">
            <a:avLst/>
          </a:prstGeom>
          <a:solidFill>
            <a:srgbClr val="02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r>
              <a:rPr lang="ko-KR" altLang="en-US" sz="2000" b="1" dirty="0"/>
              <a:t>왜 국제법의 관점에서 간도문제에 접근해야 하는가</a:t>
            </a:r>
          </a:p>
        </p:txBody>
      </p:sp>
      <p:sp>
        <p:nvSpPr>
          <p:cNvPr id="12" name="타원 11"/>
          <p:cNvSpPr/>
          <p:nvPr/>
        </p:nvSpPr>
        <p:spPr>
          <a:xfrm>
            <a:off x="4737993" y="1999421"/>
            <a:ext cx="2716014" cy="2716014"/>
          </a:xfrm>
          <a:prstGeom prst="ellipse">
            <a:avLst/>
          </a:prstGeom>
          <a:solidFill>
            <a:srgbClr val="038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자결권과 선점의 원칙 설명</a:t>
            </a:r>
          </a:p>
        </p:txBody>
      </p:sp>
      <p:sp>
        <p:nvSpPr>
          <p:cNvPr id="13" name="타원 12"/>
          <p:cNvSpPr/>
          <p:nvPr/>
        </p:nvSpPr>
        <p:spPr>
          <a:xfrm>
            <a:off x="8149382" y="1999421"/>
            <a:ext cx="2716014" cy="27160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간도지역 한인 영상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4042618" y="1586753"/>
            <a:ext cx="18019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195047" y="2922494"/>
            <a:ext cx="18019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8606436" y="2922494"/>
            <a:ext cx="18019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xmlns="" id="{F17633F7-E9C6-42E3-856E-21E1E8C5A3BA}"/>
              </a:ext>
            </a:extLst>
          </p:cNvPr>
          <p:cNvCxnSpPr/>
          <p:nvPr/>
        </p:nvCxnSpPr>
        <p:spPr>
          <a:xfrm>
            <a:off x="1810552" y="2922494"/>
            <a:ext cx="18019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4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 smtClean="0"/>
              <a:t>간도의 귀속문제에 대한 그 당시 중국의 입장</a:t>
            </a:r>
            <a:endParaRPr lang="ko-KR" altLang="en-US" sz="3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2500" dirty="0" smtClean="0"/>
              <a:t>      청나라 이전의 중국과 청나라 시대의 중국이 입장을 달리한다</a:t>
            </a:r>
            <a:r>
              <a:rPr lang="en-US" altLang="ko-KR" sz="2500" dirty="0" smtClean="0"/>
              <a:t>.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7360571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 smtClean="0"/>
              <a:t>간도협약</a:t>
            </a:r>
            <a:endParaRPr lang="ko-KR" altLang="en-US" sz="3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71461" y="2786058"/>
            <a:ext cx="10972800" cy="23955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500" dirty="0" smtClean="0"/>
              <a:t>①</a:t>
            </a:r>
            <a:r>
              <a:rPr lang="en-US" altLang="ko-KR" sz="2000" dirty="0" smtClean="0"/>
              <a:t> </a:t>
            </a:r>
            <a:r>
              <a:rPr lang="ko-KR" altLang="en-US" sz="3500" dirty="0" smtClean="0"/>
              <a:t>두만강을 양국의 국경으로 하고</a:t>
            </a:r>
            <a:r>
              <a:rPr lang="en-US" altLang="ko-KR" sz="3500" dirty="0" smtClean="0"/>
              <a:t>, </a:t>
            </a:r>
            <a:r>
              <a:rPr lang="ko-KR" altLang="en-US" sz="3500" dirty="0" smtClean="0"/>
              <a:t>상류는 정계비를 지점으로 하여 </a:t>
            </a:r>
            <a:r>
              <a:rPr lang="ko-KR" altLang="en-US" sz="3500" dirty="0" err="1" smtClean="0"/>
              <a:t>석을수로</a:t>
            </a:r>
            <a:r>
              <a:rPr lang="ko-KR" altLang="en-US" sz="3500" dirty="0" smtClean="0"/>
              <a:t> 국경을 삼는다</a:t>
            </a:r>
            <a:r>
              <a:rPr lang="en-US" altLang="ko-KR" sz="3500" dirty="0" smtClean="0"/>
              <a:t>.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12767152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 smtClean="0"/>
              <a:t>간도협약</a:t>
            </a:r>
            <a:endParaRPr lang="ko-KR" altLang="en-US" sz="3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818605" y="2348461"/>
            <a:ext cx="10972800" cy="23955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500" dirty="0" smtClean="0"/>
              <a:t>② </a:t>
            </a:r>
            <a:r>
              <a:rPr lang="ko-KR" altLang="en-US" sz="3500" dirty="0" err="1" smtClean="0"/>
              <a:t>용정촌</a:t>
            </a:r>
            <a:r>
              <a:rPr lang="en-US" altLang="ko-KR" sz="3500" dirty="0" smtClean="0"/>
              <a:t>·</a:t>
            </a:r>
            <a:r>
              <a:rPr lang="ko-KR" altLang="en-US" sz="3500" dirty="0" smtClean="0"/>
              <a:t>국자가</a:t>
            </a:r>
            <a:r>
              <a:rPr lang="en-US" altLang="ko-KR" sz="3500" dirty="0" smtClean="0"/>
              <a:t>(</a:t>
            </a:r>
            <a:r>
              <a:rPr lang="ko-KR" altLang="en-US" sz="3500" dirty="0" smtClean="0"/>
              <a:t>局子街</a:t>
            </a:r>
            <a:r>
              <a:rPr lang="en-US" altLang="ko-KR" sz="3500" dirty="0" smtClean="0"/>
              <a:t>)·</a:t>
            </a:r>
            <a:r>
              <a:rPr lang="ko-KR" altLang="en-US" sz="3500" dirty="0" err="1" smtClean="0"/>
              <a:t>두도구</a:t>
            </a:r>
            <a:r>
              <a:rPr lang="en-US" altLang="ko-KR" sz="3500" dirty="0" smtClean="0"/>
              <a:t>(</a:t>
            </a:r>
            <a:r>
              <a:rPr lang="ko-KR" altLang="en-US" sz="3500" dirty="0" err="1" smtClean="0"/>
              <a:t>頭道溝</a:t>
            </a:r>
            <a:r>
              <a:rPr lang="en-US" altLang="ko-KR" sz="3500" dirty="0" smtClean="0"/>
              <a:t>)·</a:t>
            </a:r>
            <a:r>
              <a:rPr lang="ko-KR" altLang="en-US" sz="3500" dirty="0" err="1" smtClean="0"/>
              <a:t>면초구</a:t>
            </a:r>
            <a:r>
              <a:rPr lang="en-US" altLang="ko-KR" sz="3500" dirty="0" smtClean="0"/>
              <a:t>(</a:t>
            </a:r>
            <a:r>
              <a:rPr lang="ko-KR" altLang="en-US" sz="3500" dirty="0" err="1" smtClean="0"/>
              <a:t>面草溝</a:t>
            </a:r>
            <a:r>
              <a:rPr lang="en-US" altLang="ko-KR" sz="3500" dirty="0" smtClean="0"/>
              <a:t>) </a:t>
            </a:r>
            <a:r>
              <a:rPr lang="ko-KR" altLang="en-US" sz="3500" dirty="0" smtClean="0"/>
              <a:t>등 네 곳에 영사관이나 영사관 분관을 설치한다</a:t>
            </a:r>
            <a:r>
              <a:rPr lang="en-US" altLang="ko-KR" sz="3500" dirty="0" smtClean="0"/>
              <a:t>.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275374363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 smtClean="0"/>
              <a:t>간도협약</a:t>
            </a:r>
            <a:endParaRPr lang="ko-KR" altLang="en-US" sz="3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83140" y="1175656"/>
            <a:ext cx="10972800" cy="32201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3500" dirty="0" smtClean="0"/>
              <a:t>③ 청나라는 간도 지방에 한민족의 거주를 승준</a:t>
            </a:r>
            <a:r>
              <a:rPr lang="en-US" altLang="ko-KR" sz="3500" dirty="0" smtClean="0"/>
              <a:t>(</a:t>
            </a:r>
            <a:r>
              <a:rPr lang="ko-KR" altLang="en-US" sz="3500" dirty="0" smtClean="0"/>
              <a:t>承准</a:t>
            </a:r>
            <a:r>
              <a:rPr lang="en-US" altLang="ko-KR" sz="3500" dirty="0" smtClean="0"/>
              <a:t>)</a:t>
            </a:r>
            <a:r>
              <a:rPr lang="ko-KR" altLang="en-US" sz="3500" dirty="0" smtClean="0"/>
              <a:t>한다</a:t>
            </a:r>
            <a:r>
              <a:rPr lang="en-US" altLang="ko-KR" sz="3500" dirty="0" smtClean="0"/>
              <a:t>.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9754993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 smtClean="0"/>
              <a:t>간도협약</a:t>
            </a:r>
            <a:endParaRPr lang="ko-KR" altLang="en-US" sz="3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3500" dirty="0" smtClean="0"/>
          </a:p>
          <a:p>
            <a:pPr>
              <a:buNone/>
            </a:pPr>
            <a:endParaRPr lang="en-US" altLang="ko-KR" sz="3500" dirty="0" smtClean="0"/>
          </a:p>
          <a:p>
            <a:pPr>
              <a:buNone/>
            </a:pPr>
            <a:endParaRPr lang="en-US" altLang="ko-KR" sz="3500" dirty="0" smtClean="0"/>
          </a:p>
          <a:p>
            <a:pPr>
              <a:buNone/>
            </a:pPr>
            <a:r>
              <a:rPr lang="ko-KR" altLang="en-US" sz="3500" dirty="0" smtClean="0"/>
              <a:t>④ 간도 지방에 거주하는 한민족은 청나라의 법권</a:t>
            </a:r>
            <a:r>
              <a:rPr lang="en-US" altLang="ko-KR" sz="3500" dirty="0" smtClean="0"/>
              <a:t>(</a:t>
            </a:r>
            <a:r>
              <a:rPr lang="ko-KR" altLang="en-US" sz="3500" dirty="0" smtClean="0"/>
              <a:t>法權</a:t>
            </a:r>
            <a:r>
              <a:rPr lang="en-US" altLang="ko-KR" sz="3500" dirty="0" smtClean="0"/>
              <a:t>) </a:t>
            </a:r>
            <a:r>
              <a:rPr lang="ko-KR" altLang="en-US" sz="3500" dirty="0" smtClean="0"/>
              <a:t>관할 하에 두며</a:t>
            </a:r>
            <a:r>
              <a:rPr lang="en-US" altLang="ko-KR" sz="3500" dirty="0" smtClean="0"/>
              <a:t>, </a:t>
            </a:r>
            <a:r>
              <a:rPr lang="ko-KR" altLang="en-US" sz="3500" dirty="0" smtClean="0"/>
              <a:t>납세와 행정상 처분도 청국인과 같이 취급한다</a:t>
            </a:r>
            <a:r>
              <a:rPr lang="en-US" altLang="ko-KR" sz="3500" dirty="0" smtClean="0"/>
              <a:t>.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76027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 smtClean="0"/>
              <a:t>간도협약</a:t>
            </a:r>
            <a:endParaRPr lang="ko-KR" altLang="en-US" sz="3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3500" dirty="0" smtClean="0"/>
          </a:p>
          <a:p>
            <a:pPr>
              <a:buNone/>
            </a:pPr>
            <a:endParaRPr lang="en-US" altLang="ko-KR" sz="3500" dirty="0" smtClean="0"/>
          </a:p>
          <a:p>
            <a:pPr>
              <a:buNone/>
            </a:pPr>
            <a:endParaRPr lang="en-US" altLang="ko-KR" sz="3500" dirty="0" smtClean="0"/>
          </a:p>
          <a:p>
            <a:pPr>
              <a:buNone/>
            </a:pPr>
            <a:r>
              <a:rPr lang="ko-KR" altLang="en-US" sz="3500" dirty="0" smtClean="0"/>
              <a:t>⑤ 간도 거주 한국인의 재산은 청국인과 같이 보호되며</a:t>
            </a:r>
            <a:r>
              <a:rPr lang="en-US" altLang="ko-KR" sz="3500" dirty="0" smtClean="0"/>
              <a:t>, </a:t>
            </a:r>
            <a:r>
              <a:rPr lang="ko-KR" altLang="en-US" sz="3500" dirty="0" smtClean="0"/>
              <a:t>선정된 장소를 통해 두만강을 출입할 수 있다</a:t>
            </a:r>
            <a:r>
              <a:rPr lang="en-US" altLang="ko-KR" sz="3500" dirty="0" smtClean="0"/>
              <a:t>.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2522637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 smtClean="0"/>
              <a:t>간도협약</a:t>
            </a:r>
            <a:endParaRPr lang="ko-KR" altLang="en-US" sz="3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3500" dirty="0" smtClean="0"/>
          </a:p>
          <a:p>
            <a:pPr>
              <a:buNone/>
            </a:pPr>
            <a:endParaRPr lang="en-US" altLang="ko-KR" sz="3500" dirty="0" smtClean="0"/>
          </a:p>
          <a:p>
            <a:pPr>
              <a:buNone/>
            </a:pPr>
            <a:endParaRPr lang="en-US" altLang="ko-KR" sz="3500" dirty="0" smtClean="0"/>
          </a:p>
          <a:p>
            <a:pPr>
              <a:buNone/>
            </a:pPr>
            <a:r>
              <a:rPr lang="ko-KR" altLang="en-US" sz="3500" dirty="0" smtClean="0"/>
              <a:t>⑥ 일본은 </a:t>
            </a:r>
            <a:r>
              <a:rPr lang="ko-KR" altLang="en-US" sz="3500" dirty="0" err="1" smtClean="0"/>
              <a:t>길회선</a:t>
            </a:r>
            <a:r>
              <a:rPr lang="en-US" altLang="ko-KR" sz="3500" dirty="0" smtClean="0"/>
              <a:t>[</a:t>
            </a:r>
            <a:r>
              <a:rPr lang="ko-KR" altLang="en-US" sz="3500" dirty="0" err="1" smtClean="0"/>
              <a:t>吉會線</a:t>
            </a:r>
            <a:r>
              <a:rPr lang="ko-KR" altLang="en-US" sz="3500" dirty="0" smtClean="0"/>
              <a:t> </a:t>
            </a:r>
            <a:r>
              <a:rPr lang="en-US" altLang="ko-KR" sz="3500" dirty="0" smtClean="0"/>
              <a:t>: </a:t>
            </a:r>
            <a:r>
              <a:rPr lang="ko-KR" altLang="en-US" sz="3500" dirty="0" smtClean="0"/>
              <a:t>延吉에서 </a:t>
            </a:r>
            <a:r>
              <a:rPr lang="ko-KR" altLang="en-US" sz="3500" dirty="0" err="1" smtClean="0"/>
              <a:t>會寧間</a:t>
            </a:r>
            <a:r>
              <a:rPr lang="ko-KR" altLang="en-US" sz="3500" dirty="0" smtClean="0"/>
              <a:t> 철도</a:t>
            </a:r>
            <a:r>
              <a:rPr lang="en-US" altLang="ko-KR" sz="3500" dirty="0" smtClean="0"/>
              <a:t>]</a:t>
            </a:r>
            <a:r>
              <a:rPr lang="ko-KR" altLang="en-US" sz="3500" dirty="0" smtClean="0"/>
              <a:t>의 부설권을 가진다</a:t>
            </a:r>
            <a:r>
              <a:rPr lang="en-US" altLang="ko-KR" sz="3500" dirty="0" smtClean="0"/>
              <a:t>.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2021040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 smtClean="0"/>
              <a:t>간도협약</a:t>
            </a:r>
            <a:endParaRPr lang="ko-KR" altLang="en-US" sz="3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3500" dirty="0" smtClean="0"/>
          </a:p>
          <a:p>
            <a:pPr>
              <a:buNone/>
            </a:pPr>
            <a:endParaRPr lang="en-US" altLang="ko-KR" sz="3500" dirty="0" smtClean="0"/>
          </a:p>
          <a:p>
            <a:pPr>
              <a:buNone/>
            </a:pPr>
            <a:endParaRPr lang="en-US" altLang="ko-KR" sz="3500" dirty="0" smtClean="0"/>
          </a:p>
          <a:p>
            <a:pPr>
              <a:buNone/>
            </a:pPr>
            <a:r>
              <a:rPr lang="ko-KR" altLang="en-US" sz="3500" dirty="0" smtClean="0"/>
              <a:t>⑦ </a:t>
            </a:r>
            <a:r>
              <a:rPr lang="en-US" altLang="ko-KR" sz="3500" dirty="0" smtClean="0"/>
              <a:t> </a:t>
            </a:r>
            <a:r>
              <a:rPr lang="ko-KR" altLang="en-US" sz="3500" dirty="0" smtClean="0"/>
              <a:t>가급적 속히 </a:t>
            </a:r>
            <a:r>
              <a:rPr lang="ko-KR" altLang="en-US" sz="3500" dirty="0" err="1" smtClean="0"/>
              <a:t>통감부</a:t>
            </a:r>
            <a:r>
              <a:rPr lang="ko-KR" altLang="en-US" sz="3500" dirty="0" smtClean="0"/>
              <a:t> 간도 파출소와 관계 관원을 철수하고 영사관을 설치한다</a:t>
            </a:r>
            <a:r>
              <a:rPr lang="en-US" altLang="ko-KR" sz="3500" dirty="0" smtClean="0"/>
              <a:t>.</a:t>
            </a:r>
            <a:endParaRPr lang="en-US" altLang="ko-KR" sz="3500" dirty="0"/>
          </a:p>
        </p:txBody>
      </p:sp>
    </p:spTree>
    <p:extLst>
      <p:ext uri="{BB962C8B-B14F-4D97-AF65-F5344CB8AC3E}">
        <p14:creationId xmlns:p14="http://schemas.microsoft.com/office/powerpoint/2010/main" val="41302375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 smtClean="0"/>
              <a:t>간도협약이 부당한 이유</a:t>
            </a:r>
            <a:endParaRPr lang="ko-KR" altLang="en-US" sz="3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4000" dirty="0" smtClean="0"/>
              <a:t>조약</a:t>
            </a:r>
            <a:endParaRPr lang="en-US" altLang="ko-KR" sz="4000" dirty="0" smtClean="0"/>
          </a:p>
          <a:p>
            <a:pPr>
              <a:buNone/>
            </a:pPr>
            <a:endParaRPr lang="en-US" altLang="ko-KR" sz="4000" dirty="0" smtClean="0"/>
          </a:p>
          <a:p>
            <a:pPr>
              <a:buNone/>
            </a:pPr>
            <a:endParaRPr lang="en-US" altLang="ko-KR" sz="4000" dirty="0" smtClean="0"/>
          </a:p>
          <a:p>
            <a:pPr>
              <a:buNone/>
            </a:pPr>
            <a:r>
              <a:rPr lang="ko-KR" altLang="en-US" sz="4000" dirty="0" smtClean="0"/>
              <a:t>역사적 증거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478777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 smtClean="0"/>
              <a:t>간도협약이 부당한 이유</a:t>
            </a:r>
            <a:endParaRPr lang="ko-KR" altLang="en-US" sz="3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국제법적 증거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0477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92743"/>
            <a:ext cx="859687" cy="865094"/>
          </a:xfrm>
          <a:prstGeom prst="rect">
            <a:avLst/>
          </a:prstGeom>
          <a:solidFill>
            <a:srgbClr val="013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0143" y="461858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913477" y="227152"/>
            <a:ext cx="8844088" cy="827055"/>
            <a:chOff x="859687" y="192743"/>
            <a:chExt cx="8844088" cy="827055"/>
          </a:xfrm>
        </p:grpSpPr>
        <p:sp>
          <p:nvSpPr>
            <p:cNvPr id="3" name="TextBox 2"/>
            <p:cNvSpPr txBox="1"/>
            <p:nvPr/>
          </p:nvSpPr>
          <p:spPr>
            <a:xfrm>
              <a:off x="859687" y="192743"/>
              <a:ext cx="88440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solidFill>
                    <a:srgbClr val="038AA5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왜 국제법의 관점에서 간도 영유권을 찾아와야 하는가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9687" y="619688"/>
              <a:ext cx="18085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두가지의 이유</a:t>
              </a: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639915" y="1857394"/>
            <a:ext cx="10810451" cy="4052047"/>
          </a:xfrm>
          <a:prstGeom prst="rect">
            <a:avLst/>
          </a:prstGeom>
          <a:noFill/>
          <a:ln w="57150">
            <a:solidFill>
              <a:srgbClr val="038A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xmlns="" id="{F9264182-48F2-456D-B37E-DC7E1AB6FB5D}"/>
              </a:ext>
            </a:extLst>
          </p:cNvPr>
          <p:cNvCxnSpPr>
            <a:cxnSpLocks/>
          </p:cNvCxnSpPr>
          <p:nvPr/>
        </p:nvCxnSpPr>
        <p:spPr>
          <a:xfrm>
            <a:off x="4900757" y="3476897"/>
            <a:ext cx="5005243" cy="0"/>
          </a:xfrm>
          <a:prstGeom prst="line">
            <a:avLst/>
          </a:prstGeom>
          <a:ln w="28575">
            <a:solidFill>
              <a:srgbClr val="024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FAF19003-3727-4D61-932F-7FB01C5B2A33}"/>
              </a:ext>
            </a:extLst>
          </p:cNvPr>
          <p:cNvSpPr/>
          <p:nvPr/>
        </p:nvSpPr>
        <p:spPr>
          <a:xfrm>
            <a:off x="2174433" y="2843645"/>
            <a:ext cx="7843133" cy="2079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800" kern="0" dirty="0">
                <a:solidFill>
                  <a:srgbClr val="000000"/>
                </a:solidFill>
                <a:latin typeface="한컴바탕"/>
                <a:ea typeface="한컴바탕"/>
              </a:rPr>
              <a:t>양국의 증거들은 </a:t>
            </a:r>
            <a:r>
              <a:rPr lang="ko-KR" altLang="en-US" sz="2800" kern="0" dirty="0">
                <a:solidFill>
                  <a:srgbClr val="038AA5"/>
                </a:solidFill>
                <a:latin typeface="한컴바탕"/>
                <a:ea typeface="한컴바탕"/>
              </a:rPr>
              <a:t>제</a:t>
            </a:r>
            <a:r>
              <a:rPr lang="en-US" altLang="ko-KR" sz="2800" kern="0" dirty="0">
                <a:solidFill>
                  <a:srgbClr val="038AA5"/>
                </a:solidFill>
                <a:latin typeface="한컴바탕"/>
                <a:ea typeface="한컴바탕"/>
              </a:rPr>
              <a:t>3</a:t>
            </a:r>
            <a:r>
              <a:rPr lang="ko-KR" altLang="en-US" sz="2800" kern="0" dirty="0">
                <a:solidFill>
                  <a:srgbClr val="038AA5"/>
                </a:solidFill>
                <a:latin typeface="한컴바탕"/>
                <a:ea typeface="한컴바탕"/>
              </a:rPr>
              <a:t>자 중재기관이나 국제사법기관에 의해 결정되기 때문에</a:t>
            </a:r>
            <a:r>
              <a:rPr lang="ko-KR" altLang="en-US" sz="2800" kern="0" dirty="0">
                <a:solidFill>
                  <a:srgbClr val="000000"/>
                </a:solidFill>
                <a:latin typeface="한컴바탕"/>
                <a:ea typeface="한컴바탕"/>
              </a:rPr>
              <a:t> 제 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3</a:t>
            </a:r>
            <a:r>
              <a:rPr lang="ko-KR" altLang="en-US" sz="2800" kern="0" dirty="0">
                <a:solidFill>
                  <a:srgbClr val="000000"/>
                </a:solidFill>
                <a:latin typeface="한컴바탕"/>
                <a:ea typeface="한컴바탕"/>
              </a:rPr>
              <a:t>자 중재기관이나 국제사법기관의 시각에서 사안에 </a:t>
            </a:r>
            <a:r>
              <a:rPr lang="ko-KR" altLang="en-US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접근해야함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.</a:t>
            </a:r>
            <a:endParaRPr lang="ko-KR" altLang="en-US" sz="2800" kern="0" dirty="0">
              <a:solidFill>
                <a:srgbClr val="000000"/>
              </a:solidFill>
              <a:latin typeface="한컴바탕"/>
            </a:endParaRP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xmlns="" id="{1549A54B-7B9D-429D-A247-9E0540C562FC}"/>
              </a:ext>
            </a:extLst>
          </p:cNvPr>
          <p:cNvCxnSpPr>
            <a:cxnSpLocks/>
          </p:cNvCxnSpPr>
          <p:nvPr/>
        </p:nvCxnSpPr>
        <p:spPr>
          <a:xfrm>
            <a:off x="2323921" y="4132730"/>
            <a:ext cx="4193420" cy="0"/>
          </a:xfrm>
          <a:prstGeom prst="line">
            <a:avLst/>
          </a:prstGeom>
          <a:ln w="28575">
            <a:solidFill>
              <a:srgbClr val="024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639915" y="1857393"/>
            <a:ext cx="10810451" cy="4052047"/>
          </a:xfrm>
          <a:prstGeom prst="rect">
            <a:avLst/>
          </a:prstGeom>
          <a:solidFill>
            <a:srgbClr val="F7FCFF"/>
          </a:solidFill>
          <a:ln w="57150">
            <a:solidFill>
              <a:srgbClr val="024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sz="2800" b="1" kern="0" dirty="0">
                <a:solidFill>
                  <a:srgbClr val="038AA5"/>
                </a:solidFill>
                <a:latin typeface="한컴바탕"/>
                <a:ea typeface="한컴바탕"/>
              </a:rPr>
              <a:t>국제적으로 영유권을 인정받은 사례들을 확인 할 수 있음</a:t>
            </a:r>
            <a:r>
              <a:rPr lang="en-US" altLang="ko-KR" sz="2800" b="1" kern="0" dirty="0">
                <a:solidFill>
                  <a:srgbClr val="038AA5"/>
                </a:solidFill>
                <a:latin typeface="한컴바탕"/>
                <a:ea typeface="한컴바탕"/>
              </a:rPr>
              <a:t>.</a:t>
            </a:r>
            <a:r>
              <a:rPr lang="en-US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 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sz="2800" kern="0" dirty="0">
                <a:solidFill>
                  <a:srgbClr val="000000"/>
                </a:solidFill>
                <a:latin typeface="한컴바탕"/>
                <a:ea typeface="한컴바탕"/>
              </a:rPr>
              <a:t>따라서 국제사법재판소에서 </a:t>
            </a:r>
            <a:r>
              <a:rPr lang="en-US" altLang="ko-KR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영토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 </a:t>
            </a:r>
            <a:r>
              <a:rPr lang="en-US" altLang="ko-KR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분쟁에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 </a:t>
            </a:r>
            <a:r>
              <a:rPr lang="en-US" altLang="ko-KR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관한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 </a:t>
            </a:r>
            <a:r>
              <a:rPr lang="en-US" altLang="ko-KR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판례들을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 </a:t>
            </a:r>
            <a:r>
              <a:rPr lang="en-US" altLang="ko-KR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통하여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 </a:t>
            </a:r>
            <a:r>
              <a:rPr lang="en-US" altLang="ko-KR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정립</a:t>
            </a:r>
            <a:r>
              <a:rPr lang="ko-KR" altLang="en-US" sz="2800" kern="0" dirty="0">
                <a:solidFill>
                  <a:srgbClr val="000000"/>
                </a:solidFill>
                <a:latin typeface="한컴바탕"/>
                <a:ea typeface="한컴바탕"/>
              </a:rPr>
              <a:t>한 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‘</a:t>
            </a:r>
            <a:r>
              <a:rPr lang="en-US" altLang="ko-KR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영토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 </a:t>
            </a:r>
            <a:r>
              <a:rPr lang="en-US" altLang="ko-KR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취득과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 </a:t>
            </a:r>
            <a:r>
              <a:rPr lang="en-US" altLang="ko-KR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관련한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 </a:t>
            </a:r>
            <a:r>
              <a:rPr lang="en-US" altLang="ko-KR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국제법의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 </a:t>
            </a:r>
            <a:r>
              <a:rPr lang="en-US" altLang="ko-KR" sz="2800" kern="0" dirty="0" err="1">
                <a:solidFill>
                  <a:srgbClr val="000000"/>
                </a:solidFill>
                <a:latin typeface="한컴바탕"/>
                <a:ea typeface="한컴바탕"/>
              </a:rPr>
              <a:t>일반원칙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’ </a:t>
            </a:r>
            <a:r>
              <a:rPr lang="ko-KR" altLang="en-US" sz="2800" kern="0" dirty="0">
                <a:solidFill>
                  <a:srgbClr val="000000"/>
                </a:solidFill>
                <a:latin typeface="한컴바탕"/>
                <a:ea typeface="한컴바탕"/>
              </a:rPr>
              <a:t>을 준수해야 함</a:t>
            </a:r>
            <a:r>
              <a:rPr lang="en-US" altLang="ko-KR" sz="2800" kern="0" dirty="0">
                <a:solidFill>
                  <a:srgbClr val="000000"/>
                </a:solidFill>
                <a:latin typeface="한컴바탕"/>
                <a:ea typeface="한컴바탕"/>
              </a:rPr>
              <a:t>.</a:t>
            </a:r>
            <a:r>
              <a:rPr lang="ko-KR" altLang="en-US" sz="2800" kern="0" dirty="0">
                <a:solidFill>
                  <a:srgbClr val="000000"/>
                </a:solidFill>
                <a:latin typeface="한컴바탕"/>
                <a:ea typeface="한컴바탕"/>
              </a:rPr>
              <a:t> </a:t>
            </a:r>
            <a:endParaRPr lang="en-US" altLang="ko-KR" sz="2800" kern="0" dirty="0">
              <a:solidFill>
                <a:srgbClr val="000000"/>
              </a:solidFill>
              <a:latin typeface="한컴바탕"/>
              <a:ea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328399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끝으로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3500" dirty="0" smtClean="0">
                <a:hlinkClick r:id="rId2"/>
              </a:rPr>
              <a:t>https://www.youtube.com/watch?v=IdHYjW_GEtA - 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039520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5398" y="1195251"/>
            <a:ext cx="11379200" cy="758952"/>
          </a:xfrm>
        </p:spPr>
        <p:txBody>
          <a:bodyPr>
            <a:noAutofit/>
          </a:bodyPr>
          <a:lstStyle/>
          <a:p>
            <a:r>
              <a:rPr lang="ko-KR" altLang="en-US" sz="5400" dirty="0" smtClean="0"/>
              <a:t>간도의 국제법적 지위</a:t>
            </a:r>
            <a:r>
              <a:rPr lang="en-AU" sz="5400" dirty="0"/>
              <a:t/>
            </a:r>
            <a:br>
              <a:rPr lang="en-AU" sz="5400" dirty="0"/>
            </a:br>
            <a:endParaRPr lang="en-AU" sz="54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9102800" y="5820675"/>
            <a:ext cx="3289227" cy="782465"/>
          </a:xfrm>
        </p:spPr>
        <p:txBody>
          <a:bodyPr>
            <a:normAutofit/>
          </a:bodyPr>
          <a:lstStyle/>
          <a:p>
            <a:r>
              <a:rPr lang="ko-KR" altLang="en-US" sz="2000" b="1" dirty="0" smtClean="0"/>
              <a:t>영어영문학과 강</a:t>
            </a:r>
            <a:r>
              <a:rPr lang="ko-KR" altLang="en-US" sz="2000" b="1" dirty="0"/>
              <a:t>미</a:t>
            </a:r>
            <a:r>
              <a:rPr lang="ko-KR" altLang="en-US" sz="2000" b="1" dirty="0" smtClean="0"/>
              <a:t>선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42423775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</a:t>
            </a:r>
            <a:r>
              <a:rPr lang="ko-KR" altLang="en-US" dirty="0"/>
              <a:t>차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간도에 대함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국제법이란 무엇인가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간도에 대한 국제법적 지위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02308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간도</a:t>
            </a:r>
            <a:r>
              <a:rPr lang="ko-KR" altLang="en-US" dirty="0" smtClean="0"/>
              <a:t>란 무엇인가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433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지명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sz="2000" dirty="0">
                <a:solidFill>
                  <a:srgbClr val="FF0000"/>
                </a:solidFill>
              </a:rPr>
              <a:t>청나라와 조선</a:t>
            </a:r>
            <a:r>
              <a:rPr lang="ko-KR" altLang="en-US" sz="2000" dirty="0"/>
              <a:t> </a:t>
            </a:r>
            <a:r>
              <a:rPr lang="ko-KR" altLang="en-US" sz="2000"/>
              <a:t>사이에 </a:t>
            </a:r>
            <a:r>
              <a:rPr lang="ko-KR" altLang="en-US" sz="2000" smtClean="0"/>
              <a:t>놓인 </a:t>
            </a:r>
            <a:r>
              <a:rPr lang="ko-KR" altLang="en-US" sz="2000" dirty="0"/>
              <a:t>땅</a:t>
            </a:r>
          </a:p>
          <a:p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ko-KR" altLang="en-US" sz="2000" dirty="0"/>
              <a:t>조선 후기에 우리 농민들이 이 지역을 </a:t>
            </a:r>
            <a:r>
              <a:rPr lang="ko-KR" altLang="en-US" sz="2000" dirty="0">
                <a:solidFill>
                  <a:srgbClr val="FF0000"/>
                </a:solidFill>
              </a:rPr>
              <a:t>새로 개척한 </a:t>
            </a:r>
            <a:r>
              <a:rPr lang="ko-KR" altLang="en-US" sz="2000" dirty="0" smtClean="0">
                <a:solidFill>
                  <a:srgbClr val="FF0000"/>
                </a:solidFill>
              </a:rPr>
              <a:t>땅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2000" dirty="0"/>
          </a:p>
          <a:p>
            <a:r>
              <a:rPr lang="en-US" altLang="ko-KR" sz="2000" dirty="0" smtClean="0"/>
              <a:t> </a:t>
            </a:r>
            <a:r>
              <a:rPr lang="ko-KR" altLang="en-US" sz="2000" dirty="0"/>
              <a:t>선의 정북과 정동 사이에 위치한 방향인 간방에 있는 땅</a:t>
            </a:r>
          </a:p>
          <a:p>
            <a:endParaRPr lang="ko-KR" altLang="en-US" sz="2000" dirty="0"/>
          </a:p>
          <a:p>
            <a:endParaRPr lang="en-US" altLang="ko-KR" dirty="0" smtClean="0"/>
          </a:p>
          <a:p>
            <a:pPr>
              <a:buNone/>
            </a:pPr>
            <a:endParaRPr lang="ko-KR" altLang="en-US" sz="2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3329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6712" y="-70338"/>
            <a:ext cx="10972800" cy="1143000"/>
          </a:xfrm>
        </p:spPr>
        <p:txBody>
          <a:bodyPr/>
          <a:lstStyle/>
          <a:p>
            <a:r>
              <a:rPr lang="ko-KR" altLang="en-US" dirty="0" smtClean="0"/>
              <a:t>위치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 </a:t>
            </a:r>
            <a:r>
              <a:rPr lang="ko-KR" altLang="en-US" sz="2000" dirty="0"/>
              <a:t>조선의 </a:t>
            </a:r>
            <a:r>
              <a:rPr lang="ko-KR" altLang="en-US" sz="2000" dirty="0">
                <a:solidFill>
                  <a:srgbClr val="FF0000"/>
                </a:solidFill>
              </a:rPr>
              <a:t>정북과 정동 </a:t>
            </a:r>
            <a:r>
              <a:rPr lang="ko-KR" altLang="en-US" sz="2000" dirty="0"/>
              <a:t>사이에 위치한 방향인 간방에 있는 땅</a:t>
            </a:r>
          </a:p>
          <a:p>
            <a:pPr>
              <a:buNone/>
            </a:pPr>
            <a:endParaRPr lang="en-US" altLang="ko-KR" sz="2000" dirty="0" smtClean="0"/>
          </a:p>
          <a:p>
            <a:r>
              <a:rPr lang="ko-KR" altLang="en-US" sz="2000" dirty="0" smtClean="0"/>
              <a:t>서간도 보다는 </a:t>
            </a:r>
            <a:r>
              <a:rPr lang="ko-KR" altLang="en-US" sz="2000" dirty="0" smtClean="0">
                <a:solidFill>
                  <a:srgbClr val="FF0000"/>
                </a:solidFill>
              </a:rPr>
              <a:t>동 간도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2031" y="2834232"/>
            <a:ext cx="384386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42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기후와 직종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sz="2400" dirty="0" smtClean="0"/>
              <a:t> 전형적인 </a:t>
            </a:r>
            <a:r>
              <a:rPr lang="ko-KR" altLang="en-US" sz="2400" dirty="0">
                <a:solidFill>
                  <a:srgbClr val="FF0000"/>
                </a:solidFill>
              </a:rPr>
              <a:t>대륙성</a:t>
            </a:r>
            <a:r>
              <a:rPr lang="ko-KR" altLang="en-US" sz="2400" dirty="0"/>
              <a:t> 기후</a:t>
            </a:r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>
                <a:solidFill>
                  <a:srgbClr val="FF0000"/>
                </a:solidFill>
              </a:rPr>
              <a:t>임업</a:t>
            </a:r>
            <a:r>
              <a:rPr lang="ko-KR" altLang="en-US" sz="2400" dirty="0"/>
              <a:t>이 활발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5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1143000"/>
          </a:xfrm>
        </p:spPr>
        <p:txBody>
          <a:bodyPr/>
          <a:lstStyle/>
          <a:p>
            <a:r>
              <a:rPr lang="ko-KR" altLang="en-US" dirty="0" smtClean="0"/>
              <a:t>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13657" y="1436915"/>
            <a:ext cx="11391941" cy="4153988"/>
          </a:xfrm>
        </p:spPr>
        <p:txBody>
          <a:bodyPr>
            <a:noAutofit/>
          </a:bodyPr>
          <a:lstStyle/>
          <a:p>
            <a:r>
              <a:rPr lang="ko-KR" altLang="en-US" sz="1800" dirty="0" smtClean="0"/>
              <a:t>                               고구려와 </a:t>
            </a:r>
            <a:r>
              <a:rPr lang="ko-KR" altLang="en-US" sz="1800" dirty="0"/>
              <a:t>발해의 옛 </a:t>
            </a:r>
            <a:r>
              <a:rPr lang="ko-KR" altLang="en-US" sz="1800" dirty="0" smtClean="0"/>
              <a:t>땅 </a:t>
            </a:r>
            <a:endParaRPr lang="ko-KR" altLang="en-US" sz="1800" dirty="0"/>
          </a:p>
          <a:p>
            <a:pPr>
              <a:buNone/>
            </a:pPr>
            <a:r>
              <a:rPr lang="en-US" altLang="ko-KR" sz="1800" dirty="0" smtClean="0"/>
              <a:t>                                             </a:t>
            </a:r>
            <a:r>
              <a:rPr lang="ko-KR" altLang="en-US" sz="1800" dirty="0" smtClean="0"/>
              <a:t>▼망함</a:t>
            </a: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                 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                      </a:t>
            </a:r>
            <a:r>
              <a:rPr lang="ko-KR" altLang="en-US" sz="1800" dirty="0" smtClean="0"/>
              <a:t>여진족이 조선 초기까지 살게 됨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                                        </a:t>
            </a:r>
            <a:r>
              <a:rPr lang="ko-KR" altLang="en-US" sz="1800" dirty="0" smtClean="0"/>
              <a:t>▼하지만</a:t>
            </a: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      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           </a:t>
            </a:r>
            <a:r>
              <a:rPr lang="ko-KR" altLang="en-US" sz="1800" dirty="0" smtClean="0"/>
              <a:t> 청나라 세우고 자기 본국으로 돌아감▶ </a:t>
            </a:r>
            <a:r>
              <a:rPr lang="ko-KR" altLang="en-US" sz="1800" dirty="0" smtClean="0">
                <a:solidFill>
                  <a:srgbClr val="FF0000"/>
                </a:solidFill>
              </a:rPr>
              <a:t>빈 </a:t>
            </a:r>
            <a:r>
              <a:rPr lang="ko-KR" altLang="en-US" sz="1800" dirty="0" err="1" smtClean="0">
                <a:solidFill>
                  <a:srgbClr val="FF0000"/>
                </a:solidFill>
              </a:rPr>
              <a:t>땅</a:t>
            </a:r>
            <a:r>
              <a:rPr lang="ko-KR" altLang="en-US" sz="1800" dirty="0" err="1" smtClean="0"/>
              <a:t>이됨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       </a:t>
            </a:r>
          </a:p>
          <a:p>
            <a:pPr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               </a:t>
            </a:r>
            <a:r>
              <a:rPr lang="ko-KR" altLang="en-US" sz="1800" dirty="0"/>
              <a:t>▶</a:t>
            </a:r>
            <a:r>
              <a:rPr lang="en-US" altLang="ko-KR" sz="1800" dirty="0" smtClean="0"/>
              <a:t> </a:t>
            </a:r>
            <a:r>
              <a:rPr lang="ko-KR" altLang="en-US" sz="1800" dirty="0" smtClean="0">
                <a:solidFill>
                  <a:srgbClr val="FF0000"/>
                </a:solidFill>
              </a:rPr>
              <a:t>조선의 </a:t>
            </a:r>
            <a:r>
              <a:rPr lang="ko-KR" altLang="en-US" sz="1800" dirty="0">
                <a:solidFill>
                  <a:srgbClr val="FF0000"/>
                </a:solidFill>
              </a:rPr>
              <a:t>이주민이 </a:t>
            </a:r>
            <a:r>
              <a:rPr lang="ko-KR" altLang="en-US" sz="1800" dirty="0"/>
              <a:t>들어가서 </a:t>
            </a:r>
            <a:r>
              <a:rPr lang="ko-KR" altLang="en-US" sz="1800" dirty="0" smtClean="0"/>
              <a:t>미개지를 개간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                                        </a:t>
            </a:r>
            <a:r>
              <a:rPr lang="ko-KR" altLang="en-US" sz="1800" dirty="0" smtClean="0"/>
              <a:t>▼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                    </a:t>
            </a:r>
          </a:p>
          <a:p>
            <a:pPr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                                  </a:t>
            </a:r>
            <a:r>
              <a:rPr lang="ko-KR" altLang="en-US" sz="1800" dirty="0" smtClean="0"/>
              <a:t>청나라와 </a:t>
            </a:r>
            <a:r>
              <a:rPr lang="ko-KR" altLang="en-US" sz="1800" dirty="0" smtClean="0">
                <a:solidFill>
                  <a:srgbClr val="FF0000"/>
                </a:solidFill>
              </a:rPr>
              <a:t>충돌</a:t>
            </a:r>
            <a:endParaRPr lang="en-US" altLang="ko-KR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1800" dirty="0" smtClean="0">
                <a:solidFill>
                  <a:srgbClr val="FF0000"/>
                </a:solidFill>
              </a:rPr>
              <a:t>                                             </a:t>
            </a:r>
            <a:r>
              <a:rPr lang="ko-KR" altLang="en-US" sz="1800" dirty="0" smtClean="0"/>
              <a:t>▼</a:t>
            </a: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            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                  </a:t>
            </a:r>
            <a:r>
              <a:rPr lang="ko-KR" altLang="en-US" sz="1800" dirty="0" smtClean="0"/>
              <a:t> 백두산 </a:t>
            </a:r>
            <a:r>
              <a:rPr lang="ko-KR" altLang="en-US" sz="1800" dirty="0"/>
              <a:t>분수령 위에 정계비를 세워 경계</a:t>
            </a:r>
          </a:p>
          <a:p>
            <a:pPr>
              <a:buNone/>
            </a:pPr>
            <a:endParaRPr lang="en-US" altLang="ko-KR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sz="1800" dirty="0" smtClean="0"/>
              <a:t>   </a:t>
            </a:r>
            <a:endParaRPr lang="ko-KR" altLang="en-US" sz="1800" dirty="0"/>
          </a:p>
          <a:p>
            <a:pPr>
              <a:buNone/>
            </a:pPr>
            <a:r>
              <a:rPr lang="en-US" altLang="ko-KR" sz="1800" dirty="0" smtClean="0"/>
              <a:t>                                               </a:t>
            </a:r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                            </a:t>
            </a:r>
            <a:endParaRPr lang="ko-KR" altLang="en-US" sz="1800" dirty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/>
              <a:t> </a:t>
            </a:r>
            <a:endParaRPr lang="en-US" altLang="ko-KR" sz="1800" dirty="0" smtClean="0"/>
          </a:p>
        </p:txBody>
      </p:sp>
    </p:spTree>
    <p:extLst>
      <p:ext uri="{BB962C8B-B14F-4D97-AF65-F5344CB8AC3E}">
        <p14:creationId xmlns:p14="http://schemas.microsoft.com/office/powerpoint/2010/main" val="97227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</a:t>
            </a:r>
            <a:r>
              <a:rPr lang="ko-KR" altLang="en-US" dirty="0"/>
              <a:t>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ko-KR" altLang="en-US" sz="5000" dirty="0" smtClean="0"/>
              <a:t>                            </a:t>
            </a:r>
            <a:r>
              <a:rPr lang="ko-KR" altLang="en-US" sz="5000" dirty="0" smtClean="0">
                <a:solidFill>
                  <a:srgbClr val="FF0000"/>
                </a:solidFill>
              </a:rPr>
              <a:t>간도 </a:t>
            </a:r>
            <a:r>
              <a:rPr lang="ko-KR" altLang="en-US" sz="5000" dirty="0">
                <a:solidFill>
                  <a:srgbClr val="FF0000"/>
                </a:solidFill>
              </a:rPr>
              <a:t>개간 </a:t>
            </a:r>
            <a:r>
              <a:rPr lang="ko-KR" altLang="en-US" sz="5000" dirty="0" smtClean="0">
                <a:solidFill>
                  <a:srgbClr val="FF0000"/>
                </a:solidFill>
              </a:rPr>
              <a:t>사업</a:t>
            </a:r>
            <a:endParaRPr lang="ko-KR" altLang="en-US" sz="5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5000" dirty="0" smtClean="0"/>
              <a:t>                                    </a:t>
            </a:r>
            <a:r>
              <a:rPr lang="ko-KR" altLang="en-US" sz="5000" dirty="0" smtClean="0"/>
              <a:t>▼</a:t>
            </a:r>
            <a:endParaRPr lang="en-US" altLang="ko-KR" sz="5000" dirty="0"/>
          </a:p>
          <a:p>
            <a:pPr>
              <a:buNone/>
            </a:pPr>
            <a:r>
              <a:rPr lang="en-US" altLang="ko-KR" sz="5000" dirty="0" smtClean="0"/>
              <a:t>                  </a:t>
            </a:r>
            <a:r>
              <a:rPr lang="ko-KR" altLang="en-US" sz="5000" dirty="0" smtClean="0"/>
              <a:t>우리 </a:t>
            </a:r>
            <a:r>
              <a:rPr lang="ko-KR" altLang="en-US" sz="5000" dirty="0"/>
              <a:t>조정에 한민족 </a:t>
            </a:r>
            <a:r>
              <a:rPr lang="ko-KR" altLang="en-US" sz="5000" dirty="0" smtClean="0">
                <a:solidFill>
                  <a:srgbClr val="FF0000"/>
                </a:solidFill>
              </a:rPr>
              <a:t>철수 요구</a:t>
            </a:r>
            <a:endParaRPr lang="en-US" altLang="ko-KR" sz="5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5000" dirty="0">
                <a:solidFill>
                  <a:srgbClr val="FF0000"/>
                </a:solidFill>
              </a:rPr>
              <a:t> </a:t>
            </a:r>
            <a:r>
              <a:rPr lang="en-US" altLang="ko-KR" sz="5000" dirty="0" smtClean="0">
                <a:solidFill>
                  <a:srgbClr val="FF0000"/>
                </a:solidFill>
              </a:rPr>
              <a:t>                                   </a:t>
            </a:r>
          </a:p>
          <a:p>
            <a:pPr>
              <a:buNone/>
            </a:pPr>
            <a:r>
              <a:rPr lang="en-US" altLang="ko-KR" sz="5000" dirty="0">
                <a:solidFill>
                  <a:srgbClr val="FF0000"/>
                </a:solidFill>
              </a:rPr>
              <a:t> </a:t>
            </a:r>
            <a:r>
              <a:rPr lang="en-US" altLang="ko-KR" sz="5000" dirty="0" smtClean="0">
                <a:solidFill>
                  <a:srgbClr val="FF0000"/>
                </a:solidFill>
              </a:rPr>
              <a:t>                                  </a:t>
            </a:r>
            <a:r>
              <a:rPr lang="ko-KR" altLang="en-US" sz="5000" dirty="0" smtClean="0"/>
              <a:t>▼하지만</a:t>
            </a:r>
            <a:endParaRPr lang="en-US" altLang="ko-KR" sz="5000" dirty="0" smtClean="0"/>
          </a:p>
          <a:p>
            <a:pPr>
              <a:buNone/>
            </a:pPr>
            <a:endParaRPr lang="en-US" altLang="ko-KR" sz="5000" dirty="0" smtClean="0"/>
          </a:p>
          <a:p>
            <a:pPr>
              <a:buNone/>
            </a:pPr>
            <a:endParaRPr lang="en-US" altLang="ko-KR" sz="5000" dirty="0"/>
          </a:p>
          <a:p>
            <a:pPr>
              <a:buNone/>
            </a:pPr>
            <a:endParaRPr lang="en-US" altLang="ko-KR" sz="5000" dirty="0" smtClean="0"/>
          </a:p>
          <a:p>
            <a:pPr>
              <a:buNone/>
            </a:pPr>
            <a:r>
              <a:rPr lang="ko-KR" altLang="en-US" sz="5000" dirty="0" smtClean="0"/>
              <a:t>★</a:t>
            </a:r>
            <a:r>
              <a:rPr lang="ko-KR" altLang="en-US" sz="5000" dirty="0"/>
              <a:t>백두산 정계비의 비문에 </a:t>
            </a:r>
            <a:r>
              <a:rPr lang="ko-KR" altLang="en-US" sz="5000" dirty="0" smtClean="0"/>
              <a:t>경계 </a:t>
            </a:r>
            <a:r>
              <a:rPr lang="ko-KR" altLang="en-US" sz="5000" dirty="0" err="1" smtClean="0"/>
              <a:t>토문강</a:t>
            </a:r>
            <a:r>
              <a:rPr lang="ko-KR" altLang="en-US" sz="5000" dirty="0" smtClean="0"/>
              <a:t>→ </a:t>
            </a:r>
            <a:r>
              <a:rPr lang="ko-KR" altLang="en-US" sz="5000" dirty="0">
                <a:solidFill>
                  <a:schemeClr val="accent2">
                    <a:lumMod val="75000"/>
                  </a:schemeClr>
                </a:solidFill>
              </a:rPr>
              <a:t>송화강 </a:t>
            </a:r>
            <a:r>
              <a:rPr lang="ko-KR" altLang="en-US" sz="5000" dirty="0" smtClean="0">
                <a:solidFill>
                  <a:schemeClr val="accent2">
                    <a:lumMod val="75000"/>
                  </a:schemeClr>
                </a:solidFill>
              </a:rPr>
              <a:t>상류</a:t>
            </a:r>
            <a:endParaRPr lang="en-US" altLang="ko-KR" sz="5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ko-KR" sz="5000" dirty="0" smtClean="0"/>
          </a:p>
          <a:p>
            <a:pPr>
              <a:buNone/>
            </a:pPr>
            <a:r>
              <a:rPr lang="ko-KR" altLang="en-US" sz="5000" dirty="0" smtClean="0"/>
              <a:t>★</a:t>
            </a:r>
            <a:r>
              <a:rPr lang="ko-KR" altLang="en-US" sz="5000" dirty="0"/>
              <a:t>포병을 기르고 </a:t>
            </a:r>
            <a:r>
              <a:rPr lang="ko-KR" altLang="en-US" sz="5000" dirty="0">
                <a:solidFill>
                  <a:schemeClr val="accent2">
                    <a:lumMod val="75000"/>
                  </a:schemeClr>
                </a:solidFill>
              </a:rPr>
              <a:t>조세</a:t>
            </a:r>
            <a:r>
              <a:rPr lang="ko-KR" altLang="en-US" sz="5000" dirty="0"/>
              <a:t>를 </a:t>
            </a:r>
            <a:r>
              <a:rPr lang="ko-KR" altLang="en-US" sz="5000" dirty="0" smtClean="0"/>
              <a:t>받</a:t>
            </a:r>
            <a:r>
              <a:rPr lang="ko-KR" altLang="en-US" sz="5000" dirty="0"/>
              <a:t>음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ko-KR" altLang="en-US" sz="2400" dirty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</a:t>
            </a:r>
          </a:p>
          <a:p>
            <a:pPr>
              <a:buNone/>
            </a:pPr>
            <a:endParaRPr lang="ko-KR" altLang="en-US" sz="2000" dirty="0"/>
          </a:p>
          <a:p>
            <a:pPr>
              <a:buNone/>
            </a:pPr>
            <a:endParaRPr lang="ko-KR" altLang="en-US" sz="2000" dirty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530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국제법이란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z="2400" dirty="0" smtClean="0"/>
              <a:t> </a:t>
            </a:r>
            <a:r>
              <a:rPr lang="ko-KR" altLang="en-US" sz="2400" dirty="0"/>
              <a:t>국제법이란 국가간에 명시되거나 묵시된 합의를 기초로 하여 형성된 </a:t>
            </a:r>
            <a:r>
              <a:rPr lang="ko-KR" altLang="en-US" sz="2400" dirty="0" smtClean="0"/>
              <a:t>법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 </a:t>
            </a:r>
            <a:r>
              <a:rPr lang="ko-KR" altLang="en-US" sz="2400" dirty="0"/>
              <a:t>국가 간 </a:t>
            </a:r>
            <a:r>
              <a:rPr lang="ko-KR" altLang="en-US" sz="2400" dirty="0">
                <a:solidFill>
                  <a:srgbClr val="FF0000"/>
                </a:solidFill>
              </a:rPr>
              <a:t>합의</a:t>
            </a:r>
            <a:r>
              <a:rPr lang="ko-KR" altLang="en-US" sz="2400" dirty="0"/>
              <a:t>를 바탕</a:t>
            </a:r>
          </a:p>
          <a:p>
            <a:pPr>
              <a:buNone/>
            </a:pPr>
            <a:r>
              <a:rPr lang="en-US" altLang="ko-KR" sz="2400" dirty="0" smtClean="0"/>
              <a:t> </a:t>
            </a:r>
          </a:p>
          <a:p>
            <a:r>
              <a:rPr lang="ko-KR" altLang="en-US" sz="2400" dirty="0" smtClean="0">
                <a:solidFill>
                  <a:srgbClr val="FF0000"/>
                </a:solidFill>
              </a:rPr>
              <a:t>이해 </a:t>
            </a:r>
            <a:r>
              <a:rPr lang="ko-KR" altLang="en-US" sz="2400" dirty="0">
                <a:solidFill>
                  <a:srgbClr val="FF0000"/>
                </a:solidFill>
              </a:rPr>
              <a:t>관계를 </a:t>
            </a:r>
            <a:r>
              <a:rPr lang="ko-KR" altLang="en-US" sz="2400" dirty="0" err="1">
                <a:solidFill>
                  <a:srgbClr val="FF0000"/>
                </a:solidFill>
              </a:rPr>
              <a:t>규율</a:t>
            </a:r>
            <a:r>
              <a:rPr lang="ko-KR" altLang="en-US" sz="2400" dirty="0" err="1"/>
              <a:t>하는</a:t>
            </a:r>
            <a:r>
              <a:rPr lang="ko-KR" altLang="en-US" sz="2400" dirty="0"/>
              <a:t> 규범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0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92743"/>
            <a:ext cx="859687" cy="865094"/>
          </a:xfrm>
          <a:prstGeom prst="rect">
            <a:avLst/>
          </a:prstGeom>
          <a:solidFill>
            <a:srgbClr val="013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0143" y="461858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39915" y="227152"/>
            <a:ext cx="6851004" cy="896425"/>
            <a:chOff x="586125" y="192743"/>
            <a:chExt cx="6851004" cy="896425"/>
          </a:xfrm>
        </p:grpSpPr>
        <p:sp>
          <p:nvSpPr>
            <p:cNvPr id="3" name="TextBox 2"/>
            <p:cNvSpPr txBox="1"/>
            <p:nvPr/>
          </p:nvSpPr>
          <p:spPr>
            <a:xfrm>
              <a:off x="859687" y="192743"/>
              <a:ext cx="6577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rgbClr val="038AA5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간도문제 해결을 위한 국제법의 기본원칙 알기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125" y="71983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dirty="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CD20504B-EF21-4515-8964-E482DC6E36F3}"/>
              </a:ext>
            </a:extLst>
          </p:cNvPr>
          <p:cNvSpPr/>
          <p:nvPr/>
        </p:nvSpPr>
        <p:spPr>
          <a:xfrm>
            <a:off x="913477" y="677301"/>
            <a:ext cx="4538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/>
              <a:t>영토 취득과 관련한 국제법의 일반원칙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80667654-7CE9-468D-94C2-2BC90A219D54}"/>
              </a:ext>
            </a:extLst>
          </p:cNvPr>
          <p:cNvSpPr/>
          <p:nvPr/>
        </p:nvSpPr>
        <p:spPr>
          <a:xfrm>
            <a:off x="732280" y="1632246"/>
            <a:ext cx="10833863" cy="603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b="1" dirty="0"/>
              <a:t>한국의 간도 영유권 주장</a:t>
            </a:r>
            <a:r>
              <a:rPr lang="ko-KR" altLang="en-US" sz="2000" dirty="0"/>
              <a:t>에 있어서 극복해야 할 </a:t>
            </a:r>
            <a:r>
              <a:rPr lang="ko-KR" altLang="en-US" sz="2400" b="1" dirty="0"/>
              <a:t>현대 국제법의 법리</a:t>
            </a:r>
            <a:r>
              <a:rPr lang="ko-KR" altLang="en-US" sz="2000" dirty="0"/>
              <a:t>를</a:t>
            </a:r>
            <a:r>
              <a:rPr lang="ko-KR" altLang="en-US" sz="2400" dirty="0"/>
              <a:t> </a:t>
            </a:r>
            <a:r>
              <a:rPr lang="ko-KR" altLang="en-US" sz="2000" dirty="0"/>
              <a:t>분석한 결과</a:t>
            </a:r>
            <a:r>
              <a:rPr lang="en-US" altLang="ko-KR" sz="2000" dirty="0"/>
              <a:t>,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C2ED12-4912-4643-86D7-889747CB6CEF}"/>
              </a:ext>
            </a:extLst>
          </p:cNvPr>
          <p:cNvSpPr txBox="1"/>
          <p:nvPr/>
        </p:nvSpPr>
        <p:spPr>
          <a:xfrm>
            <a:off x="2137020" y="3178789"/>
            <a:ext cx="8548910" cy="13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6000" b="1" kern="0" dirty="0">
                <a:solidFill>
                  <a:srgbClr val="038AA5"/>
                </a:solidFill>
                <a:latin typeface="한컴바탕"/>
              </a:rPr>
              <a:t>‘</a:t>
            </a:r>
            <a:r>
              <a:rPr lang="ko-KR" altLang="en-US" sz="6000" b="1" kern="0" dirty="0">
                <a:solidFill>
                  <a:srgbClr val="038AA5"/>
                </a:solidFill>
                <a:latin typeface="한컴바탕"/>
              </a:rPr>
              <a:t>자결권</a:t>
            </a:r>
            <a:r>
              <a:rPr lang="en-US" altLang="ko-KR" sz="6000" b="1" kern="0" dirty="0">
                <a:solidFill>
                  <a:srgbClr val="038AA5"/>
                </a:solidFill>
                <a:latin typeface="한컴바탕"/>
              </a:rPr>
              <a:t>’</a:t>
            </a:r>
            <a:r>
              <a:rPr lang="ko-KR" altLang="en-US" sz="4400" kern="0" dirty="0">
                <a:solidFill>
                  <a:srgbClr val="000000"/>
                </a:solidFill>
                <a:latin typeface="한컴바탕"/>
              </a:rPr>
              <a:t>과 </a:t>
            </a:r>
            <a:r>
              <a:rPr lang="en-US" altLang="ko-KR" sz="6000" b="1" kern="0" dirty="0">
                <a:solidFill>
                  <a:srgbClr val="038AA5"/>
                </a:solidFill>
                <a:latin typeface="한컴바탕"/>
              </a:rPr>
              <a:t>‘</a:t>
            </a:r>
            <a:r>
              <a:rPr lang="ko-KR" altLang="en-US" sz="6000" b="1" kern="0" dirty="0">
                <a:solidFill>
                  <a:srgbClr val="038AA5"/>
                </a:solidFill>
                <a:latin typeface="한컴바탕"/>
              </a:rPr>
              <a:t>선점의 원칙</a:t>
            </a:r>
            <a:r>
              <a:rPr lang="en-US" altLang="ko-KR" sz="6000" b="1" kern="0" dirty="0">
                <a:solidFill>
                  <a:srgbClr val="038AA5"/>
                </a:solidFill>
                <a:latin typeface="한컴바탕"/>
              </a:rPr>
              <a:t>’</a:t>
            </a:r>
            <a:r>
              <a:rPr lang="ko-KR" altLang="en-US" sz="6000" b="1" kern="0" dirty="0">
                <a:solidFill>
                  <a:srgbClr val="038AA5"/>
                </a:solidFill>
                <a:latin typeface="한컴바탕"/>
              </a:rPr>
              <a:t> 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xmlns="" id="{3C2695FA-8BE7-4FDA-AC83-7BE1F6A3701D}"/>
              </a:ext>
            </a:extLst>
          </p:cNvPr>
          <p:cNvCxnSpPr>
            <a:cxnSpLocks/>
          </p:cNvCxnSpPr>
          <p:nvPr/>
        </p:nvCxnSpPr>
        <p:spPr>
          <a:xfrm>
            <a:off x="3656863" y="3090249"/>
            <a:ext cx="49846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/>
              <a:t>국가간 대립이 날카롭게 나타난다</a:t>
            </a:r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약육</a:t>
            </a:r>
            <a:r>
              <a:rPr lang="ko-KR" altLang="en-US" dirty="0">
                <a:solidFill>
                  <a:srgbClr val="FF0000"/>
                </a:solidFill>
              </a:rPr>
              <a:t> 강식</a:t>
            </a:r>
            <a:r>
              <a:rPr lang="ko-KR" altLang="en-US" dirty="0"/>
              <a:t>의 논리가 그대로 </a:t>
            </a:r>
            <a:r>
              <a:rPr lang="ko-KR" altLang="en-US" dirty="0" smtClean="0"/>
              <a:t>적용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 </a:t>
            </a:r>
            <a:r>
              <a:rPr lang="ko-KR" altLang="en-US" dirty="0"/>
              <a:t>국제법질서도 </a:t>
            </a:r>
            <a:r>
              <a:rPr lang="ko-KR" altLang="en-US" dirty="0">
                <a:solidFill>
                  <a:srgbClr val="FF0000"/>
                </a:solidFill>
              </a:rPr>
              <a:t>강대국 중심</a:t>
            </a:r>
            <a:r>
              <a:rPr lang="ko-KR" altLang="en-US" dirty="0"/>
              <a:t>으로 형성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00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699589" y="2522401"/>
            <a:ext cx="8773617" cy="1162050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</a:rPr>
              <a:t>              국제법적 지위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idx="2"/>
          </p:nvPr>
        </p:nvSpPr>
        <p:spPr>
          <a:xfrm>
            <a:off x="10186458" y="1185036"/>
            <a:ext cx="4011084" cy="4691063"/>
          </a:xfrm>
        </p:spPr>
        <p:txBody>
          <a:bodyPr>
            <a:normAutofit/>
          </a:bodyPr>
          <a:lstStyle/>
          <a:p>
            <a:endParaRPr lang="en-US" altLang="ko-KR" sz="3600" dirty="0" smtClean="0"/>
          </a:p>
          <a:p>
            <a:endParaRPr lang="en-US" altLang="ko-KR" sz="3600" dirty="0"/>
          </a:p>
          <a:p>
            <a:r>
              <a:rPr lang="ko-KR" altLang="en-US" sz="3600" dirty="0" smtClean="0">
                <a:solidFill>
                  <a:srgbClr val="FF0000"/>
                </a:solidFill>
              </a:rPr>
              <a:t>낮음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pic>
        <p:nvPicPr>
          <p:cNvPr id="5" name="내용 개체 틀 4" descr="82929915110592568_13924039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20695" y="1634045"/>
            <a:ext cx="5196405" cy="3897304"/>
          </a:xfrm>
        </p:spPr>
      </p:pic>
    </p:spTree>
    <p:extLst>
      <p:ext uri="{BB962C8B-B14F-4D97-AF65-F5344CB8AC3E}">
        <p14:creationId xmlns:p14="http://schemas.microsoft.com/office/powerpoint/2010/main" val="6115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을사 조약 → 우리나라 </a:t>
            </a:r>
            <a:r>
              <a:rPr lang="ko-KR" altLang="en-US" sz="2800" dirty="0" smtClean="0">
                <a:solidFill>
                  <a:srgbClr val="FF0000"/>
                </a:solidFill>
              </a:rPr>
              <a:t>주권 강탈</a:t>
            </a:r>
            <a:endParaRPr lang="en-US" altLang="ko-KR" sz="2800" dirty="0" smtClean="0">
              <a:solidFill>
                <a:srgbClr val="FF0000"/>
              </a:solidFill>
            </a:endParaRPr>
          </a:p>
          <a:p>
            <a:endParaRPr lang="en-US" altLang="ko-KR" sz="2800" dirty="0"/>
          </a:p>
          <a:p>
            <a:pPr>
              <a:buNone/>
            </a:pPr>
            <a:endParaRPr lang="en-US" altLang="ko-KR" sz="2800" dirty="0" smtClean="0"/>
          </a:p>
          <a:p>
            <a:r>
              <a:rPr lang="ko-KR" altLang="en-US" sz="2800" dirty="0" smtClean="0"/>
              <a:t>우리나라가 아닌 </a:t>
            </a:r>
            <a:r>
              <a:rPr lang="ko-KR" altLang="en-US" sz="2800" dirty="0" smtClean="0">
                <a:solidFill>
                  <a:srgbClr val="FF0000"/>
                </a:solidFill>
              </a:rPr>
              <a:t>일본</a:t>
            </a:r>
            <a:r>
              <a:rPr lang="ko-KR" altLang="en-US" sz="2800" dirty="0" smtClean="0"/>
              <a:t>이 함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423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2800" dirty="0" smtClean="0"/>
              <a:t> </a:t>
            </a:r>
            <a:r>
              <a:rPr lang="ko-KR" altLang="en-US" sz="2800" dirty="0" smtClean="0"/>
              <a:t>그 당시 강국 중국이 약국 조선으로 </a:t>
            </a:r>
            <a:r>
              <a:rPr lang="ko-KR" altLang="en-US" sz="2800" dirty="0" smtClean="0">
                <a:solidFill>
                  <a:srgbClr val="FF0000"/>
                </a:solidFill>
              </a:rPr>
              <a:t>강제로 조약 </a:t>
            </a:r>
            <a:endParaRPr lang="en-US" altLang="ko-KR" sz="2800" dirty="0" smtClean="0">
              <a:solidFill>
                <a:srgbClr val="FF0000"/>
              </a:solidFill>
            </a:endParaRPr>
          </a:p>
          <a:p>
            <a:endParaRPr lang="en-US" altLang="ko-KR" sz="2800" dirty="0"/>
          </a:p>
          <a:p>
            <a:r>
              <a:rPr lang="en-US" altLang="ko-KR" sz="2800" dirty="0" smtClean="0"/>
              <a:t> </a:t>
            </a:r>
            <a:r>
              <a:rPr lang="ko-KR" altLang="en-US" sz="2800" dirty="0" smtClean="0"/>
              <a:t>우리나라 이득이 아닌 </a:t>
            </a:r>
            <a:r>
              <a:rPr lang="ko-KR" altLang="en-US" sz="2800" dirty="0" smtClean="0">
                <a:solidFill>
                  <a:srgbClr val="FF0000"/>
                </a:solidFill>
              </a:rPr>
              <a:t>일본의 이득</a:t>
            </a:r>
            <a:r>
              <a:rPr lang="ko-KR" altLang="en-US" sz="2800" dirty="0" smtClean="0"/>
              <a:t>인 조항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4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057035" y="2186781"/>
            <a:ext cx="9916625" cy="116205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</a:rPr>
              <a:t>           </a:t>
            </a:r>
            <a:r>
              <a:rPr lang="ko-KR" altLang="en-US" sz="4400" b="0" dirty="0" smtClean="0">
                <a:solidFill>
                  <a:schemeClr val="tx1"/>
                </a:solidFill>
              </a:rPr>
              <a:t>간도의 현 상황</a:t>
            </a:r>
            <a:endParaRPr lang="ko-KR" altLang="en-US" sz="4400" b="0" dirty="0">
              <a:solidFill>
                <a:schemeClr val="tx1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idx="2"/>
          </p:nvPr>
        </p:nvSpPr>
        <p:spPr>
          <a:xfrm>
            <a:off x="7546526" y="898468"/>
            <a:ext cx="4857784" cy="4762501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solidFill>
                  <a:schemeClr val="tx1"/>
                </a:solidFill>
              </a:rPr>
              <a:t>간도의 실효적 지배는 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 smtClean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 smtClean="0">
              <a:solidFill>
                <a:schemeClr val="tx1"/>
              </a:solidFill>
            </a:endParaRPr>
          </a:p>
          <a:p>
            <a:r>
              <a:rPr lang="ko-KR" altLang="en-US" sz="4800" b="1" dirty="0" smtClean="0">
                <a:solidFill>
                  <a:schemeClr val="tx1"/>
                </a:solidFill>
              </a:rPr>
              <a:t>     중국</a:t>
            </a:r>
            <a:endParaRPr lang="ko-KR" altLang="en-US" sz="4800" b="1" dirty="0">
              <a:solidFill>
                <a:schemeClr val="tx1"/>
              </a:solidFill>
            </a:endParaRPr>
          </a:p>
        </p:txBody>
      </p:sp>
      <p:pic>
        <p:nvPicPr>
          <p:cNvPr id="5" name="내용 개체 틀 4" descr="IA94BW9IRJVmZnOJYmRZMk_q3spk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368410" y="2311302"/>
            <a:ext cx="3429024" cy="2848776"/>
          </a:xfrm>
        </p:spPr>
      </p:pic>
    </p:spTree>
    <p:extLst>
      <p:ext uri="{BB962C8B-B14F-4D97-AF65-F5344CB8AC3E}">
        <p14:creationId xmlns:p14="http://schemas.microsoft.com/office/powerpoint/2010/main" val="293127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059216" y="2480288"/>
            <a:ext cx="10392879" cy="1162050"/>
          </a:xfrm>
        </p:spPr>
        <p:txBody>
          <a:bodyPr>
            <a:normAutofit/>
          </a:bodyPr>
          <a:lstStyle/>
          <a:p>
            <a:r>
              <a:rPr lang="ko-KR" altLang="en-US" sz="4400" b="0" dirty="0" smtClean="0">
                <a:solidFill>
                  <a:schemeClr val="tx1"/>
                </a:solidFill>
              </a:rPr>
              <a:t>         간도의 현 상황</a:t>
            </a:r>
            <a:endParaRPr lang="ko-KR" altLang="en-US" sz="4400" b="0" dirty="0">
              <a:solidFill>
                <a:schemeClr val="tx1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idx="2"/>
          </p:nvPr>
        </p:nvSpPr>
        <p:spPr>
          <a:xfrm>
            <a:off x="9172312" y="1048283"/>
            <a:ext cx="4011084" cy="4691063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sz="3600" dirty="0" smtClean="0"/>
              <a:t>현재 많은 </a:t>
            </a:r>
            <a:r>
              <a:rPr lang="ko-KR" altLang="en-US" sz="3600" dirty="0" smtClean="0">
                <a:solidFill>
                  <a:srgbClr val="FF0000"/>
                </a:solidFill>
              </a:rPr>
              <a:t>한민족</a:t>
            </a:r>
            <a:r>
              <a:rPr lang="ko-KR" altLang="en-US" sz="3600" dirty="0" smtClean="0">
                <a:solidFill>
                  <a:schemeClr val="tx1"/>
                </a:solidFill>
              </a:rPr>
              <a:t>이</a:t>
            </a:r>
            <a:endParaRPr lang="en-US" altLang="ko-KR" sz="3600" dirty="0" smtClean="0">
              <a:solidFill>
                <a:schemeClr val="tx1"/>
              </a:solidFill>
            </a:endParaRPr>
          </a:p>
          <a:p>
            <a:r>
              <a:rPr lang="ko-KR" altLang="en-US" sz="3600" dirty="0" smtClean="0">
                <a:solidFill>
                  <a:schemeClr val="tx1"/>
                </a:solidFill>
              </a:rPr>
              <a:t> 분포함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pic>
        <p:nvPicPr>
          <p:cNvPr id="5" name="내용 개체 틀 4" descr="%B0%A3%B5%B5%C1%F6%B5%B5-%C0α%B8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92993" y="1709596"/>
            <a:ext cx="5048249" cy="3904724"/>
          </a:xfrm>
        </p:spPr>
      </p:pic>
    </p:spTree>
    <p:extLst>
      <p:ext uri="{BB962C8B-B14F-4D97-AF65-F5344CB8AC3E}">
        <p14:creationId xmlns:p14="http://schemas.microsoft.com/office/powerpoint/2010/main" val="40669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간도의 현 상황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오늘날 간도의 </a:t>
            </a:r>
            <a:r>
              <a:rPr lang="ko-KR" altLang="en-US" dirty="0" smtClean="0">
                <a:solidFill>
                  <a:srgbClr val="FF0000"/>
                </a:solidFill>
              </a:rPr>
              <a:t>관심↑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간도 되찾기 운동</a:t>
            </a:r>
            <a:r>
              <a:rPr lang="ko-KR" altLang="en-US" dirty="0" smtClean="0"/>
              <a:t>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32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동영상 자료</a:t>
            </a:r>
            <a:endParaRPr lang="en-AU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461" y="3107654"/>
            <a:ext cx="11338560" cy="1464346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https://www.youtube.com/watch?v=Qv9ijw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504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92743"/>
            <a:ext cx="859687" cy="865094"/>
          </a:xfrm>
          <a:prstGeom prst="rect">
            <a:avLst/>
          </a:prstGeom>
          <a:solidFill>
            <a:srgbClr val="038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0143" y="461858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153" y="473062"/>
            <a:ext cx="1641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02485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자결권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xmlns="" id="{4FE25906-9959-4C8F-A6D9-0DCEF2D657BC}"/>
              </a:ext>
            </a:extLst>
          </p:cNvPr>
          <p:cNvSpPr/>
          <p:nvPr/>
        </p:nvSpPr>
        <p:spPr>
          <a:xfrm>
            <a:off x="2924417" y="227152"/>
            <a:ext cx="6760559" cy="6282566"/>
          </a:xfrm>
          <a:prstGeom prst="ellipse">
            <a:avLst/>
          </a:prstGeom>
          <a:solidFill>
            <a:srgbClr val="02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400" b="1" dirty="0"/>
          </a:p>
          <a:p>
            <a:pPr algn="ctr"/>
            <a:endParaRPr lang="en-US" altLang="ko-KR" sz="4400" b="1" dirty="0"/>
          </a:p>
          <a:p>
            <a:pPr algn="ctr"/>
            <a:r>
              <a:rPr lang="ko-KR" altLang="en-US" sz="4400" b="1" dirty="0"/>
              <a:t>자결권이란</a:t>
            </a:r>
            <a:endParaRPr lang="en-US" altLang="ko-KR" sz="4400" b="1" dirty="0"/>
          </a:p>
          <a:p>
            <a:pPr algn="ctr"/>
            <a:r>
              <a:rPr lang="ko-KR" altLang="en-US" sz="2800" dirty="0"/>
              <a:t>인민이 스스로 자유롭게 정치적 지위를 결정하고 경제적 사회적 문화적 발전을 추구할 수 있는 권리</a:t>
            </a:r>
          </a:p>
          <a:p>
            <a:pPr algn="ctr"/>
            <a:endParaRPr lang="en-US" altLang="ko-KR" sz="3600" dirty="0"/>
          </a:p>
          <a:p>
            <a:pPr algn="ctr"/>
            <a:endParaRPr lang="ko-KR" altLang="en-US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xmlns="" id="{77637E13-C8EC-48A8-9BD5-4AF756C7CE13}"/>
              </a:ext>
            </a:extLst>
          </p:cNvPr>
          <p:cNvCxnSpPr>
            <a:cxnSpLocks/>
          </p:cNvCxnSpPr>
          <p:nvPr/>
        </p:nvCxnSpPr>
        <p:spPr>
          <a:xfrm>
            <a:off x="3899181" y="3074896"/>
            <a:ext cx="4680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xmlns="" id="{955CB4B5-CD68-4DC0-A4DC-664CFDE84072}"/>
              </a:ext>
            </a:extLst>
          </p:cNvPr>
          <p:cNvSpPr/>
          <p:nvPr/>
        </p:nvSpPr>
        <p:spPr>
          <a:xfrm>
            <a:off x="2925377" y="227153"/>
            <a:ext cx="6758638" cy="6282565"/>
          </a:xfrm>
          <a:prstGeom prst="ellipse">
            <a:avLst/>
          </a:prstGeom>
          <a:solidFill>
            <a:srgbClr val="038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800" dirty="0" err="1"/>
              <a:t>따라서</a:t>
            </a:r>
            <a:r>
              <a:rPr lang="en-US" altLang="ko-KR" sz="2800" dirty="0"/>
              <a:t> </a:t>
            </a:r>
            <a:r>
              <a:rPr lang="en-US" altLang="ko-KR" sz="3200" b="1" dirty="0" err="1"/>
              <a:t>간도를</a:t>
            </a:r>
            <a:r>
              <a:rPr lang="en-US" altLang="ko-KR" sz="3200" b="1" dirty="0"/>
              <a:t> </a:t>
            </a:r>
            <a:r>
              <a:rPr lang="en-US" altLang="ko-KR" sz="3200" b="1" dirty="0" err="1"/>
              <a:t>중심으로</a:t>
            </a:r>
            <a:r>
              <a:rPr lang="en-US" altLang="ko-KR" sz="3200" b="1" dirty="0"/>
              <a:t> </a:t>
            </a:r>
            <a:r>
              <a:rPr lang="en-US" altLang="ko-KR" sz="2800" b="1" dirty="0"/>
              <a:t>한 </a:t>
            </a:r>
            <a:r>
              <a:rPr lang="en-US" altLang="ko-KR" sz="2800" dirty="0" err="1"/>
              <a:t>길림지역에</a:t>
            </a:r>
            <a:r>
              <a:rPr lang="en-US" altLang="ko-KR" sz="2800" dirty="0"/>
              <a:t> </a:t>
            </a:r>
            <a:r>
              <a:rPr lang="en-US" altLang="ko-KR" sz="2800" dirty="0" err="1"/>
              <a:t>거주하는</a:t>
            </a:r>
            <a:r>
              <a:rPr lang="en-US" altLang="ko-KR" sz="2800" dirty="0"/>
              <a:t> </a:t>
            </a:r>
          </a:p>
          <a:p>
            <a:pPr fontAlgn="base"/>
            <a:r>
              <a:rPr lang="en-US" altLang="ko-KR" sz="3200" b="1" dirty="0" err="1"/>
              <a:t>조선족</a:t>
            </a:r>
            <a:r>
              <a:rPr lang="en-US" altLang="ko-KR" sz="3200" b="1" dirty="0"/>
              <a:t> </a:t>
            </a:r>
            <a:r>
              <a:rPr lang="en-US" altLang="ko-KR" sz="3200" b="1" dirty="0" err="1"/>
              <a:t>주민의</a:t>
            </a:r>
            <a:r>
              <a:rPr lang="en-US" altLang="ko-KR" sz="3200" b="1" dirty="0"/>
              <a:t> </a:t>
            </a:r>
            <a:r>
              <a:rPr lang="en-US" altLang="ko-KR" sz="3200" b="1" dirty="0" err="1"/>
              <a:t>의사</a:t>
            </a:r>
            <a:r>
              <a:rPr lang="en-US" altLang="ko-KR" sz="2800" dirty="0" err="1"/>
              <a:t>가</a:t>
            </a:r>
            <a:r>
              <a:rPr lang="en-US" altLang="ko-KR" sz="2800" b="1" dirty="0"/>
              <a:t> </a:t>
            </a:r>
            <a:r>
              <a:rPr lang="en-US" altLang="ko-KR" sz="2800" dirty="0" err="1"/>
              <a:t>어떻게</a:t>
            </a:r>
            <a:r>
              <a:rPr lang="en-US" altLang="ko-KR" sz="2800" dirty="0"/>
              <a:t> </a:t>
            </a:r>
            <a:r>
              <a:rPr lang="en-US" altLang="ko-KR" sz="2800" dirty="0" err="1"/>
              <a:t>결정되느냐</a:t>
            </a:r>
            <a:r>
              <a:rPr lang="ko-KR" altLang="en-US" sz="2800" dirty="0"/>
              <a:t>가 </a:t>
            </a:r>
            <a:r>
              <a:rPr lang="en-US" altLang="ko-KR" sz="2800" dirty="0" err="1"/>
              <a:t>간도의</a:t>
            </a:r>
            <a:r>
              <a:rPr lang="en-US" altLang="ko-KR" sz="2800" dirty="0"/>
              <a:t> </a:t>
            </a:r>
            <a:r>
              <a:rPr lang="en-US" altLang="ko-KR" sz="2800" dirty="0" err="1"/>
              <a:t>귀속</a:t>
            </a:r>
            <a:r>
              <a:rPr lang="en-US" altLang="ko-KR" sz="2800" dirty="0"/>
              <a:t> </a:t>
            </a:r>
            <a:r>
              <a:rPr lang="en-US" altLang="ko-KR" sz="2800" dirty="0" err="1"/>
              <a:t>혹은</a:t>
            </a:r>
            <a:r>
              <a:rPr lang="en-US" altLang="ko-KR" sz="2800" dirty="0"/>
              <a:t> </a:t>
            </a:r>
            <a:r>
              <a:rPr lang="en-US" altLang="ko-KR" sz="2800" dirty="0" err="1"/>
              <a:t>영유권</a:t>
            </a:r>
            <a:r>
              <a:rPr lang="en-US" altLang="ko-KR" sz="2800" dirty="0"/>
              <a:t> </a:t>
            </a:r>
            <a:r>
              <a:rPr lang="ko-KR" altLang="en-US" sz="2800" dirty="0"/>
              <a:t>문제에</a:t>
            </a:r>
            <a:r>
              <a:rPr lang="en-US" altLang="ko-KR" sz="2800" dirty="0"/>
              <a:t> </a:t>
            </a:r>
            <a:r>
              <a:rPr lang="en-US" altLang="ko-KR" sz="2800" dirty="0" err="1"/>
              <a:t>직접적으로</a:t>
            </a:r>
            <a:r>
              <a:rPr lang="en-US" altLang="ko-KR" sz="2800" dirty="0"/>
              <a:t> </a:t>
            </a:r>
            <a:r>
              <a:rPr lang="en-US" altLang="ko-KR" sz="2800" dirty="0" err="1"/>
              <a:t>영향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424263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92743"/>
            <a:ext cx="859687" cy="865094"/>
          </a:xfrm>
          <a:prstGeom prst="rect">
            <a:avLst/>
          </a:prstGeom>
          <a:solidFill>
            <a:srgbClr val="013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20833" y="494802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en-US" altLang="ko-KR" sz="24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-1</a:t>
            </a:r>
            <a:endParaRPr lang="ko-KR" altLang="en-US" sz="24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859687" y="617912"/>
            <a:ext cx="4155305" cy="559405"/>
            <a:chOff x="805897" y="583503"/>
            <a:chExt cx="4155305" cy="559405"/>
          </a:xfrm>
        </p:grpSpPr>
        <p:sp>
          <p:nvSpPr>
            <p:cNvPr id="3" name="TextBox 2"/>
            <p:cNvSpPr txBox="1"/>
            <p:nvPr/>
          </p:nvSpPr>
          <p:spPr>
            <a:xfrm>
              <a:off x="805897" y="583503"/>
              <a:ext cx="41553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solidFill>
                    <a:srgbClr val="038AA5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해외의 자결권 적용 사례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9687" y="61968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28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708213" y="1864659"/>
            <a:ext cx="11483788" cy="405204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A983BBF1-3277-4624-800E-AD035F68A413}"/>
              </a:ext>
            </a:extLst>
          </p:cNvPr>
          <p:cNvSpPr/>
          <p:nvPr/>
        </p:nvSpPr>
        <p:spPr>
          <a:xfrm>
            <a:off x="639914" y="1830251"/>
            <a:ext cx="11399685" cy="2256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한컴바탕"/>
                <a:ea typeface="한컴바탕"/>
              </a:rPr>
              <a:t>국제적으로 자결권 주장이 국가의 분리 독립을 이룬 사례</a:t>
            </a:r>
            <a:endParaRPr lang="en-US" altLang="ko-KR" b="1" kern="0" dirty="0">
              <a:solidFill>
                <a:srgbClr val="000000"/>
              </a:solidFill>
              <a:latin typeface="한컴바탕"/>
              <a:ea typeface="한컴바탕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latin typeface="한컴바탕"/>
              <a:ea typeface="한컴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1)</a:t>
            </a:r>
            <a:r>
              <a:rPr lang="ko-KR" altLang="en-US" kern="0" dirty="0">
                <a:solidFill>
                  <a:srgbClr val="000000"/>
                </a:solidFill>
                <a:latin typeface="한컴바탕"/>
                <a:ea typeface="한컴바탕"/>
              </a:rPr>
              <a:t>체코슬로바키아가 체코와 슬로바키아로 분열할 때 자결권이 이루어지고 그에 근거하여 원용된 사실</a:t>
            </a:r>
            <a:endParaRPr lang="en-US" altLang="ko-KR" kern="0" dirty="0">
              <a:solidFill>
                <a:srgbClr val="000000"/>
              </a:solidFill>
              <a:latin typeface="한컴바탕"/>
              <a:ea typeface="한컴바탕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latin typeface="한컴바탕"/>
              <a:ea typeface="한컴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2)</a:t>
            </a:r>
            <a:r>
              <a:rPr lang="ko-KR" altLang="en-US" kern="0" dirty="0">
                <a:solidFill>
                  <a:srgbClr val="000000"/>
                </a:solidFill>
                <a:latin typeface="한컴바탕"/>
                <a:ea typeface="한컴바탕"/>
              </a:rPr>
              <a:t> 캐나다에서 퀘벡의 분리 독립 주장의 근거가 자결권이라는 사실 </a:t>
            </a:r>
            <a:endParaRPr lang="ko-KR" altLang="en-US" kern="0" dirty="0">
              <a:solidFill>
                <a:srgbClr val="000000"/>
              </a:solidFill>
              <a:latin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33484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중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741</TotalTime>
  <Words>2038</Words>
  <Application>Microsoft Office PowerPoint</Application>
  <PresentationFormat>사용자 지정</PresentationFormat>
  <Paragraphs>409</Paragraphs>
  <Slides>77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77</vt:i4>
      </vt:variant>
    </vt:vector>
  </HeadingPairs>
  <TitlesOfParts>
    <vt:vector size="78" baseType="lpstr">
      <vt:lpstr>중앙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백두산 정계비</vt:lpstr>
      <vt:lpstr> 이것은 무엇인고?</vt:lpstr>
      <vt:lpstr>백두산 정계비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그런데 왜?</vt:lpstr>
      <vt:lpstr>PowerPoint 프레젠테이션</vt:lpstr>
      <vt:lpstr>동영상 자료</vt:lpstr>
      <vt:lpstr>PowerPoint 프레젠테이션</vt:lpstr>
      <vt:lpstr>PowerPoint 프레젠테이션</vt:lpstr>
      <vt:lpstr>한국영토로서 간도의 국제법적 지위</vt:lpstr>
      <vt:lpstr>PowerPoint 프레젠테이션</vt:lpstr>
      <vt:lpstr>간도의 역사 (2)</vt:lpstr>
      <vt:lpstr>근데 왜 간도는 중국의 땅이 되었나?</vt:lpstr>
      <vt:lpstr>간도의 역사(3)</vt:lpstr>
      <vt:lpstr>간도의 역사 (4)</vt:lpstr>
      <vt:lpstr>간도 영토 분쟁(1)</vt:lpstr>
      <vt:lpstr>간도 영토 분쟁(2)</vt:lpstr>
      <vt:lpstr>간도 영토 분쟁(3)</vt:lpstr>
      <vt:lpstr>간도 영토 분쟁(4)</vt:lpstr>
      <vt:lpstr>간도 영토 분쟁(5)</vt:lpstr>
      <vt:lpstr>간도의 독립운동 </vt:lpstr>
      <vt:lpstr>간도의 독립운동(2)</vt:lpstr>
      <vt:lpstr>간도의 독립운동 (3)</vt:lpstr>
      <vt:lpstr>최종 정리 </vt:lpstr>
      <vt:lpstr>국제법적 관점으로 본 간도협약</vt:lpstr>
      <vt:lpstr>목  차</vt:lpstr>
      <vt:lpstr>국제법이란?</vt:lpstr>
      <vt:lpstr>국제법의 종류</vt:lpstr>
      <vt:lpstr>간도의 역사</vt:lpstr>
      <vt:lpstr>간도의 귀속문제에 대한 그 당시 중국의 입장</vt:lpstr>
      <vt:lpstr>간도협약</vt:lpstr>
      <vt:lpstr>간도협약</vt:lpstr>
      <vt:lpstr>간도협약</vt:lpstr>
      <vt:lpstr>간도협약</vt:lpstr>
      <vt:lpstr>간도협약</vt:lpstr>
      <vt:lpstr>간도협약</vt:lpstr>
      <vt:lpstr>간도협약</vt:lpstr>
      <vt:lpstr>간도협약이 부당한 이유</vt:lpstr>
      <vt:lpstr>간도협약이 부당한 이유</vt:lpstr>
      <vt:lpstr>끝으로</vt:lpstr>
      <vt:lpstr>간도의 국제법적 지위 </vt:lpstr>
      <vt:lpstr>목차 </vt:lpstr>
      <vt:lpstr>간도란 무엇인가</vt:lpstr>
      <vt:lpstr> 지명</vt:lpstr>
      <vt:lpstr>위치</vt:lpstr>
      <vt:lpstr>기후와 직종</vt:lpstr>
      <vt:lpstr>역사</vt:lpstr>
      <vt:lpstr>역사</vt:lpstr>
      <vt:lpstr>국제법이란</vt:lpstr>
      <vt:lpstr>한계</vt:lpstr>
      <vt:lpstr>              국제법적 지위</vt:lpstr>
      <vt:lpstr>이유</vt:lpstr>
      <vt:lpstr>이유</vt:lpstr>
      <vt:lpstr>           간도의 현 상황</vt:lpstr>
      <vt:lpstr>         간도의 현 상황</vt:lpstr>
      <vt:lpstr>간도의 현 상황</vt:lpstr>
      <vt:lpstr>동영상 자료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조경은</dc:creator>
  <cp:lastModifiedBy>su</cp:lastModifiedBy>
  <cp:revision>45</cp:revision>
  <dcterms:created xsi:type="dcterms:W3CDTF">2019-03-11T01:03:02Z</dcterms:created>
  <dcterms:modified xsi:type="dcterms:W3CDTF">2019-09-29T15:52:53Z</dcterms:modified>
</cp:coreProperties>
</file>