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60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9398-9DD8-4266-8C89-4A35565AECF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6165-3DD0-416D-BACF-48B21A7A775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400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9398-9DD8-4266-8C89-4A35565AECF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6165-3DD0-416D-BACF-48B21A7A775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142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11785600" y="274673"/>
            <a:ext cx="36576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12800" y="274673"/>
            <a:ext cx="107696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9398-9DD8-4266-8C89-4A35565AECF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6165-3DD0-416D-BACF-48B21A7A775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195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9398-9DD8-4266-8C89-4A35565AECF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6165-3DD0-416D-BACF-48B21A7A775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52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3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9398-9DD8-4266-8C89-4A35565AECF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6165-3DD0-416D-BACF-48B21A7A775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31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9398-9DD8-4266-8C89-4A35565AECF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6165-3DD0-416D-BACF-48B21A7A775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101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9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9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9398-9DD8-4266-8C89-4A35565AECF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6165-3DD0-416D-BACF-48B21A7A775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931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9398-9DD8-4266-8C89-4A35565AECF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6165-3DD0-416D-BACF-48B21A7A775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340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9398-9DD8-4266-8C89-4A35565AECF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6165-3DD0-416D-BACF-48B21A7A775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36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8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9398-9DD8-4266-8C89-4A35565AECF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6165-3DD0-416D-BACF-48B21A7A775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669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9398-9DD8-4266-8C89-4A35565AECF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6165-3DD0-416D-BACF-48B21A7A775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067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8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latinLnBrk="1"/>
            <a:fld id="{D3FF9398-9DD8-4266-8C89-4A35565AECF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 latinLnBrk="1"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8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latinLnBrk="1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8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latinLnBrk="1"/>
            <a:fld id="{04376165-3DD0-416D-BACF-48B21A7A775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 latinLnBrk="1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5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sE6GbKOTk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iOaif6_nrE" TargetMode="External"/><Relationship Id="rId2" Type="http://schemas.openxmlformats.org/officeDocument/2006/relationships/hyperlink" Target="https://militarycostume.tistory.com/41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ntents.history.go.kr/mobile/eh/view.do?levelId=eh_n0540_0010&amp;code" TargetMode="External"/><Relationship Id="rId4" Type="http://schemas.openxmlformats.org/officeDocument/2006/relationships/hyperlink" Target="http://www.ohmynews.com/NWS_Web/View/at_pg.aspx?CNTN_CD=A000244298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pPr marL="0" indent="0">
              <a:buNone/>
            </a:pPr>
            <a:r>
              <a:rPr lang="ko-KR" altLang="en-US" sz="3000" dirty="0" err="1">
                <a:solidFill>
                  <a:srgbClr val="0070C0"/>
                </a:solidFill>
                <a:latin typeface="HY동녘B" pitchFamily="18" charset="-127"/>
                <a:ea typeface="HY동녘B" pitchFamily="18" charset="-127"/>
              </a:rPr>
              <a:t>호키주</a:t>
            </a:r>
            <a:r>
              <a:rPr lang="ko-KR" altLang="en-US" sz="3000" dirty="0">
                <a:solidFill>
                  <a:srgbClr val="0070C0"/>
                </a:solidFill>
                <a:latin typeface="HY동녘B" pitchFamily="18" charset="-127"/>
                <a:ea typeface="HY동녘B" pitchFamily="18" charset="-127"/>
              </a:rPr>
              <a:t> 태주에게 격렬히 항의하고 있는 안용복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158811"/>
            <a:ext cx="1094521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6879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                           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sz="5400" dirty="0"/>
              <a:t>         </a:t>
            </a:r>
            <a:r>
              <a:rPr lang="ko-KR" altLang="en-US" sz="8000" dirty="0">
                <a:latin typeface="양재와당체M" pitchFamily="18" charset="-127"/>
                <a:ea typeface="양재와당체M" pitchFamily="18" charset="-127"/>
              </a:rPr>
              <a:t>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30146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400" dirty="0">
                <a:solidFill>
                  <a:srgbClr val="0070C0"/>
                </a:solidFill>
                <a:latin typeface="HY백송B" pitchFamily="18" charset="-127"/>
                <a:ea typeface="HY백송B" pitchFamily="18" charset="-127"/>
              </a:rPr>
              <a:t>안용복의 </a:t>
            </a:r>
            <a:r>
              <a:rPr lang="en-US" altLang="ko-KR" sz="5400" dirty="0">
                <a:solidFill>
                  <a:srgbClr val="0070C0"/>
                </a:solidFill>
                <a:latin typeface="HY백송B" pitchFamily="18" charset="-127"/>
                <a:ea typeface="HY백송B" pitchFamily="18" charset="-127"/>
              </a:rPr>
              <a:t>2</a:t>
            </a:r>
            <a:r>
              <a:rPr lang="ko-KR" altLang="en-US" sz="5400" dirty="0">
                <a:solidFill>
                  <a:srgbClr val="0070C0"/>
                </a:solidFill>
                <a:latin typeface="HY백송B" pitchFamily="18" charset="-127"/>
                <a:ea typeface="HY백송B" pitchFamily="18" charset="-127"/>
              </a:rPr>
              <a:t>차도일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                  </a:t>
            </a:r>
            <a:r>
              <a:rPr lang="ko-KR" altLang="en-US" sz="3600" dirty="0">
                <a:solidFill>
                  <a:srgbClr val="0070C0"/>
                </a:solidFill>
                <a:latin typeface="HY울릉도B" pitchFamily="18" charset="-127"/>
                <a:ea typeface="HY울릉도B" pitchFamily="18" charset="-127"/>
              </a:rPr>
              <a:t>직접 일본으로 건너가다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1628800"/>
            <a:ext cx="11066197" cy="369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8872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‘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pPr marL="0" indent="0">
              <a:buNone/>
            </a:pPr>
            <a:r>
              <a:rPr lang="en-US" altLang="ko-KR" sz="3600" dirty="0"/>
              <a:t>           </a:t>
            </a:r>
            <a:r>
              <a:rPr lang="ko-KR" altLang="en-US" sz="4000" dirty="0">
                <a:solidFill>
                  <a:srgbClr val="0070C0"/>
                </a:solidFill>
                <a:latin typeface="HY동녘B" pitchFamily="18" charset="-127"/>
                <a:ea typeface="HY동녘B" pitchFamily="18" charset="-127"/>
              </a:rPr>
              <a:t>직접 항의하고 있는 안용복</a:t>
            </a:r>
            <a:endParaRPr lang="ko-KR" altLang="en-US" sz="3600" dirty="0">
              <a:solidFill>
                <a:srgbClr val="0070C0"/>
              </a:solidFill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260649"/>
            <a:ext cx="1094521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5313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>
                <a:solidFill>
                  <a:srgbClr val="0070C0"/>
                </a:solidFill>
              </a:rPr>
              <a:t>         </a:t>
            </a:r>
            <a:r>
              <a:rPr lang="ko-KR" altLang="en-US" sz="3600" dirty="0">
                <a:solidFill>
                  <a:srgbClr val="0070C0"/>
                </a:solidFill>
                <a:latin typeface="HY울릉도B" pitchFamily="18" charset="-127"/>
                <a:ea typeface="HY울릉도B" pitchFamily="18" charset="-127"/>
              </a:rPr>
              <a:t>사칭 죄로 잡혀 가고 있는 안용복</a:t>
            </a:r>
            <a:endParaRPr lang="en-US" altLang="ko-KR" dirty="0">
              <a:solidFill>
                <a:srgbClr val="0070C0"/>
              </a:solidFill>
              <a:latin typeface="HY울릉도B" pitchFamily="18" charset="-127"/>
              <a:ea typeface="HY울릉도B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24" y="151050"/>
            <a:ext cx="10923784" cy="5129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6578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400" dirty="0">
                <a:solidFill>
                  <a:srgbClr val="0070C0"/>
                </a:solidFill>
                <a:latin typeface="HY동녘B" pitchFamily="18" charset="-127"/>
                <a:ea typeface="HY동녘B" pitchFamily="18" charset="-127"/>
              </a:rPr>
              <a:t>숙종실록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ko-KR" dirty="0"/>
              <a:t>                                        </a:t>
            </a:r>
          </a:p>
          <a:p>
            <a:endParaRPr lang="en-US" altLang="ko-KR" dirty="0">
              <a:solidFill>
                <a:srgbClr val="0070C0"/>
              </a:solidFill>
            </a:endParaRPr>
          </a:p>
          <a:p>
            <a:r>
              <a:rPr lang="en-US" altLang="ko-KR" dirty="0">
                <a:solidFill>
                  <a:srgbClr val="0070C0"/>
                </a:solidFill>
              </a:rPr>
              <a:t>                                                       </a:t>
            </a:r>
            <a:r>
              <a:rPr lang="ko-KR" altLang="en-US" sz="4000" dirty="0">
                <a:solidFill>
                  <a:srgbClr val="0070C0"/>
                </a:solidFill>
                <a:latin typeface="HY동녘B" pitchFamily="18" charset="-127"/>
                <a:ea typeface="HY동녘B" pitchFamily="18" charset="-127"/>
              </a:rPr>
              <a:t>안용복 사건에 </a:t>
            </a:r>
            <a:endParaRPr lang="en-US" altLang="ko-KR" sz="4000" dirty="0">
              <a:solidFill>
                <a:srgbClr val="0070C0"/>
              </a:solidFill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4000" dirty="0">
                <a:solidFill>
                  <a:srgbClr val="0070C0"/>
                </a:solidFill>
                <a:latin typeface="HY동녘B" pitchFamily="18" charset="-127"/>
                <a:ea typeface="HY동녘B" pitchFamily="18" charset="-127"/>
              </a:rPr>
              <a:t>                             </a:t>
            </a:r>
            <a:r>
              <a:rPr lang="ko-KR" altLang="en-US" sz="4000" dirty="0">
                <a:solidFill>
                  <a:srgbClr val="0070C0"/>
                </a:solidFill>
                <a:latin typeface="HY동녘B" pitchFamily="18" charset="-127"/>
                <a:ea typeface="HY동녘B" pitchFamily="18" charset="-127"/>
              </a:rPr>
              <a:t>대해서 서술되어</a:t>
            </a:r>
            <a:endParaRPr lang="en-US" altLang="ko-KR" sz="4000" dirty="0">
              <a:solidFill>
                <a:srgbClr val="0070C0"/>
              </a:solidFill>
              <a:latin typeface="HY동녘B" pitchFamily="18" charset="-127"/>
              <a:ea typeface="HY동녘B" pitchFamily="18" charset="-127"/>
            </a:endParaRPr>
          </a:p>
          <a:p>
            <a:pPr marL="0" indent="0">
              <a:buNone/>
            </a:pPr>
            <a:r>
              <a:rPr lang="en-US" altLang="ko-KR" dirty="0">
                <a:solidFill>
                  <a:srgbClr val="0070C0"/>
                </a:solidFill>
              </a:rPr>
              <a:t>                                                            </a:t>
            </a:r>
            <a:r>
              <a:rPr lang="ko-KR" altLang="en-US" sz="4000" dirty="0">
                <a:solidFill>
                  <a:srgbClr val="0070C0"/>
                </a:solidFill>
                <a:latin typeface="HY동녘B" pitchFamily="18" charset="-127"/>
                <a:ea typeface="HY동녘B" pitchFamily="18" charset="-127"/>
              </a:rPr>
              <a:t>있는 숙종실록</a:t>
            </a:r>
            <a:endParaRPr lang="en-US" altLang="ko-KR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altLang="ko-KR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ko-KR" dirty="0"/>
              <a:t>                                                       </a:t>
            </a:r>
          </a:p>
          <a:p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                                    </a:t>
            </a:r>
            <a:endParaRPr lang="ko-KR" altLang="en-US" dirty="0">
              <a:solidFill>
                <a:srgbClr val="0070C0"/>
              </a:solidFill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03" y="1340768"/>
            <a:ext cx="5760640" cy="5253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7997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800" dirty="0" err="1">
                <a:solidFill>
                  <a:srgbClr val="0070C0"/>
                </a:solidFill>
                <a:latin typeface="HY동녘B" pitchFamily="18" charset="-127"/>
                <a:ea typeface="HY동녘B" pitchFamily="18" charset="-127"/>
              </a:rPr>
              <a:t>원록구병자년조선주착안일권지각서</a:t>
            </a:r>
            <a:endParaRPr lang="ko-KR" altLang="en-US" sz="3800" dirty="0">
              <a:solidFill>
                <a:srgbClr val="0070C0"/>
              </a:solidFill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81" y="1628800"/>
            <a:ext cx="11041227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124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400" dirty="0" err="1">
                <a:solidFill>
                  <a:srgbClr val="0070C0"/>
                </a:solidFill>
              </a:rPr>
              <a:t>죽도도해유래기발서공</a:t>
            </a:r>
            <a:endParaRPr lang="ko-KR" altLang="en-US" sz="5400" dirty="0">
              <a:solidFill>
                <a:srgbClr val="0070C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84" y="1556791"/>
            <a:ext cx="5664629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013" y="1543041"/>
            <a:ext cx="5472179" cy="4622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275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400" dirty="0">
                <a:solidFill>
                  <a:srgbClr val="0070C0"/>
                </a:solidFill>
              </a:rPr>
              <a:t>동영상 자료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>
                <a:hlinkClick r:id="rId2"/>
              </a:rPr>
              <a:t>https://www.youtube.com/watch?v=NsE6GbKOTks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9976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400" dirty="0">
                <a:solidFill>
                  <a:srgbClr val="0070C0"/>
                </a:solidFill>
                <a:latin typeface="HY동녘B" pitchFamily="18" charset="-127"/>
                <a:ea typeface="HY동녘B" pitchFamily="18" charset="-127"/>
              </a:rPr>
              <a:t>출처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sz="2000" dirty="0">
                <a:hlinkClick r:id="rId2"/>
              </a:rPr>
              <a:t>https://militarycostume.tistory.com/411</a:t>
            </a:r>
            <a:endParaRPr lang="en-US" altLang="ko-KR" sz="2000" dirty="0"/>
          </a:p>
          <a:p>
            <a:pPr marL="0" indent="0">
              <a:buNone/>
            </a:pPr>
            <a:r>
              <a:rPr lang="en-US" altLang="ko-KR" sz="2000" dirty="0">
                <a:latin typeface="HY울릉도B" pitchFamily="18" charset="-127"/>
                <a:ea typeface="HY울릉도B" pitchFamily="18" charset="-127"/>
              </a:rPr>
              <a:t> </a:t>
            </a:r>
            <a:r>
              <a:rPr lang="en-US" altLang="ko-KR" sz="2000" dirty="0" err="1">
                <a:latin typeface="HY울릉도B" pitchFamily="18" charset="-127"/>
                <a:ea typeface="HY울릉도B" pitchFamily="18" charset="-127"/>
              </a:rPr>
              <a:t>knn</a:t>
            </a:r>
            <a:r>
              <a:rPr lang="en-US" altLang="ko-KR" sz="2000" dirty="0"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2000" dirty="0">
                <a:latin typeface="HY울릉도B" pitchFamily="18" charset="-127"/>
                <a:ea typeface="HY울릉도B" pitchFamily="18" charset="-127"/>
              </a:rPr>
              <a:t>뉴스</a:t>
            </a:r>
            <a:endParaRPr lang="en-US" altLang="ko-KR" sz="2000" dirty="0">
              <a:latin typeface="HY울릉도B" pitchFamily="18" charset="-127"/>
              <a:ea typeface="HY울릉도B" pitchFamily="18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HY울릉도B" pitchFamily="18" charset="-127"/>
                <a:ea typeface="HY울릉도B" pitchFamily="18" charset="-127"/>
              </a:rPr>
              <a:t> </a:t>
            </a:r>
            <a:r>
              <a:rPr lang="en-US" altLang="ko-KR" sz="2000" dirty="0">
                <a:hlinkClick r:id="rId3"/>
              </a:rPr>
              <a:t>https://www.youtube.com/watch?v=siOaif6_nrE</a:t>
            </a:r>
            <a:endParaRPr lang="en-US" altLang="ko-KR" sz="2000" dirty="0"/>
          </a:p>
          <a:p>
            <a:pPr marL="0" indent="0">
              <a:buNone/>
            </a:pPr>
            <a:r>
              <a:rPr lang="en-US" altLang="ko-KR" sz="2000" dirty="0">
                <a:latin typeface="HY울릉도B" pitchFamily="18" charset="-127"/>
                <a:ea typeface="HY울릉도B" pitchFamily="18" charset="-127"/>
              </a:rPr>
              <a:t> </a:t>
            </a:r>
            <a:r>
              <a:rPr lang="en-US" altLang="ko-KR" sz="2000" dirty="0">
                <a:hlinkClick r:id="rId4"/>
              </a:rPr>
              <a:t>http://www.ohmynews.com/NWS_Web/View/at_pg.aspx?CNTN_CD=A0002442982</a:t>
            </a:r>
            <a:endParaRPr lang="en-US" altLang="ko-KR" sz="2000" dirty="0"/>
          </a:p>
          <a:p>
            <a:pPr marL="0" indent="0">
              <a:buNone/>
            </a:pPr>
            <a:r>
              <a:rPr lang="en-US" altLang="ko-KR" sz="2000" dirty="0">
                <a:latin typeface="HY울릉도B" pitchFamily="18" charset="-127"/>
                <a:ea typeface="HY울릉도B" pitchFamily="18" charset="-127"/>
                <a:hlinkClick r:id="rId5"/>
              </a:rPr>
              <a:t>http://contents.history.go.kr/mobile/eh/view.do?levelId=eh_n0540_0010&amp;code</a:t>
            </a:r>
            <a:r>
              <a:rPr lang="en-US" altLang="ko-KR" sz="2000" dirty="0">
                <a:latin typeface="HY울릉도B" pitchFamily="18" charset="-127"/>
                <a:ea typeface="HY울릉도B" pitchFamily="18" charset="-127"/>
              </a:rPr>
              <a:t>=</a:t>
            </a:r>
          </a:p>
          <a:p>
            <a:pPr marL="0" indent="0">
              <a:buNone/>
            </a:pPr>
            <a:endParaRPr lang="en-US" altLang="ko-KR" sz="2000" dirty="0">
              <a:latin typeface="HY울릉도B" pitchFamily="18" charset="-127"/>
              <a:ea typeface="HY울릉도B" pitchFamily="18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HY울릉도B" pitchFamily="18" charset="-127"/>
                <a:ea typeface="HY울릉도B" pitchFamily="18" charset="-127"/>
              </a:rPr>
              <a:t>http://www.dokdomuseum.go.kr/page.htm?mnu_uid=662&amp;</a:t>
            </a:r>
          </a:p>
        </p:txBody>
      </p:sp>
    </p:spTree>
    <p:extLst>
      <p:ext uri="{BB962C8B-B14F-4D97-AF65-F5344CB8AC3E}">
        <p14:creationId xmlns:p14="http://schemas.microsoft.com/office/powerpoint/2010/main" val="1873187902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</Words>
  <Application>Microsoft Office PowerPoint</Application>
  <PresentationFormat>와이드스크린</PresentationFormat>
  <Paragraphs>61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7" baseType="lpstr">
      <vt:lpstr>HY동녘B</vt:lpstr>
      <vt:lpstr>HY백송B</vt:lpstr>
      <vt:lpstr>HY울릉도B</vt:lpstr>
      <vt:lpstr>맑은 고딕</vt:lpstr>
      <vt:lpstr>양재와당체M</vt:lpstr>
      <vt:lpstr>Arial</vt:lpstr>
      <vt:lpstr>2_Office 테마</vt:lpstr>
      <vt:lpstr>PowerPoint 프레젠테이션</vt:lpstr>
      <vt:lpstr>안용복의 2차도일</vt:lpstr>
      <vt:lpstr>PowerPoint 프레젠테이션</vt:lpstr>
      <vt:lpstr>PowerPoint 프레젠테이션</vt:lpstr>
      <vt:lpstr>숙종실록</vt:lpstr>
      <vt:lpstr>원록구병자년조선주착안일권지각서</vt:lpstr>
      <vt:lpstr>죽도도해유래기발서공</vt:lpstr>
      <vt:lpstr>동영상 자료</vt:lpstr>
      <vt:lpstr>출처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오 세훈</dc:creator>
  <cp:lastModifiedBy>오 세훈</cp:lastModifiedBy>
  <cp:revision>3</cp:revision>
  <dcterms:created xsi:type="dcterms:W3CDTF">2019-09-29T09:20:22Z</dcterms:created>
  <dcterms:modified xsi:type="dcterms:W3CDTF">2019-09-29T09:25:58Z</dcterms:modified>
</cp:coreProperties>
</file>